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0B6DD83-D61F-4270-86B4-B49A1664C5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F551-7757-4AC2-AA87-316F9CE11D2B}" type="datetimeFigureOut">
              <a:rPr lang="vi-VN" smtClean="0"/>
              <a:t>05/01/2010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41B3-9D09-4ABF-856C-47038FCE3983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891C-81BF-4AB7-9F22-ADD2D3FEDB21}" type="slidenum">
              <a:rPr lang="en-US"/>
              <a:pPr/>
              <a:t>1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QUẢN LÝ </a:t>
            </a:r>
            <a:r>
              <a:rPr lang="en-US" dirty="0" smtClean="0"/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NHỚ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2 v/đ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kiệm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Tận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: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: Assembler, VB, JAVA, VC++, . . .</a:t>
            </a:r>
          </a:p>
          <a:p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: CT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hiên</a:t>
            </a:r>
            <a:r>
              <a:rPr lang="en-US" sz="2800" dirty="0"/>
              <a:t> CT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FF00"/>
                </a:solidFill>
              </a:rPr>
              <a:t>ánh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xạ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từ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i="1" dirty="0" err="1">
                <a:solidFill>
                  <a:srgbClr val="CCFFFF"/>
                </a:solidFill>
              </a:rPr>
              <a:t>tên</a:t>
            </a:r>
            <a:r>
              <a:rPr lang="en-US" sz="2800" dirty="0">
                <a:solidFill>
                  <a:srgbClr val="FFFF00"/>
                </a:solidFill>
              </a:rPr>
              <a:t> sang </a:t>
            </a:r>
            <a:r>
              <a:rPr lang="en-US" sz="2800" b="1" i="1" dirty="0" err="1">
                <a:solidFill>
                  <a:srgbClr val="CCFFFF"/>
                </a:solidFill>
              </a:rPr>
              <a:t>giá</a:t>
            </a:r>
            <a:r>
              <a:rPr lang="en-US" sz="2800" b="1" i="1" dirty="0">
                <a:solidFill>
                  <a:srgbClr val="CCFFFF"/>
                </a:solidFill>
              </a:rPr>
              <a:t> </a:t>
            </a:r>
            <a:r>
              <a:rPr lang="en-US" sz="2800" b="1" i="1" dirty="0" err="1">
                <a:solidFill>
                  <a:srgbClr val="CCFFFF"/>
                </a:solidFill>
              </a:rPr>
              <a:t>trị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652A-22EA-43B0-9F79-8E7E1FD5E5A5}" type="slidenum">
              <a:rPr lang="en-US"/>
              <a:pPr/>
              <a:t>10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B) CẤU TRÚC ĐỘNG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/>
              <a:t>Trong CT nguồn: phải dùng các lệnh macro hệ thống để nạp, móc nối, xoá (Load, Attach, Delete) . . . các mô đun khi cần thiết,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pic>
        <p:nvPicPr>
          <p:cNvPr id="120836" name="Picture 4" descr="White mar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79813"/>
            <a:ext cx="3352800" cy="32781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6873-1702-46F3-9BDC-48616B3C8C40}" type="slidenum">
              <a:rPr lang="en-US"/>
              <a:pPr/>
              <a:t>11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3600">
                <a:solidFill>
                  <a:srgbClr val="00FFFF"/>
                </a:solidFill>
              </a:rPr>
              <a:t>CẤU TRÚC ĐỘNG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r>
              <a:rPr lang="en-US"/>
              <a:t>Đặc điểm:</a:t>
            </a:r>
          </a:p>
          <a:p>
            <a:pPr lvl="1"/>
            <a:r>
              <a:rPr lang="en-US"/>
              <a:t>Đòi hỏi user phải biết cơ chế và công cụ quản lý bộ nhớ,</a:t>
            </a:r>
          </a:p>
          <a:p>
            <a:pPr lvl="1"/>
            <a:r>
              <a:rPr lang="en-US"/>
              <a:t>Thời gian thực hiện lớn: song song thực hiện với tìm kiếm, nạp và định vị,</a:t>
            </a:r>
          </a:p>
          <a:p>
            <a:pPr lvl="1"/>
            <a:r>
              <a:rPr lang="en-US"/>
              <a:t>Tiết kiệm bộ nhớ,</a:t>
            </a:r>
          </a:p>
          <a:p>
            <a:pPr lvl="1"/>
            <a:r>
              <a:rPr lang="en-US"/>
              <a:t>Kém lưu động </a:t>
            </a:r>
            <a:r>
              <a:rPr lang="en-US">
                <a:sym typeface="Wingdings 3" pitchFamily="18" charset="2"/>
              </a:rPr>
              <a:t> khó nạp, cập nhật, xoá.</a:t>
            </a:r>
          </a:p>
          <a:p>
            <a:r>
              <a:rPr lang="en-US">
                <a:sym typeface="Wingdings 3" pitchFamily="18" charset="2"/>
              </a:rPr>
              <a:t>Được sử dụng rộng rãi những năm 60-70 và từ 90 đến nay.</a:t>
            </a:r>
          </a:p>
          <a:p>
            <a:r>
              <a:rPr lang="en-US">
                <a:sym typeface="Wingdings 3" pitchFamily="18" charset="2"/>
              </a:rPr>
              <a:t>Thích hợp cho các CT hệ thống.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0A2B-EC78-4704-896D-EF7DAF3FB945}" type="slidenum">
              <a:rPr lang="en-US"/>
              <a:pPr/>
              <a:t>12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5188"/>
          </a:xfrm>
        </p:spPr>
        <p:txBody>
          <a:bodyPr/>
          <a:lstStyle/>
          <a:p>
            <a:r>
              <a:rPr lang="en-US" sz="3600">
                <a:solidFill>
                  <a:srgbClr val="00FFFF"/>
                </a:solidFill>
              </a:rPr>
              <a:t>CẤU TRÚC ĐỘNG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Các mô đun nạp trong quá trình thực hiện </a:t>
            </a:r>
            <a:r>
              <a:rPr lang="en-US" sz="2800">
                <a:sym typeface="Wingdings 3" pitchFamily="18" charset="2"/>
              </a:rPr>
              <a:t> vào các files .DLL ( dynamic Link Library)</a:t>
            </a:r>
          </a:p>
          <a:p>
            <a:pPr>
              <a:lnSpc>
                <a:spcPct val="80000"/>
              </a:lnSpc>
            </a:pPr>
            <a:endParaRPr lang="en-US" sz="2800">
              <a:sym typeface="Wingdings 3" pitchFamily="18" charset="2"/>
            </a:endParaRPr>
          </a:p>
          <a:p>
            <a:pPr>
              <a:lnSpc>
                <a:spcPct val="80000"/>
              </a:lnSpc>
            </a:pPr>
            <a:endParaRPr lang="en-US" sz="2800">
              <a:sym typeface="Wingdings 3" pitchFamily="18" charset="2"/>
            </a:endParaRPr>
          </a:p>
          <a:p>
            <a:pPr>
              <a:lnSpc>
                <a:spcPct val="80000"/>
              </a:lnSpc>
            </a:pPr>
            <a:endParaRPr lang="en-US" sz="2800">
              <a:sym typeface="Wingdings 3" pitchFamily="18" charset="2"/>
            </a:endParaRPr>
          </a:p>
          <a:p>
            <a:pPr>
              <a:lnSpc>
                <a:spcPct val="80000"/>
              </a:lnSpc>
            </a:pPr>
            <a:endParaRPr lang="en-US" sz="2800">
              <a:sym typeface="Wingdings 3" pitchFamily="18" charset="2"/>
            </a:endParaRPr>
          </a:p>
          <a:p>
            <a:pPr>
              <a:lnSpc>
                <a:spcPct val="80000"/>
              </a:lnSpc>
            </a:pPr>
            <a:endParaRPr lang="en-US" sz="2800">
              <a:sym typeface="Wingdings 3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400">
                <a:sym typeface="Wingdings 3" pitchFamily="18" charset="2"/>
              </a:rPr>
              <a:t>WIDOWS 98, WINDOWS XP – thư mục SYSTEM, SYSTEM32</a:t>
            </a:r>
            <a:r>
              <a:rPr lang="en-US" sz="2800">
                <a:sym typeface="Wingdings 3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Biên bản cài đặt, uninstall.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Winword, Excel, Vietkey . . .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Các ngôn ngữ lập trình: </a:t>
            </a:r>
            <a:r>
              <a:rPr lang="en-US" sz="2800">
                <a:sym typeface="Symbol" pitchFamily="18" charset="2"/>
              </a:rPr>
              <a:t> công cụ tổ chức DLL.</a:t>
            </a:r>
          </a:p>
        </p:txBody>
      </p:sp>
      <p:pic>
        <p:nvPicPr>
          <p:cNvPr id="122884" name="Picture 4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81200"/>
            <a:ext cx="3397250" cy="226218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59D4-EC9D-4263-9744-D0D00D49038E}" type="slidenum">
              <a:rPr lang="en-US"/>
              <a:pPr/>
              <a:t>13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C) CẤU TRÚC OVERLAY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Moduls </a:t>
            </a:r>
            <a:r>
              <a:rPr lang="en-US" sz="2800">
                <a:sym typeface="Wingdings 3" pitchFamily="18" charset="2"/>
              </a:rPr>
              <a:t> các lớp,  lớp = {các moduls không tồn tại đồng thời}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Moduls lớp i được gọi bởi moduls lớp i-1,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Thông tin về các lớp: </a:t>
            </a:r>
            <a:r>
              <a:rPr lang="en-US" sz="2800">
                <a:solidFill>
                  <a:srgbClr val="FFFF00"/>
                </a:solidFill>
                <a:sym typeface="Wingdings 3" pitchFamily="18" charset="2"/>
              </a:rPr>
              <a:t>Sơ đồ tổ chức overlay</a:t>
            </a:r>
            <a:r>
              <a:rPr lang="en-US" sz="2800">
                <a:sym typeface="Wingdings 3" pitchFamily="18" charset="2"/>
              </a:rPr>
              <a:t>, do user cung cấp cho Link,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Link tạo sơ đồ quản lý overlay,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Supervisor Overlay tổ chức thực hiện.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Đặc điểm: 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ym typeface="Wingdings 3" pitchFamily="18" charset="2"/>
              </a:rPr>
              <a:t>Phân phối bộ nhớ theo sơ đồ tĩnh,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ym typeface="Wingdings 3" pitchFamily="18" charset="2"/>
              </a:rPr>
              <a:t>Files .OVL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Ví dụ: FOXPRO, PCSHELL. . . .</a:t>
            </a:r>
          </a:p>
          <a:p>
            <a:pPr>
              <a:lnSpc>
                <a:spcPct val="80000"/>
              </a:lnSpc>
            </a:pPr>
            <a:endParaRPr lang="en-US" sz="2800">
              <a:sym typeface="Wingdings 3" pitchFamily="18" charset="2"/>
            </a:endParaRPr>
          </a:p>
          <a:p>
            <a:pPr>
              <a:lnSpc>
                <a:spcPct val="80000"/>
              </a:lnSpc>
            </a:pPr>
            <a:endParaRPr lang="en-US" sz="2800">
              <a:sym typeface="Wingdings 3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A02-75B9-4C43-8368-60386EE0F6BC}" type="slidenum">
              <a:rPr lang="en-US"/>
              <a:pPr/>
              <a:t>14</a:t>
            </a:fld>
            <a:endParaRPr lang="en-US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138"/>
            <a:ext cx="9144000" cy="6435725"/>
          </a:xfrm>
          <a:prstGeom prst="rect">
            <a:avLst/>
          </a:prstGeom>
          <a:gradFill rotWithShape="1">
            <a:gsLst>
              <a:gs pos="0">
                <a:srgbClr val="996633"/>
              </a:gs>
              <a:gs pos="50000">
                <a:srgbClr val="FFFFFF"/>
              </a:gs>
              <a:gs pos="100000">
                <a:srgbClr val="9966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A7FB-9B39-4A9E-8777-8F43AF537FB3}" type="slidenum">
              <a:rPr lang="en-US"/>
              <a:pPr/>
              <a:t>15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518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D) CẤU TRÚC MODULS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Biên tập riêng từng mô đun,</a:t>
            </a:r>
          </a:p>
          <a:p>
            <a:pPr>
              <a:lnSpc>
                <a:spcPct val="90000"/>
              </a:lnSpc>
            </a:pPr>
            <a:r>
              <a:rPr lang="en-US" sz="2400"/>
              <a:t>Tạo bảng quản lý mô đun để điều khiển thực hiện,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FFFF"/>
                </a:solidFill>
              </a:rPr>
              <a:t>Đặc điểm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Tự động hoàn toàn,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Không cần phân phối bộ nhớ liên tục,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Hiệu quả phụ thuộc vào cấu trúc ban đầu của CT nguồn,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Dễ dàng sử dụng chung mô đun.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26980" name="Picture 4" descr="Parch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013" y="1782763"/>
            <a:ext cx="7621587" cy="24082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5B0C-B2B6-4783-A482-0BAD35BCAB29}" type="slidenum">
              <a:rPr lang="en-US"/>
              <a:pPr/>
              <a:t>16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E) CẤU TRÚC PHÂN TRANG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r>
              <a:rPr lang="en-US" sz="2800"/>
              <a:t>CT biên tập như cấu trúc tuyến tính,</a:t>
            </a:r>
          </a:p>
          <a:p>
            <a:r>
              <a:rPr lang="en-US" sz="2800"/>
              <a:t>Chia thành các phần bằng nhau – trang,</a:t>
            </a:r>
          </a:p>
          <a:p>
            <a:r>
              <a:rPr lang="en-US" sz="2800"/>
              <a:t>Tạo bảng quản lý trang.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>
                <a:solidFill>
                  <a:srgbClr val="00FFFF"/>
                </a:solidFill>
              </a:rPr>
              <a:t>Đặc điểm</a:t>
            </a:r>
            <a:r>
              <a:rPr lang="en-US" sz="2800"/>
              <a:t>:</a:t>
            </a:r>
          </a:p>
          <a:p>
            <a:r>
              <a:rPr lang="en-US" sz="2800"/>
              <a:t>Tiết kiệm bộ nhớ,</a:t>
            </a:r>
          </a:p>
          <a:p>
            <a:r>
              <a:rPr lang="en-US" sz="2800"/>
              <a:t>Hiệu quả không phụ thuộc và cấu trúc ban đầu của CT nguồn.</a:t>
            </a:r>
          </a:p>
        </p:txBody>
      </p:sp>
      <p:pic>
        <p:nvPicPr>
          <p:cNvPr id="128004" name="Picture 4" descr="Bouqu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77898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F92A-DFEB-43A1-AA46-60BBF9F23E4F}" type="slidenum">
              <a:rPr lang="en-US"/>
              <a:pPr/>
              <a:t>17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$3 </a:t>
            </a:r>
            <a:r>
              <a:rPr lang="en-US" dirty="0">
                <a:solidFill>
                  <a:schemeClr val="tx1"/>
                </a:solidFill>
              </a:rPr>
              <a:t>- QUẢN LÝ BỘ NHỚ VẬT LÝ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rgbClr val="00FFFF"/>
                </a:solidFill>
              </a:rPr>
              <a:t>Đặc</a:t>
            </a:r>
            <a:r>
              <a:rPr lang="en-US" sz="2800" dirty="0">
                <a:solidFill>
                  <a:srgbClr val="00FFFF"/>
                </a:solidFill>
              </a:rPr>
              <a:t> </a:t>
            </a:r>
            <a:r>
              <a:rPr lang="en-US" sz="2800" dirty="0" err="1">
                <a:solidFill>
                  <a:srgbClr val="00FFFF"/>
                </a:solidFill>
              </a:rPr>
              <a:t>điểm</a:t>
            </a:r>
            <a:r>
              <a:rPr lang="en-US" sz="2800" dirty="0">
                <a:solidFill>
                  <a:srgbClr val="00FFFF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thước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,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rgbClr val="00FFFF"/>
                </a:solidFill>
              </a:rPr>
              <a:t>Phục</a:t>
            </a:r>
            <a:r>
              <a:rPr lang="en-US" sz="2800" dirty="0">
                <a:solidFill>
                  <a:srgbClr val="00FFFF"/>
                </a:solidFill>
              </a:rPr>
              <a:t> </a:t>
            </a:r>
            <a:r>
              <a:rPr lang="en-US" sz="2800" dirty="0" err="1">
                <a:solidFill>
                  <a:srgbClr val="00FFFF"/>
                </a:solidFill>
              </a:rPr>
              <a:t>vụ</a:t>
            </a:r>
            <a:r>
              <a:rPr lang="en-US" sz="2800" dirty="0">
                <a:solidFill>
                  <a:srgbClr val="00FFFF"/>
                </a:solidFill>
              </a:rPr>
              <a:t> </a:t>
            </a:r>
            <a:r>
              <a:rPr lang="en-US" sz="2800" dirty="0" err="1">
                <a:solidFill>
                  <a:srgbClr val="00FFFF"/>
                </a:solidFill>
              </a:rPr>
              <a:t>giai</a:t>
            </a:r>
            <a:r>
              <a:rPr lang="en-US" sz="2800" dirty="0">
                <a:solidFill>
                  <a:srgbClr val="00FFFF"/>
                </a:solidFill>
              </a:rPr>
              <a:t> </a:t>
            </a:r>
            <a:r>
              <a:rPr lang="en-US" sz="2800" dirty="0" err="1">
                <a:solidFill>
                  <a:srgbClr val="00FFFF"/>
                </a:solidFill>
              </a:rPr>
              <a:t>đoạn</a:t>
            </a:r>
            <a:r>
              <a:rPr lang="en-US" sz="2800" dirty="0">
                <a:solidFill>
                  <a:srgbClr val="00FFFF"/>
                </a:solidFill>
              </a:rPr>
              <a:t> </a:t>
            </a:r>
            <a:r>
              <a:rPr lang="en-US" sz="2800" dirty="0" err="1">
                <a:solidFill>
                  <a:srgbClr val="00FFFF"/>
                </a:solidFill>
              </a:rPr>
              <a:t>thực</a:t>
            </a:r>
            <a:r>
              <a:rPr lang="en-US" sz="2800" dirty="0">
                <a:solidFill>
                  <a:srgbClr val="00FFFF"/>
                </a:solidFill>
              </a:rPr>
              <a:t> </a:t>
            </a:r>
            <a:r>
              <a:rPr lang="en-US" sz="2800" dirty="0" err="1">
                <a:solidFill>
                  <a:srgbClr val="00FFFF"/>
                </a:solidFill>
              </a:rPr>
              <a:t>hiện</a:t>
            </a:r>
            <a:r>
              <a:rPr lang="en-US" sz="2800" dirty="0">
                <a:solidFill>
                  <a:srgbClr val="00FFFF"/>
                </a:solidFill>
              </a:rPr>
              <a:t> CT: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tin,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rgbClr val="00FFFF"/>
                </a:solidFill>
              </a:rPr>
              <a:t>Vấn</a:t>
            </a:r>
            <a:r>
              <a:rPr lang="en-US" sz="2800" dirty="0">
                <a:solidFill>
                  <a:srgbClr val="00FFFF"/>
                </a:solidFill>
              </a:rPr>
              <a:t> </a:t>
            </a:r>
            <a:r>
              <a:rPr lang="en-US" sz="2800" dirty="0" err="1">
                <a:solidFill>
                  <a:srgbClr val="00FFFF"/>
                </a:solidFill>
              </a:rPr>
              <a:t>đề</a:t>
            </a:r>
            <a:r>
              <a:rPr lang="en-US" sz="2800" dirty="0">
                <a:solidFill>
                  <a:srgbClr val="00FFFF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?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lô</a:t>
            </a:r>
            <a:r>
              <a:rPr lang="en-US" sz="2400" dirty="0"/>
              <a:t> </a:t>
            </a:r>
            <a:r>
              <a:rPr lang="en-US" sz="2400" dirty="0" err="1"/>
              <a:t>gíc</a:t>
            </a:r>
            <a:r>
              <a:rPr lang="en-US" sz="2400" dirty="0"/>
              <a:t>: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huống</a:t>
            </a:r>
            <a:r>
              <a:rPr lang="en-US" sz="2400" dirty="0"/>
              <a:t> </a:t>
            </a:r>
            <a:r>
              <a:rPr lang="en-US" sz="2400" dirty="0" err="1"/>
              <a:t>thiếu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?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93BD-5821-4DD7-9271-8AAF9ABE26EC}" type="slidenum">
              <a:rPr lang="en-US"/>
              <a:pPr/>
              <a:t>18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2788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QUẢN LÝ BỘ NHỚ VẬT LÝ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64125"/>
          </a:xfrm>
        </p:spPr>
        <p:txBody>
          <a:bodyPr/>
          <a:lstStyle/>
          <a:p>
            <a:r>
              <a:rPr lang="en-US"/>
              <a:t>Các chế độ quản lý bộ nhớ vật lý: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Chế độ phân vùng cố định,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Chế độ phân vùng động,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Chế độ mô đun,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Chế phân trang,</a:t>
            </a:r>
          </a:p>
          <a:p>
            <a:r>
              <a:rPr lang="en-US"/>
              <a:t>Chế độ kết hợp mô đun và phân trang.</a:t>
            </a:r>
          </a:p>
          <a:p>
            <a:r>
              <a:rPr lang="en-US"/>
              <a:t>Mọi chế độ: đều đang được sử dụng.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C80D-940A-4CC8-9C9B-8ADAA9973F41}" type="slidenum">
              <a:rPr lang="en-US"/>
              <a:pPr/>
              <a:t>19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a) </a:t>
            </a:r>
            <a:r>
              <a:rPr lang="en-US" sz="3200">
                <a:solidFill>
                  <a:schemeClr val="tx1"/>
                </a:solidFill>
              </a:rPr>
              <a:t>Chế độ phân vùng cố định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/>
              <a:t>Bộ nhớ </a:t>
            </a:r>
            <a:r>
              <a:rPr lang="en-US">
                <a:sym typeface="Wingdings 3" pitchFamily="18" charset="2"/>
              </a:rPr>
              <a:t>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n phần</a:t>
            </a:r>
            <a:r>
              <a:rPr lang="en-US">
                <a:sym typeface="Wingdings 3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mỗi phần có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kích 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thước cố định</a:t>
            </a:r>
            <a:r>
              <a:rPr lang="en-US">
                <a:sym typeface="Wingdings 3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(không nhất thiết 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bằng nhau), 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sử dụng như một 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bộ nhớ độc lập</a:t>
            </a:r>
            <a:r>
              <a:rPr lang="en-US">
                <a:sym typeface="Wingdings 3" pitchFamily="18" charset="2"/>
              </a:rPr>
              <a:t>, 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phục vụ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thực hiện 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1 CT</a:t>
            </a:r>
            <a:r>
              <a:rPr lang="en-US">
                <a:sym typeface="Wingdings 3" pitchFamily="18" charset="2"/>
              </a:rPr>
              <a:t>.</a:t>
            </a:r>
          </a:p>
        </p:txBody>
      </p:sp>
      <p:pic>
        <p:nvPicPr>
          <p:cNvPr id="131078" name="Picture 6" descr="Bouqu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7388" y="685800"/>
            <a:ext cx="4494212" cy="61833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B4EC3-B6DE-4050-896E-1619E0C14843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QUẢN LÝ BỘ NHỚ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/>
              <a:t>Với hệ thống:</a:t>
            </a: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85975"/>
            <a:ext cx="8686800" cy="35512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BF1B-204F-4027-A7A7-3D8D66C21B8C}" type="slidenum">
              <a:rPr lang="en-US"/>
              <a:pPr/>
              <a:t>20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88988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Chế độ phân vùng cố định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498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FFFF"/>
                </a:solidFill>
              </a:rPr>
              <a:t>Đặc điểm</a:t>
            </a:r>
            <a:r>
              <a:rPr 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/>
              <a:t>Mỗi vùng có một danh sách quản lý bộ nhớ tự do,</a:t>
            </a:r>
          </a:p>
          <a:p>
            <a:pPr lvl="1">
              <a:lnSpc>
                <a:spcPct val="90000"/>
              </a:lnSpc>
            </a:pPr>
            <a:r>
              <a:rPr lang="en-US"/>
              <a:t>Mỗi vùng: thực hiện một CT ứng dụng,</a:t>
            </a:r>
          </a:p>
          <a:p>
            <a:pPr lvl="1">
              <a:lnSpc>
                <a:spcPct val="90000"/>
              </a:lnSpc>
            </a:pPr>
            <a:r>
              <a:rPr lang="en-US"/>
              <a:t>Sơ đồ bảo vệ thông tin: theo toàn vùng.</a:t>
            </a:r>
          </a:p>
          <a:p>
            <a:pPr lvl="1">
              <a:lnSpc>
                <a:spcPct val="90000"/>
              </a:lnSpc>
            </a:pPr>
            <a:r>
              <a:rPr lang="en-US"/>
              <a:t>Một số CT điều khiển phải dược copy vào từng vùng.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FFFF"/>
                </a:solidFill>
              </a:rPr>
              <a:t>Phân lớp</a:t>
            </a:r>
            <a:r>
              <a:rPr lang="en-US"/>
              <a:t> CT phục vụ để hạn chế lãng phí bộ nhớ,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FFFF"/>
                </a:solidFill>
              </a:rPr>
              <a:t>Mô hình</a:t>
            </a:r>
            <a:r>
              <a:rPr lang="en-US"/>
              <a:t>: Tổ chức đĩa cứng.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89B5-68BC-4995-8C6E-C7D6CD97865D}" type="slidenum">
              <a:rPr lang="en-US"/>
              <a:pPr/>
              <a:t>21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Chế độ phân vùng cố định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87925"/>
          </a:xfrm>
        </p:spPr>
        <p:txBody>
          <a:bodyPr/>
          <a:lstStyle/>
          <a:p>
            <a:r>
              <a:rPr lang="en-US"/>
              <a:t>Công cụ phân bố lại bộ nhớ (</a:t>
            </a:r>
            <a:r>
              <a:rPr lang="en-US">
                <a:solidFill>
                  <a:srgbClr val="FFFF00"/>
                </a:solidFill>
              </a:rPr>
              <a:t>SWAPPING</a:t>
            </a:r>
            <a:r>
              <a:rPr lang="en-US"/>
              <a:t>):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Lệnh OP,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Do OP thực hiện,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Những vùng nào biên thay đổi: mất thông tin</a:t>
            </a:r>
            <a:r>
              <a:rPr lang="en-US"/>
              <a:t>. Lý do: làm lại DSQL bộ nhó tự do.</a:t>
            </a:r>
          </a:p>
          <a:p>
            <a:r>
              <a:rPr lang="en-US"/>
              <a:t>Ví dụ: với đĩa cứng: FDISK.</a:t>
            </a:r>
          </a:p>
          <a:p>
            <a:r>
              <a:rPr lang="en-US"/>
              <a:t>CT điều khiển hệ thống: </a:t>
            </a:r>
            <a:r>
              <a:rPr lang="en-US">
                <a:solidFill>
                  <a:srgbClr val="00FFFF"/>
                </a:solidFill>
              </a:rPr>
              <a:t>đơn giản</a:t>
            </a:r>
            <a:r>
              <a:rPr lang="en-US"/>
              <a:t>.</a:t>
            </a:r>
          </a:p>
          <a:p>
            <a:r>
              <a:rPr lang="en-US"/>
              <a:t>Hệ số song song </a:t>
            </a:r>
            <a:r>
              <a:rPr lang="en-US">
                <a:solidFill>
                  <a:srgbClr val="00FFFF"/>
                </a:solidFill>
              </a:rPr>
              <a:t>cố định</a:t>
            </a:r>
            <a:r>
              <a:rPr lang="en-US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315E-0722-444E-AD26-5BD639FC8859}" type="slidenum">
              <a:rPr lang="en-US"/>
              <a:pPr/>
              <a:t>22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b) </a:t>
            </a:r>
            <a:r>
              <a:rPr lang="en-US" sz="4000" b="1">
                <a:solidFill>
                  <a:schemeClr val="tx1"/>
                </a:solidFill>
              </a:rPr>
              <a:t>CHẾ ĐỘ PHÂN VÙNG ĐỘNG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r>
              <a:rPr lang="en-US"/>
              <a:t>CT </a:t>
            </a:r>
            <a:r>
              <a:rPr lang="en-US">
                <a:sym typeface="Wingdings 3" pitchFamily="18" charset="2"/>
              </a:rPr>
              <a:t> Phân phối vùng bộ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 nhớ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liên tục</a:t>
            </a:r>
            <a:r>
              <a:rPr lang="en-US">
                <a:sym typeface="Wingdings 3" pitchFamily="18" charset="2"/>
              </a:rPr>
              <a:t> đủ thực hiện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 và quản lý như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bộ nhớ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 độc lập. </a:t>
            </a:r>
          </a:p>
          <a:p>
            <a:r>
              <a:rPr lang="en-US">
                <a:sym typeface="Symbol" pitchFamily="18" charset="2"/>
              </a:rPr>
              <a:t> </a:t>
            </a:r>
            <a:r>
              <a:rPr lang="en-US">
                <a:solidFill>
                  <a:srgbClr val="FFFF00"/>
                </a:solidFill>
                <a:sym typeface="Symbol" pitchFamily="18" charset="2"/>
              </a:rPr>
              <a:t>một danh sách QL</a:t>
            </a:r>
            <a:r>
              <a:rPr lang="en-US">
                <a:sym typeface="Symbol" pitchFamily="18" charset="2"/>
              </a:rPr>
              <a:t> bộ</a:t>
            </a:r>
          </a:p>
          <a:p>
            <a:pPr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 nhớ tự do duy nhất.</a:t>
            </a: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1295400"/>
            <a:ext cx="35274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D1C8-3381-4F0E-AD64-D7C8FCF63CF1}" type="slidenum">
              <a:rPr lang="en-US"/>
              <a:pPr/>
              <a:t>23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88988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CHẾ ĐỘ PHÂN VÙNG ĐỘNG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486400"/>
          </a:xfrm>
        </p:spPr>
        <p:txBody>
          <a:bodyPr/>
          <a:lstStyle/>
          <a:p>
            <a:r>
              <a:rPr lang="en-US" sz="2800">
                <a:solidFill>
                  <a:srgbClr val="00FFFF"/>
                </a:solidFill>
              </a:rPr>
              <a:t>Đặc điểm:</a:t>
            </a:r>
          </a:p>
          <a:p>
            <a:pPr lvl="1"/>
            <a:r>
              <a:rPr lang="en-US" sz="2400"/>
              <a:t>Hệ số song song biến thiên,</a:t>
            </a:r>
          </a:p>
          <a:p>
            <a:pPr lvl="1"/>
            <a:r>
              <a:rPr lang="en-US" sz="2400">
                <a:sym typeface="Symbol" pitchFamily="18" charset="2"/>
              </a:rPr>
              <a:t> hiện tượng phân đoạn ngoài (External Fragmentation) </a:t>
            </a:r>
            <a:r>
              <a:rPr lang="en-US" sz="2400">
                <a:sym typeface="Wingdings 3" pitchFamily="18" charset="2"/>
              </a:rPr>
              <a:t> SWAPPING,</a:t>
            </a:r>
          </a:p>
          <a:p>
            <a:r>
              <a:rPr lang="en-US" sz="2800">
                <a:solidFill>
                  <a:srgbClr val="00FFFF"/>
                </a:solidFill>
                <a:sym typeface="Wingdings 3" pitchFamily="18" charset="2"/>
              </a:rPr>
              <a:t>Công cụ SWAPPING:</a:t>
            </a:r>
          </a:p>
          <a:p>
            <a:pPr lvl="1"/>
            <a:r>
              <a:rPr lang="en-US" sz="2400">
                <a:sym typeface="Wingdings 3" pitchFamily="18" charset="2"/>
              </a:rPr>
              <a:t>Lệnh OP,</a:t>
            </a:r>
          </a:p>
          <a:p>
            <a:pPr lvl="1"/>
            <a:r>
              <a:rPr lang="en-US" sz="2400">
                <a:sym typeface="Wingdings 3" pitchFamily="18" charset="2"/>
              </a:rPr>
              <a:t>Do OP thực hiện,</a:t>
            </a:r>
          </a:p>
          <a:p>
            <a:pPr lvl="1"/>
            <a:r>
              <a:rPr lang="en-US" sz="2400">
                <a:sym typeface="Wingdings 3" pitchFamily="18" charset="2"/>
              </a:rPr>
              <a:t>Không mất thông tin.</a:t>
            </a:r>
          </a:p>
          <a:p>
            <a:r>
              <a:rPr lang="en-US" sz="2800">
                <a:solidFill>
                  <a:srgbClr val="00FFFF"/>
                </a:solidFill>
                <a:sym typeface="Wingdings 3" pitchFamily="18" charset="2"/>
              </a:rPr>
              <a:t>Nội dung SWAPPING</a:t>
            </a:r>
            <a:r>
              <a:rPr lang="en-US" sz="2800">
                <a:sym typeface="Wingdings 3" pitchFamily="18" charset="2"/>
              </a:rPr>
              <a:t>.</a:t>
            </a:r>
          </a:p>
          <a:p>
            <a:r>
              <a:rPr lang="en-US" sz="2800">
                <a:solidFill>
                  <a:srgbClr val="00FFFF"/>
                </a:solidFill>
                <a:sym typeface="Wingdings 3" pitchFamily="18" charset="2"/>
              </a:rPr>
              <a:t>Phức tạp</a:t>
            </a:r>
            <a:r>
              <a:rPr lang="en-US" sz="2800">
                <a:sym typeface="Wingdings 3" pitchFamily="18" charset="2"/>
              </a:rPr>
              <a:t> của Swapping.</a:t>
            </a:r>
          </a:p>
          <a:p>
            <a:r>
              <a:rPr lang="en-US" sz="2800">
                <a:sym typeface="Wingdings 3" pitchFamily="18" charset="2"/>
              </a:rPr>
              <a:t>Mô hình quản lý đĩa từ </a:t>
            </a:r>
            <a:r>
              <a:rPr lang="en-US" sz="2800">
                <a:solidFill>
                  <a:srgbClr val="00FFFF"/>
                </a:solidFill>
                <a:sym typeface="Wingdings 3" pitchFamily="18" charset="2"/>
              </a:rPr>
              <a:t>SUBST, DRVSPACE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9FC4-3FA0-4BF1-BFBA-2650E9D66A8E}" type="slidenum">
              <a:rPr lang="en-US"/>
              <a:pPr/>
              <a:t>24</a:t>
            </a:fld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6588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CHẾ ĐỘ PHÂN VÙNG ĐỘNG</a:t>
            </a:r>
          </a:p>
        </p:txBody>
      </p:sp>
      <p:pic>
        <p:nvPicPr>
          <p:cNvPr id="136198" name="Picture 6" descr="Blue tissue 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8" y="869950"/>
            <a:ext cx="8323262" cy="56753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CE73-3068-4085-B63E-1C04127B2C74}" type="slidenum">
              <a:rPr lang="en-US"/>
              <a:pPr/>
              <a:t>25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5188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C) CHẾ ĐỘ QUẢN LÝ THEO MÔ ĐUN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8925"/>
          </a:xfrm>
        </p:spPr>
        <p:txBody>
          <a:bodyPr/>
          <a:lstStyle/>
          <a:p>
            <a:r>
              <a:rPr lang="en-US"/>
              <a:t>CT – cấu trúc mô đun,</a:t>
            </a:r>
          </a:p>
        </p:txBody>
      </p:sp>
      <p:pic>
        <p:nvPicPr>
          <p:cNvPr id="138244" name="Picture 4" descr="Newspr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00175"/>
            <a:ext cx="4495800" cy="25130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pic>
        <p:nvPicPr>
          <p:cNvPr id="138247" name="Picture 7" descr="Blue tissue pap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2895600"/>
            <a:ext cx="6629400" cy="377666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16CC-C84E-4AAE-AA7A-E487D19A6719}" type="slidenum">
              <a:rPr lang="en-US"/>
              <a:pPr/>
              <a:t>26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CHẾ ĐỘ QUẢN LÝ THEO MÔ ĐUN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Thực hiện CT: địa chỉ dữ liệu phải biểu diễn dưới dạng một cặp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SCB </a:t>
            </a:r>
            <a:r>
              <a:rPr lang="en-US" sz="2800">
                <a:sym typeface="Wingdings 3" pitchFamily="18" charset="2"/>
              </a:rPr>
              <a:t> RAM, địa chỉ đầu của SCB  R</a:t>
            </a:r>
            <a:r>
              <a:rPr lang="en-US" sz="2800" baseline="-25000">
                <a:sym typeface="Wingdings 3" pitchFamily="18" charset="2"/>
              </a:rPr>
              <a:t>s</a:t>
            </a:r>
            <a:r>
              <a:rPr lang="en-US" sz="2800">
                <a:sym typeface="Wingdings 3" pitchFamily="18" charset="2"/>
              </a:rPr>
              <a:t>- Segment Register.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Wingdings 3" pitchFamily="18" charset="2"/>
              </a:rPr>
              <a:t>Để đọc /ghi dữ liệu: cần 2 lần truy nhập tới bộ nhớ: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ym typeface="Wingdings 3" pitchFamily="18" charset="2"/>
              </a:rPr>
              <a:t>	</a:t>
            </a:r>
            <a:r>
              <a:rPr lang="en-US" sz="2800">
                <a:solidFill>
                  <a:srgbClr val="FF0000"/>
                </a:solidFill>
                <a:sym typeface="Wingdings 3" pitchFamily="18" charset="2"/>
              </a:rPr>
              <a:t>* </a:t>
            </a:r>
            <a:r>
              <a:rPr lang="en-US" sz="2800">
                <a:sym typeface="Wingdings 3" pitchFamily="18" charset="2"/>
              </a:rPr>
              <a:t>(R</a:t>
            </a:r>
            <a:r>
              <a:rPr lang="en-US" sz="2800" baseline="-25000">
                <a:sym typeface="Wingdings 3" pitchFamily="18" charset="2"/>
              </a:rPr>
              <a:t>s</a:t>
            </a:r>
            <a:r>
              <a:rPr lang="en-US" sz="2800">
                <a:sym typeface="Wingdings 3" pitchFamily="18" charset="2"/>
              </a:rPr>
              <a:t>) + s  truy nhập tới phần tử thứ s</a:t>
            </a:r>
            <a:r>
              <a:rPr lang="en-US" sz="2800">
                <a:sym typeface="Symbol" pitchFamily="18" charset="2"/>
              </a:rPr>
              <a:t> SCB,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	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**</a:t>
            </a:r>
            <a:r>
              <a:rPr lang="en-US" sz="2800">
                <a:sym typeface="Symbol" pitchFamily="18" charset="2"/>
              </a:rPr>
              <a:t> Khi D = 1: A+d </a:t>
            </a:r>
            <a:r>
              <a:rPr lang="en-US" sz="2800">
                <a:sym typeface="Wingdings 3" pitchFamily="18" charset="2"/>
              </a:rPr>
              <a:t> truy nhập tới dữ liệu.</a:t>
            </a:r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46325"/>
            <a:ext cx="4014788" cy="115887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6B6-EC4F-470E-9F50-616700B3BC36}" type="slidenum">
              <a:rPr lang="en-US"/>
              <a:pPr/>
              <a:t>27</a:t>
            </a:fld>
            <a:endParaRPr lang="en-US"/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4963"/>
            <a:ext cx="8610600" cy="61341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77AA-7A16-4471-9066-C661AADDFB37}" type="slidenum">
              <a:rPr lang="en-US"/>
              <a:pPr/>
              <a:t>28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5188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CHẾ ĐỘ QUẢN LÝ THEO MÔ ĐUN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5216525"/>
          </a:xfrm>
        </p:spPr>
        <p:txBody>
          <a:bodyPr/>
          <a:lstStyle/>
          <a:p>
            <a:r>
              <a:rPr lang="en-US" sz="2800">
                <a:solidFill>
                  <a:srgbClr val="FFFF00"/>
                </a:solidFill>
              </a:rPr>
              <a:t>Đặc điểm:</a:t>
            </a:r>
          </a:p>
          <a:p>
            <a:pPr lvl="1"/>
            <a:r>
              <a:rPr lang="en-US" sz="2400"/>
              <a:t>Không cần phân phối bộ nhớ liên tục,</a:t>
            </a:r>
          </a:p>
          <a:p>
            <a:pPr lvl="1"/>
            <a:r>
              <a:rPr lang="en-US" sz="2400"/>
              <a:t>Không đòi hỏi công cụ đặc biệt </a:t>
            </a:r>
            <a:r>
              <a:rPr lang="en-US" sz="2400">
                <a:sym typeface="Wingdings 3" pitchFamily="18" charset="2"/>
              </a:rPr>
              <a:t> có thể áp dụng cho mọi MTĐT,</a:t>
            </a:r>
          </a:p>
          <a:p>
            <a:pPr lvl="1"/>
            <a:r>
              <a:rPr lang="en-US" sz="2400">
                <a:sym typeface="Wingdings 3" pitchFamily="18" charset="2"/>
              </a:rPr>
              <a:t>Dễ dàng sử dụng chung mô đun giữa các CT,</a:t>
            </a:r>
          </a:p>
          <a:p>
            <a:pPr lvl="1"/>
            <a:r>
              <a:rPr lang="en-US" sz="2400">
                <a:sym typeface="Wingdings 3" pitchFamily="18" charset="2"/>
              </a:rPr>
              <a:t>Hiệu quả phụ thuộc vào cấu trúc CT nguồn,</a:t>
            </a:r>
          </a:p>
          <a:p>
            <a:pPr lvl="1"/>
            <a:r>
              <a:rPr lang="en-US" sz="2400">
                <a:sym typeface="Wingdings 3" pitchFamily="18" charset="2"/>
              </a:rPr>
              <a:t>Tồn tại hiện tượng phân đoạn ngoài (External Fragmentation).</a:t>
            </a:r>
          </a:p>
          <a:p>
            <a:r>
              <a:rPr lang="en-US" sz="2800">
                <a:sym typeface="Wingdings 3" pitchFamily="18" charset="2"/>
              </a:rPr>
              <a:t>Thiếu bộ nhớ, phận đoạn ngoài  </a:t>
            </a:r>
            <a:r>
              <a:rPr lang="en-US" sz="2800">
                <a:solidFill>
                  <a:srgbClr val="FFFF00"/>
                </a:solidFill>
                <a:sym typeface="Wingdings 3" pitchFamily="18" charset="2"/>
              </a:rPr>
              <a:t>Swapping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2C6-71D1-4394-8F09-17ED4D0B29A4}" type="slidenum">
              <a:rPr lang="en-US"/>
              <a:pPr/>
              <a:t>29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2788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CHẾ ĐỘ QUẢN LÝ THEO MÔ ĐUN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SWAPPING: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 hệ thống đảm nhiệm,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Không mất thông tin,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Nội dung swapping: đưa một hoặc một số mô đun ra bộ nhớ ngoài, giải phóng chổ nạp mô đun mới.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FF00"/>
                </a:solidFill>
              </a:rPr>
              <a:t>Cách chọn mô đun đưa ra: </a:t>
            </a:r>
            <a:r>
              <a:rPr lang="en-US" sz="2400"/>
              <a:t>Option</a:t>
            </a:r>
            <a:endParaRPr lang="en-US" sz="240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/>
              <a:t>Mô đun tồn tại lâu nhất trong bộ nhớ,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Mô đun có lần sử dụng cuối cùngcách đây lâu nhất,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Mô đun có tần xuất sử dùng thấp nhất.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IBM PC 286 trở lên</a:t>
            </a:r>
            <a:r>
              <a:rPr 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Một trong 2 chế độ của 286 và một trong 3 chế độ của 386 trở lên,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Swapping - ngầm định – </a:t>
            </a:r>
            <a:r>
              <a:rPr lang="en-US" sz="2000">
                <a:solidFill>
                  <a:srgbClr val="FFFF00"/>
                </a:solidFill>
              </a:rPr>
              <a:t>tiêu chuẩn 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1492-C548-4800-8D5B-A3738F27F565}" type="slidenum">
              <a:rPr lang="en-US"/>
              <a:pPr/>
              <a:t>3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$1 </a:t>
            </a:r>
            <a:r>
              <a:rPr lang="en-US" dirty="0">
                <a:solidFill>
                  <a:schemeClr val="tx1"/>
                </a:solidFill>
              </a:rPr>
              <a:t>– CÁC BƯỚC XỬ LÝ CT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4876800"/>
            <a:ext cx="8229600" cy="1787525"/>
          </a:xfrm>
        </p:spPr>
        <p:txBody>
          <a:bodyPr/>
          <a:lstStyle/>
          <a:p>
            <a:r>
              <a:rPr lang="en-US"/>
              <a:t>I + J</a:t>
            </a:r>
          </a:p>
          <a:p>
            <a:r>
              <a:rPr lang="en-US"/>
              <a:t>A + B</a:t>
            </a:r>
          </a:p>
          <a:p>
            <a:r>
              <a:rPr lang="en-US"/>
              <a:t>A + I</a:t>
            </a:r>
          </a:p>
        </p:txBody>
      </p:sp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39775"/>
            <a:ext cx="8839200" cy="3603625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0C93-0AA6-4A83-8465-FFB09F520248}" type="slidenum">
              <a:rPr lang="en-US"/>
              <a:pPr/>
              <a:t>30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D) CHẾ ĐỘ PHÂN TRANG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30725"/>
          </a:xfrm>
        </p:spPr>
        <p:txBody>
          <a:bodyPr/>
          <a:lstStyle/>
          <a:p>
            <a:r>
              <a:rPr lang="en-US"/>
              <a:t>Bộ nhớ được chia thành các phần bằng nhau – các trang (Pages),</a:t>
            </a:r>
          </a:p>
          <a:p>
            <a:r>
              <a:rPr lang="en-US"/>
              <a:t>Các trang – đánh số 0, 1, 2, . . . - địa chỉ trang.</a:t>
            </a:r>
          </a:p>
          <a:p>
            <a:endParaRPr lang="en-US"/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505200"/>
            <a:ext cx="4953000" cy="31813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256B8-E181-4828-8A36-6569472DA033}" type="slidenum">
              <a:rPr lang="en-US"/>
              <a:pPr/>
              <a:t>31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5188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CHẾ ĐỘ PHÂN TRANG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638800"/>
          </a:xfrm>
        </p:spPr>
        <p:txBody>
          <a:bodyPr/>
          <a:lstStyle/>
          <a:p>
            <a:r>
              <a:rPr lang="en-US"/>
              <a:t>CT - cấu trúc phân trang,</a:t>
            </a:r>
          </a:p>
          <a:p>
            <a:r>
              <a:rPr lang="en-US"/>
              <a:t> Bảng quản lý trang PCB (Page Control Block),</a:t>
            </a:r>
          </a:p>
        </p:txBody>
      </p:sp>
      <p:pic>
        <p:nvPicPr>
          <p:cNvPr id="1443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0"/>
            <a:ext cx="5867400" cy="35321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6352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1D756-729C-4DDC-AC42-C0E87A8D03D6}" type="slidenum">
              <a:rPr lang="en-US"/>
              <a:pPr/>
              <a:t>32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88988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CHẾ ĐỘ PHÂN TRANG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Thực hiện CT: địa chỉ dữ liệu phải biểu diễn dưới dạng một cặp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PCB </a:t>
            </a:r>
            <a:r>
              <a:rPr lang="en-US" sz="2800">
                <a:sym typeface="Wingdings 3" pitchFamily="18" charset="2"/>
              </a:rPr>
              <a:t> RAM, địa chỉ đầu của PCB  R</a:t>
            </a:r>
            <a:r>
              <a:rPr lang="en-US" sz="2800" baseline="-25000">
                <a:sym typeface="Wingdings 3" pitchFamily="18" charset="2"/>
              </a:rPr>
              <a:t>P</a:t>
            </a:r>
            <a:r>
              <a:rPr lang="en-US" sz="2800">
                <a:sym typeface="Wingdings 3" pitchFamily="18" charset="2"/>
              </a:rPr>
              <a:t>- Page Register.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Để đọc /ghi dữ liệu: cần 2 lần truy nhập tới bộ nhớ: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ym typeface="Wingdings 3" pitchFamily="18" charset="2"/>
              </a:rPr>
              <a:t>	</a:t>
            </a:r>
            <a:r>
              <a:rPr lang="en-US" sz="2800">
                <a:solidFill>
                  <a:srgbClr val="FF0000"/>
                </a:solidFill>
                <a:sym typeface="Wingdings 3" pitchFamily="18" charset="2"/>
              </a:rPr>
              <a:t>* </a:t>
            </a:r>
            <a:r>
              <a:rPr lang="en-US" sz="2800">
                <a:sym typeface="Wingdings 3" pitchFamily="18" charset="2"/>
              </a:rPr>
              <a:t>(R</a:t>
            </a:r>
            <a:r>
              <a:rPr lang="en-US" sz="2800" baseline="-25000">
                <a:sym typeface="Wingdings 3" pitchFamily="18" charset="2"/>
              </a:rPr>
              <a:t>P</a:t>
            </a:r>
            <a:r>
              <a:rPr lang="en-US" sz="2800">
                <a:sym typeface="Wingdings 3" pitchFamily="18" charset="2"/>
              </a:rPr>
              <a:t>) + p  truy nhập tới phần tử thứ p</a:t>
            </a:r>
            <a:r>
              <a:rPr lang="en-US" sz="2800">
                <a:sym typeface="Symbol" pitchFamily="18" charset="2"/>
              </a:rPr>
              <a:t> PCB,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ym typeface="Symbol" pitchFamily="18" charset="2"/>
              </a:rPr>
              <a:t>	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**</a:t>
            </a:r>
            <a:r>
              <a:rPr lang="en-US" sz="2800">
                <a:sym typeface="Symbol" pitchFamily="18" charset="2"/>
              </a:rPr>
              <a:t> Khi D</a:t>
            </a:r>
            <a:r>
              <a:rPr lang="en-US" sz="2800" baseline="-25000">
                <a:sym typeface="Symbol" pitchFamily="18" charset="2"/>
              </a:rPr>
              <a:t>p</a:t>
            </a:r>
            <a:r>
              <a:rPr lang="en-US" sz="2800">
                <a:sym typeface="Symbol" pitchFamily="18" charset="2"/>
              </a:rPr>
              <a:t> = 1: A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 </a:t>
            </a:r>
            <a:r>
              <a:rPr lang="en-US" sz="2800">
                <a:sym typeface="Symbol" pitchFamily="18" charset="2"/>
              </a:rPr>
              <a:t>d </a:t>
            </a:r>
            <a:r>
              <a:rPr lang="en-US" sz="2800">
                <a:sym typeface="Wingdings 3" pitchFamily="18" charset="2"/>
              </a:rPr>
              <a:t> truy nhập tới dữ liệu.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145412" name="Picture 4" descr="White mar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720850"/>
            <a:ext cx="5181600" cy="15525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E2E5-C4C3-4380-969A-46294ED3A092}" type="slidenum">
              <a:rPr lang="en-US"/>
              <a:pPr/>
              <a:t>33</a:t>
            </a:fld>
            <a:endParaRPr lang="en-US"/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738"/>
            <a:ext cx="8458200" cy="6526212"/>
          </a:xfrm>
          <a:prstGeom prst="rect">
            <a:avLst/>
          </a:prstGeom>
          <a:gradFill rotWithShape="1">
            <a:gsLst>
              <a:gs pos="0">
                <a:srgbClr val="996633"/>
              </a:gs>
              <a:gs pos="50000">
                <a:schemeClr val="tx1"/>
              </a:gs>
              <a:gs pos="100000">
                <a:srgbClr val="9966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F38B-C073-4B55-804E-8BAE57C53DB5}" type="slidenum">
              <a:rPr lang="en-US"/>
              <a:pPr/>
              <a:t>34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88988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CHẾ ĐỘ PHÂN TRANG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FFFF00"/>
                </a:solidFill>
              </a:rPr>
              <a:t>Đặc điểm:</a:t>
            </a:r>
          </a:p>
          <a:p>
            <a:pPr lvl="1"/>
            <a:r>
              <a:rPr lang="en-US" sz="2400"/>
              <a:t>Không cần phân phối bộ nhớ liên tục,</a:t>
            </a:r>
          </a:p>
          <a:p>
            <a:pPr lvl="1"/>
            <a:r>
              <a:rPr lang="en-US" sz="2400"/>
              <a:t>Phải có công cụ kỹ thuật hõ trợ định vị trang, </a:t>
            </a:r>
          </a:p>
          <a:p>
            <a:pPr lvl="1"/>
            <a:r>
              <a:rPr lang="en-US" sz="2400">
                <a:sym typeface="Wingdings 3" pitchFamily="18" charset="2"/>
              </a:rPr>
              <a:t>Không sử dụng chung mô đun giữa các CT,</a:t>
            </a:r>
          </a:p>
          <a:p>
            <a:pPr lvl="1"/>
            <a:r>
              <a:rPr lang="en-US" sz="2400">
                <a:sym typeface="Wingdings 3" pitchFamily="18" charset="2"/>
              </a:rPr>
              <a:t>Hiệu quả không phụ thuộc vào cấu trúc CT nguồn,</a:t>
            </a:r>
          </a:p>
          <a:p>
            <a:pPr lvl="1"/>
            <a:r>
              <a:rPr lang="en-US" sz="2400">
                <a:sym typeface="Wingdings 3" pitchFamily="18" charset="2"/>
              </a:rPr>
              <a:t>Bảng PCB có thể rất lớn,</a:t>
            </a:r>
          </a:p>
          <a:p>
            <a:pPr lvl="1"/>
            <a:r>
              <a:rPr lang="en-US" sz="2400">
                <a:sym typeface="Wingdings 3" pitchFamily="18" charset="2"/>
              </a:rPr>
              <a:t>Không bị phân đoạn ngoài.</a:t>
            </a:r>
          </a:p>
          <a:p>
            <a:r>
              <a:rPr lang="en-US" sz="2800">
                <a:sym typeface="Wingdings 3" pitchFamily="18" charset="2"/>
              </a:rPr>
              <a:t>Thiếu bộ nhớ (mọi trang đều đã được sử dụng)  </a:t>
            </a:r>
            <a:r>
              <a:rPr lang="en-US" sz="2800">
                <a:solidFill>
                  <a:srgbClr val="FFFF00"/>
                </a:solidFill>
                <a:sym typeface="Wingdings 3" pitchFamily="18" charset="2"/>
              </a:rPr>
              <a:t>Swapping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44C-E0D7-460B-A1CA-8D82CEB4FB30}" type="slidenum">
              <a:rPr lang="en-US"/>
              <a:pPr/>
              <a:t>35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CHẾ ĐỘ PHÂN TRANG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SWAPPING: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 hệ thống đảm nhiệm,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Không mất thông tin,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Nội dung swapping: đưa một trang ra bộ nhớ ngoài, giải phóng chổ nạp trang mới.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FF00"/>
                </a:solidFill>
              </a:rPr>
              <a:t>Cách chọn trang đưa ra: </a:t>
            </a:r>
            <a:r>
              <a:rPr lang="en-US" sz="2400"/>
              <a:t>Option</a:t>
            </a:r>
            <a:endParaRPr lang="en-US" sz="240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/>
              <a:t>Trang tồn tại lâu nhất trong bộ nhớ,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Trang có lần sử dụng cuối cùngcách đây lâu nhất,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Trang có tần xuất sử dùng thấp nhất.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IBM PC 386 trở lên: ngầm định – </a:t>
            </a:r>
            <a:r>
              <a:rPr lang="en-US" sz="2400">
                <a:solidFill>
                  <a:srgbClr val="FFFF00"/>
                </a:solidFill>
              </a:rPr>
              <a:t>tiêu chuẩn 2.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D5A7-B6A5-4858-B2B4-6027D6E26888}" type="slidenum">
              <a:rPr lang="en-US"/>
              <a:pPr/>
              <a:t>36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  <a:gradFill rotWithShape="1">
            <a:gsLst>
              <a:gs pos="0">
                <a:srgbClr val="FFFFCC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tx1"/>
                </a:solidFill>
              </a:rPr>
              <a:t>E) CHẾ ĐỘ KẾT HỢP MÔ ĐUN – PHÂN TRANG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Bộ nhớ vật lý – phân trang,</a:t>
            </a:r>
          </a:p>
          <a:p>
            <a:r>
              <a:rPr lang="en-US"/>
              <a:t>CT – cấu trúc mô đun,</a:t>
            </a:r>
          </a:p>
          <a:p>
            <a:r>
              <a:rPr lang="en-US"/>
              <a:t>Mỗi mô đun – phân trang: 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10000"/>
            <a:ext cx="6440488" cy="225266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9B14-A747-4CAA-AD3C-91BDE7116582}" type="slidenum">
              <a:rPr lang="en-US"/>
              <a:pPr/>
              <a:t>37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139825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CHẾ ĐỘ KẾT HỢP MÔ ĐUN – PHÂN TRANG</a:t>
            </a:r>
          </a:p>
        </p:txBody>
      </p:sp>
      <p:pic>
        <p:nvPicPr>
          <p:cNvPr id="152582" name="Picture 6" descr="Bouquet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389063"/>
            <a:ext cx="8686800" cy="5087937"/>
          </a:xfrm>
          <a:blipFill dpi="0" rotWithShape="1">
            <a:blip r:embed="rId3"/>
            <a:srcRect/>
            <a:tile tx="0" ty="0" sx="100000" sy="100000" flip="none" algn="tl"/>
          </a:blip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3288-D2E1-4EC1-8BA3-D61945400C3A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CHẾ ĐỘ KẾT HỢP MÔ ĐUN – PHÂN TRANG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458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Thực hiện CT: địa chỉ dữ liệu phải biểu diễn dưới dạng một nhóm 3: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SCB </a:t>
            </a:r>
            <a:r>
              <a:rPr lang="en-US" sz="1800">
                <a:sym typeface="Wingdings 3" pitchFamily="18" charset="2"/>
              </a:rPr>
              <a:t> RAM, địa chỉ đầu của SCB  R</a:t>
            </a:r>
            <a:r>
              <a:rPr lang="en-US" sz="1800" baseline="-25000">
                <a:sym typeface="Wingdings 3" pitchFamily="18" charset="2"/>
              </a:rPr>
              <a:t>s</a:t>
            </a:r>
            <a:r>
              <a:rPr lang="en-US" sz="1800">
                <a:sym typeface="Wingdings 3" pitchFamily="18" charset="2"/>
              </a:rPr>
              <a:t>- Segment Register.</a:t>
            </a:r>
          </a:p>
          <a:p>
            <a:pPr>
              <a:lnSpc>
                <a:spcPct val="80000"/>
              </a:lnSpc>
            </a:pPr>
            <a:r>
              <a:rPr lang="en-US" sz="1800">
                <a:sym typeface="Wingdings 3" pitchFamily="18" charset="2"/>
              </a:rPr>
              <a:t>Để đọc /ghi dữ liệu: cần 3 lần truy nhập tới bộ nhớ: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sym typeface="Wingdings 3" pitchFamily="18" charset="2"/>
              </a:rPr>
              <a:t>	</a:t>
            </a:r>
            <a:r>
              <a:rPr lang="en-US" sz="1800">
                <a:solidFill>
                  <a:srgbClr val="FF0000"/>
                </a:solidFill>
                <a:sym typeface="Wingdings 3" pitchFamily="18" charset="2"/>
              </a:rPr>
              <a:t>* </a:t>
            </a:r>
            <a:r>
              <a:rPr lang="en-US" sz="1800">
                <a:sym typeface="Wingdings 3" pitchFamily="18" charset="2"/>
              </a:rPr>
              <a:t>(R</a:t>
            </a:r>
            <a:r>
              <a:rPr lang="en-US" sz="1800" baseline="-25000">
                <a:sym typeface="Wingdings 3" pitchFamily="18" charset="2"/>
              </a:rPr>
              <a:t>s</a:t>
            </a:r>
            <a:r>
              <a:rPr lang="en-US" sz="1800">
                <a:sym typeface="Wingdings 3" pitchFamily="18" charset="2"/>
              </a:rPr>
              <a:t>) + s  truy nhập tới phần tử thứ s</a:t>
            </a:r>
            <a:r>
              <a:rPr lang="en-US" sz="1800">
                <a:sym typeface="Symbol" pitchFamily="18" charset="2"/>
              </a:rPr>
              <a:t> SCB,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sym typeface="Symbol" pitchFamily="18" charset="2"/>
              </a:rPr>
              <a:t>	</a:t>
            </a:r>
            <a:r>
              <a:rPr lang="en-US" sz="1800">
                <a:solidFill>
                  <a:srgbClr val="FF0000"/>
                </a:solidFill>
                <a:sym typeface="Symbol" pitchFamily="18" charset="2"/>
              </a:rPr>
              <a:t>**</a:t>
            </a:r>
            <a:r>
              <a:rPr lang="en-US" sz="1800">
                <a:sym typeface="Symbol" pitchFamily="18" charset="2"/>
              </a:rPr>
              <a:t> Khi D = 1: A+d </a:t>
            </a:r>
            <a:r>
              <a:rPr lang="en-US" sz="1800">
                <a:sym typeface="Wingdings 3" pitchFamily="18" charset="2"/>
              </a:rPr>
              <a:t> truy nhập tới PCB</a:t>
            </a:r>
            <a:r>
              <a:rPr lang="en-US" sz="1800" baseline="-25000">
                <a:sym typeface="Wingdings 3" pitchFamily="18" charset="2"/>
              </a:rPr>
              <a:t>s </a:t>
            </a:r>
            <a:r>
              <a:rPr lang="en-US" sz="1800">
                <a:sym typeface="Symbol" pitchFamily="18" charset="2"/>
              </a:rPr>
              <a:t> SCB,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sym typeface="Wingdings 3" pitchFamily="18" charset="2"/>
              </a:rPr>
              <a:t>	</a:t>
            </a:r>
            <a:r>
              <a:rPr lang="en-US" sz="1800">
                <a:solidFill>
                  <a:srgbClr val="FF0000"/>
                </a:solidFill>
                <a:sym typeface="Wingdings 3" pitchFamily="18" charset="2"/>
              </a:rPr>
              <a:t>***</a:t>
            </a:r>
            <a:r>
              <a:rPr lang="en-US" sz="1800">
                <a:sym typeface="Wingdings 3" pitchFamily="18" charset="2"/>
              </a:rPr>
              <a:t> Khi D</a:t>
            </a:r>
            <a:r>
              <a:rPr lang="en-US" sz="1800" baseline="-25000">
                <a:sym typeface="Wingdings 3" pitchFamily="18" charset="2"/>
              </a:rPr>
              <a:t>p </a:t>
            </a:r>
            <a:r>
              <a:rPr lang="en-US" sz="1800">
                <a:sym typeface="Wingdings 3" pitchFamily="18" charset="2"/>
              </a:rPr>
              <a:t>= 1</a:t>
            </a:r>
            <a:r>
              <a:rPr lang="en-US" sz="1800">
                <a:sym typeface="Symbol" pitchFamily="18" charset="2"/>
              </a:rPr>
              <a:t>: A </a:t>
            </a:r>
            <a:r>
              <a:rPr lang="en-US" sz="2000" b="1">
                <a:solidFill>
                  <a:srgbClr val="FF0000"/>
                </a:solidFill>
                <a:sym typeface="Symbol" pitchFamily="18" charset="2"/>
              </a:rPr>
              <a:t> </a:t>
            </a:r>
            <a:r>
              <a:rPr lang="en-US" sz="1800">
                <a:sym typeface="Symbol" pitchFamily="18" charset="2"/>
              </a:rPr>
              <a:t>d </a:t>
            </a:r>
            <a:r>
              <a:rPr lang="en-US" sz="1800">
                <a:sym typeface="Wingdings 3" pitchFamily="18" charset="2"/>
              </a:rPr>
              <a:t> truy nhập tới dữ liệu.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sym typeface="Wingdings 3" pitchFamily="18" charset="2"/>
            </a:endParaRPr>
          </a:p>
          <a:p>
            <a:pPr>
              <a:lnSpc>
                <a:spcPct val="80000"/>
              </a:lnSpc>
            </a:pPr>
            <a:endParaRPr lang="en-US" sz="1800"/>
          </a:p>
        </p:txBody>
      </p:sp>
      <p:graphicFrame>
        <p:nvGraphicFramePr>
          <p:cNvPr id="153604" name="Object 4" descr="Bouquet"/>
          <p:cNvGraphicFramePr>
            <a:graphicFrameLocks noChangeAspect="1"/>
          </p:cNvGraphicFramePr>
          <p:nvPr>
            <p:ph sz="half" idx="2"/>
          </p:nvPr>
        </p:nvGraphicFramePr>
        <p:xfrm>
          <a:off x="2286000" y="2514600"/>
          <a:ext cx="4343400" cy="1739900"/>
        </p:xfrm>
        <a:graphic>
          <a:graphicData uri="http://schemas.openxmlformats.org/presentationml/2006/ole">
            <p:oleObj spid="_x0000_s1026" name="Visio" r:id="rId3" imgW="3101035" imgH="1242060" progId="Visio.Drawing.11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FBD9-8F58-4F02-B265-EC5A9860153E}" type="slidenum">
              <a:rPr lang="en-US"/>
              <a:pPr/>
              <a:t>39</a:t>
            </a:fld>
            <a:endParaRPr lang="en-US"/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63" y="827088"/>
            <a:ext cx="8656637" cy="5573712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shade val="46275"/>
                  <a:invGamma/>
                </a:srgbClr>
              </a:gs>
            </a:gsLst>
            <a:path path="rect">
              <a:fillToRect l="100000" t="100000"/>
            </a:path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29F2-9A00-4DCD-B6BF-9E1723E82F92}" type="slidenum">
              <a:rPr lang="en-US"/>
              <a:pPr/>
              <a:t>4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2788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CÁC BƯỚC XỬ LÝ CT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800600"/>
            <a:ext cx="8610600" cy="1863725"/>
          </a:xfrm>
        </p:spPr>
        <p:txBody>
          <a:bodyPr/>
          <a:lstStyle/>
          <a:p>
            <a:r>
              <a:rPr lang="en-US"/>
              <a:t>Vai trò của Biên tập (Input/Output),</a:t>
            </a:r>
          </a:p>
          <a:p>
            <a:r>
              <a:rPr lang="en-US"/>
              <a:t>Khái niệm bộ nhớ lô gíc.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55638"/>
            <a:ext cx="8686800" cy="40655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9966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6A00-CA6C-48B9-97BC-B57C2E678573}" type="slidenum">
              <a:rPr lang="en-US"/>
              <a:pPr/>
              <a:t>40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$4 </a:t>
            </a:r>
            <a:r>
              <a:rPr lang="en-US" sz="4000" dirty="0">
                <a:solidFill>
                  <a:schemeClr val="tx1"/>
                </a:solidFill>
              </a:rPr>
              <a:t>- QUẢN LÝ BỘ NHỚ TRONG IBM PC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41910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olidFill>
                  <a:srgbClr val="FFFF00"/>
                </a:solidFill>
              </a:rPr>
              <a:t>Bốn mức ưu tiên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(Privilege Levels)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thực hiện CT: 0 </a:t>
            </a:r>
            <a:r>
              <a:rPr lang="en-US" sz="2800">
                <a:sym typeface="Symbol" pitchFamily="18" charset="2"/>
              </a:rPr>
              <a:t> 3, cao nhất – 0, thấp nhất – 3.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Symbol" pitchFamily="18" charset="2"/>
              </a:rPr>
              <a:t>Nguyên tắc tuy nhập: một CT chỉ được quyền truy nhập tới CT và dữ liệu của CT </a:t>
            </a:r>
            <a:r>
              <a:rPr lang="en-US" sz="2800">
                <a:solidFill>
                  <a:srgbClr val="FFFF00"/>
                </a:solidFill>
                <a:sym typeface="Symbol" pitchFamily="18" charset="2"/>
              </a:rPr>
              <a:t>bằng hoặc kém ưu tiên hơn.</a:t>
            </a:r>
            <a:r>
              <a:rPr lang="en-US" sz="280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44650"/>
            <a:ext cx="4495800" cy="3994150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CCCCFF">
                  <a:gamma/>
                  <a:shade val="5725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edge/>
    <p:sndAc>
      <p:stSnd>
        <p:snd r:embed="rId2" name="suction.wav" builtIn="1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587B6-2805-442D-908C-0B6AD776304F}" type="slidenum">
              <a:rPr lang="en-US"/>
              <a:pPr/>
              <a:t>41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tx1"/>
                </a:solidFill>
              </a:rPr>
              <a:t>IBM PC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r>
              <a:rPr lang="en-US"/>
              <a:t>Bộ nhớ phân phối cho CT - 2 loại: bộ nhớ chung (G) và bộ nhớ riêng (L).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743200"/>
            <a:ext cx="3678238" cy="374173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63529"/>
                  <a:invGamma/>
                </a:schemeClr>
              </a:gs>
            </a:gsLst>
            <a:path path="rect">
              <a:fillToRect l="100000" b="100000"/>
            </a:path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edge/>
    <p:sndAc>
      <p:stSnd>
        <p:snd r:embed="rId2" name="suction.wav" builtIn="1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50F0-0BC0-4870-BA93-3EA48411E8D6}" type="slidenum">
              <a:rPr lang="en-US"/>
              <a:pPr/>
              <a:t>42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IBM PC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4953000" cy="4835525"/>
          </a:xfrm>
        </p:spPr>
        <p:txBody>
          <a:bodyPr/>
          <a:lstStyle/>
          <a:p>
            <a:r>
              <a:rPr lang="en-US"/>
              <a:t>2 chế độ: Chế độ thực (XT) và chế độ bảo vệ (AT).</a:t>
            </a:r>
          </a:p>
          <a:p>
            <a:r>
              <a:rPr lang="en-US"/>
              <a:t>Chế độ Real Mode:</a:t>
            </a:r>
          </a:p>
        </p:txBody>
      </p:sp>
      <p:pic>
        <p:nvPicPr>
          <p:cNvPr id="158724" name="Picture 4" descr="Parch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8438" y="1219200"/>
            <a:ext cx="3551237" cy="4800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0ED6-BC1E-4CDD-B314-B8441A5091E0}" type="slidenum">
              <a:rPr lang="en-US"/>
              <a:pPr/>
              <a:t>43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Chế độ Protected Mode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76400" y="1119188"/>
            <a:ext cx="5867400" cy="4818062"/>
          </a:xfr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B8AD-3050-410A-A596-E93F9F9A44E0}" type="slidenum">
              <a:rPr lang="en-US"/>
              <a:pPr/>
              <a:t>44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Chế độ Protected Mode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sz="2800"/>
              <a:t>Mỗi khối </a:t>
            </a:r>
            <a:r>
              <a:rPr lang="en-US" sz="2800">
                <a:sym typeface="Symbol" pitchFamily="18" charset="2"/>
              </a:rPr>
              <a:t> MCB (Memory Control Block)</a:t>
            </a:r>
          </a:p>
          <a:p>
            <a:r>
              <a:rPr lang="en-US" sz="2800"/>
              <a:t>Bộ nhớ chung </a:t>
            </a:r>
            <a:r>
              <a:rPr lang="en-US" sz="2800">
                <a:sym typeface="Symbol" pitchFamily="18" charset="2"/>
              </a:rPr>
              <a:t></a:t>
            </a:r>
            <a:r>
              <a:rPr lang="en-US">
                <a:sym typeface="Symbol" pitchFamily="18" charset="2"/>
              </a:rPr>
              <a:t>{MCB} </a:t>
            </a:r>
            <a:r>
              <a:rPr lang="en-US">
                <a:sym typeface="Wingdings 3" pitchFamily="18" charset="2"/>
              </a:rPr>
              <a:t>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GDT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(Global Descriptor Table).</a:t>
            </a:r>
          </a:p>
          <a:p>
            <a:r>
              <a:rPr lang="en-US" sz="2800"/>
              <a:t>Bộ nhớ ri</a:t>
            </a:r>
            <a:r>
              <a:rPr lang="en-US"/>
              <a:t>êng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</a:t>
            </a:r>
            <a:r>
              <a:rPr lang="en-US">
                <a:sym typeface="Symbol" pitchFamily="18" charset="2"/>
              </a:rPr>
              <a:t>{MCB} </a:t>
            </a:r>
            <a:r>
              <a:rPr lang="en-US">
                <a:sym typeface="Wingdings 3" pitchFamily="18" charset="2"/>
              </a:rPr>
              <a:t>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LDT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(Local Descriptor Table).</a:t>
            </a:r>
          </a:p>
          <a:p>
            <a:r>
              <a:rPr lang="en-US">
                <a:sym typeface="Wingdings 3" pitchFamily="18" charset="2"/>
              </a:rPr>
              <a:t>MCB: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8 Bytes/phần tử</a:t>
            </a:r>
            <a:r>
              <a:rPr lang="en-US">
                <a:sym typeface="Wingdings 3" pitchFamily="18" charset="2"/>
              </a:rPr>
              <a:t>.</a:t>
            </a:r>
          </a:p>
          <a:p>
            <a:r>
              <a:rPr lang="en-US">
                <a:sym typeface="Wingdings 3" pitchFamily="18" charset="2"/>
              </a:rPr>
              <a:t>Thực hiện CT: GDT  RAM,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GDTR</a:t>
            </a:r>
          </a:p>
          <a:p>
            <a:pPr lvl="1">
              <a:buFontTx/>
              <a:buNone/>
            </a:pPr>
            <a:r>
              <a:rPr lang="en-US">
                <a:sym typeface="Wingdings 3" pitchFamily="18" charset="2"/>
              </a:rPr>
              <a:t>				     </a:t>
            </a:r>
            <a:r>
              <a:rPr lang="en-US" sz="3200">
                <a:sym typeface="Wingdings 3" pitchFamily="18" charset="2"/>
              </a:rPr>
              <a:t>LDT  RAM, </a:t>
            </a:r>
            <a:r>
              <a:rPr lang="en-US" sz="3200">
                <a:solidFill>
                  <a:srgbClr val="FFFF00"/>
                </a:solidFill>
                <a:sym typeface="Wingdings 3" pitchFamily="18" charset="2"/>
              </a:rPr>
              <a:t>LDTR</a:t>
            </a:r>
          </a:p>
          <a:p>
            <a:pPr lvl="1">
              <a:buFontTx/>
              <a:buNone/>
            </a:pPr>
            <a:r>
              <a:rPr lang="en-US">
                <a:sym typeface="Wingdings 3" pitchFamily="18" charset="2"/>
              </a:rPr>
              <a:t>Lệnh: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LGDTR</a:t>
            </a:r>
            <a:r>
              <a:rPr lang="en-US">
                <a:sym typeface="Wingdings 3" pitchFamily="18" charset="2"/>
              </a:rPr>
              <a:t>,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SGDTR</a:t>
            </a:r>
            <a:r>
              <a:rPr lang="en-US">
                <a:sym typeface="Wingdings 3" pitchFamily="18" charset="2"/>
              </a:rPr>
              <a:t>,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LLDTR</a:t>
            </a:r>
            <a:r>
              <a:rPr lang="en-US">
                <a:sym typeface="Wingdings 3" pitchFamily="18" charset="2"/>
              </a:rPr>
              <a:t>,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SLDTR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43AD-E56D-401D-95B7-1C7804393D29}" type="slidenum">
              <a:rPr lang="en-US"/>
              <a:pPr/>
              <a:t>45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MCB</a:t>
            </a:r>
          </a:p>
        </p:txBody>
      </p:sp>
      <p:pic>
        <p:nvPicPr>
          <p:cNvPr id="161796" name="Picture 4" descr="Bouquet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1036638"/>
            <a:ext cx="8077200" cy="4887912"/>
          </a:xfrm>
          <a:blipFill dpi="0" rotWithShape="1">
            <a:blip r:embed="rId3"/>
            <a:srcRect/>
            <a:tile tx="0" ty="0" sx="100000" sy="100000" flip="none" algn="tl"/>
          </a:blip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D67A-83FB-4F97-BF10-B8DBDE49FAFD}" type="slidenum">
              <a:rPr lang="en-US"/>
              <a:pPr/>
              <a:t>46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80286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Địa chỉ tuyến tính: 32 bits.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Khả năng: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FF00"/>
                </a:solidFill>
              </a:rPr>
              <a:t>Vật lý</a:t>
            </a:r>
            <a:r>
              <a:rPr lang="en-US" sz="2000"/>
              <a:t>: AR – 24 bits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</a:t>
            </a:r>
            <a:r>
              <a:rPr lang="en-US" sz="2000" baseline="-25000"/>
              <a:t>ph</a:t>
            </a:r>
            <a:r>
              <a:rPr lang="en-US" sz="2000"/>
              <a:t>= 2</a:t>
            </a:r>
            <a:r>
              <a:rPr lang="en-US" sz="2000" baseline="30000"/>
              <a:t>24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   = </a:t>
            </a:r>
            <a:r>
              <a:rPr lang="en-US" sz="2000">
                <a:solidFill>
                  <a:srgbClr val="FF0000"/>
                </a:solidFill>
              </a:rPr>
              <a:t>16MB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FF00"/>
                </a:solidFill>
              </a:rPr>
              <a:t>Lô gic:</a:t>
            </a:r>
            <a:r>
              <a:rPr lang="en-US" sz="2000"/>
              <a:t> V</a:t>
            </a:r>
            <a:r>
              <a:rPr lang="en-US" sz="2000" baseline="-25000"/>
              <a:t>lg</a:t>
            </a:r>
            <a:r>
              <a:rPr lang="en-US" sz="2000"/>
              <a:t>=2</a:t>
            </a:r>
            <a:r>
              <a:rPr lang="en-US" sz="2000" baseline="30000"/>
              <a:t>13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2</a:t>
            </a:r>
            <a:r>
              <a:rPr lang="en-US" sz="2000" baseline="30000"/>
              <a:t>1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2</a:t>
            </a:r>
            <a:r>
              <a:rPr lang="en-US" sz="2000" baseline="30000"/>
              <a:t>16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             =2</a:t>
            </a:r>
            <a:r>
              <a:rPr lang="en-US" sz="2000" baseline="30000"/>
              <a:t>30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             =</a:t>
            </a:r>
            <a:r>
              <a:rPr lang="en-US" sz="2000">
                <a:solidFill>
                  <a:srgbClr val="FF0000"/>
                </a:solidFill>
              </a:rPr>
              <a:t>1 GB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00"/>
            <a:ext cx="5311775" cy="20177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rgbClr val="9966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A62A-BEA3-465D-BABE-407614351C49}" type="slidenum">
              <a:rPr lang="en-US"/>
              <a:pPr/>
              <a:t>47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MCB</a:t>
            </a:r>
          </a:p>
        </p:txBody>
      </p:sp>
      <p:pic>
        <p:nvPicPr>
          <p:cNvPr id="16282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9225"/>
            <a:ext cx="9220200" cy="6670675"/>
          </a:xfrm>
          <a:gradFill rotWithShape="1">
            <a:gsLst>
              <a:gs pos="0">
                <a:srgbClr val="FFFF00"/>
              </a:gs>
              <a:gs pos="100000">
                <a:srgbClr val="666633"/>
              </a:gs>
            </a:gsLst>
            <a:lin ang="5400000" scaled="1"/>
          </a:grad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FB4C2-75AA-4249-B773-88E1958087FB}" type="slidenum">
              <a:rPr lang="en-US"/>
              <a:pPr/>
              <a:t>48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80386 - PENTUM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64125"/>
          </a:xfrm>
        </p:spPr>
        <p:txBody>
          <a:bodyPr/>
          <a:lstStyle/>
          <a:p>
            <a:r>
              <a:rPr lang="en-US"/>
              <a:t>G = 0 - Chế độ mô đun, đơn vị tính kích thước khối – </a:t>
            </a:r>
            <a:r>
              <a:rPr lang="en-US">
                <a:solidFill>
                  <a:srgbClr val="FFFF00"/>
                </a:solidFill>
              </a:rPr>
              <a:t>Byte</a:t>
            </a:r>
            <a:r>
              <a:rPr lang="en-US"/>
              <a:t> </a:t>
            </a:r>
            <a:r>
              <a:rPr lang="en-US">
                <a:sym typeface="Wingdings 3" pitchFamily="18" charset="2"/>
              </a:rPr>
              <a:t> L = 2</a:t>
            </a:r>
            <a:r>
              <a:rPr lang="en-US" baseline="30000">
                <a:sym typeface="Wingdings 3" pitchFamily="18" charset="2"/>
              </a:rPr>
              <a:t>20</a:t>
            </a:r>
            <a:r>
              <a:rPr lang="en-US">
                <a:sym typeface="Wingdings 3" pitchFamily="18" charset="2"/>
              </a:rPr>
              <a:t> = </a:t>
            </a: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1 MB</a:t>
            </a:r>
            <a:r>
              <a:rPr lang="en-US">
                <a:sym typeface="Wingdings 3" pitchFamily="18" charset="2"/>
              </a:rPr>
              <a:t>.</a:t>
            </a:r>
          </a:p>
          <a:p>
            <a:r>
              <a:rPr lang="en-US">
                <a:sym typeface="Wingdings 3" pitchFamily="18" charset="2"/>
              </a:rPr>
              <a:t>G </a:t>
            </a:r>
            <a:r>
              <a:rPr lang="en-US"/>
              <a:t>= 1 - Chế độ phân trang, đơn vị tính kích thước khối – </a:t>
            </a:r>
            <a:r>
              <a:rPr lang="en-US">
                <a:solidFill>
                  <a:srgbClr val="FFFF00"/>
                </a:solidFill>
              </a:rPr>
              <a:t>trang</a:t>
            </a:r>
            <a:r>
              <a:rPr lang="en-US"/>
              <a:t> (4 KB) </a:t>
            </a:r>
            <a:r>
              <a:rPr lang="en-US">
                <a:sym typeface="Wingdings 3" pitchFamily="18" charset="2"/>
              </a:rPr>
              <a:t> L = 2</a:t>
            </a:r>
            <a:r>
              <a:rPr lang="en-US" baseline="30000">
                <a:sym typeface="Wingdings 3" pitchFamily="18" charset="2"/>
              </a:rPr>
              <a:t>20 </a:t>
            </a:r>
            <a:r>
              <a:rPr lang="en-US">
                <a:sym typeface="Wingdings 3" pitchFamily="18" charset="2"/>
              </a:rPr>
              <a:t>P = 2</a:t>
            </a:r>
            <a:r>
              <a:rPr lang="en-US" baseline="30000">
                <a:sym typeface="Wingdings 3" pitchFamily="18" charset="2"/>
              </a:rPr>
              <a:t>20</a:t>
            </a:r>
            <a:r>
              <a:rPr lang="en-US">
                <a:sym typeface="Symbol" pitchFamily="18" charset="2"/>
              </a:rPr>
              <a:t>2</a:t>
            </a:r>
            <a:r>
              <a:rPr lang="en-US" baseline="30000">
                <a:sym typeface="Symbol" pitchFamily="18" charset="2"/>
              </a:rPr>
              <a:t>12</a:t>
            </a:r>
            <a:r>
              <a:rPr lang="en-US">
                <a:sym typeface="Symbol" pitchFamily="18" charset="2"/>
              </a:rPr>
              <a:t> = 2</a:t>
            </a:r>
            <a:r>
              <a:rPr lang="en-US" baseline="30000">
                <a:sym typeface="Symbol" pitchFamily="18" charset="2"/>
              </a:rPr>
              <a:t>32</a:t>
            </a:r>
            <a:r>
              <a:rPr lang="en-US">
                <a:sym typeface="Symbol" pitchFamily="18" charset="2"/>
              </a:rPr>
              <a:t> = </a:t>
            </a:r>
            <a:r>
              <a:rPr lang="en-US">
                <a:solidFill>
                  <a:srgbClr val="FFFF00"/>
                </a:solidFill>
                <a:sym typeface="Symbol" pitchFamily="18" charset="2"/>
              </a:rPr>
              <a:t>4 GB</a:t>
            </a:r>
            <a:r>
              <a:rPr lang="en-US">
                <a:sym typeface="Symbol" pitchFamily="18" charset="2"/>
              </a:rPr>
              <a:t>.</a:t>
            </a:r>
          </a:p>
          <a:p>
            <a:r>
              <a:rPr lang="en-US">
                <a:sym typeface="Symbol" pitchFamily="18" charset="2"/>
              </a:rPr>
              <a:t>D = 0 - Chế độ dữ liệu 16 bit,</a:t>
            </a:r>
          </a:p>
          <a:p>
            <a:r>
              <a:rPr lang="en-US">
                <a:sym typeface="Symbol" pitchFamily="18" charset="2"/>
              </a:rPr>
              <a:t>D = 1 - Chế độ dữ liệu 32 bit.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EDA6-7E77-4012-B4E2-A0E0E827775A}" type="slidenum">
              <a:rPr lang="en-US"/>
              <a:pPr/>
              <a:t>49</a:t>
            </a:fld>
            <a:endParaRPr lang="en-US"/>
          </a:p>
        </p:txBody>
      </p:sp>
      <p:pic>
        <p:nvPicPr>
          <p:cNvPr id="1658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1295400"/>
            <a:ext cx="6143625" cy="23352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6588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80386 - PENTUM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Địa chỉ tuyến tính: 48 bits.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Khả năng: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FFFF00"/>
                </a:solidFill>
              </a:rPr>
              <a:t>Vật lý</a:t>
            </a:r>
            <a:r>
              <a:rPr lang="en-US" sz="2000"/>
              <a:t>: AR – 32 bits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V</a:t>
            </a:r>
            <a:r>
              <a:rPr lang="en-US" sz="2000" baseline="-25000"/>
              <a:t>ph</a:t>
            </a:r>
            <a:r>
              <a:rPr lang="en-US" sz="2000"/>
              <a:t>= 2</a:t>
            </a:r>
            <a:r>
              <a:rPr lang="en-US" sz="2000" baseline="30000"/>
              <a:t>32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   = </a:t>
            </a:r>
            <a:r>
              <a:rPr lang="en-US" sz="2400">
                <a:solidFill>
                  <a:srgbClr val="FF0000"/>
                </a:solidFill>
              </a:rPr>
              <a:t>4GB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FFFF00"/>
                </a:solidFill>
              </a:rPr>
              <a:t>Lô gic:</a:t>
            </a:r>
            <a:r>
              <a:rPr lang="en-US" sz="2000"/>
              <a:t> V</a:t>
            </a:r>
            <a:r>
              <a:rPr lang="en-US" sz="2000" baseline="-25000"/>
              <a:t>lg</a:t>
            </a:r>
            <a:r>
              <a:rPr lang="en-US" sz="2000"/>
              <a:t>=2</a:t>
            </a:r>
            <a:r>
              <a:rPr lang="en-US" sz="2000" baseline="30000"/>
              <a:t>13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2</a:t>
            </a:r>
            <a:r>
              <a:rPr lang="en-US" sz="2000" baseline="30000"/>
              <a:t>1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2</a:t>
            </a:r>
            <a:r>
              <a:rPr lang="en-US" sz="2000" baseline="30000"/>
              <a:t>32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             =2</a:t>
            </a:r>
            <a:r>
              <a:rPr lang="en-US" sz="2000" baseline="30000"/>
              <a:t>46</a:t>
            </a:r>
          </a:p>
          <a:p>
            <a:pPr lvl="1">
              <a:lnSpc>
                <a:spcPct val="80000"/>
              </a:lnSpc>
            </a:pPr>
            <a:r>
              <a:rPr lang="en-US" sz="2000" baseline="30000"/>
              <a:t>                     </a:t>
            </a:r>
            <a:r>
              <a:rPr lang="en-US" sz="2000"/>
              <a:t>= 2</a:t>
            </a:r>
            <a:r>
              <a:rPr lang="en-US" sz="2000" baseline="30000"/>
              <a:t>6</a:t>
            </a:r>
            <a:r>
              <a:rPr lang="en-US" sz="2000">
                <a:sym typeface="Symbol" pitchFamily="18" charset="2"/>
              </a:rPr>
              <a:t></a:t>
            </a:r>
            <a:r>
              <a:rPr lang="en-US" sz="2000"/>
              <a:t>2</a:t>
            </a:r>
            <a:r>
              <a:rPr lang="en-US" sz="2000" baseline="30000"/>
              <a:t>40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             = </a:t>
            </a:r>
            <a:r>
              <a:rPr lang="en-US" sz="2400">
                <a:solidFill>
                  <a:srgbClr val="FF0000"/>
                </a:solidFill>
              </a:rPr>
              <a:t>64 TB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56CB-06B6-451A-8CA3-05BF30FCC89B}" type="slidenum">
              <a:rPr lang="en-US"/>
              <a:pPr/>
              <a:t>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6588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CÁC BƯỚC XỬ LÝ CT</a:t>
            </a:r>
          </a:p>
        </p:txBody>
      </p:sp>
      <p:pic>
        <p:nvPicPr>
          <p:cNvPr id="115716" name="Picture 4" descr="Granite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658813"/>
            <a:ext cx="8686800" cy="6221412"/>
          </a:xfrm>
          <a:blipFill dpi="0" rotWithShape="1">
            <a:blip r:embed="rId3"/>
            <a:srcRect/>
            <a:tile tx="0" ty="0" sx="100000" sy="100000" flip="none" algn="tl"/>
          </a:blip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88CD-45BE-4376-BD67-A5FEFC423748}" type="slidenum">
              <a:rPr lang="en-US"/>
              <a:pPr/>
              <a:t>50</a:t>
            </a:fld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2788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80386 - PENTUM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5140325"/>
          </a:xfrm>
        </p:spPr>
        <p:txBody>
          <a:bodyPr/>
          <a:lstStyle/>
          <a:p>
            <a:r>
              <a:rPr lang="en-US"/>
              <a:t>Chế độ kết hợp mô đun – phân trang: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Phân phối bộ nhớ:</a:t>
            </a:r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3375"/>
            <a:ext cx="5410200" cy="1673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tx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  <p:pic>
        <p:nvPicPr>
          <p:cNvPr id="166917" name="Picture 5" descr="Pink tissue pap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038600"/>
            <a:ext cx="5943600" cy="191452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804B-B0AA-4618-A668-EB2218E296AA}" type="slidenum">
              <a:rPr lang="en-US"/>
              <a:pPr/>
              <a:t>6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$2 </a:t>
            </a:r>
            <a:r>
              <a:rPr lang="en-US" sz="4000" dirty="0">
                <a:solidFill>
                  <a:schemeClr val="tx1"/>
                </a:solidFill>
              </a:rPr>
              <a:t>– CẤU TRÚC CHƯƠNG TRÌNH</a:t>
            </a:r>
            <a:r>
              <a:rPr lang="en-US" sz="4000" dirty="0"/>
              <a:t>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Bộ nhớ lô gíc: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Không gắn với máy tính</a:t>
            </a:r>
            <a:r>
              <a:rPr lang="en-US" sz="2400"/>
              <a:t> cụ thể,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Không giới hạn</a:t>
            </a:r>
            <a:r>
              <a:rPr lang="en-US" sz="2400"/>
              <a:t> về kích thước,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FF00"/>
                </a:solidFill>
              </a:rPr>
              <a:t>Chỉ chứa 1</a:t>
            </a:r>
            <a:r>
              <a:rPr lang="en-US" sz="2400"/>
              <a:t> mô đun hoặc 1 CT,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Chỉ phục vụ </a:t>
            </a:r>
            <a:r>
              <a:rPr lang="en-US" sz="2400">
                <a:solidFill>
                  <a:srgbClr val="FFFF00"/>
                </a:solidFill>
              </a:rPr>
              <a:t>lưu trữ</a:t>
            </a:r>
            <a:r>
              <a:rPr lang="en-US" sz="2400"/>
              <a:t>, không thực hiện.</a:t>
            </a:r>
          </a:p>
          <a:p>
            <a:pPr>
              <a:lnSpc>
                <a:spcPct val="90000"/>
              </a:lnSpc>
            </a:pPr>
            <a:r>
              <a:rPr lang="en-US" sz="2800"/>
              <a:t>Quản lý bộ nhớ lô gíc ~ tổ chức chương trình,</a:t>
            </a:r>
          </a:p>
          <a:p>
            <a:pPr>
              <a:lnSpc>
                <a:spcPct val="90000"/>
              </a:lnSpc>
            </a:pPr>
            <a:r>
              <a:rPr lang="en-US" sz="2800"/>
              <a:t>Mỗi cách tổ chức CT </a:t>
            </a:r>
            <a:r>
              <a:rPr lang="en-US" sz="2800">
                <a:sym typeface="Symbol" pitchFamily="18" charset="2"/>
              </a:rPr>
              <a:t> cấu trúc CT,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Mọi cấu trúc: đều được sử dụng trong thực tế.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0C1D-C7FB-4835-9787-E96F45E375BD}" type="slidenum">
              <a:rPr lang="en-US"/>
              <a:pPr/>
              <a:t>7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CẤU TRÚC CHƯƠNG TRÌNH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Đặc trưng mô đun đích (</a:t>
            </a:r>
            <a:r>
              <a:rPr lang="en-US" sz="2800">
                <a:solidFill>
                  <a:srgbClr val="FFFF00"/>
                </a:solidFill>
              </a:rPr>
              <a:t>Object Modul</a:t>
            </a:r>
            <a:r>
              <a:rPr lang="en-US" sz="2800"/>
              <a:t>): chứa thông tin về các moduls khác liên quan (các móc nối) </a:t>
            </a:r>
            <a:r>
              <a:rPr lang="en-US" sz="2800">
                <a:sym typeface="Wingdings 3" pitchFamily="18" charset="2"/>
              </a:rPr>
              <a:t> kích thước lớn.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Nhiệm vụ biên tập (</a:t>
            </a:r>
            <a:r>
              <a:rPr lang="en-US" sz="2800">
                <a:solidFill>
                  <a:srgbClr val="FFFF00"/>
                </a:solidFill>
                <a:sym typeface="Wingdings 3" pitchFamily="18" charset="2"/>
              </a:rPr>
              <a:t>Linked</a:t>
            </a:r>
            <a:r>
              <a:rPr lang="en-US" sz="2800">
                <a:sym typeface="Wingdings 3" pitchFamily="18" charset="2"/>
              </a:rPr>
              <a:t>): Giải quyết các móc nối.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Các loại cấu trúc chính: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ym typeface="Wingdings 3" pitchFamily="18" charset="2"/>
              </a:rPr>
              <a:t>Cấu trúc tuyến tính,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ym typeface="Wingdings 3" pitchFamily="18" charset="2"/>
              </a:rPr>
              <a:t>Cấu trúc động (Dynamic Structure),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ym typeface="Wingdings 3" pitchFamily="18" charset="2"/>
              </a:rPr>
              <a:t>Cấu trúc Overlay,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ym typeface="Wingdings 3" pitchFamily="18" charset="2"/>
              </a:rPr>
              <a:t>Cấu trúc mô đun,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ym typeface="Wingdings 3" pitchFamily="18" charset="2"/>
              </a:rPr>
              <a:t>Cấu trúc phân trang.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Wingdings 3" pitchFamily="18" charset="2"/>
              </a:rPr>
              <a:t>Một chương trình thực hiện có thể chứa nhiều cấu trúc khác nhau.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5DDB-3405-4EA8-85EE-CC729F842C0A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CẤU TRÚC CHƯƠNG TRÌNH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/>
              <a:t>A) </a:t>
            </a:r>
            <a:r>
              <a:rPr lang="en-US" b="1">
                <a:solidFill>
                  <a:srgbClr val="00FFFF"/>
                </a:solidFill>
              </a:rPr>
              <a:t>Cấu trúc tuyến tính</a:t>
            </a:r>
            <a:r>
              <a:rPr lang="en-US"/>
              <a:t>: CT biên tập tìm và lắp ráp các mô đun thành một mô đun duy nhất, chứa đầy đủ thông tin để thực hiện CT,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98850"/>
            <a:ext cx="8915400" cy="2659063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50000">
                <a:schemeClr val="bg1"/>
              </a:gs>
              <a:gs pos="100000">
                <a:srgbClr val="F8F8F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A5DE-FC73-4BA4-A872-6E29854D9DC1}" type="slidenum">
              <a:rPr lang="en-US"/>
              <a:pPr/>
              <a:t>9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600">
                <a:solidFill>
                  <a:srgbClr val="00FFFF"/>
                </a:solidFill>
              </a:rPr>
              <a:t>Cấu trúc tuyến tính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Đặc điểm</a:t>
            </a:r>
            <a:r>
              <a:rPr lang="en-US"/>
              <a:t>:</a:t>
            </a:r>
          </a:p>
          <a:p>
            <a:pPr lvl="1"/>
            <a:r>
              <a:rPr lang="en-US"/>
              <a:t>Đơn giản,</a:t>
            </a:r>
          </a:p>
          <a:p>
            <a:pPr lvl="1"/>
            <a:r>
              <a:rPr lang="en-US"/>
              <a:t>Thời gian thực hiện: min,</a:t>
            </a:r>
          </a:p>
          <a:p>
            <a:pPr lvl="1"/>
            <a:r>
              <a:rPr lang="en-US"/>
              <a:t>Lưu động (mobilable) cao,</a:t>
            </a:r>
          </a:p>
          <a:p>
            <a:pPr lvl="1"/>
            <a:r>
              <a:rPr lang="en-US"/>
              <a:t>Tốn bộ nhớ: với mỗi bộ dữ liệu chỉ có 13% - 17% câu lệnh đóng vai trò tích cực.</a:t>
            </a:r>
          </a:p>
          <a:p>
            <a:pPr lvl="1"/>
            <a:r>
              <a:rPr lang="en-US"/>
              <a:t>Không dùng chung mô đun 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2268</Words>
  <Application>Microsoft Office PowerPoint</Application>
  <PresentationFormat>On-screen Show (4:3)</PresentationFormat>
  <Paragraphs>373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Microsoft Visio Drawing</vt:lpstr>
      <vt:lpstr>Chương 3 – QUẢN LÝ BỘ NHỚ</vt:lpstr>
      <vt:lpstr>QUẢN LÝ BỘ NHỚ</vt:lpstr>
      <vt:lpstr>$1 – CÁC BƯỚC XỬ LÝ CT</vt:lpstr>
      <vt:lpstr>CÁC BƯỚC XỬ LÝ CT</vt:lpstr>
      <vt:lpstr>CÁC BƯỚC XỬ LÝ CT</vt:lpstr>
      <vt:lpstr>$2 – CẤU TRÚC CHƯƠNG TRÌNH </vt:lpstr>
      <vt:lpstr>CẤU TRÚC CHƯƠNG TRÌNH</vt:lpstr>
      <vt:lpstr>CẤU TRÚC CHƯƠNG TRÌNH</vt:lpstr>
      <vt:lpstr>Cấu trúc tuyến tính</vt:lpstr>
      <vt:lpstr>B) CẤU TRÚC ĐỘNG</vt:lpstr>
      <vt:lpstr>CẤU TRÚC ĐỘNG</vt:lpstr>
      <vt:lpstr>CẤU TRÚC ĐỘNG</vt:lpstr>
      <vt:lpstr>C) CẤU TRÚC OVERLAY</vt:lpstr>
      <vt:lpstr>Slide 14</vt:lpstr>
      <vt:lpstr>D) CẤU TRÚC MODULS</vt:lpstr>
      <vt:lpstr>E) CẤU TRÚC PHÂN TRANG</vt:lpstr>
      <vt:lpstr>$3 - QUẢN LÝ BỘ NHỚ VẬT LÝ</vt:lpstr>
      <vt:lpstr>QUẢN LÝ BỘ NHỚ VẬT LÝ</vt:lpstr>
      <vt:lpstr>a) Chế độ phân vùng cố định</vt:lpstr>
      <vt:lpstr>Chế độ phân vùng cố định</vt:lpstr>
      <vt:lpstr>Chế độ phân vùng cố định</vt:lpstr>
      <vt:lpstr>b) CHẾ ĐỘ PHÂN VÙNG ĐỘNG</vt:lpstr>
      <vt:lpstr>CHẾ ĐỘ PHÂN VÙNG ĐỘNG</vt:lpstr>
      <vt:lpstr>CHẾ ĐỘ PHÂN VÙNG ĐỘNG</vt:lpstr>
      <vt:lpstr>C) CHẾ ĐỘ QUẢN LÝ THEO MÔ ĐUN</vt:lpstr>
      <vt:lpstr>CHẾ ĐỘ QUẢN LÝ THEO MÔ ĐUN</vt:lpstr>
      <vt:lpstr>Slide 27</vt:lpstr>
      <vt:lpstr>CHẾ ĐỘ QUẢN LÝ THEO MÔ ĐUN</vt:lpstr>
      <vt:lpstr>CHẾ ĐỘ QUẢN LÝ THEO MÔ ĐUN</vt:lpstr>
      <vt:lpstr>D) CHẾ ĐỘ PHÂN TRANG</vt:lpstr>
      <vt:lpstr>CHẾ ĐỘ PHÂN TRANG</vt:lpstr>
      <vt:lpstr>CHẾ ĐỘ PHÂN TRANG</vt:lpstr>
      <vt:lpstr>Slide 33</vt:lpstr>
      <vt:lpstr>CHẾ ĐỘ PHÂN TRANG</vt:lpstr>
      <vt:lpstr>CHẾ ĐỘ PHÂN TRANG</vt:lpstr>
      <vt:lpstr>E) CHẾ ĐỘ KẾT HỢP MÔ ĐUN – PHÂN TRANG</vt:lpstr>
      <vt:lpstr>CHẾ ĐỘ KẾT HỢP MÔ ĐUN – PHÂN TRANG</vt:lpstr>
      <vt:lpstr>CHẾ ĐỘ KẾT HỢP MÔ ĐUN – PHÂN TRANG</vt:lpstr>
      <vt:lpstr>Slide 39</vt:lpstr>
      <vt:lpstr>$4 - QUẢN LÝ BỘ NHỚ TRONG IBM PC</vt:lpstr>
      <vt:lpstr>IBM PC</vt:lpstr>
      <vt:lpstr>IBM PC</vt:lpstr>
      <vt:lpstr>Chế độ Protected Mode</vt:lpstr>
      <vt:lpstr>Chế độ Protected Mode</vt:lpstr>
      <vt:lpstr>MCB</vt:lpstr>
      <vt:lpstr>80286</vt:lpstr>
      <vt:lpstr>MCB</vt:lpstr>
      <vt:lpstr>80386 - PENTUM</vt:lpstr>
      <vt:lpstr>80386 - PENTUM</vt:lpstr>
      <vt:lpstr>80386 - PENTUM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 – QUẢN LÝ BỘ NHỚ</dc:title>
  <dc:creator>Quochuy</dc:creator>
  <cp:lastModifiedBy>Quochuy</cp:lastModifiedBy>
  <cp:revision>1</cp:revision>
  <dcterms:created xsi:type="dcterms:W3CDTF">2010-01-05T14:02:05Z</dcterms:created>
  <dcterms:modified xsi:type="dcterms:W3CDTF">2010-01-05T14:05:42Z</dcterms:modified>
</cp:coreProperties>
</file>