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12D1-A22F-4F72-A1D2-6DD275CB459B}" type="datetimeFigureOut">
              <a:rPr lang="vi-VN" smtClean="0"/>
              <a:pPr/>
              <a:t>05/01/2010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B1D6-5A39-46F3-8D65-8110E525FD2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12D1-A22F-4F72-A1D2-6DD275CB459B}" type="datetimeFigureOut">
              <a:rPr lang="vi-VN" smtClean="0"/>
              <a:pPr/>
              <a:t>05/01/2010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B1D6-5A39-46F3-8D65-8110E525FD2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12D1-A22F-4F72-A1D2-6DD275CB459B}" type="datetimeFigureOut">
              <a:rPr lang="vi-VN" smtClean="0"/>
              <a:pPr/>
              <a:t>05/01/2010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B1D6-5A39-46F3-8D65-8110E525FD2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12D1-A22F-4F72-A1D2-6DD275CB459B}" type="datetimeFigureOut">
              <a:rPr lang="vi-VN" smtClean="0"/>
              <a:pPr/>
              <a:t>05/01/2010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B1D6-5A39-46F3-8D65-8110E525FD2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12D1-A22F-4F72-A1D2-6DD275CB459B}" type="datetimeFigureOut">
              <a:rPr lang="vi-VN" smtClean="0"/>
              <a:pPr/>
              <a:t>05/01/2010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B1D6-5A39-46F3-8D65-8110E525FD2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12D1-A22F-4F72-A1D2-6DD275CB459B}" type="datetimeFigureOut">
              <a:rPr lang="vi-VN" smtClean="0"/>
              <a:pPr/>
              <a:t>05/01/2010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B1D6-5A39-46F3-8D65-8110E525FD2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12D1-A22F-4F72-A1D2-6DD275CB459B}" type="datetimeFigureOut">
              <a:rPr lang="vi-VN" smtClean="0"/>
              <a:pPr/>
              <a:t>05/01/2010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B1D6-5A39-46F3-8D65-8110E525FD2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12D1-A22F-4F72-A1D2-6DD275CB459B}" type="datetimeFigureOut">
              <a:rPr lang="vi-VN" smtClean="0"/>
              <a:pPr/>
              <a:t>05/01/2010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B1D6-5A39-46F3-8D65-8110E525FD2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12D1-A22F-4F72-A1D2-6DD275CB459B}" type="datetimeFigureOut">
              <a:rPr lang="vi-VN" smtClean="0"/>
              <a:pPr/>
              <a:t>05/01/2010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B1D6-5A39-46F3-8D65-8110E525FD2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12D1-A22F-4F72-A1D2-6DD275CB459B}" type="datetimeFigureOut">
              <a:rPr lang="vi-VN" smtClean="0"/>
              <a:pPr/>
              <a:t>05/01/2010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B1D6-5A39-46F3-8D65-8110E525FD2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12D1-A22F-4F72-A1D2-6DD275CB459B}" type="datetimeFigureOut">
              <a:rPr lang="vi-VN" smtClean="0"/>
              <a:pPr/>
              <a:t>05/01/2010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B1D6-5A39-46F3-8D65-8110E525FD2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612D1-A22F-4F72-A1D2-6DD275CB459B}" type="datetimeFigureOut">
              <a:rPr lang="vi-VN" smtClean="0"/>
              <a:pPr/>
              <a:t>05/01/2010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DB1D6-5A39-46F3-8D65-8110E525FD22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6455-60A8-4478-AF83-8299A3F908E5}" type="slidenum">
              <a:rPr lang="en-US"/>
              <a:pPr/>
              <a:t>1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277813"/>
            <a:ext cx="8229600" cy="1139825"/>
          </a:xfrm>
          <a:noFill/>
        </p:spPr>
        <p:txBody>
          <a:bodyPr>
            <a:normAutofit/>
          </a:bodyPr>
          <a:lstStyle/>
          <a:p>
            <a:r>
              <a:rPr lang="en-US" sz="3200" b="1" dirty="0" err="1" smtClean="0"/>
              <a:t>Chương</a:t>
            </a:r>
            <a:r>
              <a:rPr lang="en-US" sz="3200" b="1" dirty="0" smtClean="0"/>
              <a:t> 5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</a:rPr>
              <a:t>- CẤU HÌNH </a:t>
            </a:r>
            <a:r>
              <a:rPr lang="en-US" sz="3200" b="1" dirty="0" err="1">
                <a:solidFill>
                  <a:schemeClr val="tx1"/>
                </a:solidFill>
              </a:rPr>
              <a:t>và</a:t>
            </a:r>
            <a:r>
              <a:rPr lang="en-US" sz="3200" b="1" dirty="0">
                <a:solidFill>
                  <a:schemeClr val="tx1"/>
                </a:solidFill>
              </a:rPr>
              <a:t> QUẢN LÝ HỆ THỐNG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42375" cy="4422775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$1 </a:t>
            </a:r>
            <a:r>
              <a:rPr lang="en-US" dirty="0"/>
              <a:t>-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Processors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,</a:t>
            </a:r>
          </a:p>
          <a:p>
            <a:pPr lvl="1"/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linh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,</a:t>
            </a:r>
          </a:p>
          <a:p>
            <a:pPr lvl="1"/>
            <a:r>
              <a:rPr lang="en-US" sz="2400" dirty="0" err="1"/>
              <a:t>Đẳng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,</a:t>
            </a:r>
          </a:p>
          <a:p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S –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găng</a:t>
            </a:r>
            <a:r>
              <a:rPr lang="en-US" sz="2400" dirty="0"/>
              <a:t>,</a:t>
            </a:r>
          </a:p>
          <a:p>
            <a:pPr lvl="1"/>
            <a:r>
              <a:rPr lang="en-US" sz="2400" dirty="0"/>
              <a:t>TS </a:t>
            </a:r>
            <a:r>
              <a:rPr lang="en-US" sz="2400" dirty="0">
                <a:sym typeface="Wingdings 3" pitchFamily="18" charset="2"/>
              </a:rPr>
              <a:t> S  </a:t>
            </a:r>
            <a:r>
              <a:rPr lang="en-US" sz="2400" dirty="0" err="1">
                <a:sym typeface="Wingdings 3" pitchFamily="18" charset="2"/>
              </a:rPr>
              <a:t>điều</a:t>
            </a:r>
            <a:r>
              <a:rPr lang="en-US" sz="2400" dirty="0">
                <a:sym typeface="Wingdings 3" pitchFamily="18" charset="2"/>
              </a:rPr>
              <a:t> </a:t>
            </a:r>
            <a:r>
              <a:rPr lang="en-US" sz="2400" dirty="0" err="1">
                <a:sym typeface="Wingdings 3" pitchFamily="18" charset="2"/>
              </a:rPr>
              <a:t>độ</a:t>
            </a:r>
            <a:r>
              <a:rPr lang="en-US" sz="2400" dirty="0">
                <a:sym typeface="Wingdings 3" pitchFamily="18" charset="2"/>
              </a:rPr>
              <a:t>,</a:t>
            </a:r>
          </a:p>
          <a:p>
            <a:r>
              <a:rPr lang="en-US" sz="2800" dirty="0" err="1">
                <a:sym typeface="Wingdings 3" pitchFamily="18" charset="2"/>
              </a:rPr>
              <a:t>Đảm</a:t>
            </a:r>
            <a:r>
              <a:rPr lang="en-US" sz="2800" dirty="0">
                <a:sym typeface="Wingdings 3" pitchFamily="18" charset="2"/>
              </a:rPr>
              <a:t> </a:t>
            </a:r>
            <a:r>
              <a:rPr lang="en-US" sz="2800" dirty="0" err="1">
                <a:sym typeface="Wingdings 3" pitchFamily="18" charset="2"/>
              </a:rPr>
              <a:t>bảo</a:t>
            </a:r>
            <a:r>
              <a:rPr lang="en-US" sz="2800" dirty="0">
                <a:sym typeface="Wingdings 3" pitchFamily="18" charset="2"/>
              </a:rPr>
              <a:t> </a:t>
            </a:r>
            <a:r>
              <a:rPr lang="en-US" sz="2800" dirty="0" err="1">
                <a:sym typeface="Wingdings 3" pitchFamily="18" charset="2"/>
              </a:rPr>
              <a:t>toàn</a:t>
            </a:r>
            <a:r>
              <a:rPr lang="en-US" sz="2800" dirty="0">
                <a:sym typeface="Wingdings 3" pitchFamily="18" charset="2"/>
              </a:rPr>
              <a:t> </a:t>
            </a:r>
            <a:r>
              <a:rPr lang="en-US" sz="2800" dirty="0" err="1">
                <a:sym typeface="Wingdings 3" pitchFamily="18" charset="2"/>
              </a:rPr>
              <a:t>vẹn</a:t>
            </a:r>
            <a:r>
              <a:rPr lang="en-US" sz="2800" dirty="0">
                <a:sym typeface="Wingdings 3" pitchFamily="18" charset="2"/>
              </a:rPr>
              <a:t> </a:t>
            </a:r>
            <a:r>
              <a:rPr lang="en-US" sz="2800" dirty="0" err="1">
                <a:sym typeface="Wingdings 3" pitchFamily="18" charset="2"/>
              </a:rPr>
              <a:t>chức</a:t>
            </a:r>
            <a:r>
              <a:rPr lang="en-US" sz="2800" dirty="0">
                <a:sym typeface="Wingdings 3" pitchFamily="18" charset="2"/>
              </a:rPr>
              <a:t> </a:t>
            </a:r>
            <a:r>
              <a:rPr lang="en-US" sz="2800" dirty="0" err="1">
                <a:sym typeface="Wingdings 3" pitchFamily="18" charset="2"/>
              </a:rPr>
              <a:t>năng</a:t>
            </a:r>
            <a:r>
              <a:rPr lang="en-US" sz="2800" dirty="0">
                <a:sym typeface="Wingdings 3" pitchFamily="18" charset="2"/>
              </a:rPr>
              <a:t> </a:t>
            </a:r>
            <a:r>
              <a:rPr lang="en-US" sz="2800" dirty="0" err="1">
                <a:sym typeface="Wingdings 3" pitchFamily="18" charset="2"/>
              </a:rPr>
              <a:t>và</a:t>
            </a:r>
            <a:r>
              <a:rPr lang="en-US" sz="2800" dirty="0">
                <a:sym typeface="Wingdings 3" pitchFamily="18" charset="2"/>
              </a:rPr>
              <a:t> </a:t>
            </a:r>
            <a:r>
              <a:rPr lang="en-US" sz="2800" dirty="0" err="1">
                <a:sym typeface="Wingdings 3" pitchFamily="18" charset="2"/>
              </a:rPr>
              <a:t>toàn</a:t>
            </a:r>
            <a:r>
              <a:rPr lang="en-US" sz="2800" dirty="0">
                <a:sym typeface="Wingdings 3" pitchFamily="18" charset="2"/>
              </a:rPr>
              <a:t> </a:t>
            </a:r>
            <a:r>
              <a:rPr lang="en-US" sz="2800" dirty="0" err="1">
                <a:sym typeface="Wingdings 3" pitchFamily="18" charset="2"/>
              </a:rPr>
              <a:t>vẹn</a:t>
            </a:r>
            <a:r>
              <a:rPr lang="en-US" sz="2800" dirty="0">
                <a:sym typeface="Wingdings 3" pitchFamily="18" charset="2"/>
              </a:rPr>
              <a:t> </a:t>
            </a:r>
            <a:r>
              <a:rPr lang="en-US" sz="2800" dirty="0" err="1">
                <a:sym typeface="Wingdings 3" pitchFamily="18" charset="2"/>
              </a:rPr>
              <a:t>cấu</a:t>
            </a:r>
            <a:r>
              <a:rPr lang="en-US" sz="2800" dirty="0">
                <a:sym typeface="Wingdings 3" pitchFamily="18" charset="2"/>
              </a:rPr>
              <a:t> </a:t>
            </a:r>
            <a:r>
              <a:rPr lang="en-US" sz="2800" dirty="0" err="1">
                <a:sym typeface="Wingdings 3" pitchFamily="18" charset="2"/>
              </a:rPr>
              <a:t>hình</a:t>
            </a:r>
            <a:r>
              <a:rPr lang="en-US" sz="2800" dirty="0">
                <a:sym typeface="Wingdings 3" pitchFamily="18" charset="2"/>
              </a:rPr>
              <a:t>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DD-CD2A-4758-8324-EBA90C23BD9E}" type="slidenum">
              <a:rPr lang="en-US"/>
              <a:pPr/>
              <a:t>2</a:t>
            </a:fld>
            <a:endParaRPr lang="en-US"/>
          </a:p>
        </p:txBody>
      </p:sp>
      <p:sp>
        <p:nvSpPr>
          <p:cNvPr id="231427" name="Rectangle 3" descr="Horizontal brick"/>
          <p:cNvSpPr>
            <a:spLocks noGrp="1" noChangeArrowheads="1"/>
          </p:cNvSpPr>
          <p:nvPr>
            <p:ph type="body" idx="1"/>
          </p:nvPr>
        </p:nvSpPr>
        <p:spPr>
          <a:xfrm>
            <a:off x="301625" y="857232"/>
            <a:ext cx="8540750" cy="5772168"/>
          </a:xfrm>
          <a:pattFill prst="horzBrick">
            <a:fgClr>
              <a:srgbClr val="CC9900"/>
            </a:fgClr>
            <a:bgClr>
              <a:srgbClr val="66FFFF"/>
            </a:bgClr>
          </a:pattFill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dirty="0" smtClean="0">
                <a:solidFill>
                  <a:srgbClr val="990000"/>
                </a:solidFill>
              </a:rPr>
              <a:t>$2 </a:t>
            </a:r>
            <a:r>
              <a:rPr lang="en-US" dirty="0">
                <a:solidFill>
                  <a:srgbClr val="990000"/>
                </a:solidFill>
              </a:rPr>
              <a:t>- </a:t>
            </a:r>
            <a:r>
              <a:rPr lang="en-US" dirty="0" err="1">
                <a:solidFill>
                  <a:srgbClr val="990000"/>
                </a:solidFill>
              </a:rPr>
              <a:t>Bảo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>
                <a:solidFill>
                  <a:srgbClr val="990000"/>
                </a:solidFill>
              </a:rPr>
              <a:t>vệ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>
                <a:solidFill>
                  <a:srgbClr val="990000"/>
                </a:solidFill>
              </a:rPr>
              <a:t>hệ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 smtClean="0">
                <a:solidFill>
                  <a:srgbClr val="990000"/>
                </a:solidFill>
              </a:rPr>
              <a:t>thống</a:t>
            </a:r>
            <a:endParaRPr lang="en-US" dirty="0">
              <a:solidFill>
                <a:srgbClr val="99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990000"/>
                </a:solidFill>
              </a:rPr>
              <a:t>Nguy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>
                <a:solidFill>
                  <a:srgbClr val="990000"/>
                </a:solidFill>
              </a:rPr>
              <a:t>cơ</a:t>
            </a:r>
            <a:r>
              <a:rPr lang="en-US" dirty="0">
                <a:solidFill>
                  <a:srgbClr val="990000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3200" dirty="0" err="1">
                <a:solidFill>
                  <a:srgbClr val="990000"/>
                </a:solidFill>
              </a:rPr>
              <a:t>Mất</a:t>
            </a:r>
            <a:r>
              <a:rPr lang="en-US" sz="3200" dirty="0">
                <a:solidFill>
                  <a:srgbClr val="990000"/>
                </a:solidFill>
              </a:rPr>
              <a:t> </a:t>
            </a:r>
            <a:r>
              <a:rPr lang="en-US" sz="3200" dirty="0" err="1">
                <a:solidFill>
                  <a:srgbClr val="990000"/>
                </a:solidFill>
              </a:rPr>
              <a:t>hoặc</a:t>
            </a:r>
            <a:r>
              <a:rPr lang="en-US" sz="3200" dirty="0">
                <a:solidFill>
                  <a:srgbClr val="990000"/>
                </a:solidFill>
              </a:rPr>
              <a:t> </a:t>
            </a:r>
            <a:r>
              <a:rPr lang="en-US" sz="3200" dirty="0" err="1">
                <a:solidFill>
                  <a:srgbClr val="990000"/>
                </a:solidFill>
              </a:rPr>
              <a:t>hỏng</a:t>
            </a:r>
            <a:r>
              <a:rPr lang="en-US" sz="3200" dirty="0">
                <a:solidFill>
                  <a:srgbClr val="990000"/>
                </a:solidFill>
              </a:rPr>
              <a:t> </a:t>
            </a:r>
            <a:r>
              <a:rPr lang="en-US" sz="3200" dirty="0" err="1">
                <a:solidFill>
                  <a:srgbClr val="990000"/>
                </a:solidFill>
              </a:rPr>
              <a:t>dữ</a:t>
            </a:r>
            <a:r>
              <a:rPr lang="en-US" sz="3200" dirty="0">
                <a:solidFill>
                  <a:srgbClr val="990000"/>
                </a:solidFill>
              </a:rPr>
              <a:t> </a:t>
            </a:r>
            <a:r>
              <a:rPr lang="en-US" sz="3200" dirty="0" err="1">
                <a:solidFill>
                  <a:srgbClr val="990000"/>
                </a:solidFill>
              </a:rPr>
              <a:t>liệu</a:t>
            </a:r>
            <a:r>
              <a:rPr lang="en-US" sz="3200" dirty="0">
                <a:solidFill>
                  <a:srgbClr val="990000"/>
                </a:solidFill>
              </a:rPr>
              <a:t>,</a:t>
            </a:r>
          </a:p>
          <a:p>
            <a:pPr lvl="1">
              <a:lnSpc>
                <a:spcPct val="90000"/>
              </a:lnSpc>
            </a:pPr>
            <a:r>
              <a:rPr lang="en-US" sz="3200" dirty="0" err="1">
                <a:solidFill>
                  <a:srgbClr val="990000"/>
                </a:solidFill>
              </a:rPr>
              <a:t>Sử</a:t>
            </a:r>
            <a:r>
              <a:rPr lang="en-US" sz="3200" dirty="0">
                <a:solidFill>
                  <a:srgbClr val="990000"/>
                </a:solidFill>
              </a:rPr>
              <a:t> </a:t>
            </a:r>
            <a:r>
              <a:rPr lang="en-US" sz="3200" dirty="0" err="1">
                <a:solidFill>
                  <a:srgbClr val="990000"/>
                </a:solidFill>
              </a:rPr>
              <a:t>dụng</a:t>
            </a:r>
            <a:r>
              <a:rPr lang="en-US" sz="3200" dirty="0">
                <a:solidFill>
                  <a:srgbClr val="990000"/>
                </a:solidFill>
              </a:rPr>
              <a:t> </a:t>
            </a:r>
            <a:r>
              <a:rPr lang="en-US" sz="3200" dirty="0" err="1">
                <a:solidFill>
                  <a:srgbClr val="990000"/>
                </a:solidFill>
              </a:rPr>
              <a:t>tài</a:t>
            </a:r>
            <a:r>
              <a:rPr lang="en-US" sz="3200" dirty="0">
                <a:solidFill>
                  <a:srgbClr val="990000"/>
                </a:solidFill>
              </a:rPr>
              <a:t> </a:t>
            </a:r>
            <a:r>
              <a:rPr lang="en-US" sz="3200" dirty="0" err="1">
                <a:solidFill>
                  <a:srgbClr val="990000"/>
                </a:solidFill>
              </a:rPr>
              <a:t>nguyên</a:t>
            </a:r>
            <a:r>
              <a:rPr lang="en-US" sz="3200" dirty="0">
                <a:solidFill>
                  <a:srgbClr val="990000"/>
                </a:solidFill>
              </a:rPr>
              <a:t> </a:t>
            </a:r>
            <a:r>
              <a:rPr lang="en-US" sz="3200" dirty="0" err="1">
                <a:solidFill>
                  <a:srgbClr val="990000"/>
                </a:solidFill>
              </a:rPr>
              <a:t>với</a:t>
            </a:r>
            <a:r>
              <a:rPr lang="en-US" sz="3200" dirty="0">
                <a:solidFill>
                  <a:srgbClr val="990000"/>
                </a:solidFill>
              </a:rPr>
              <a:t> </a:t>
            </a:r>
            <a:r>
              <a:rPr lang="en-US" sz="3200" dirty="0" err="1">
                <a:solidFill>
                  <a:srgbClr val="990000"/>
                </a:solidFill>
              </a:rPr>
              <a:t>mục</a:t>
            </a:r>
            <a:r>
              <a:rPr lang="en-US" sz="3200" dirty="0">
                <a:solidFill>
                  <a:srgbClr val="990000"/>
                </a:solidFill>
              </a:rPr>
              <a:t> </a:t>
            </a:r>
            <a:r>
              <a:rPr lang="en-US" sz="3200" dirty="0" err="1">
                <a:solidFill>
                  <a:srgbClr val="990000"/>
                </a:solidFill>
              </a:rPr>
              <a:t>đích</a:t>
            </a:r>
            <a:r>
              <a:rPr lang="en-US" sz="3200" dirty="0">
                <a:solidFill>
                  <a:srgbClr val="990000"/>
                </a:solidFill>
              </a:rPr>
              <a:t> </a:t>
            </a:r>
            <a:r>
              <a:rPr lang="en-US" sz="3200" dirty="0" err="1">
                <a:solidFill>
                  <a:srgbClr val="990000"/>
                </a:solidFill>
              </a:rPr>
              <a:t>xấu</a:t>
            </a:r>
            <a:r>
              <a:rPr lang="en-US" sz="3200" dirty="0">
                <a:solidFill>
                  <a:srgbClr val="990000"/>
                </a:solidFill>
              </a:rPr>
              <a:t>,</a:t>
            </a:r>
          </a:p>
          <a:p>
            <a:pPr lvl="1">
              <a:lnSpc>
                <a:spcPct val="90000"/>
              </a:lnSpc>
            </a:pPr>
            <a:r>
              <a:rPr lang="en-US" sz="3200" dirty="0" err="1">
                <a:solidFill>
                  <a:srgbClr val="990000"/>
                </a:solidFill>
              </a:rPr>
              <a:t>Truy</a:t>
            </a:r>
            <a:r>
              <a:rPr lang="en-US" sz="3200" dirty="0">
                <a:solidFill>
                  <a:srgbClr val="990000"/>
                </a:solidFill>
              </a:rPr>
              <a:t> </a:t>
            </a:r>
            <a:r>
              <a:rPr lang="en-US" sz="3200" dirty="0" err="1">
                <a:solidFill>
                  <a:srgbClr val="990000"/>
                </a:solidFill>
              </a:rPr>
              <a:t>nhập</a:t>
            </a:r>
            <a:r>
              <a:rPr lang="en-US" sz="3200" dirty="0">
                <a:solidFill>
                  <a:srgbClr val="990000"/>
                </a:solidFill>
              </a:rPr>
              <a:t> </a:t>
            </a:r>
            <a:r>
              <a:rPr lang="en-US" sz="3200" dirty="0" err="1">
                <a:solidFill>
                  <a:srgbClr val="990000"/>
                </a:solidFill>
              </a:rPr>
              <a:t>không</a:t>
            </a:r>
            <a:r>
              <a:rPr lang="en-US" sz="3200" dirty="0">
                <a:solidFill>
                  <a:srgbClr val="990000"/>
                </a:solidFill>
              </a:rPr>
              <a:t> </a:t>
            </a:r>
            <a:r>
              <a:rPr lang="en-US" sz="3200" dirty="0" err="1">
                <a:solidFill>
                  <a:srgbClr val="990000"/>
                </a:solidFill>
              </a:rPr>
              <a:t>đăng</a:t>
            </a:r>
            <a:r>
              <a:rPr lang="en-US" sz="3200" dirty="0">
                <a:solidFill>
                  <a:srgbClr val="990000"/>
                </a:solidFill>
              </a:rPr>
              <a:t> </a:t>
            </a:r>
            <a:r>
              <a:rPr lang="en-US" sz="3200" dirty="0" err="1">
                <a:solidFill>
                  <a:srgbClr val="990000"/>
                </a:solidFill>
              </a:rPr>
              <a:t>ký</a:t>
            </a:r>
            <a:r>
              <a:rPr lang="en-US" sz="3200" dirty="0">
                <a:solidFill>
                  <a:srgbClr val="990000"/>
                </a:solidFill>
              </a:rPr>
              <a:t>,</a:t>
            </a:r>
          </a:p>
          <a:p>
            <a:pPr lvl="1">
              <a:lnSpc>
                <a:spcPct val="90000"/>
              </a:lnSpc>
            </a:pPr>
            <a:r>
              <a:rPr lang="en-US" sz="3200" dirty="0" err="1">
                <a:solidFill>
                  <a:srgbClr val="990000"/>
                </a:solidFill>
              </a:rPr>
              <a:t>Dò</a:t>
            </a:r>
            <a:r>
              <a:rPr lang="en-US" sz="3200" dirty="0">
                <a:solidFill>
                  <a:srgbClr val="990000"/>
                </a:solidFill>
              </a:rPr>
              <a:t> </a:t>
            </a:r>
            <a:r>
              <a:rPr lang="en-US" sz="3200" dirty="0" err="1">
                <a:solidFill>
                  <a:srgbClr val="990000"/>
                </a:solidFill>
              </a:rPr>
              <a:t>rỉ</a:t>
            </a:r>
            <a:r>
              <a:rPr lang="en-US" sz="3200" dirty="0">
                <a:solidFill>
                  <a:srgbClr val="990000"/>
                </a:solidFill>
              </a:rPr>
              <a:t> </a:t>
            </a:r>
            <a:r>
              <a:rPr lang="en-US" sz="3200" dirty="0" err="1">
                <a:solidFill>
                  <a:srgbClr val="990000"/>
                </a:solidFill>
              </a:rPr>
              <a:t>thông</a:t>
            </a:r>
            <a:r>
              <a:rPr lang="en-US" sz="3200" dirty="0">
                <a:solidFill>
                  <a:srgbClr val="990000"/>
                </a:solidFill>
              </a:rPr>
              <a:t> tin.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990000"/>
                </a:solidFill>
              </a:rPr>
              <a:t>Cơ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>
                <a:solidFill>
                  <a:srgbClr val="990000"/>
                </a:solidFill>
              </a:rPr>
              <a:t>chế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>
                <a:solidFill>
                  <a:srgbClr val="990000"/>
                </a:solidFill>
              </a:rPr>
              <a:t>bảo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>
                <a:solidFill>
                  <a:srgbClr val="990000"/>
                </a:solidFill>
              </a:rPr>
              <a:t>vệ</a:t>
            </a:r>
            <a:r>
              <a:rPr lang="en-US" dirty="0">
                <a:solidFill>
                  <a:srgbClr val="990000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3200" dirty="0" err="1">
                <a:solidFill>
                  <a:srgbClr val="990000"/>
                </a:solidFill>
              </a:rPr>
              <a:t>Nguyên</a:t>
            </a:r>
            <a:r>
              <a:rPr lang="en-US" sz="3200" dirty="0">
                <a:solidFill>
                  <a:srgbClr val="990000"/>
                </a:solidFill>
              </a:rPr>
              <a:t> </a:t>
            </a:r>
            <a:r>
              <a:rPr lang="en-US" sz="3200" dirty="0" err="1">
                <a:solidFill>
                  <a:srgbClr val="990000"/>
                </a:solidFill>
              </a:rPr>
              <a:t>lý</a:t>
            </a:r>
            <a:r>
              <a:rPr lang="en-US" sz="3200" dirty="0">
                <a:solidFill>
                  <a:srgbClr val="990000"/>
                </a:solidFill>
              </a:rPr>
              <a:t> </a:t>
            </a:r>
            <a:r>
              <a:rPr lang="en-US" sz="3200" dirty="0" err="1">
                <a:solidFill>
                  <a:srgbClr val="990000"/>
                </a:solidFill>
              </a:rPr>
              <a:t>ngăn</a:t>
            </a:r>
            <a:r>
              <a:rPr lang="en-US" sz="3200" dirty="0">
                <a:solidFill>
                  <a:srgbClr val="990000"/>
                </a:solidFill>
              </a:rPr>
              <a:t> </a:t>
            </a:r>
            <a:r>
              <a:rPr lang="en-US" sz="3200" dirty="0" err="1">
                <a:solidFill>
                  <a:srgbClr val="990000"/>
                </a:solidFill>
              </a:rPr>
              <a:t>chặn</a:t>
            </a:r>
            <a:r>
              <a:rPr lang="en-US" sz="3200" dirty="0">
                <a:solidFill>
                  <a:srgbClr val="990000"/>
                </a:solidFill>
              </a:rPr>
              <a:t>,</a:t>
            </a:r>
          </a:p>
          <a:p>
            <a:pPr lvl="1">
              <a:lnSpc>
                <a:spcPct val="90000"/>
              </a:lnSpc>
            </a:pPr>
            <a:r>
              <a:rPr lang="en-US" sz="3200" dirty="0" err="1">
                <a:solidFill>
                  <a:srgbClr val="990000"/>
                </a:solidFill>
              </a:rPr>
              <a:t>Nguyên</a:t>
            </a:r>
            <a:r>
              <a:rPr lang="en-US" sz="3200" dirty="0">
                <a:solidFill>
                  <a:srgbClr val="990000"/>
                </a:solidFill>
              </a:rPr>
              <a:t> </a:t>
            </a:r>
            <a:r>
              <a:rPr lang="en-US" sz="3200" dirty="0" err="1">
                <a:solidFill>
                  <a:srgbClr val="990000"/>
                </a:solidFill>
              </a:rPr>
              <a:t>lý</a:t>
            </a:r>
            <a:r>
              <a:rPr lang="en-US" sz="3200" dirty="0">
                <a:solidFill>
                  <a:srgbClr val="990000"/>
                </a:solidFill>
              </a:rPr>
              <a:t> </a:t>
            </a:r>
            <a:r>
              <a:rPr lang="en-US" sz="3200" dirty="0" err="1">
                <a:solidFill>
                  <a:srgbClr val="990000"/>
                </a:solidFill>
              </a:rPr>
              <a:t>cho</a:t>
            </a:r>
            <a:r>
              <a:rPr lang="en-US" sz="3200" dirty="0">
                <a:solidFill>
                  <a:srgbClr val="990000"/>
                </a:solidFill>
              </a:rPr>
              <a:t> </a:t>
            </a:r>
            <a:r>
              <a:rPr lang="en-US" sz="3200" dirty="0" err="1">
                <a:solidFill>
                  <a:srgbClr val="990000"/>
                </a:solidFill>
              </a:rPr>
              <a:t>phép</a:t>
            </a:r>
            <a:r>
              <a:rPr lang="en-US" sz="3200" dirty="0">
                <a:solidFill>
                  <a:srgbClr val="99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990000"/>
                </a:solidFill>
              </a:rPr>
              <a:t>Giải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>
                <a:solidFill>
                  <a:srgbClr val="990000"/>
                </a:solidFill>
              </a:rPr>
              <a:t>thuật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>
                <a:solidFill>
                  <a:srgbClr val="990000"/>
                </a:solidFill>
              </a:rPr>
              <a:t>và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>
                <a:solidFill>
                  <a:srgbClr val="990000"/>
                </a:solidFill>
              </a:rPr>
              <a:t>biện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>
                <a:solidFill>
                  <a:srgbClr val="990000"/>
                </a:solidFill>
              </a:rPr>
              <a:t>pháp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>
                <a:solidFill>
                  <a:srgbClr val="990000"/>
                </a:solidFill>
              </a:rPr>
              <a:t>bảo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>
                <a:solidFill>
                  <a:srgbClr val="990000"/>
                </a:solidFill>
              </a:rPr>
              <a:t>vệ</a:t>
            </a:r>
            <a:r>
              <a:rPr lang="en-US" dirty="0">
                <a:solidFill>
                  <a:srgbClr val="990000"/>
                </a:solidFill>
              </a:rPr>
              <a:t>: </a:t>
            </a:r>
            <a:r>
              <a:rPr lang="en-US" dirty="0" err="1">
                <a:solidFill>
                  <a:srgbClr val="990000"/>
                </a:solidFill>
              </a:rPr>
              <a:t>linh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>
                <a:solidFill>
                  <a:srgbClr val="990000"/>
                </a:solidFill>
              </a:rPr>
              <a:t>hoạt</a:t>
            </a:r>
            <a:r>
              <a:rPr lang="en-US" dirty="0">
                <a:solidFill>
                  <a:srgbClr val="990000"/>
                </a:solidFill>
              </a:rPr>
              <a:t>, </a:t>
            </a:r>
            <a:r>
              <a:rPr lang="en-US" dirty="0" err="1">
                <a:solidFill>
                  <a:srgbClr val="990000"/>
                </a:solidFill>
              </a:rPr>
              <a:t>thường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>
                <a:solidFill>
                  <a:srgbClr val="990000"/>
                </a:solidFill>
              </a:rPr>
              <a:t>xuyên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>
                <a:solidFill>
                  <a:srgbClr val="990000"/>
                </a:solidFill>
              </a:rPr>
              <a:t>thay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>
                <a:solidFill>
                  <a:srgbClr val="990000"/>
                </a:solidFill>
              </a:rPr>
              <a:t>đổi</a:t>
            </a:r>
            <a:r>
              <a:rPr lang="en-US" dirty="0">
                <a:solidFill>
                  <a:srgbClr val="990000"/>
                </a:solidFill>
              </a:rPr>
              <a:t>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endParaRPr lang="vi-VN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41F1-8EDB-4592-9BC3-E9F874CEACCA}" type="slidenum">
              <a:rPr lang="en-US"/>
              <a:pPr/>
              <a:t>3</a:t>
            </a:fld>
            <a:endParaRPr lang="en-US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 algn="ctr">
              <a:lnSpc>
                <a:spcPct val="90000"/>
              </a:lnSpc>
              <a:buNone/>
            </a:pPr>
            <a:r>
              <a:rPr lang="en-US" dirty="0" smtClean="0"/>
              <a:t>$3 </a:t>
            </a:r>
            <a:r>
              <a:rPr lang="en-US" dirty="0"/>
              <a:t>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: WINDOWS, UNIX, OS IBM, . . .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“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”: LINUX: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,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,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,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: User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endParaRPr lang="vi-V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110E-BB45-482B-A142-A8370497A548}" type="slidenum">
              <a:rPr lang="en-US"/>
              <a:pPr/>
              <a:t>4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5812"/>
          </a:xfrm>
          <a:gradFill rotWithShape="1">
            <a:gsLst>
              <a:gs pos="0">
                <a:schemeClr val="tx2"/>
              </a:gs>
              <a:gs pos="100000">
                <a:srgbClr val="070113"/>
              </a:gs>
            </a:gsLst>
            <a:path path="shape">
              <a:fillToRect l="50000" t="50000" r="50000" b="50000"/>
            </a:path>
          </a:gradFill>
          <a:ln/>
        </p:spPr>
        <p:txBody>
          <a:bodyPr/>
          <a:lstStyle/>
          <a:p>
            <a:r>
              <a:rPr lang="en-US" smtClean="0">
                <a:solidFill>
                  <a:srgbClr val="FFFFCC"/>
                </a:solidFill>
              </a:rPr>
              <a:t>$4 </a:t>
            </a:r>
            <a:r>
              <a:rPr lang="en-US">
                <a:solidFill>
                  <a:srgbClr val="FFFFCC"/>
                </a:solidFill>
              </a:rPr>
              <a:t>- </a:t>
            </a:r>
            <a:r>
              <a:rPr lang="en-US" dirty="0" err="1">
                <a:solidFill>
                  <a:srgbClr val="FFFFCC"/>
                </a:solidFill>
              </a:rPr>
              <a:t>Hệ</a:t>
            </a:r>
            <a:r>
              <a:rPr lang="en-US" dirty="0">
                <a:solidFill>
                  <a:srgbClr val="FFFFCC"/>
                </a:solidFill>
              </a:rPr>
              <a:t> </a:t>
            </a:r>
            <a:r>
              <a:rPr lang="en-US" dirty="0" err="1">
                <a:solidFill>
                  <a:srgbClr val="FFFFCC"/>
                </a:solidFill>
              </a:rPr>
              <a:t>thống</a:t>
            </a:r>
            <a:r>
              <a:rPr lang="en-US" dirty="0">
                <a:solidFill>
                  <a:srgbClr val="FFFFCC"/>
                </a:solidFill>
              </a:rPr>
              <a:t> </a:t>
            </a:r>
            <a:r>
              <a:rPr lang="en-US" dirty="0" err="1">
                <a:solidFill>
                  <a:srgbClr val="FFFFCC"/>
                </a:solidFill>
              </a:rPr>
              <a:t>của</a:t>
            </a:r>
            <a:r>
              <a:rPr lang="en-US" dirty="0">
                <a:solidFill>
                  <a:srgbClr val="FFFFCC"/>
                </a:solidFill>
              </a:rPr>
              <a:t> Microsoft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.</a:t>
            </a:r>
          </a:p>
          <a:p>
            <a:endParaRPr lang="en-US"/>
          </a:p>
        </p:txBody>
      </p:sp>
      <p:pic>
        <p:nvPicPr>
          <p:cNvPr id="233476" name="Picture 4" descr="Statione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467600" cy="5334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219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Chương 5 - CẤU HÌNH và QUẢN LÝ HỆ THỐNG</vt:lpstr>
      <vt:lpstr>Slide 2</vt:lpstr>
      <vt:lpstr>Slide 3</vt:lpstr>
      <vt:lpstr>$4 - Hệ thống của Microsoft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 - CẤU HÌNH và QUẢN LÝ HỆ THỐNG</dc:title>
  <dc:creator>Quochuy</dc:creator>
  <cp:lastModifiedBy>Quochuy</cp:lastModifiedBy>
  <cp:revision>2</cp:revision>
  <dcterms:created xsi:type="dcterms:W3CDTF">2010-01-05T14:15:31Z</dcterms:created>
  <dcterms:modified xsi:type="dcterms:W3CDTF">2010-01-05T14:49:58Z</dcterms:modified>
</cp:coreProperties>
</file>