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63" r:id="rId13"/>
    <p:sldId id="264" r:id="rId14"/>
    <p:sldId id="265" r:id="rId15"/>
    <p:sldId id="267" r:id="rId16"/>
    <p:sldId id="280" r:id="rId17"/>
    <p:sldId id="268" r:id="rId1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51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08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8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err="1"/>
              <a:t>dsaadtitle</a:t>
            </a:r>
            <a:r>
              <a:rPr lang="en-US" dirty="0"/>
              <a:t>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0" i="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</a:t>
            </a:r>
          </a:p>
          <a:p>
            <a:pPr lvl="0"/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087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5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71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29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403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3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5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29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8092-67A1-47E8-A9D5-AE1355F15F30}" type="datetimeFigureOut">
              <a:rPr lang="vi-VN" smtClean="0"/>
              <a:t>28/04/2022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A734-BD07-4F44-B4E4-2CA7F36331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41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br>
              <a:rPr lang="vi-VN" sz="4000" b="1" dirty="0">
                <a:solidFill>
                  <a:srgbClr val="FFC000"/>
                </a:solidFill>
              </a:rPr>
            </a:br>
            <a:r>
              <a:rPr lang="vi-VN" sz="4000" b="1" dirty="0">
                <a:solidFill>
                  <a:srgbClr val="FFC000"/>
                </a:solidFill>
              </a:rPr>
              <a:t>CƠ SỞ DỮ LIỆU NÂNG CAO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6400800" cy="4572000"/>
          </a:xfrm>
        </p:spPr>
        <p:txBody>
          <a:bodyPr>
            <a:normAutofit lnSpcReduction="10000"/>
          </a:bodyPr>
          <a:lstStyle/>
          <a:p>
            <a:endParaRPr lang="en-US" sz="2800" b="1" u="sng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tán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endParaRPr lang="vi-VN" sz="2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l"/>
            <a:endParaRPr lang="vi-VN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lvl="0" algn="l"/>
            <a:r>
              <a:rPr lang="vi-VN" sz="20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Thành viên nhóm</a:t>
            </a:r>
            <a:r>
              <a:rPr lang="vi-VN" sz="20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2001190646 –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Nguyễn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Trọng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Liêm</a:t>
            </a:r>
            <a:endParaRPr lang="vi-VN" sz="2000" dirty="0">
              <a:solidFill>
                <a:srgbClr val="00B050"/>
              </a:solidFill>
              <a:latin typeface="+mj-lt"/>
            </a:endParaRPr>
          </a:p>
          <a:p>
            <a:pPr lvl="0" algn="l"/>
            <a:r>
              <a:rPr lang="en-US" sz="2000" dirty="0">
                <a:solidFill>
                  <a:srgbClr val="00B050"/>
                </a:solidFill>
                <a:latin typeface="+mj-lt"/>
              </a:rPr>
              <a:t>		  2001191021 –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Trần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Phương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Bình</a:t>
            </a:r>
            <a:endParaRPr lang="vi-VN" sz="2000" dirty="0">
              <a:solidFill>
                <a:srgbClr val="00B050"/>
              </a:solidFill>
              <a:latin typeface="+mj-lt"/>
            </a:endParaRPr>
          </a:p>
          <a:p>
            <a:pPr lvl="0" algn="l"/>
            <a:r>
              <a:rPr lang="en-US" sz="2000" dirty="0">
                <a:solidFill>
                  <a:srgbClr val="00B050"/>
                </a:solidFill>
                <a:latin typeface="+mj-lt"/>
              </a:rPr>
              <a:t>		  2001190595 –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Nguyễn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Duy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Khang</a:t>
            </a:r>
            <a:endParaRPr lang="vi-VN" sz="2000" dirty="0">
              <a:solidFill>
                <a:srgbClr val="00B050"/>
              </a:solidFill>
              <a:latin typeface="+mj-lt"/>
            </a:endParaRPr>
          </a:p>
          <a:p>
            <a:pPr lvl="0" algn="l"/>
            <a:r>
              <a:rPr lang="en-US" sz="2000" dirty="0">
                <a:solidFill>
                  <a:srgbClr val="00B050"/>
                </a:solidFill>
                <a:latin typeface="+mj-lt"/>
              </a:rPr>
              <a:t>		  2001190680 –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Lê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Hoàng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Nam</a:t>
            </a:r>
            <a:endParaRPr lang="vi-VN" sz="2000" dirty="0">
              <a:solidFill>
                <a:srgbClr val="00B050"/>
              </a:solidFill>
              <a:latin typeface="+mj-lt"/>
            </a:endParaRPr>
          </a:p>
          <a:p>
            <a:pPr lvl="0" algn="l"/>
            <a:r>
              <a:rPr lang="en-US" sz="2000" dirty="0">
                <a:solidFill>
                  <a:srgbClr val="00B050"/>
                </a:solidFill>
                <a:latin typeface="+mj-lt"/>
              </a:rPr>
              <a:t>		  2001190317 –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Nguyễn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Thành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j-lt"/>
              </a:rPr>
              <a:t>Tuấn</a:t>
            </a:r>
            <a:endParaRPr lang="vi-VN" sz="2000" dirty="0">
              <a:solidFill>
                <a:srgbClr val="00B050"/>
              </a:solidFill>
              <a:latin typeface="+mj-lt"/>
            </a:endParaRPr>
          </a:p>
          <a:p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30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Chương</a:t>
            </a:r>
            <a:r>
              <a:rPr lang="en-US" sz="3200" b="1" dirty="0"/>
              <a:t> 1: </a:t>
            </a:r>
            <a:r>
              <a:rPr lang="en-US" sz="3200" b="1" dirty="0" err="1"/>
              <a:t>Thiết</a:t>
            </a:r>
            <a:r>
              <a:rPr lang="en-US" sz="3200" b="1" dirty="0"/>
              <a:t> </a:t>
            </a:r>
            <a:r>
              <a:rPr lang="en-US" sz="3200" b="1" dirty="0" err="1"/>
              <a:t>kế</a:t>
            </a:r>
            <a:r>
              <a:rPr lang="en-US" sz="3200" b="1" dirty="0"/>
              <a:t> CSDL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tán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 </a:t>
            </a:r>
            <a:r>
              <a:rPr lang="en-US" sz="3200" b="1" dirty="0" err="1"/>
              <a:t>quản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nhân</a:t>
            </a:r>
            <a:r>
              <a:rPr lang="en-US" sz="3200" b="1" dirty="0"/>
              <a:t> </a:t>
            </a:r>
            <a:r>
              <a:rPr lang="en-US" sz="32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trạm</a:t>
            </a:r>
            <a:r>
              <a:rPr lang="en-US" b="1" dirty="0"/>
              <a:t> </a:t>
            </a:r>
          </a:p>
          <a:p>
            <a:pPr algn="just">
              <a:buFontTx/>
              <a:buChar char="-"/>
            </a:pPr>
            <a:r>
              <a:rPr lang="vi-VN" dirty="0"/>
              <a:t>Vì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hệ</a:t>
            </a:r>
            <a:r>
              <a:rPr lang="en-US" dirty="0"/>
              <a:t> CSDL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mảnh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CSDL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. </a:t>
            </a:r>
          </a:p>
          <a:p>
            <a:pPr algn="just">
              <a:buFontTx/>
              <a:buChar char="-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Trạm</a:t>
            </a:r>
            <a:r>
              <a:rPr lang="en-US" dirty="0"/>
              <a:t> 1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“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Lạt</a:t>
            </a:r>
            <a:r>
              <a:rPr lang="en-US" dirty="0"/>
              <a:t>”, </a:t>
            </a:r>
            <a:r>
              <a:rPr lang="en-US" dirty="0" err="1"/>
              <a:t>Trạm</a:t>
            </a:r>
            <a:r>
              <a:rPr lang="en-US" dirty="0"/>
              <a:t> 2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“TPHCM”.</a:t>
            </a:r>
          </a:p>
          <a:p>
            <a:pPr algn="just">
              <a:buFontTx/>
              <a:buChar char="-"/>
            </a:pPr>
            <a:r>
              <a:rPr lang="en-US" dirty="0"/>
              <a:t>Sever:</a:t>
            </a:r>
          </a:p>
          <a:p>
            <a:pPr marL="0" indent="0" algn="just">
              <a:buNone/>
            </a:pPr>
            <a:r>
              <a:rPr lang="en-US" dirty="0"/>
              <a:t>	+ 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	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server.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	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v</a:t>
            </a:r>
            <a:r>
              <a:rPr lang="vi-VN" dirty="0"/>
              <a:t>à có 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x</a:t>
            </a:r>
            <a:r>
              <a:rPr lang="vi-VN" dirty="0"/>
              <a:t>óa, sửa.</a:t>
            </a:r>
          </a:p>
          <a:p>
            <a:pPr marL="0" indent="0" algn="just">
              <a:buNone/>
            </a:pPr>
            <a:r>
              <a:rPr lang="en-US" dirty="0"/>
              <a:t>	+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	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	+ 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	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  <a:endParaRPr lang="vi-VN" dirty="0"/>
          </a:p>
          <a:p>
            <a:pPr marL="0" indent="0" algn="just">
              <a:buNone/>
            </a:pPr>
            <a:endParaRPr lang="vi-VN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/>
              <a:t>Chương</a:t>
            </a:r>
            <a:r>
              <a:rPr lang="en-US" sz="2800" b="1" dirty="0"/>
              <a:t> 1: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CSDL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tán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trạm</a:t>
            </a:r>
            <a:r>
              <a:rPr lang="en-US" b="1" dirty="0"/>
              <a:t> 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Sever:</a:t>
            </a:r>
          </a:p>
          <a:p>
            <a:pPr marL="0" indent="0" algn="just">
              <a:buNone/>
            </a:pPr>
            <a:r>
              <a:rPr lang="en-US" dirty="0"/>
              <a:t>	+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	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	</a:t>
            </a:r>
            <a:r>
              <a:rPr lang="en-US" dirty="0" err="1"/>
              <a:t>khen</a:t>
            </a:r>
            <a:r>
              <a:rPr lang="en-US" dirty="0"/>
              <a:t> </a:t>
            </a:r>
            <a:r>
              <a:rPr lang="en-US" dirty="0" err="1"/>
              <a:t>thưởng</a:t>
            </a:r>
            <a:r>
              <a:rPr lang="en-US" dirty="0"/>
              <a:t>... </a:t>
            </a:r>
          </a:p>
          <a:p>
            <a:pPr marL="0" indent="0" algn="just">
              <a:buNone/>
            </a:pPr>
            <a:r>
              <a:rPr lang="en-US" dirty="0"/>
              <a:t>	+ CSDL </a:t>
            </a:r>
            <a:r>
              <a:rPr lang="en-US" dirty="0" err="1"/>
              <a:t>tại</a:t>
            </a:r>
            <a:r>
              <a:rPr lang="en-US" dirty="0"/>
              <a:t> server </a:t>
            </a:r>
            <a:r>
              <a:rPr lang="en-US" dirty="0" err="1"/>
              <a:t>chứa</a:t>
            </a:r>
            <a:r>
              <a:rPr lang="en-US" dirty="0"/>
              <a:t> database link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CSDL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	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SQL SERVER.</a:t>
            </a:r>
          </a:p>
          <a:p>
            <a:pPr marL="0" indent="0" algn="just">
              <a:buNone/>
            </a:pPr>
            <a:r>
              <a:rPr lang="en-US" dirty="0"/>
              <a:t>	+ CSDL </a:t>
            </a:r>
            <a:r>
              <a:rPr lang="en-US" dirty="0" err="1"/>
              <a:t>tại</a:t>
            </a:r>
            <a:r>
              <a:rPr lang="en-US" dirty="0"/>
              <a:t> server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	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	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vi-VN" dirty="0"/>
          </a:p>
          <a:p>
            <a:pPr marL="0" indent="0" algn="just">
              <a:buNone/>
            </a:pPr>
            <a:endParaRPr lang="vi-VN" dirty="0"/>
          </a:p>
          <a:p>
            <a:pPr marL="0" indent="0" algn="just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86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Chương 2: Xây dựng cơ sở dữ liệu phân tán trong hệ CSDL  SQL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vi-VN" b="1" dirty="0"/>
              <a:t>Cấu trúc bảng dữ liệu</a:t>
            </a:r>
          </a:p>
          <a:p>
            <a:pPr>
              <a:buFontTx/>
              <a:buChar char="-"/>
            </a:pPr>
            <a:r>
              <a:rPr lang="vi-VN" dirty="0"/>
              <a:t>Bảng phòng ban:</a:t>
            </a:r>
          </a:p>
          <a:p>
            <a:pPr marL="0" indent="0">
              <a:buNone/>
            </a:pPr>
            <a:endParaRPr lang="vi-VN" b="1" dirty="0"/>
          </a:p>
          <a:p>
            <a:pPr marL="0" indent="0">
              <a:buNone/>
            </a:pPr>
            <a:endParaRPr lang="vi-VN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  <a:p>
            <a:pPr>
              <a:buFontTx/>
              <a:buChar char="-"/>
            </a:pPr>
            <a:r>
              <a:rPr lang="vi-VN" dirty="0"/>
              <a:t>Bảng </a:t>
            </a:r>
            <a:r>
              <a:rPr lang="en-US" dirty="0"/>
              <a:t>chi </a:t>
            </a:r>
            <a:r>
              <a:rPr lang="en-US" dirty="0" err="1"/>
              <a:t>nhánh</a:t>
            </a:r>
            <a:r>
              <a:rPr lang="vi-VN" dirty="0"/>
              <a:t>:</a:t>
            </a:r>
          </a:p>
          <a:p>
            <a:pPr marL="0" indent="0">
              <a:buNone/>
            </a:pP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90100"/>
              </p:ext>
            </p:extLst>
          </p:nvPr>
        </p:nvGraphicFramePr>
        <p:xfrm>
          <a:off x="914400" y="2895600"/>
          <a:ext cx="4800600" cy="838200"/>
        </p:xfrm>
        <a:graphic>
          <a:graphicData uri="http://schemas.openxmlformats.org/drawingml/2006/table">
            <a:tbl>
              <a:tblPr firstRow="1" firstCol="1" band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 tính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 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 chính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MaPB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pk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TenPB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7E0726-9CF8-48F8-89AA-6593606B1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95312"/>
              </p:ext>
            </p:extLst>
          </p:nvPr>
        </p:nvGraphicFramePr>
        <p:xfrm>
          <a:off x="893190" y="4800600"/>
          <a:ext cx="4821810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607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tính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 chính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MaCN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pk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TenCN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Chương 2: Xây dựng cơ sở dữ liệu phân tán trong hệ CSDL  SQL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vi-VN" dirty="0"/>
              <a:t>Bảng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vi-VN" dirty="0"/>
              <a:t>: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FA551578-C08E-46F4-8F34-35A248ED4E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345440"/>
              </p:ext>
            </p:extLst>
          </p:nvPr>
        </p:nvGraphicFramePr>
        <p:xfrm>
          <a:off x="838200" y="2209800"/>
          <a:ext cx="6553200" cy="3810004"/>
        </p:xfrm>
        <a:graphic>
          <a:graphicData uri="http://schemas.openxmlformats.org/drawingml/2006/table">
            <a:tbl>
              <a:tblPr firstRow="1" firstCol="1" bandRow="1"/>
              <a:tblGrid>
                <a:gridCol w="200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tính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 chính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MaNV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pk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MaPB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MaCN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MaCV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MaHD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Hoten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NgaySinh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GioiTinh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QueQuan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SDT</a:t>
                      </a:r>
                      <a:endParaRPr lang="vi-VN" sz="20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20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Chương 2: Xây dựng cơ sở dữ liệu phân tán trong hệ CSDL  SQL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vi-VN" dirty="0"/>
          </a:p>
          <a:p>
            <a:pPr>
              <a:buFontTx/>
              <a:buChar char="-"/>
            </a:pPr>
            <a:r>
              <a:rPr lang="vi-VN" dirty="0"/>
              <a:t>Bảng</a:t>
            </a:r>
            <a:r>
              <a:rPr lang="en-US" dirty="0"/>
              <a:t> </a:t>
            </a:r>
            <a:r>
              <a:rPr lang="vi-VN" dirty="0"/>
              <a:t>chức vụ:</a:t>
            </a:r>
            <a:endParaRPr lang="en-US" dirty="0"/>
          </a:p>
          <a:p>
            <a:pPr>
              <a:buFontTx/>
              <a:buChar char="-"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>
              <a:buFontTx/>
              <a:buChar char="-"/>
            </a:pP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endParaRPr lang="vi-V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F5BBE6-2D0B-43C5-A80D-188F282E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38609"/>
              </p:ext>
            </p:extLst>
          </p:nvPr>
        </p:nvGraphicFramePr>
        <p:xfrm>
          <a:off x="838200" y="2438400"/>
          <a:ext cx="5334000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 tính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chính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MaCV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pk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TenCV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PhuCap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Money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D59506-D142-456E-A26F-B090459B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42339"/>
              </p:ext>
            </p:extLst>
          </p:nvPr>
        </p:nvGraphicFramePr>
        <p:xfrm>
          <a:off x="838200" y="4724400"/>
          <a:ext cx="533400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 tính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 chính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MaNV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HeSoLuong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LuongCB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8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Chương 2: Xây dựng cơ sở dữ liệu phân tán trong hệ CSDL  SQL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vi-VN" dirty="0"/>
              <a:t>Bảng hợp đồng lao động: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vi-VN" dirty="0"/>
              <a:t>Bảng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vi-VN" dirty="0"/>
              <a:t>:</a:t>
            </a:r>
          </a:p>
          <a:p>
            <a:pPr marL="0" indent="0">
              <a:buNone/>
            </a:pP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92404"/>
              </p:ext>
            </p:extLst>
          </p:nvPr>
        </p:nvGraphicFramePr>
        <p:xfrm>
          <a:off x="914400" y="2057400"/>
          <a:ext cx="556260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14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 tính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 chính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MaHD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pk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TenHD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LoaiHD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Nvarchar(50)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53982"/>
              </p:ext>
            </p:extLst>
          </p:nvPr>
        </p:nvGraphicFramePr>
        <p:xfrm>
          <a:off x="914400" y="4038600"/>
          <a:ext cx="5791200" cy="1460500"/>
        </p:xfrm>
        <a:graphic>
          <a:graphicData uri="http://schemas.openxmlformats.org/drawingml/2006/table">
            <a:tbl>
              <a:tblPr firstRow="1" firstCol="1" bandRow="1"/>
              <a:tblGrid>
                <a:gridCol w="148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Thuộc tính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Kiểu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Khóa chính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MaNV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TenDN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MK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ChucVu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Nvarchar</a:t>
                      </a: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(50)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 </a:t>
                      </a:r>
                      <a:endParaRPr lang="vi-VN" sz="1800" dirty="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1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Chương 3: Demo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43585-F51C-47E9-8171-2F8D7004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905000"/>
          </a:xfrm>
        </p:spPr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Bài thuyết trình kết thúc!</a:t>
            </a:r>
          </a:p>
        </p:txBody>
      </p:sp>
    </p:spTree>
    <p:extLst>
      <p:ext uri="{BB962C8B-B14F-4D97-AF65-F5344CB8AC3E}">
        <p14:creationId xmlns:p14="http://schemas.microsoft.com/office/powerpoint/2010/main" val="36165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Autofit/>
          </a:bodyPr>
          <a:lstStyle/>
          <a:p>
            <a:br>
              <a:rPr lang="en-US" sz="3000" b="1" dirty="0"/>
            </a:br>
            <a:r>
              <a:rPr lang="vi-VN" b="1" dirty="0">
                <a:solidFill>
                  <a:srgbClr val="FFCC00"/>
                </a:solidFill>
              </a:rPr>
              <a:t>NỘI DUNG</a:t>
            </a:r>
            <a:br>
              <a:rPr lang="vi-V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vi-VN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Chương</a:t>
            </a:r>
            <a:r>
              <a:rPr lang="en-US" b="1" dirty="0">
                <a:solidFill>
                  <a:srgbClr val="FF0000"/>
                </a:solidFill>
              </a:rPr>
              <a:t> 1: </a:t>
            </a:r>
            <a:r>
              <a:rPr lang="en-US" b="1" dirty="0" err="1">
                <a:solidFill>
                  <a:srgbClr val="FF0000"/>
                </a:solidFill>
              </a:rPr>
              <a:t>Thiết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</a:t>
            </a:r>
            <a:r>
              <a:rPr lang="en-US" b="1" dirty="0">
                <a:solidFill>
                  <a:srgbClr val="FF0000"/>
                </a:solidFill>
              </a:rPr>
              <a:t> CSDL </a:t>
            </a:r>
            <a:r>
              <a:rPr lang="en-US" b="1" dirty="0" err="1">
                <a:solidFill>
                  <a:srgbClr val="FF0000"/>
                </a:solidFill>
              </a:rPr>
              <a:t>phân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hệ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thống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nhân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viên</a:t>
            </a:r>
            <a:endParaRPr lang="vi-VN" b="1" dirty="0">
              <a:latin typeface="+mj-lt"/>
            </a:endParaRPr>
          </a:p>
          <a:p>
            <a:pPr marL="0" indent="0" algn="just">
              <a:buNone/>
            </a:pPr>
            <a:r>
              <a:rPr lang="vi-VN" b="1" dirty="0">
                <a:latin typeface="+mj-lt"/>
              </a:rPr>
              <a:t>I. Thiết kế cơ sở dữ liệu tập trung cho hệ thống</a:t>
            </a:r>
          </a:p>
          <a:p>
            <a:pPr marL="400050" lvl="1" indent="0" algn="just">
              <a:buNone/>
            </a:pPr>
            <a:r>
              <a:rPr lang="vi-VN" sz="2000" dirty="0">
                <a:latin typeface="+mj-lt"/>
              </a:rPr>
              <a:t>1. Phân tích thực thể </a:t>
            </a:r>
          </a:p>
          <a:p>
            <a:pPr marL="400050" lvl="1" indent="0" algn="just">
              <a:buNone/>
            </a:pPr>
            <a:r>
              <a:rPr lang="vi-VN" sz="2000" dirty="0">
                <a:latin typeface="+mj-lt"/>
              </a:rPr>
              <a:t>2. Mô hình cơ sở dữ liệu tập trung</a:t>
            </a:r>
          </a:p>
          <a:p>
            <a:pPr marL="0" indent="0" algn="just">
              <a:buNone/>
            </a:pPr>
            <a:r>
              <a:rPr lang="vi-VN" b="1" dirty="0">
                <a:latin typeface="+mj-lt"/>
              </a:rPr>
              <a:t>II. Thiết kế mô hình cơ sở dữ liệu phân tán cho hệ thống</a:t>
            </a:r>
          </a:p>
          <a:p>
            <a:pPr lvl="1" algn="just">
              <a:buAutoNum type="arabicPeriod"/>
            </a:pPr>
            <a:r>
              <a:rPr lang="vi-VN" sz="2000" dirty="0">
                <a:latin typeface="+mj-lt"/>
              </a:rPr>
              <a:t>Phân mảnh dữ liệu</a:t>
            </a:r>
          </a:p>
          <a:p>
            <a:pPr lvl="1" algn="just">
              <a:buAutoNum type="arabicPeriod"/>
            </a:pPr>
            <a:r>
              <a:rPr lang="vi-VN" sz="2000" dirty="0">
                <a:latin typeface="+mj-lt"/>
              </a:rPr>
              <a:t>Mô tả về sử dụng dữ liệu mỗi trạm</a:t>
            </a:r>
          </a:p>
          <a:p>
            <a:pPr marL="0" indent="0" algn="just">
              <a:buNone/>
            </a:pPr>
            <a:r>
              <a:rPr lang="vi-VN" b="1" dirty="0">
                <a:solidFill>
                  <a:srgbClr val="FF0000"/>
                </a:solidFill>
              </a:rPr>
              <a:t>Chương 2: Xây dựng cơ sở dữ liệu phân tán trong hệ CSDL  SQL</a:t>
            </a:r>
            <a:r>
              <a:rPr lang="vi-VN" dirty="0">
                <a:latin typeface="+mj-lt"/>
              </a:rPr>
              <a:t>                                                                  </a:t>
            </a:r>
            <a:br>
              <a:rPr lang="vi-VN" dirty="0">
                <a:latin typeface="+mj-lt"/>
              </a:rPr>
            </a:br>
            <a:r>
              <a:rPr lang="vi-VN" b="1" dirty="0">
                <a:latin typeface="+mj-lt"/>
              </a:rPr>
              <a:t>I. Cấu trúc bảng dữ liệu</a:t>
            </a:r>
          </a:p>
          <a:p>
            <a:pPr marL="0" indent="0" algn="just">
              <a:buNone/>
            </a:pPr>
            <a:r>
              <a:rPr lang="vi-VN" b="1" dirty="0">
                <a:solidFill>
                  <a:srgbClr val="FF0000"/>
                </a:solidFill>
              </a:rPr>
              <a:t>Chương 3: Demo</a:t>
            </a:r>
            <a:endParaRPr lang="vi-VN" dirty="0">
              <a:latin typeface="+mj-lt"/>
            </a:endParaRPr>
          </a:p>
          <a:p>
            <a:pPr marL="0" indent="0" algn="just">
              <a:buNone/>
            </a:pPr>
            <a:r>
              <a:rPr lang="vi-VN" sz="1600" dirty="0">
                <a:latin typeface="+mj-lt"/>
              </a:rPr>
              <a:t> </a:t>
            </a:r>
            <a:endParaRPr lang="vi-VN" sz="2000" dirty="0">
              <a:latin typeface="+mj-lt"/>
            </a:endParaRPr>
          </a:p>
          <a:p>
            <a:pPr marL="0" indent="0" algn="just"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1234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/>
            </a:br>
            <a:r>
              <a:rPr lang="en-US" sz="3200" b="1" dirty="0" err="1"/>
              <a:t>Chương</a:t>
            </a:r>
            <a:r>
              <a:rPr lang="en-US" sz="3200" b="1" dirty="0"/>
              <a:t> 1: </a:t>
            </a:r>
            <a:r>
              <a:rPr lang="en-US" sz="3200" b="1" dirty="0" err="1"/>
              <a:t>Thiết</a:t>
            </a:r>
            <a:r>
              <a:rPr lang="en-US" sz="3200" b="1" dirty="0"/>
              <a:t> </a:t>
            </a:r>
            <a:r>
              <a:rPr lang="en-US" sz="3200" b="1" dirty="0" err="1"/>
              <a:t>kế</a:t>
            </a:r>
            <a:r>
              <a:rPr lang="en-US" sz="3200" b="1" dirty="0"/>
              <a:t> CSDL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tán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 </a:t>
            </a:r>
            <a:r>
              <a:rPr lang="en-US" sz="3200" b="1" dirty="0" err="1"/>
              <a:t>quản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nhân</a:t>
            </a:r>
            <a:r>
              <a:rPr lang="en-US" sz="3200" b="1" dirty="0"/>
              <a:t> </a:t>
            </a:r>
            <a:r>
              <a:rPr lang="en-US" sz="32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I.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 </a:t>
            </a:r>
            <a:r>
              <a:rPr lang="en-US" b="1" dirty="0" err="1"/>
              <a:t>trung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</a:t>
            </a:r>
            <a:r>
              <a:rPr lang="vi-VN" b="1" dirty="0"/>
              <a:t>ống</a:t>
            </a:r>
          </a:p>
          <a:p>
            <a:pPr marL="457200" indent="-457200" algn="just">
              <a:buAutoNum type="arabicPeriod"/>
            </a:pPr>
            <a:r>
              <a:rPr lang="vi-VN" b="1" dirty="0"/>
              <a:t>Phân tích thực thể</a:t>
            </a:r>
          </a:p>
          <a:p>
            <a:pPr algn="just">
              <a:buFontTx/>
              <a:buChar char="-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ta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PHONGBAN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ban:</a:t>
            </a:r>
          </a:p>
          <a:p>
            <a:pPr marL="0" indent="0" algn="just">
              <a:buNone/>
            </a:pPr>
            <a:endParaRPr lang="vi-VN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vi-VN" dirty="0"/>
          </a:p>
          <a:p>
            <a:pPr algn="just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CHINHANH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vi-VN" dirty="0"/>
          </a:p>
          <a:p>
            <a:pPr algn="just"/>
            <a:endParaRPr lang="vi-V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99597"/>
              </p:ext>
            </p:extLst>
          </p:nvPr>
        </p:nvGraphicFramePr>
        <p:xfrm>
          <a:off x="3048000" y="3886200"/>
          <a:ext cx="3810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MaPB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Mã phòng ban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TenPB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ban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53353"/>
              </p:ext>
            </p:extLst>
          </p:nvPr>
        </p:nvGraphicFramePr>
        <p:xfrm>
          <a:off x="3048000" y="5412317"/>
          <a:ext cx="3810000" cy="1074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nhánh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TenCN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nhánh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 err="1"/>
              <a:t>Chương</a:t>
            </a:r>
            <a:r>
              <a:rPr lang="en-US" sz="2800" b="1" dirty="0"/>
              <a:t> 1: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CSDL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tán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NHANVIEN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vi-VN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555"/>
              </p:ext>
            </p:extLst>
          </p:nvPr>
        </p:nvGraphicFramePr>
        <p:xfrm>
          <a:off x="1676400" y="2286000"/>
          <a:ext cx="4953000" cy="4114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Thuộc tính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Mô tả</a:t>
                      </a:r>
                      <a:endParaRPr lang="vi-VN" sz="1800">
                        <a:effectLst/>
                        <a:latin typeface="VNI-Times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MaNV</a:t>
                      </a:r>
                      <a:endParaRPr lang="vi-VN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 nhân viên</a:t>
                      </a:r>
                      <a:endParaRPr lang="vi-VN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MaPB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phòng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ban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MaCN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chi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nhánh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MaCV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vụ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MaHD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đồng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HoTen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 tên</a:t>
                      </a:r>
                      <a:endParaRPr lang="vi-VN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NgaySinh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Ngày sinh</a:t>
                      </a:r>
                      <a:endParaRPr lang="vi-VN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GioiTinh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Giới tính</a:t>
                      </a:r>
                      <a:endParaRPr lang="vi-VN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QueQuan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Quê quán</a:t>
                      </a:r>
                      <a:endParaRPr lang="vi-VN" sz="18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SDT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điện</a:t>
                      </a:r>
                      <a:r>
                        <a:rPr lang="en-US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thoại</a:t>
                      </a:r>
                      <a:endParaRPr lang="vi-VN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/>
            </a:br>
            <a:r>
              <a:rPr lang="en-US" sz="3200" b="1" dirty="0" err="1"/>
              <a:t>Chương</a:t>
            </a:r>
            <a:r>
              <a:rPr lang="en-US" sz="3200" b="1" dirty="0"/>
              <a:t> 1: </a:t>
            </a:r>
            <a:r>
              <a:rPr lang="en-US" sz="3200" b="1" dirty="0" err="1"/>
              <a:t>Thiết</a:t>
            </a:r>
            <a:r>
              <a:rPr lang="en-US" sz="3200" b="1" dirty="0"/>
              <a:t> </a:t>
            </a:r>
            <a:r>
              <a:rPr lang="en-US" sz="3200" b="1" dirty="0" err="1"/>
              <a:t>kế</a:t>
            </a:r>
            <a:r>
              <a:rPr lang="en-US" sz="3200" b="1" dirty="0"/>
              <a:t> CSDL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tán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 </a:t>
            </a:r>
            <a:r>
              <a:rPr lang="en-US" sz="3200" b="1" dirty="0" err="1"/>
              <a:t>quản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nhân</a:t>
            </a:r>
            <a:r>
              <a:rPr lang="en-US" sz="3200" b="1" dirty="0"/>
              <a:t> </a:t>
            </a:r>
            <a:r>
              <a:rPr lang="en-US" sz="32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CHUCVU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LUONG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20515"/>
              </p:ext>
            </p:extLst>
          </p:nvPr>
        </p:nvGraphicFramePr>
        <p:xfrm>
          <a:off x="2667000" y="2057400"/>
          <a:ext cx="342900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chức vụ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TenCV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PhuCap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7AC14E-94DF-4EF4-B9FD-F84D76C1B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89440"/>
              </p:ext>
            </p:extLst>
          </p:nvPr>
        </p:nvGraphicFramePr>
        <p:xfrm>
          <a:off x="2667000" y="4038600"/>
          <a:ext cx="342900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MaNV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HeSoLuong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LuongCB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bản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/>
              <a:t>Chương</a:t>
            </a:r>
            <a:r>
              <a:rPr lang="en-US" sz="2800" b="1" dirty="0"/>
              <a:t> 1: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CSDL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tán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HDLD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lao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dirty="0"/>
              <a:t>DANGNHAP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chánh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vi-V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89730"/>
              </p:ext>
            </p:extLst>
          </p:nvPr>
        </p:nvGraphicFramePr>
        <p:xfrm>
          <a:off x="2743200" y="2388908"/>
          <a:ext cx="3657600" cy="1268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hợp đồng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TenHD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LoaiHD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CF16-A5D1-4408-A69D-839E4FE9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31480"/>
              </p:ext>
            </p:extLst>
          </p:nvPr>
        </p:nvGraphicFramePr>
        <p:xfrm>
          <a:off x="2743200" y="4369029"/>
          <a:ext cx="3657600" cy="1563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MaNV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TenDN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MK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khẩu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557608"/>
                  </a:ext>
                </a:extLst>
              </a:tr>
              <a:tr h="317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SimSun"/>
                          <a:cs typeface="Times New Roman" panose="02020603050405020304" pitchFamily="18" charset="0"/>
                        </a:rPr>
                        <a:t>ChucVu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5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Chương</a:t>
            </a:r>
            <a:r>
              <a:rPr lang="en-US" sz="2800" b="1" dirty="0"/>
              <a:t> 1: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CSDL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tán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vi-VN" b="1" dirty="0"/>
              <a:t>Mô hình csdl tập trung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12CA4-C19A-4C44-BF86-8E0ABF0E4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1" y="1250324"/>
            <a:ext cx="8229600" cy="56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err="1"/>
              <a:t>Chương</a:t>
            </a:r>
            <a:r>
              <a:rPr lang="en-US" sz="3200" b="1" dirty="0"/>
              <a:t> 1: </a:t>
            </a:r>
            <a:r>
              <a:rPr lang="en-US" sz="3200" b="1" dirty="0" err="1"/>
              <a:t>Thiết</a:t>
            </a:r>
            <a:r>
              <a:rPr lang="en-US" sz="3200" b="1" dirty="0"/>
              <a:t> </a:t>
            </a:r>
            <a:r>
              <a:rPr lang="en-US" sz="3200" b="1" dirty="0" err="1"/>
              <a:t>kế</a:t>
            </a:r>
            <a:r>
              <a:rPr lang="en-US" sz="3200" b="1" dirty="0"/>
              <a:t> CSDL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tán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 </a:t>
            </a:r>
            <a:r>
              <a:rPr lang="en-US" sz="3200" b="1" dirty="0" err="1"/>
              <a:t>quản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nhân</a:t>
            </a:r>
            <a:r>
              <a:rPr lang="en-US" sz="3200" b="1" dirty="0"/>
              <a:t> </a:t>
            </a:r>
            <a:r>
              <a:rPr lang="en-US" sz="32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II</a:t>
            </a:r>
            <a:r>
              <a:rPr lang="en-US" dirty="0"/>
              <a:t>.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tán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  <a:p>
            <a:pPr algn="just">
              <a:buFontTx/>
              <a:buChar char="-"/>
            </a:pP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mảnh</a:t>
            </a:r>
            <a:r>
              <a:rPr lang="en-US" sz="2200" dirty="0"/>
              <a:t> </a:t>
            </a:r>
            <a:r>
              <a:rPr lang="en-US" sz="2200" dirty="0" err="1"/>
              <a:t>ngang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thủy</a:t>
            </a:r>
            <a:r>
              <a:rPr lang="en-US" sz="2200" dirty="0"/>
              <a:t> chia </a:t>
            </a:r>
            <a:r>
              <a:rPr lang="en-US" sz="2200" dirty="0" err="1"/>
              <a:t>hệ</a:t>
            </a:r>
            <a:r>
              <a:rPr lang="en-US" sz="2200" dirty="0"/>
              <a:t> CSDL </a:t>
            </a:r>
            <a:r>
              <a:rPr lang="en-US" sz="2200" dirty="0" err="1"/>
              <a:t>thành</a:t>
            </a:r>
            <a:r>
              <a:rPr lang="en-US" sz="2200" dirty="0"/>
              <a:t> 2 </a:t>
            </a:r>
            <a:r>
              <a:rPr lang="en-US" sz="2200" dirty="0" err="1"/>
              <a:t>mảnh</a:t>
            </a:r>
            <a:r>
              <a:rPr lang="en-US" sz="2200" dirty="0"/>
              <a:t>: 2 </a:t>
            </a:r>
            <a:r>
              <a:rPr lang="en-US" sz="2200" dirty="0" err="1"/>
              <a:t>trạm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khu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v</a:t>
            </a:r>
            <a:r>
              <a:rPr lang="vi-VN" sz="2200" dirty="0"/>
              <a:t>à </a:t>
            </a:r>
            <a:r>
              <a:rPr lang="en-US" sz="2200" dirty="0"/>
              <a:t>1 t</a:t>
            </a:r>
            <a:r>
              <a:rPr lang="vi-VN" sz="2200" dirty="0"/>
              <a:t>rạm dữ liệu:</a:t>
            </a:r>
          </a:p>
          <a:p>
            <a:pPr marL="0" indent="0" algn="just">
              <a:buNone/>
            </a:pPr>
            <a:r>
              <a:rPr lang="vi-VN" sz="2200" dirty="0"/>
              <a:t>	+ </a:t>
            </a:r>
            <a:r>
              <a:rPr lang="en-US" sz="2200" dirty="0" err="1"/>
              <a:t>Trạm</a:t>
            </a:r>
            <a:r>
              <a:rPr lang="en-US" sz="2200" dirty="0"/>
              <a:t> 1: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Đà</a:t>
            </a:r>
            <a:r>
              <a:rPr lang="en-US" sz="2200" dirty="0"/>
              <a:t> </a:t>
            </a:r>
            <a:r>
              <a:rPr lang="en-US" sz="2200" dirty="0" err="1"/>
              <a:t>Lạt</a:t>
            </a:r>
            <a:endParaRPr lang="vi-VN" sz="2200" dirty="0"/>
          </a:p>
          <a:p>
            <a:pPr marL="0" indent="0" algn="just">
              <a:buNone/>
            </a:pPr>
            <a:r>
              <a:rPr lang="vi-VN" sz="2200" dirty="0"/>
              <a:t>	+ </a:t>
            </a:r>
            <a:r>
              <a:rPr lang="en-US" sz="2200" dirty="0"/>
              <a:t>Tram 2: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TPHCM</a:t>
            </a:r>
            <a:endParaRPr lang="vi-VN" sz="2200" dirty="0"/>
          </a:p>
          <a:p>
            <a:pPr marL="0" indent="0" algn="just">
              <a:buNone/>
            </a:pPr>
            <a:r>
              <a:rPr lang="vi-VN" sz="2200" dirty="0"/>
              <a:t>	+</a:t>
            </a:r>
            <a:r>
              <a:rPr lang="en-US" sz="2200" dirty="0"/>
              <a:t> </a:t>
            </a:r>
            <a:r>
              <a:rPr lang="en-US" sz="2200" dirty="0" err="1"/>
              <a:t>Trạm</a:t>
            </a:r>
            <a:r>
              <a:rPr lang="en-US" sz="2200" dirty="0"/>
              <a:t> 3: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algn="just">
              <a:buFontTx/>
              <a:buChar char="-"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vi-VN" sz="2200" dirty="0"/>
              <a:t>đó:</a:t>
            </a:r>
          </a:p>
          <a:p>
            <a:pPr marL="0" indent="0" algn="just">
              <a:buNone/>
            </a:pPr>
            <a:r>
              <a:rPr lang="en-US" sz="2200" dirty="0"/>
              <a:t>	+ </a:t>
            </a:r>
            <a:r>
              <a:rPr lang="en-US" sz="2200" dirty="0" err="1"/>
              <a:t>Trạm</a:t>
            </a:r>
            <a:r>
              <a:rPr lang="en-US" sz="2200" dirty="0"/>
              <a:t> 3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trạm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r>
              <a:rPr lang="en-US" sz="2200" dirty="0"/>
              <a:t>	+</a:t>
            </a:r>
            <a:r>
              <a:rPr lang="en-US" sz="2200" dirty="0" err="1"/>
              <a:t>Trạm</a:t>
            </a:r>
            <a:r>
              <a:rPr lang="en-US" sz="2200" dirty="0"/>
              <a:t> 1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lí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	  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Đà</a:t>
            </a:r>
            <a:r>
              <a:rPr lang="en-US" sz="2200" dirty="0"/>
              <a:t> </a:t>
            </a:r>
            <a:r>
              <a:rPr lang="en-US" sz="2200" dirty="0" err="1"/>
              <a:t>Lạt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r>
              <a:rPr lang="en-US" sz="2200" dirty="0"/>
              <a:t>	+ </a:t>
            </a:r>
            <a:r>
              <a:rPr lang="en-US" sz="2200" dirty="0" err="1"/>
              <a:t>Trạm</a:t>
            </a:r>
            <a:r>
              <a:rPr lang="en-US" sz="2200" dirty="0"/>
              <a:t> 2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truy</a:t>
            </a:r>
            <a:r>
              <a:rPr lang="en-US" sz="2200" dirty="0"/>
              <a:t>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  	    </a:t>
            </a:r>
            <a:r>
              <a:rPr lang="en-US" sz="2200" dirty="0" err="1"/>
              <a:t>tại</a:t>
            </a:r>
            <a:r>
              <a:rPr lang="en-US" sz="2200" dirty="0"/>
              <a:t> TPHCM.</a:t>
            </a:r>
            <a:endParaRPr lang="vi-VN" sz="22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60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err="1"/>
              <a:t>Chương</a:t>
            </a:r>
            <a:r>
              <a:rPr lang="en-US" sz="2800" b="1" dirty="0"/>
              <a:t> 1: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CSDL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tán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b="1" dirty="0"/>
              <a:t>P</a:t>
            </a:r>
            <a:r>
              <a:rPr lang="vi-VN" b="1" dirty="0"/>
              <a:t>hân mảnh dữ liệu</a:t>
            </a:r>
          </a:p>
          <a:p>
            <a:pPr algn="just">
              <a:buFontTx/>
              <a:buChar char="-"/>
            </a:pP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mảnh</a:t>
            </a:r>
            <a:r>
              <a:rPr lang="en-US" sz="1800" dirty="0"/>
              <a:t> </a:t>
            </a:r>
            <a:r>
              <a:rPr lang="en-US" sz="1800" dirty="0" err="1"/>
              <a:t>ngang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thủy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vi-VN" sz="1800" dirty="0"/>
              <a:t>các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dirty="0" err="1"/>
              <a:t>thành</a:t>
            </a:r>
            <a:r>
              <a:rPr lang="en-US" dirty="0"/>
              <a:t> 3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just">
              <a:buFontTx/>
              <a:buChar char="-"/>
            </a:pPr>
            <a:r>
              <a:rPr lang="en-US" b="1" i="1" dirty="0"/>
              <a:t>CHINHANH(Tram </a:t>
            </a:r>
            <a:r>
              <a:rPr lang="en-US" b="1" i="1" dirty="0" err="1"/>
              <a:t>trung</a:t>
            </a:r>
            <a:r>
              <a:rPr lang="en-US" b="1" i="1" dirty="0"/>
              <a:t> tam):</a:t>
            </a:r>
            <a:r>
              <a:rPr lang="en-US" i="1" dirty="0"/>
              <a:t> </a:t>
            </a:r>
          </a:p>
          <a:p>
            <a:pPr algn="just"/>
            <a:r>
              <a:rPr lang="en-US" sz="1800" dirty="0"/>
              <a:t>CHINHANH(</a:t>
            </a:r>
            <a:r>
              <a:rPr lang="en-US" sz="1800" dirty="0" err="1"/>
              <a:t>tram1</a:t>
            </a:r>
            <a:r>
              <a:rPr lang="en-US" sz="1800" dirty="0"/>
              <a:t>) </a:t>
            </a:r>
            <a:r>
              <a:rPr lang="en-US" dirty="0"/>
              <a:t>= σ </a:t>
            </a:r>
            <a:r>
              <a:rPr lang="en-US" baseline="-25000" dirty="0" err="1"/>
              <a:t>TenCHINHANH</a:t>
            </a:r>
            <a:r>
              <a:rPr lang="en-US" baseline="-25000" dirty="0"/>
              <a:t> =’</a:t>
            </a:r>
            <a:r>
              <a:rPr lang="en-US" baseline="-25000" dirty="0" err="1"/>
              <a:t>Đà</a:t>
            </a:r>
            <a:r>
              <a:rPr lang="en-US" baseline="-25000" dirty="0"/>
              <a:t> </a:t>
            </a:r>
            <a:r>
              <a:rPr lang="en-US" baseline="-25000" dirty="0" err="1"/>
              <a:t>Lạt</a:t>
            </a:r>
            <a:r>
              <a:rPr lang="en-US" sz="1800" baseline="-25000" dirty="0"/>
              <a:t>’</a:t>
            </a:r>
            <a:r>
              <a:rPr lang="en-US" sz="1800" dirty="0"/>
              <a:t>(CHINHANH)</a:t>
            </a:r>
            <a:endParaRPr lang="vi-VN" sz="1800" dirty="0"/>
          </a:p>
          <a:p>
            <a:pPr algn="just"/>
            <a:r>
              <a:rPr lang="en-US" sz="1800" dirty="0"/>
              <a:t>CHINHANH(</a:t>
            </a:r>
            <a:r>
              <a:rPr lang="en-US" sz="1800" dirty="0" err="1"/>
              <a:t>tram2</a:t>
            </a:r>
            <a:r>
              <a:rPr lang="en-US" sz="1800" dirty="0"/>
              <a:t>) = σ </a:t>
            </a:r>
            <a:r>
              <a:rPr lang="en-US" sz="1800" baseline="-25000" dirty="0" err="1"/>
              <a:t>TenCHINHANH</a:t>
            </a:r>
            <a:r>
              <a:rPr lang="en-US" sz="1800" baseline="-25000" dirty="0"/>
              <a:t> =’TPHCM’</a:t>
            </a:r>
            <a:r>
              <a:rPr lang="en-US" sz="1800" dirty="0"/>
              <a:t>(CHINHANH)</a:t>
            </a:r>
          </a:p>
          <a:p>
            <a:pPr algn="just">
              <a:buFontTx/>
              <a:buChar char="-"/>
            </a:pPr>
            <a:r>
              <a:rPr lang="en-US" sz="1800" b="1" i="1" dirty="0"/>
              <a:t>NHANVIEN(Tram </a:t>
            </a:r>
            <a:r>
              <a:rPr lang="en-US" sz="1800" b="1" i="1" dirty="0" err="1"/>
              <a:t>trung</a:t>
            </a:r>
            <a:r>
              <a:rPr lang="en-US" sz="1800" b="1" i="1" dirty="0"/>
              <a:t> tam)</a:t>
            </a:r>
            <a:r>
              <a:rPr lang="en-US" sz="1800" i="1" dirty="0"/>
              <a:t>:</a:t>
            </a:r>
          </a:p>
          <a:p>
            <a:pPr algn="just"/>
            <a:r>
              <a:rPr lang="en-US" sz="1800" dirty="0"/>
              <a:t>NHANVIEN(</a:t>
            </a:r>
            <a:r>
              <a:rPr lang="en-US" sz="1800" dirty="0" err="1"/>
              <a:t>tram1</a:t>
            </a:r>
            <a:r>
              <a:rPr lang="en-US" sz="1800" dirty="0"/>
              <a:t>)</a:t>
            </a:r>
            <a:r>
              <a:rPr lang="en-US" sz="1800" baseline="-25000" dirty="0"/>
              <a:t> </a:t>
            </a:r>
            <a:r>
              <a:rPr lang="en-US" sz="1800" dirty="0"/>
              <a:t> = NHANVIEN </a:t>
            </a:r>
            <a:r>
              <a:rPr lang="vi-VN" sz="1800" dirty="0"/>
              <a:t> </a:t>
            </a:r>
            <a:r>
              <a:rPr lang="en-US" sz="1800" dirty="0"/>
              <a:t>  CHINHANH(</a:t>
            </a:r>
            <a:r>
              <a:rPr lang="en-US" sz="1800" dirty="0" err="1"/>
              <a:t>tram1</a:t>
            </a:r>
            <a:r>
              <a:rPr lang="en-US" sz="1800" dirty="0"/>
              <a:t>)</a:t>
            </a:r>
            <a:r>
              <a:rPr lang="en-US" sz="1800" baseline="-25000" dirty="0"/>
              <a:t> </a:t>
            </a:r>
            <a:endParaRPr lang="vi-VN" sz="1800" dirty="0"/>
          </a:p>
          <a:p>
            <a:pPr algn="just"/>
            <a:r>
              <a:rPr lang="en-US" sz="1800" dirty="0"/>
              <a:t>NHANVIEN(</a:t>
            </a:r>
            <a:r>
              <a:rPr lang="en-US" sz="1800" dirty="0" err="1"/>
              <a:t>tram2</a:t>
            </a:r>
            <a:r>
              <a:rPr lang="en-US" sz="1800" dirty="0"/>
              <a:t>)</a:t>
            </a:r>
            <a:r>
              <a:rPr lang="en-US" sz="1800" baseline="-25000" dirty="0"/>
              <a:t> </a:t>
            </a:r>
            <a:r>
              <a:rPr lang="en-US" sz="1800" dirty="0"/>
              <a:t> = NHANVIEN    CHINHANH(</a:t>
            </a:r>
            <a:r>
              <a:rPr lang="en-US" sz="1800" dirty="0" err="1"/>
              <a:t>tram2</a:t>
            </a:r>
            <a:r>
              <a:rPr lang="en-US" sz="1800" dirty="0"/>
              <a:t>)</a:t>
            </a:r>
          </a:p>
          <a:p>
            <a:pPr algn="just">
              <a:buFontTx/>
              <a:buChar char="-"/>
            </a:pPr>
            <a:r>
              <a:rPr lang="en-US" sz="1800" b="1" i="1" dirty="0"/>
              <a:t>LUONG(Tram </a:t>
            </a:r>
            <a:r>
              <a:rPr lang="en-US" sz="1800" b="1" i="1" dirty="0" err="1"/>
              <a:t>trung</a:t>
            </a:r>
            <a:r>
              <a:rPr lang="en-US" sz="1800" b="1" i="1" dirty="0"/>
              <a:t> tam):</a:t>
            </a:r>
          </a:p>
          <a:p>
            <a:pPr algn="just"/>
            <a:r>
              <a:rPr lang="en-US" sz="1800" dirty="0"/>
              <a:t>LUONG(</a:t>
            </a:r>
            <a:r>
              <a:rPr lang="en-US" sz="1800" dirty="0" err="1"/>
              <a:t>tram1</a:t>
            </a:r>
            <a:r>
              <a:rPr lang="en-US" sz="1800" dirty="0"/>
              <a:t>)= LUONG </a:t>
            </a:r>
            <a:r>
              <a:rPr lang="vi-VN" sz="1800" dirty="0"/>
              <a:t> </a:t>
            </a:r>
            <a:r>
              <a:rPr lang="en-US" sz="1800" dirty="0"/>
              <a:t>  NHANVIEN(</a:t>
            </a:r>
            <a:r>
              <a:rPr lang="en-US" sz="1800" dirty="0" err="1"/>
              <a:t>tram1</a:t>
            </a:r>
            <a:r>
              <a:rPr lang="en-US" sz="1800" dirty="0"/>
              <a:t>)</a:t>
            </a:r>
            <a:endParaRPr lang="vi-VN" sz="1800" dirty="0"/>
          </a:p>
          <a:p>
            <a:pPr algn="just"/>
            <a:r>
              <a:rPr lang="en-US" sz="1800" dirty="0"/>
              <a:t>LUONG(</a:t>
            </a:r>
            <a:r>
              <a:rPr lang="en-US" sz="1800" dirty="0" err="1"/>
              <a:t>tram2</a:t>
            </a:r>
            <a:r>
              <a:rPr lang="en-US" sz="1800" dirty="0"/>
              <a:t>)= LUONG </a:t>
            </a:r>
            <a:r>
              <a:rPr lang="vi-VN" sz="1800" dirty="0"/>
              <a:t> </a:t>
            </a:r>
            <a:r>
              <a:rPr lang="en-US" sz="1800" dirty="0"/>
              <a:t>  NHANVIEN(</a:t>
            </a:r>
            <a:r>
              <a:rPr lang="en-US" sz="1800" dirty="0" err="1"/>
              <a:t>tram2</a:t>
            </a:r>
            <a:r>
              <a:rPr lang="en-US" sz="1800" dirty="0"/>
              <a:t>)</a:t>
            </a:r>
          </a:p>
          <a:p>
            <a:pPr marL="0" indent="0" algn="just">
              <a:buNone/>
            </a:pPr>
            <a:endParaRPr lang="vi-VN" sz="1800" dirty="0"/>
          </a:p>
          <a:p>
            <a:pPr marL="0" indent="0" algn="just">
              <a:buNone/>
            </a:pPr>
            <a:endParaRPr lang="vi-VN" dirty="0"/>
          </a:p>
          <a:p>
            <a:pPr marL="0" indent="0" algn="just">
              <a:buNone/>
            </a:pPr>
            <a:endParaRPr lang="vi-VN" dirty="0"/>
          </a:p>
          <a:p>
            <a:pPr marL="0" indent="0" algn="just">
              <a:buNone/>
            </a:pPr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25" y="3810000"/>
            <a:ext cx="124460" cy="1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125" y="4114800"/>
            <a:ext cx="124460" cy="1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00600"/>
            <a:ext cx="124460" cy="1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05400"/>
            <a:ext cx="124460" cy="1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80" y="5766396"/>
            <a:ext cx="124460" cy="1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80" y="6096000"/>
            <a:ext cx="124460" cy="124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7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1466</Words>
  <Application>Microsoft Office PowerPoint</Application>
  <PresentationFormat>On-screen Show (4:3)</PresentationFormat>
  <Paragraphs>302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VNI-Times</vt:lpstr>
      <vt:lpstr>Office Theme</vt:lpstr>
      <vt:lpstr> CƠ SỞ DỮ LIỆU NÂNG CAO</vt:lpstr>
      <vt:lpstr> NỘI DUNG </vt:lpstr>
      <vt:lpstr> Chương 1: Thiết kế CSDL phân tán cho hệ thống quản lý nhân viên </vt:lpstr>
      <vt:lpstr> Chương 1: Thiết kế CSDL phân tán cho hệ thống quản lý nhân viên </vt:lpstr>
      <vt:lpstr> Chương 1: Thiết kế CSDL phân tán cho hệ thống quản lý nhân viên </vt:lpstr>
      <vt:lpstr>Chương 1: Thiết kế CSDL phân tán cho hệ thống quản lý nhân viên </vt:lpstr>
      <vt:lpstr>Chương 1: Thiết kế CSDL phân tán cho hệ thống quản lý nhân viên </vt:lpstr>
      <vt:lpstr>Chương 1: Thiết kế CSDL phân tán cho hệ thống quản lý nhân viên </vt:lpstr>
      <vt:lpstr>Chương 1: Thiết kế CSDL phân tán cho hệ thống quản lý nhân viên </vt:lpstr>
      <vt:lpstr>Chương 1: Thiết kế CSDL phân tán cho hệ thống quản lý nhân viên </vt:lpstr>
      <vt:lpstr>Chương 1: Thiết kế CSDL phân tán cho hệ thống quản lý nhân viên </vt:lpstr>
      <vt:lpstr>Chương 2: Xây dựng cơ sở dữ liệu phân tán trong hệ CSDL  SQL</vt:lpstr>
      <vt:lpstr>Chương 2: Xây dựng cơ sở dữ liệu phân tán trong hệ CSDL  SQL</vt:lpstr>
      <vt:lpstr>Chương 2: Xây dựng cơ sở dữ liệu phân tán trong hệ CSDL  SQL</vt:lpstr>
      <vt:lpstr>Chương 2: Xây dựng cơ sở dữ liệu phân tán trong hệ CSDL  SQL</vt:lpstr>
      <vt:lpstr>Chương 3: Demo</vt:lpstr>
      <vt:lpstr>Bài thuyết trình kết thúc!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môn: CÔNG NGHỆ PHẦN MỀM</dc:title>
  <dc:creator>HPs</dc:creator>
  <cp:lastModifiedBy>Liem Nguyen Trong</cp:lastModifiedBy>
  <cp:revision>41</cp:revision>
  <dcterms:created xsi:type="dcterms:W3CDTF">2022-04-27T01:05:21Z</dcterms:created>
  <dcterms:modified xsi:type="dcterms:W3CDTF">2022-04-28T06:41:42Z</dcterms:modified>
</cp:coreProperties>
</file>