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5" r:id="rId1"/>
  </p:sldMasterIdLst>
  <p:notesMasterIdLst>
    <p:notesMasterId r:id="rId12"/>
  </p:notesMasterIdLst>
  <p:sldIdLst>
    <p:sldId id="266" r:id="rId2"/>
    <p:sldId id="268" r:id="rId3"/>
    <p:sldId id="270" r:id="rId4"/>
    <p:sldId id="274" r:id="rId5"/>
    <p:sldId id="276" r:id="rId6"/>
    <p:sldId id="278" r:id="rId7"/>
    <p:sldId id="275" r:id="rId8"/>
    <p:sldId id="277" r:id="rId9"/>
    <p:sldId id="279" r:id="rId10"/>
    <p:sldId id="265" r:id="rId11"/>
  </p:sldIdLst>
  <p:sldSz cx="18288000" cy="10287000"/>
  <p:notesSz cx="6858000" cy="9144000"/>
  <p:embeddedFontLs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Arial Bold" panose="020B0704020202020204" pitchFamily="34" charset="0"/>
      <p:regular r:id="rId17"/>
      <p:bold r:id="rId18"/>
    </p:embeddedFont>
    <p:embeddedFont>
      <p:font typeface="Arial" panose="020B0604020202020204" pitchFamily="34" charset="0"/>
      <p:regular r:id="rId19"/>
    </p:embeddedFont>
    <p:embeddedFont>
      <p:font typeface="Arimo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AB108-D3B8-4F59-BE4A-F06A812D6C0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2393-CD46-4AB3-9268-9565C8C0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2393-CD46-4AB3-9268-9565C8C0F0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2393-CD46-4AB3-9268-9565C8C0F0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2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6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1439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6704" y="1447038"/>
            <a:ext cx="11594592" cy="17830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1386" y="1194179"/>
            <a:ext cx="8865219" cy="1099337"/>
          </a:xfrm>
        </p:spPr>
        <p:txBody>
          <a:bodyPr anchor="b">
            <a:normAutofit fontScale="90000"/>
          </a:bodyPr>
          <a:lstStyle>
            <a:defPPr>
              <a:defRPr lang="en-US"/>
            </a:defPPr>
            <a:lvl1pPr marL="0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6309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617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26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235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543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852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4160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469" algn="l" defTabSz="732617" rtl="0" eaLnBrk="1" latinLnBrk="0" hangingPunct="1"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7C2BB54-B6AD-9E24-3B20-4C07531244EC}"/>
              </a:ext>
            </a:extLst>
          </p:cNvPr>
          <p:cNvSpPr txBox="1">
            <a:spLocks/>
          </p:cNvSpPr>
          <p:nvPr/>
        </p:nvSpPr>
        <p:spPr>
          <a:xfrm>
            <a:off x="6868393" y="3028514"/>
            <a:ext cx="10370633" cy="2460324"/>
          </a:xfrm>
          <a:prstGeom prst="rect">
            <a:avLst/>
          </a:prstGeom>
        </p:spPr>
        <p:txBody>
          <a:bodyPr vert="horz" lIns="76200" tIns="38100" rIns="76200" bIns="38100" rtlCol="0" anchor="t">
            <a:normAutofit/>
          </a:bodyPr>
          <a:lstStyle>
            <a:defPPr>
              <a:defRPr lang="en-US"/>
            </a:defPPr>
            <a:lvl1pPr marL="0" indent="0" algn="l" defTabSz="73261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6309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617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26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235" indent="0" algn="l" defTabSz="732617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543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852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4160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469" indent="0" algn="l" defTabSz="7326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B00772-07C8-F9F3-4E39-37C7EC60F3A5}"/>
              </a:ext>
            </a:extLst>
          </p:cNvPr>
          <p:cNvSpPr/>
          <p:nvPr/>
        </p:nvSpPr>
        <p:spPr>
          <a:xfrm>
            <a:off x="7094531" y="5046109"/>
            <a:ext cx="9724196" cy="248140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38716-C264-4373-1637-417C4F945504}"/>
              </a:ext>
            </a:extLst>
          </p:cNvPr>
          <p:cNvSpPr/>
          <p:nvPr/>
        </p:nvSpPr>
        <p:spPr>
          <a:xfrm>
            <a:off x="14201078" y="8664498"/>
            <a:ext cx="3016736" cy="51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Vinh, 26-02-2023</a:t>
            </a:r>
          </a:p>
        </p:txBody>
      </p:sp>
      <p:pic>
        <p:nvPicPr>
          <p:cNvPr id="1026" name="Picture 2" descr="Tổng hợp 97+ hình nền background đẹp tuyệt vời nhấ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00" y="-3"/>
            <a:ext cx="18417494" cy="1028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5" y="223575"/>
            <a:ext cx="1771650" cy="177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4543138" y="438270"/>
            <a:ext cx="1191606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TIẾN ĐỘ ĐỒ ÁN</a:t>
            </a: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</a:p>
          <a:p>
            <a:pPr algn="ctr"/>
            <a:endParaRPr lang="en-US" sz="4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270864" y="1995225"/>
            <a:ext cx="971876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4062" y="5410020"/>
            <a:ext cx="13916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BÁN HÀNG CÔNG NGHỆ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9313" y="6939764"/>
            <a:ext cx="917764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		: TS. Cao </a:t>
            </a:r>
            <a:r>
              <a:rPr lang="en-US" sz="2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 </a:t>
            </a:r>
            <a:r>
              <a:rPr lang="en-US" sz="2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24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Nguyễn Trọng 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Lĩnh, 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19574802010003</a:t>
            </a:r>
          </a:p>
          <a:p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 </a:t>
            </a:r>
            <a:r>
              <a:rPr lang="en-US" sz="2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 Thiện,  </a:t>
            </a:r>
            <a:r>
              <a:rPr lang="en-US" sz="2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19574802010002</a:t>
            </a:r>
            <a:endParaRPr lang="en-US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13020"/>
              </p:ext>
            </p:extLst>
          </p:nvPr>
        </p:nvGraphicFramePr>
        <p:xfrm>
          <a:off x="0" y="1943100"/>
          <a:ext cx="18288000" cy="75404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50818">
                  <a:extLst>
                    <a:ext uri="{9D8B030D-6E8A-4147-A177-3AD203B41FA5}">
                      <a16:colId xmlns:a16="http://schemas.microsoft.com/office/drawing/2014/main" val="4262972555"/>
                    </a:ext>
                  </a:extLst>
                </a:gridCol>
                <a:gridCol w="11949545">
                  <a:extLst>
                    <a:ext uri="{9D8B030D-6E8A-4147-A177-3AD203B41FA5}">
                      <a16:colId xmlns:a16="http://schemas.microsoft.com/office/drawing/2014/main" val="2102027730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4154330563"/>
                    </a:ext>
                  </a:extLst>
                </a:gridCol>
                <a:gridCol w="2805546">
                  <a:extLst>
                    <a:ext uri="{9D8B030D-6E8A-4147-A177-3AD203B41FA5}">
                      <a16:colId xmlns:a16="http://schemas.microsoft.com/office/drawing/2014/main" val="1783754545"/>
                    </a:ext>
                  </a:extLst>
                </a:gridCol>
              </a:tblGrid>
              <a:tr h="12191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28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Gian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 Chú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716313"/>
                  </a:ext>
                </a:extLst>
              </a:tr>
              <a:tr h="10225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Xây dựng CSDL, xây dựng thanh danh mục sản phẩm 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59707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Xây dựng giao diện, chức năng trang Admin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768836"/>
                  </a:ext>
                </a:extLst>
              </a:tr>
              <a:tr h="11440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Quản lý bài viết, sản phẩm</a:t>
                      </a:r>
                      <a:endParaRPr lang="vi-VN" sz="2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8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310660"/>
                  </a:ext>
                </a:extLst>
              </a:tr>
              <a:tr h="11143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 tính năng tìm kiếm sản phẩm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281942"/>
                  </a:ext>
                </a:extLst>
              </a:tr>
              <a:tr h="10943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 tính năng giỏ hàng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19341"/>
                  </a:ext>
                </a:extLst>
              </a:tr>
              <a:tr h="9553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4499"/>
                        </a:lnSpc>
                      </a:pP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Phát triển</a:t>
                      </a:r>
                      <a:r>
                        <a:rPr lang="en-US" sz="2800" spc="149" baseline="0" dirty="0" smtClean="0">
                          <a:solidFill>
                            <a:srgbClr val="191919"/>
                          </a:solidFill>
                          <a:latin typeface="Arimo"/>
                        </a:rPr>
                        <a:t> </a:t>
                      </a:r>
                      <a:r>
                        <a:rPr lang="en-US" sz="2800" spc="149" dirty="0" smtClean="0">
                          <a:solidFill>
                            <a:srgbClr val="191919"/>
                          </a:solidFill>
                          <a:latin typeface="Arimo"/>
                        </a:rPr>
                        <a:t>tính năng đặt hàng</a:t>
                      </a:r>
                      <a:endParaRPr lang="en-US" sz="2800" spc="149" dirty="0">
                        <a:solidFill>
                          <a:srgbClr val="191919"/>
                        </a:solidFill>
                        <a:latin typeface="Arim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tuần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70988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2529921" y="945501"/>
            <a:ext cx="12545788" cy="61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6600" b="1" spc="215" dirty="0" smtClean="0">
                <a:solidFill>
                  <a:srgbClr val="FF0000"/>
                </a:solidFill>
                <a:latin typeface="Arial Bold"/>
              </a:rPr>
              <a:t>CÁC SPRINT CỤ THỂ</a:t>
            </a:r>
            <a:endParaRPr lang="en-US" sz="6600" b="1" spc="215" dirty="0">
              <a:solidFill>
                <a:srgbClr val="FF0000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6633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3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54605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Quản lý bài viết, sản phẩm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6245" y="2885322"/>
            <a:ext cx="852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 Các công việc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38401"/>
              </p:ext>
            </p:extLst>
          </p:nvPr>
        </p:nvGraphicFramePr>
        <p:xfrm>
          <a:off x="1328536" y="3471072"/>
          <a:ext cx="15925799" cy="609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51">
                  <a:extLst>
                    <a:ext uri="{9D8B030D-6E8A-4147-A177-3AD203B41FA5}">
                      <a16:colId xmlns:a16="http://schemas.microsoft.com/office/drawing/2014/main" val="4097816079"/>
                    </a:ext>
                  </a:extLst>
                </a:gridCol>
                <a:gridCol w="5119904">
                  <a:extLst>
                    <a:ext uri="{9D8B030D-6E8A-4147-A177-3AD203B41FA5}">
                      <a16:colId xmlns:a16="http://schemas.microsoft.com/office/drawing/2014/main" val="1384822200"/>
                    </a:ext>
                  </a:extLst>
                </a:gridCol>
                <a:gridCol w="3154395">
                  <a:extLst>
                    <a:ext uri="{9D8B030D-6E8A-4147-A177-3AD203B41FA5}">
                      <a16:colId xmlns:a16="http://schemas.microsoft.com/office/drawing/2014/main" val="3236926854"/>
                    </a:ext>
                  </a:extLst>
                </a:gridCol>
                <a:gridCol w="2313245">
                  <a:extLst>
                    <a:ext uri="{9D8B030D-6E8A-4147-A177-3AD203B41FA5}">
                      <a16:colId xmlns:a16="http://schemas.microsoft.com/office/drawing/2014/main" val="1647649572"/>
                    </a:ext>
                  </a:extLst>
                </a:gridCol>
                <a:gridCol w="2135302">
                  <a:extLst>
                    <a:ext uri="{9D8B030D-6E8A-4147-A177-3AD203B41FA5}">
                      <a16:colId xmlns:a16="http://schemas.microsoft.com/office/drawing/2014/main" val="2221608521"/>
                    </a:ext>
                  </a:extLst>
                </a:gridCol>
                <a:gridCol w="2135302">
                  <a:extLst>
                    <a:ext uri="{9D8B030D-6E8A-4147-A177-3AD203B41FA5}">
                      <a16:colId xmlns:a16="http://schemas.microsoft.com/office/drawing/2014/main" val="747628902"/>
                    </a:ext>
                  </a:extLst>
                </a:gridCol>
              </a:tblGrid>
              <a:tr h="986628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Công</a:t>
                      </a:r>
                      <a:r>
                        <a:rPr lang="en-US" sz="2400" baseline="0" dirty="0" smtClean="0"/>
                        <a:t> việc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Thời gian thực</a:t>
                      </a:r>
                      <a:r>
                        <a:rPr lang="en-US" sz="2400" baseline="0" smtClean="0"/>
                        <a:t> hiện</a:t>
                      </a:r>
                    </a:p>
                    <a:p>
                      <a:pPr algn="ctr"/>
                      <a:r>
                        <a:rPr lang="en-US" sz="2400" baseline="0" smtClean="0"/>
                        <a:t>(ngày)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Trọng Lĩnh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Nguyễn</a:t>
                      </a:r>
                      <a:r>
                        <a:rPr lang="en-US" sz="2400" baseline="0" dirty="0" smtClean="0"/>
                        <a:t> Văn Thiện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Ghi chú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154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Phân</a:t>
                      </a:r>
                      <a:r>
                        <a:rPr lang="en-US" sz="2400" baseline="0" dirty="0" smtClean="0"/>
                        <a:t> tích </a:t>
                      </a:r>
                      <a:r>
                        <a:rPr lang="en-US" sz="2400" baseline="0" dirty="0" smtClean="0"/>
                        <a:t>Menu sản phẩm, bài viết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928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Tạo </a:t>
                      </a:r>
                      <a:r>
                        <a:rPr lang="en-US" sz="2400" dirty="0" smtClean="0"/>
                        <a:t>bảng</a:t>
                      </a:r>
                      <a:r>
                        <a:rPr lang="en-US" sz="2400" baseline="0" dirty="0" smtClean="0"/>
                        <a:t> dữ liệu cho 2 danh mục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38181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Lập</a:t>
                      </a:r>
                      <a:r>
                        <a:rPr lang="en-US" sz="2400" baseline="0" dirty="0" smtClean="0"/>
                        <a:t> trình thêm sửa xoá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8463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Lập trình thêm sửa xoá tin tức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05289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Lấy</a:t>
                      </a:r>
                      <a:r>
                        <a:rPr lang="en-US" sz="2400" baseline="0" dirty="0" smtClean="0"/>
                        <a:t> dữ liệu lên trang Web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64585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Kiểm</a:t>
                      </a:r>
                      <a:r>
                        <a:rPr lang="en-US" sz="2400" baseline="0" dirty="0" smtClean="0"/>
                        <a:t> thử sản phẩm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524086"/>
                  </a:ext>
                </a:extLst>
              </a:tr>
              <a:tr h="68739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Tổng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 </a:t>
                      </a:r>
                      <a:r>
                        <a:rPr lang="en-US" sz="2400" dirty="0" smtClean="0"/>
                        <a:t>Tuần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79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3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Quản lý bài viết, sản phẩm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883" y="2973261"/>
            <a:ext cx="78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 sản phẩm.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99" y="3513799"/>
            <a:ext cx="16154400" cy="6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3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Quản lý bài viết, sản phẩm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883" y="2973261"/>
            <a:ext cx="78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1.1 Giao diện quản lý sản phẩm.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89" y="3493017"/>
            <a:ext cx="15941155" cy="67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3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Quản lý bài viết, sản phẩm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883" y="2973261"/>
            <a:ext cx="78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1.2 Giao diện thêm mới sản phẩm.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4" y="3496481"/>
            <a:ext cx="17631645" cy="64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3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Quản lý bài viết, sản phẩm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883" y="2973261"/>
            <a:ext cx="78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Giao diện bài viết tin tức.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96480"/>
            <a:ext cx="16469940" cy="67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3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Quản lý bài viết, sản phẩm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883" y="2973261"/>
            <a:ext cx="78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Giao diện quản lý bài viết tin tức.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25" y="3496481"/>
            <a:ext cx="15011400" cy="66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973" y="51858"/>
            <a:ext cx="3854547" cy="1225869"/>
            <a:chOff x="0" y="0"/>
            <a:chExt cx="10367846" cy="3230880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846825" y="1482809"/>
            <a:ext cx="16212574" cy="1315738"/>
            <a:chOff x="0" y="0"/>
            <a:chExt cx="9968308" cy="1268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08" cy="1268730"/>
            </a:xfrm>
            <a:custGeom>
              <a:avLst/>
              <a:gdLst/>
              <a:ahLst/>
              <a:cxnLst/>
              <a:rect l="l" t="t" r="r" b="b"/>
              <a:pathLst>
                <a:path w="9968308" h="1268730">
                  <a:moveTo>
                    <a:pt x="735330" y="0"/>
                  </a:moveTo>
                  <a:lnTo>
                    <a:pt x="0" y="1268730"/>
                  </a:lnTo>
                  <a:lnTo>
                    <a:pt x="9968308" y="1268730"/>
                  </a:lnTo>
                  <a:lnTo>
                    <a:pt x="923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FF0000"/>
              </a:solidFill>
            </a:ln>
          </p:spPr>
        </p:sp>
      </p:grpSp>
      <p:sp>
        <p:nvSpPr>
          <p:cNvPr id="6" name="TextBox 10"/>
          <p:cNvSpPr txBox="1"/>
          <p:nvPr/>
        </p:nvSpPr>
        <p:spPr>
          <a:xfrm>
            <a:off x="-334428" y="227285"/>
            <a:ext cx="5535460" cy="8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chemeClr val="bg1"/>
                </a:solidFill>
                <a:latin typeface="Arial Bold"/>
              </a:rPr>
              <a:t>SPRINT </a:t>
            </a:r>
            <a:r>
              <a:rPr lang="en-US" sz="5000" dirty="0" smtClean="0">
                <a:solidFill>
                  <a:schemeClr val="bg1"/>
                </a:solidFill>
                <a:latin typeface="Arial Bold"/>
              </a:rPr>
              <a:t>3</a:t>
            </a:r>
            <a:endParaRPr lang="en-US" sz="5000" dirty="0">
              <a:solidFill>
                <a:schemeClr val="bg1"/>
              </a:solidFill>
              <a:latin typeface="Arial Bold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2819400" y="1838022"/>
            <a:ext cx="1446264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00" spc="149" dirty="0" smtClean="0">
                <a:solidFill>
                  <a:schemeClr val="bg1"/>
                </a:solidFill>
                <a:latin typeface="Arimo"/>
              </a:rPr>
              <a:t>Quản lý bài viết, sản phẩm</a:t>
            </a:r>
            <a:endParaRPr lang="en-US" sz="4400" spc="149" dirty="0">
              <a:solidFill>
                <a:schemeClr val="bg1"/>
              </a:solidFill>
              <a:latin typeface="Arim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883" y="2973261"/>
            <a:ext cx="781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Giao diện thêm mới bài viết tin tức.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38" y="3496481"/>
            <a:ext cx="13394589" cy="66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314</Words>
  <Application>Microsoft Office PowerPoint</Application>
  <PresentationFormat>Custom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Gill Sans MT</vt:lpstr>
      <vt:lpstr>Arial Bold</vt:lpstr>
      <vt:lpstr>Arial</vt:lpstr>
      <vt:lpstr>Arimo</vt:lpstr>
      <vt:lpstr>Calibri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VINH VIỆN KỸ THUẬT VÀ CÔNG NGHỆ BÁO CÁO TIẾN ĐỘ ĐỒ ÁN HỌC PHẦN CÔNG NGHỆ PHẦN MỀM</dc:title>
  <dc:creator>Windows 11</dc:creator>
  <cp:lastModifiedBy>Windows 11</cp:lastModifiedBy>
  <cp:revision>71</cp:revision>
  <dcterms:created xsi:type="dcterms:W3CDTF">2006-08-16T00:00:00Z</dcterms:created>
  <dcterms:modified xsi:type="dcterms:W3CDTF">2023-04-10T03:38:32Z</dcterms:modified>
  <dc:identifier>DAFdAGSdqss</dc:identifier>
</cp:coreProperties>
</file>