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5" r:id="rId1"/>
  </p:sldMasterIdLst>
  <p:notesMasterIdLst>
    <p:notesMasterId r:id="rId14"/>
  </p:notesMasterIdLst>
  <p:sldIdLst>
    <p:sldId id="266" r:id="rId2"/>
    <p:sldId id="257" r:id="rId3"/>
    <p:sldId id="272" r:id="rId4"/>
    <p:sldId id="258" r:id="rId5"/>
    <p:sldId id="268" r:id="rId6"/>
    <p:sldId id="270" r:id="rId7"/>
    <p:sldId id="274" r:id="rId8"/>
    <p:sldId id="275" r:id="rId9"/>
    <p:sldId id="279" r:id="rId10"/>
    <p:sldId id="276" r:id="rId11"/>
    <p:sldId id="280" r:id="rId12"/>
    <p:sldId id="265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ill Sans MT" panose="020B0502020104020203" pitchFamily="34" charset="0"/>
      <p:regular r:id="rId19"/>
      <p:bold r:id="rId20"/>
      <p:italic r:id="rId21"/>
      <p:boldItalic r:id="rId22"/>
    </p:embeddedFont>
    <p:embeddedFont>
      <p:font typeface="Arial" panose="020B0604020202020204" pitchFamily="34" charset="0"/>
      <p:regular r:id="rId23"/>
    </p:embeddedFont>
    <p:embeddedFont>
      <p:font typeface="Arimo" panose="020B0604020202020204" charset="0"/>
      <p:regular r:id="rId24"/>
    </p:embeddedFont>
    <p:embeddedFont>
      <p:font typeface="Arial Bold" panose="020B0704020202020204" pitchFamily="34" charset="0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AB108-D3B8-4F59-BE4A-F06A812D6C0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92393-CD46-4AB3-9268-9565C8C0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7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92393-CD46-4AB3-9268-9565C8C0F0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2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2400300" y="3580116"/>
            <a:ext cx="13487400" cy="246888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57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2791" y="6528816"/>
            <a:ext cx="10202418" cy="185984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3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0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79668" y="1405890"/>
            <a:ext cx="1947912" cy="7475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6705" y="1405890"/>
            <a:ext cx="9297734" cy="747522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6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0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2400300" y="3580116"/>
            <a:ext cx="13487400" cy="246888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57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2791" y="6528698"/>
            <a:ext cx="10202418" cy="1897623"/>
          </a:xfrm>
        </p:spPr>
        <p:txBody>
          <a:bodyPr anchor="t" anchorCtr="1">
            <a:normAutofit/>
          </a:bodyPr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8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72868" y="3957066"/>
            <a:ext cx="6407657" cy="4652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7473" y="3957066"/>
            <a:ext cx="6405371" cy="4652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154" y="3470150"/>
            <a:ext cx="6405372" cy="1056131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850" b="0" cap="all" spc="15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685800" indent="0">
              <a:buNone/>
              <a:defRPr sz="285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5154" y="4714875"/>
            <a:ext cx="6405372" cy="38951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07474" y="4714875"/>
            <a:ext cx="6380226" cy="389516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07474" y="3470150"/>
            <a:ext cx="6405372" cy="1056131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850" b="0" cap="all" spc="15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685800" indent="0">
              <a:buNone/>
              <a:defRPr sz="285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9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5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4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7008" y="3365743"/>
            <a:ext cx="6729984" cy="1712246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33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4120" y="1207008"/>
            <a:ext cx="7223760" cy="7872984"/>
          </a:xfrm>
        </p:spPr>
        <p:txBody>
          <a:bodyPr>
            <a:normAutofit/>
          </a:bodyPr>
          <a:lstStyle>
            <a:lvl1pPr>
              <a:defRPr sz="285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352" y="5324877"/>
            <a:ext cx="5692140" cy="329105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207009" y="9354312"/>
            <a:ext cx="7687196" cy="48006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9143999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12785" y="3365742"/>
            <a:ext cx="6742497" cy="170196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33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3999" y="0"/>
            <a:ext cx="9153146" cy="10287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4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352" y="5324878"/>
            <a:ext cx="5692140" cy="329105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207009" y="9354312"/>
            <a:ext cx="7687196" cy="48006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5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346704" y="1447038"/>
            <a:ext cx="11594592" cy="178308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6704" y="3957067"/>
            <a:ext cx="11594592" cy="465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2144" y="9358224"/>
            <a:ext cx="4130619" cy="485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1" y="9354312"/>
            <a:ext cx="8851784" cy="4800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38383" y="9326880"/>
            <a:ext cx="548640" cy="54864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650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9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defTabSz="1371600" rtl="0" eaLnBrk="1" latinLnBrk="0" hangingPunct="1">
        <a:lnSpc>
          <a:spcPct val="90000"/>
        </a:lnSpc>
        <a:spcBef>
          <a:spcPct val="0"/>
        </a:spcBef>
        <a:buNone/>
        <a:defRPr sz="4200" kern="1200" cap="all" spc="3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0287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7145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969295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647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6025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24163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21386" y="1194179"/>
            <a:ext cx="8865219" cy="1099337"/>
          </a:xfrm>
        </p:spPr>
        <p:txBody>
          <a:bodyPr anchor="b">
            <a:normAutofit fontScale="90000"/>
          </a:bodyPr>
          <a:lstStyle>
            <a:defPPr>
              <a:defRPr lang="en-US"/>
            </a:defPPr>
            <a:lvl1pPr marL="0" algn="l" defTabSz="732617" rtl="0" eaLnBrk="1" latinLnBrk="0" hangingPunct="1"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6309" algn="l" defTabSz="732617" rtl="0" eaLnBrk="1" latinLnBrk="0" hangingPunct="1"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2617" algn="l" defTabSz="732617" rtl="0" eaLnBrk="1" latinLnBrk="0" hangingPunct="1"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26" algn="l" defTabSz="732617" rtl="0" eaLnBrk="1" latinLnBrk="0" hangingPunct="1"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5235" algn="l" defTabSz="732617" rtl="0" eaLnBrk="1" latinLnBrk="0" hangingPunct="1"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31543" algn="l" defTabSz="732617" rtl="0" eaLnBrk="1" latinLnBrk="0" hangingPunct="1"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7852" algn="l" defTabSz="732617" rtl="0" eaLnBrk="1" latinLnBrk="0" hangingPunct="1"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4160" algn="l" defTabSz="732617" rtl="0" eaLnBrk="1" latinLnBrk="0" hangingPunct="1"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30469" algn="l" defTabSz="732617" rtl="0" eaLnBrk="1" latinLnBrk="0" hangingPunct="1"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7C2BB54-B6AD-9E24-3B20-4C07531244EC}"/>
              </a:ext>
            </a:extLst>
          </p:cNvPr>
          <p:cNvSpPr txBox="1">
            <a:spLocks/>
          </p:cNvSpPr>
          <p:nvPr/>
        </p:nvSpPr>
        <p:spPr>
          <a:xfrm>
            <a:off x="6868393" y="3028514"/>
            <a:ext cx="10370633" cy="2460324"/>
          </a:xfrm>
          <a:prstGeom prst="rect">
            <a:avLst/>
          </a:prstGeom>
        </p:spPr>
        <p:txBody>
          <a:bodyPr vert="horz" lIns="76200" tIns="38100" rIns="76200" bIns="38100" rtlCol="0" anchor="t">
            <a:normAutofit/>
          </a:bodyPr>
          <a:lstStyle>
            <a:defPPr>
              <a:defRPr lang="en-US"/>
            </a:defPPr>
            <a:lvl1pPr marL="0" indent="0" algn="l" defTabSz="73261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6309" indent="0" algn="l" defTabSz="732617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2617" indent="0" algn="l" defTabSz="732617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26" indent="0" algn="l" defTabSz="732617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5235" indent="0" algn="l" defTabSz="732617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31543" indent="0" algn="l" defTabSz="7326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7852" indent="0" algn="l" defTabSz="7326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4160" indent="0" algn="l" defTabSz="7326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30469" indent="0" algn="l" defTabSz="7326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B00772-07C8-F9F3-4E39-37C7EC60F3A5}"/>
              </a:ext>
            </a:extLst>
          </p:cNvPr>
          <p:cNvSpPr/>
          <p:nvPr/>
        </p:nvSpPr>
        <p:spPr>
          <a:xfrm>
            <a:off x="7094531" y="5046109"/>
            <a:ext cx="9724196" cy="248140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038716-C264-4373-1637-417C4F945504}"/>
              </a:ext>
            </a:extLst>
          </p:cNvPr>
          <p:cNvSpPr/>
          <p:nvPr/>
        </p:nvSpPr>
        <p:spPr>
          <a:xfrm>
            <a:off x="14201078" y="8664498"/>
            <a:ext cx="3016736" cy="5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Tp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Vinh, 26-02-2023</a:t>
            </a:r>
          </a:p>
        </p:txBody>
      </p:sp>
      <p:pic>
        <p:nvPicPr>
          <p:cNvPr id="1026" name="Picture 2" descr="Tổng hợp 97+ hình nền background đẹp tuyệt vời nhấ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00" y="-3"/>
            <a:ext cx="18417494" cy="1028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75" y="223575"/>
            <a:ext cx="1771650" cy="1771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4543138" y="438270"/>
            <a:ext cx="1191606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VINH</a:t>
            </a:r>
          </a:p>
          <a:p>
            <a:pPr algn="ctr"/>
            <a:r>
              <a:rPr lang="en-US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 KỸ THUẬT VÀ CÔNG NGHỆ</a:t>
            </a:r>
          </a:p>
          <a:p>
            <a:pPr algn="ctr"/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TIẾN ĐỘ ĐỒ ÁN</a:t>
            </a:r>
          </a:p>
          <a:p>
            <a:pPr algn="ctr"/>
            <a:r>
              <a:rPr lang="en-US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 PHẦN CÔNG NGHỆ PHẦN MỀM</a:t>
            </a:r>
          </a:p>
          <a:p>
            <a:pPr algn="ctr"/>
            <a:endParaRPr lang="en-US" sz="4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270864" y="1995225"/>
            <a:ext cx="971876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34062" y="5410020"/>
            <a:ext cx="13916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WEBSITE BÁN HÀNG CÔNG NGHỆ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09313" y="6939764"/>
            <a:ext cx="917764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		: TS. Cao </a:t>
            </a:r>
            <a:r>
              <a:rPr lang="en-US" sz="2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Sơn</a:t>
            </a:r>
            <a:endParaRPr lang="en-US" sz="2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 </a:t>
            </a:r>
            <a:r>
              <a:rPr lang="en-US" sz="27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24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: Nguyễn Trọng </a:t>
            </a:r>
            <a:r>
              <a:rPr lang="en-US" sz="2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Lĩnh, 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19574802010003</a:t>
            </a:r>
          </a:p>
          <a:p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: 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Văn Thiện,  </a:t>
            </a:r>
            <a:r>
              <a:rPr lang="en-US" sz="2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19574802010002</a:t>
            </a:r>
            <a:endParaRPr lang="en-US" sz="2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5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973" y="51858"/>
            <a:ext cx="3854547" cy="1225869"/>
            <a:chOff x="0" y="0"/>
            <a:chExt cx="10367846" cy="3230880"/>
          </a:xfrm>
          <a:solidFill>
            <a:schemeClr val="accent1"/>
          </a:solidFill>
        </p:grpSpPr>
        <p:sp>
          <p:nvSpPr>
            <p:cNvPr id="3" name="Freeform 3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846825" y="1482809"/>
            <a:ext cx="16212574" cy="1315738"/>
            <a:chOff x="0" y="0"/>
            <a:chExt cx="9968308" cy="12687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968308" cy="1268730"/>
            </a:xfrm>
            <a:custGeom>
              <a:avLst/>
              <a:gdLst/>
              <a:ahLst/>
              <a:cxnLst/>
              <a:rect l="l" t="t" r="r" b="b"/>
              <a:pathLst>
                <a:path w="9968308" h="1268730">
                  <a:moveTo>
                    <a:pt x="735330" y="0"/>
                  </a:moveTo>
                  <a:lnTo>
                    <a:pt x="0" y="1268730"/>
                  </a:lnTo>
                  <a:lnTo>
                    <a:pt x="9968308" y="1268730"/>
                  </a:lnTo>
                  <a:lnTo>
                    <a:pt x="9232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0000"/>
              </a:solidFill>
            </a:ln>
          </p:spPr>
        </p:sp>
      </p:grpSp>
      <p:sp>
        <p:nvSpPr>
          <p:cNvPr id="6" name="TextBox 10"/>
          <p:cNvSpPr txBox="1"/>
          <p:nvPr/>
        </p:nvSpPr>
        <p:spPr>
          <a:xfrm>
            <a:off x="-334428" y="227285"/>
            <a:ext cx="5535460" cy="819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chemeClr val="bg1"/>
                </a:solidFill>
                <a:latin typeface="Arial Bold"/>
              </a:rPr>
              <a:t>SPRINT </a:t>
            </a:r>
            <a:r>
              <a:rPr lang="en-US" sz="5000" dirty="0" smtClean="0">
                <a:solidFill>
                  <a:schemeClr val="bg1"/>
                </a:solidFill>
                <a:latin typeface="Arial Bold"/>
              </a:rPr>
              <a:t>2</a:t>
            </a:r>
            <a:endParaRPr lang="en-US" sz="5000" dirty="0">
              <a:solidFill>
                <a:schemeClr val="bg1"/>
              </a:solidFill>
              <a:latin typeface="Arial Bold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2819400" y="1838022"/>
            <a:ext cx="1446264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4400" spc="149" dirty="0">
                <a:solidFill>
                  <a:schemeClr val="bg1"/>
                </a:solidFill>
                <a:latin typeface="Arimo"/>
              </a:rPr>
              <a:t>Xây </a:t>
            </a:r>
            <a:r>
              <a:rPr lang="en-US" sz="4400" spc="149" dirty="0" smtClean="0">
                <a:solidFill>
                  <a:schemeClr val="bg1"/>
                </a:solidFill>
                <a:latin typeface="Arimo"/>
              </a:rPr>
              <a:t>dựng chức năng trang Admin</a:t>
            </a:r>
            <a:endParaRPr lang="en-US" sz="4400" spc="149" dirty="0">
              <a:solidFill>
                <a:schemeClr val="bg1"/>
              </a:solidFill>
              <a:latin typeface="Arim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025764"/>
            <a:ext cx="17008621" cy="646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1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973" y="51858"/>
            <a:ext cx="3854547" cy="1225869"/>
            <a:chOff x="0" y="0"/>
            <a:chExt cx="10367846" cy="3230880"/>
          </a:xfrm>
          <a:solidFill>
            <a:schemeClr val="accent1"/>
          </a:solidFill>
        </p:grpSpPr>
        <p:sp>
          <p:nvSpPr>
            <p:cNvPr id="3" name="Freeform 3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846825" y="1482809"/>
            <a:ext cx="16212574" cy="1315738"/>
            <a:chOff x="0" y="0"/>
            <a:chExt cx="9968308" cy="12687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968308" cy="1268730"/>
            </a:xfrm>
            <a:custGeom>
              <a:avLst/>
              <a:gdLst/>
              <a:ahLst/>
              <a:cxnLst/>
              <a:rect l="l" t="t" r="r" b="b"/>
              <a:pathLst>
                <a:path w="9968308" h="1268730">
                  <a:moveTo>
                    <a:pt x="735330" y="0"/>
                  </a:moveTo>
                  <a:lnTo>
                    <a:pt x="0" y="1268730"/>
                  </a:lnTo>
                  <a:lnTo>
                    <a:pt x="9968308" y="1268730"/>
                  </a:lnTo>
                  <a:lnTo>
                    <a:pt x="9232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0000"/>
              </a:solidFill>
            </a:ln>
          </p:spPr>
        </p:sp>
      </p:grpSp>
      <p:sp>
        <p:nvSpPr>
          <p:cNvPr id="6" name="TextBox 10"/>
          <p:cNvSpPr txBox="1"/>
          <p:nvPr/>
        </p:nvSpPr>
        <p:spPr>
          <a:xfrm>
            <a:off x="-334428" y="227285"/>
            <a:ext cx="5535460" cy="819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chemeClr val="bg1"/>
                </a:solidFill>
                <a:latin typeface="Arial Bold"/>
              </a:rPr>
              <a:t>SPRINT </a:t>
            </a:r>
            <a:r>
              <a:rPr lang="en-US" sz="5000" dirty="0" smtClean="0">
                <a:solidFill>
                  <a:schemeClr val="bg1"/>
                </a:solidFill>
                <a:latin typeface="Arial Bold"/>
              </a:rPr>
              <a:t>2</a:t>
            </a:r>
            <a:endParaRPr lang="en-US" sz="5000" dirty="0">
              <a:solidFill>
                <a:schemeClr val="bg1"/>
              </a:solidFill>
              <a:latin typeface="Arial Bold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2819400" y="1838022"/>
            <a:ext cx="1446264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4400" spc="149" dirty="0">
                <a:solidFill>
                  <a:schemeClr val="bg1"/>
                </a:solidFill>
                <a:latin typeface="Arimo"/>
              </a:rPr>
              <a:t>Xây </a:t>
            </a:r>
            <a:r>
              <a:rPr lang="en-US" sz="4400" spc="149" dirty="0" smtClean="0">
                <a:solidFill>
                  <a:schemeClr val="bg1"/>
                </a:solidFill>
                <a:latin typeface="Arimo"/>
              </a:rPr>
              <a:t>dựng chức năng trang Admin</a:t>
            </a:r>
            <a:endParaRPr lang="en-US" sz="4400" spc="149" dirty="0">
              <a:solidFill>
                <a:schemeClr val="bg1"/>
              </a:solidFill>
              <a:latin typeface="Arim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91128"/>
            <a:ext cx="17811526" cy="649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68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8288001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66921" y="555693"/>
            <a:ext cx="6554158" cy="698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894"/>
              </a:lnSpc>
              <a:spcBef>
                <a:spcPct val="0"/>
              </a:spcBef>
            </a:pPr>
            <a:r>
              <a:rPr lang="en-US" sz="4499" b="1" spc="134" dirty="0">
                <a:solidFill>
                  <a:srgbClr val="191919"/>
                </a:solidFill>
                <a:latin typeface="Arial"/>
              </a:rPr>
              <a:t>CÁC NỘI DUNG CHÍNH</a:t>
            </a:r>
          </a:p>
        </p:txBody>
      </p:sp>
      <p:sp>
        <p:nvSpPr>
          <p:cNvPr id="3" name="AutoShape 3"/>
          <p:cNvSpPr/>
          <p:nvPr/>
        </p:nvSpPr>
        <p:spPr>
          <a:xfrm>
            <a:off x="3094328" y="5981700"/>
            <a:ext cx="12577147" cy="1600138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</p:sp>
      <p:sp>
        <p:nvSpPr>
          <p:cNvPr id="4" name="TextBox 4"/>
          <p:cNvSpPr txBox="1"/>
          <p:nvPr/>
        </p:nvSpPr>
        <p:spPr>
          <a:xfrm>
            <a:off x="4776568" y="6512298"/>
            <a:ext cx="10894906" cy="545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52"/>
              </a:lnSpc>
              <a:spcBef>
                <a:spcPct val="0"/>
              </a:spcBef>
            </a:pPr>
            <a:r>
              <a:rPr lang="en-US" sz="3529" spc="137" dirty="0" smtClean="0">
                <a:solidFill>
                  <a:srgbClr val="FF0000"/>
                </a:solidFill>
                <a:latin typeface="Arial Bold"/>
              </a:rPr>
              <a:t>CÁC CÔNG VIỆC CHÍNH CẦN LÀM</a:t>
            </a:r>
            <a:endParaRPr lang="en-US" sz="3529" spc="137" dirty="0">
              <a:solidFill>
                <a:srgbClr val="FF0000"/>
              </a:solidFill>
              <a:latin typeface="Arial Bold"/>
            </a:endParaRPr>
          </a:p>
        </p:txBody>
      </p:sp>
      <p:sp>
        <p:nvSpPr>
          <p:cNvPr id="16" name="12-Point Star 15"/>
          <p:cNvSpPr/>
          <p:nvPr/>
        </p:nvSpPr>
        <p:spPr>
          <a:xfrm>
            <a:off x="3106021" y="6011004"/>
            <a:ext cx="1602942" cy="1541530"/>
          </a:xfrm>
          <a:prstGeom prst="star12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AutoShape 5"/>
          <p:cNvSpPr/>
          <p:nvPr/>
        </p:nvSpPr>
        <p:spPr>
          <a:xfrm>
            <a:off x="3094329" y="2552700"/>
            <a:ext cx="12577147" cy="160013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</p:sp>
      <p:sp>
        <p:nvSpPr>
          <p:cNvPr id="11" name="TextBox 13"/>
          <p:cNvSpPr txBox="1"/>
          <p:nvPr/>
        </p:nvSpPr>
        <p:spPr>
          <a:xfrm>
            <a:off x="4776568" y="3034634"/>
            <a:ext cx="10768231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515"/>
              </a:lnSpc>
              <a:spcBef>
                <a:spcPct val="0"/>
              </a:spcBef>
            </a:pPr>
            <a:r>
              <a:rPr lang="en-US" sz="3500" b="1" spc="136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GIAO DIỆN CHÍNH CỦA SẢN PHẨM</a:t>
            </a:r>
            <a:endParaRPr lang="en-US" sz="3500" b="1" spc="136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2-Point Star 11"/>
          <p:cNvSpPr/>
          <p:nvPr/>
        </p:nvSpPr>
        <p:spPr>
          <a:xfrm>
            <a:off x="3094329" y="2582004"/>
            <a:ext cx="1602942" cy="1541530"/>
          </a:xfrm>
          <a:prstGeom prst="star12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2743200" y="742438"/>
            <a:ext cx="12545788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27"/>
              </a:lnSpc>
            </a:pPr>
            <a:r>
              <a:rPr lang="en-US" sz="4000" spc="215" dirty="0">
                <a:solidFill>
                  <a:srgbClr val="191919"/>
                </a:solidFill>
                <a:latin typeface="Arial Bold"/>
              </a:rPr>
              <a:t>GIỚI THIỆU GIAO DIỆN CHÍNH CỦA SẢN PHẨM</a:t>
            </a:r>
          </a:p>
        </p:txBody>
      </p:sp>
      <p:sp>
        <p:nvSpPr>
          <p:cNvPr id="12" name="12-Point Star 11"/>
          <p:cNvSpPr/>
          <p:nvPr/>
        </p:nvSpPr>
        <p:spPr>
          <a:xfrm>
            <a:off x="926979" y="253802"/>
            <a:ext cx="1602942" cy="1541530"/>
          </a:xfrm>
          <a:prstGeom prst="star12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92" y="2091741"/>
            <a:ext cx="15705403" cy="815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2743200" y="742438"/>
            <a:ext cx="12545788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27"/>
              </a:lnSpc>
            </a:pPr>
            <a:r>
              <a:rPr lang="en-US" sz="4000" spc="215" dirty="0">
                <a:solidFill>
                  <a:srgbClr val="191919"/>
                </a:solidFill>
                <a:latin typeface="Arial Bold"/>
              </a:rPr>
              <a:t>GIỚI THIỆU GIAO DIỆN CHÍNH CỦA SẢN PHẨM</a:t>
            </a:r>
          </a:p>
        </p:txBody>
      </p:sp>
      <p:sp>
        <p:nvSpPr>
          <p:cNvPr id="12" name="12-Point Star 11"/>
          <p:cNvSpPr/>
          <p:nvPr/>
        </p:nvSpPr>
        <p:spPr>
          <a:xfrm>
            <a:off x="926979" y="253802"/>
            <a:ext cx="1602942" cy="1541530"/>
          </a:xfrm>
          <a:prstGeom prst="star12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43100"/>
            <a:ext cx="14665008" cy="7673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313020"/>
              </p:ext>
            </p:extLst>
          </p:nvPr>
        </p:nvGraphicFramePr>
        <p:xfrm>
          <a:off x="0" y="1943100"/>
          <a:ext cx="18288000" cy="754043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0818">
                  <a:extLst>
                    <a:ext uri="{9D8B030D-6E8A-4147-A177-3AD203B41FA5}">
                      <a16:colId xmlns:a16="http://schemas.microsoft.com/office/drawing/2014/main" val="4262972555"/>
                    </a:ext>
                  </a:extLst>
                </a:gridCol>
                <a:gridCol w="11949545">
                  <a:extLst>
                    <a:ext uri="{9D8B030D-6E8A-4147-A177-3AD203B41FA5}">
                      <a16:colId xmlns:a16="http://schemas.microsoft.com/office/drawing/2014/main" val="2102027730"/>
                    </a:ext>
                  </a:extLst>
                </a:gridCol>
                <a:gridCol w="2182091">
                  <a:extLst>
                    <a:ext uri="{9D8B030D-6E8A-4147-A177-3AD203B41FA5}">
                      <a16:colId xmlns:a16="http://schemas.microsoft.com/office/drawing/2014/main" val="4154330563"/>
                    </a:ext>
                  </a:extLst>
                </a:gridCol>
                <a:gridCol w="2805546">
                  <a:extLst>
                    <a:ext uri="{9D8B030D-6E8A-4147-A177-3AD203B41FA5}">
                      <a16:colId xmlns:a16="http://schemas.microsoft.com/office/drawing/2014/main" val="1783754545"/>
                    </a:ext>
                  </a:extLst>
                </a:gridCol>
              </a:tblGrid>
              <a:tr h="12191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Nội</a:t>
                      </a:r>
                      <a:r>
                        <a:rPr lang="en-US" sz="28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dung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2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Gian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Ghi Chú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716313"/>
                  </a:ext>
                </a:extLst>
              </a:tr>
              <a:tr h="10225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4499"/>
                        </a:lnSpc>
                      </a:pPr>
                      <a:r>
                        <a:rPr lang="en-US" sz="2800" spc="149" dirty="0" smtClean="0">
                          <a:solidFill>
                            <a:srgbClr val="191919"/>
                          </a:solidFill>
                          <a:latin typeface="Arimo"/>
                        </a:rPr>
                        <a:t>Xây dựng CSDL, xây dựng thanh danh mục sản phẩm </a:t>
                      </a:r>
                      <a:endParaRPr lang="en-US" sz="2800" spc="149" dirty="0">
                        <a:solidFill>
                          <a:srgbClr val="191919"/>
                        </a:solidFill>
                        <a:latin typeface="Arim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tuần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597075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4499"/>
                        </a:lnSpc>
                      </a:pPr>
                      <a:r>
                        <a:rPr lang="en-US" sz="2800" spc="149" dirty="0" smtClean="0">
                          <a:solidFill>
                            <a:srgbClr val="191919"/>
                          </a:solidFill>
                          <a:latin typeface="Arimo"/>
                        </a:rPr>
                        <a:t>Xây dựng giao diện, chức năng trang Admin</a:t>
                      </a:r>
                      <a:endParaRPr lang="en-US" sz="2800" spc="149" dirty="0">
                        <a:solidFill>
                          <a:srgbClr val="191919"/>
                        </a:solidFill>
                        <a:latin typeface="Arim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tuần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768836"/>
                  </a:ext>
                </a:extLst>
              </a:tr>
              <a:tr h="11440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800" spc="149" dirty="0" smtClean="0">
                          <a:solidFill>
                            <a:srgbClr val="191919"/>
                          </a:solidFill>
                          <a:latin typeface="Arimo"/>
                        </a:rPr>
                        <a:t>Quản lý bài viết, sản phẩm</a:t>
                      </a:r>
                      <a:endParaRPr lang="vi-VN" sz="28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8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tuần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310660"/>
                  </a:ext>
                </a:extLst>
              </a:tr>
              <a:tr h="11143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4499"/>
                        </a:lnSpc>
                      </a:pPr>
                      <a:r>
                        <a:rPr lang="en-US" sz="2800" spc="149" dirty="0" smtClean="0">
                          <a:solidFill>
                            <a:srgbClr val="191919"/>
                          </a:solidFill>
                          <a:latin typeface="Arimo"/>
                        </a:rPr>
                        <a:t>Phát triển tính năng tìm kiếm sản phẩm</a:t>
                      </a:r>
                      <a:endParaRPr lang="en-US" sz="2800" spc="149" dirty="0">
                        <a:solidFill>
                          <a:srgbClr val="191919"/>
                        </a:solidFill>
                        <a:latin typeface="Arim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tuần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281942"/>
                  </a:ext>
                </a:extLst>
              </a:tr>
              <a:tr h="109439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4499"/>
                        </a:lnSpc>
                      </a:pPr>
                      <a:r>
                        <a:rPr lang="en-US" sz="2800" spc="149" dirty="0" smtClean="0">
                          <a:solidFill>
                            <a:srgbClr val="191919"/>
                          </a:solidFill>
                          <a:latin typeface="Arimo"/>
                        </a:rPr>
                        <a:t>Phát triển tính năng giỏ hàng</a:t>
                      </a:r>
                      <a:endParaRPr lang="en-US" sz="2800" spc="149" dirty="0">
                        <a:solidFill>
                          <a:srgbClr val="191919"/>
                        </a:solidFill>
                        <a:latin typeface="Arim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tuần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219341"/>
                  </a:ext>
                </a:extLst>
              </a:tr>
              <a:tr h="9553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4499"/>
                        </a:lnSpc>
                      </a:pPr>
                      <a:r>
                        <a:rPr lang="en-US" sz="2800" spc="149" dirty="0" smtClean="0">
                          <a:solidFill>
                            <a:srgbClr val="191919"/>
                          </a:solidFill>
                          <a:latin typeface="Arimo"/>
                        </a:rPr>
                        <a:t>Phát triển</a:t>
                      </a:r>
                      <a:r>
                        <a:rPr lang="en-US" sz="2800" spc="149" baseline="0" dirty="0" smtClean="0">
                          <a:solidFill>
                            <a:srgbClr val="191919"/>
                          </a:solidFill>
                          <a:latin typeface="Arimo"/>
                        </a:rPr>
                        <a:t> </a:t>
                      </a:r>
                      <a:r>
                        <a:rPr lang="en-US" sz="2800" spc="149" dirty="0" smtClean="0">
                          <a:solidFill>
                            <a:srgbClr val="191919"/>
                          </a:solidFill>
                          <a:latin typeface="Arimo"/>
                        </a:rPr>
                        <a:t>tính năng đặt hàng</a:t>
                      </a:r>
                      <a:endParaRPr lang="en-US" sz="2800" spc="149" dirty="0">
                        <a:solidFill>
                          <a:srgbClr val="191919"/>
                        </a:solidFill>
                        <a:latin typeface="Arim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tuần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709882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2529921" y="945501"/>
            <a:ext cx="12545788" cy="615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27"/>
              </a:lnSpc>
            </a:pPr>
            <a:r>
              <a:rPr lang="en-US" sz="6600" b="1" spc="215" dirty="0" smtClean="0">
                <a:solidFill>
                  <a:srgbClr val="191919"/>
                </a:solidFill>
                <a:latin typeface="Arial Bold"/>
              </a:rPr>
              <a:t>CÁC SPRINT CỤ THỂ</a:t>
            </a:r>
            <a:endParaRPr lang="en-US" sz="6600" b="1" spc="215" dirty="0">
              <a:solidFill>
                <a:srgbClr val="191919"/>
              </a:solidFill>
              <a:latin typeface="Arial Bold"/>
            </a:endParaRPr>
          </a:p>
        </p:txBody>
      </p:sp>
      <p:sp>
        <p:nvSpPr>
          <p:cNvPr id="6" name="12-Point Star 5"/>
          <p:cNvSpPr/>
          <p:nvPr/>
        </p:nvSpPr>
        <p:spPr>
          <a:xfrm>
            <a:off x="926979" y="253802"/>
            <a:ext cx="1602942" cy="1541530"/>
          </a:xfrm>
          <a:prstGeom prst="star12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3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973" y="51858"/>
            <a:ext cx="3854547" cy="1225869"/>
            <a:chOff x="0" y="0"/>
            <a:chExt cx="10367846" cy="3230880"/>
          </a:xfrm>
          <a:solidFill>
            <a:schemeClr val="accent1"/>
          </a:solidFill>
        </p:grpSpPr>
        <p:sp>
          <p:nvSpPr>
            <p:cNvPr id="3" name="Freeform 3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846825" y="1482809"/>
            <a:ext cx="16212574" cy="1315738"/>
            <a:chOff x="0" y="0"/>
            <a:chExt cx="9968308" cy="12687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968308" cy="1268730"/>
            </a:xfrm>
            <a:custGeom>
              <a:avLst/>
              <a:gdLst/>
              <a:ahLst/>
              <a:cxnLst/>
              <a:rect l="l" t="t" r="r" b="b"/>
              <a:pathLst>
                <a:path w="9968308" h="1268730">
                  <a:moveTo>
                    <a:pt x="735330" y="0"/>
                  </a:moveTo>
                  <a:lnTo>
                    <a:pt x="0" y="1268730"/>
                  </a:lnTo>
                  <a:lnTo>
                    <a:pt x="9968308" y="1268730"/>
                  </a:lnTo>
                  <a:lnTo>
                    <a:pt x="9232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0000"/>
              </a:solidFill>
            </a:ln>
          </p:spPr>
        </p:sp>
      </p:grpSp>
      <p:sp>
        <p:nvSpPr>
          <p:cNvPr id="10" name="TextBox 10"/>
          <p:cNvSpPr txBox="1"/>
          <p:nvPr/>
        </p:nvSpPr>
        <p:spPr>
          <a:xfrm>
            <a:off x="-334428" y="227285"/>
            <a:ext cx="5535460" cy="819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chemeClr val="bg1"/>
                </a:solidFill>
                <a:latin typeface="Arial Bold"/>
              </a:rPr>
              <a:t>SPRINT 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19400" y="1838022"/>
            <a:ext cx="1446264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4400" spc="149" dirty="0">
                <a:solidFill>
                  <a:schemeClr val="bg1"/>
                </a:solidFill>
                <a:latin typeface="Arimo"/>
              </a:rPr>
              <a:t>Xây dựng CSDL, xây dựng thanh danh mục sản phẩm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56245" y="2885322"/>
            <a:ext cx="8529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2. Các công việc 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76342"/>
              </p:ext>
            </p:extLst>
          </p:nvPr>
        </p:nvGraphicFramePr>
        <p:xfrm>
          <a:off x="1356245" y="3771900"/>
          <a:ext cx="15925799" cy="5716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651">
                  <a:extLst>
                    <a:ext uri="{9D8B030D-6E8A-4147-A177-3AD203B41FA5}">
                      <a16:colId xmlns:a16="http://schemas.microsoft.com/office/drawing/2014/main" val="4097816079"/>
                    </a:ext>
                  </a:extLst>
                </a:gridCol>
                <a:gridCol w="5119904">
                  <a:extLst>
                    <a:ext uri="{9D8B030D-6E8A-4147-A177-3AD203B41FA5}">
                      <a16:colId xmlns:a16="http://schemas.microsoft.com/office/drawing/2014/main" val="1384822200"/>
                    </a:ext>
                  </a:extLst>
                </a:gridCol>
                <a:gridCol w="3154395">
                  <a:extLst>
                    <a:ext uri="{9D8B030D-6E8A-4147-A177-3AD203B41FA5}">
                      <a16:colId xmlns:a16="http://schemas.microsoft.com/office/drawing/2014/main" val="3236926854"/>
                    </a:ext>
                  </a:extLst>
                </a:gridCol>
                <a:gridCol w="2313245">
                  <a:extLst>
                    <a:ext uri="{9D8B030D-6E8A-4147-A177-3AD203B41FA5}">
                      <a16:colId xmlns:a16="http://schemas.microsoft.com/office/drawing/2014/main" val="1647649572"/>
                    </a:ext>
                  </a:extLst>
                </a:gridCol>
                <a:gridCol w="2135302">
                  <a:extLst>
                    <a:ext uri="{9D8B030D-6E8A-4147-A177-3AD203B41FA5}">
                      <a16:colId xmlns:a16="http://schemas.microsoft.com/office/drawing/2014/main" val="2221608521"/>
                    </a:ext>
                  </a:extLst>
                </a:gridCol>
                <a:gridCol w="2135302">
                  <a:extLst>
                    <a:ext uri="{9D8B030D-6E8A-4147-A177-3AD203B41FA5}">
                      <a16:colId xmlns:a16="http://schemas.microsoft.com/office/drawing/2014/main" val="747628902"/>
                    </a:ext>
                  </a:extLst>
                </a:gridCol>
              </a:tblGrid>
              <a:tr h="1068353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TT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Công</a:t>
                      </a:r>
                      <a:r>
                        <a:rPr lang="en-US" sz="2400" baseline="0" smtClean="0"/>
                        <a:t> việc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Thời gian thực</a:t>
                      </a:r>
                      <a:r>
                        <a:rPr lang="en-US" sz="2400" baseline="0" smtClean="0"/>
                        <a:t> hiện</a:t>
                      </a:r>
                    </a:p>
                    <a:p>
                      <a:pPr algn="ctr"/>
                      <a:r>
                        <a:rPr lang="en-US" sz="2400" baseline="0" smtClean="0"/>
                        <a:t>(ngày)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Nguyễn</a:t>
                      </a:r>
                      <a:r>
                        <a:rPr lang="en-US" sz="2400" baseline="0" dirty="0" smtClean="0"/>
                        <a:t> Trọng Lĩnh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Nguyễn</a:t>
                      </a:r>
                      <a:r>
                        <a:rPr lang="en-US" sz="2400" baseline="0" dirty="0" smtClean="0"/>
                        <a:t> Văn Thiện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Ghi chú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715475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Phân</a:t>
                      </a:r>
                      <a:r>
                        <a:rPr lang="en-US" sz="2400" baseline="0" dirty="0" smtClean="0"/>
                        <a:t> tích cơ sở dữ liệu cho danh mục sản phẩm, sản phẩm bán chạy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2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X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X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092815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2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Tạo dữ</a:t>
                      </a:r>
                      <a:r>
                        <a:rPr lang="en-US" sz="2400" baseline="0" dirty="0" smtClean="0"/>
                        <a:t> liệu cho from danh mục và sản phẩm bán chạy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381814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3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Lập trình</a:t>
                      </a:r>
                      <a:r>
                        <a:rPr lang="en-US" sz="2400" baseline="0" dirty="0" smtClean="0"/>
                        <a:t> lấy dữ liệu cho from danh mục và sản phẩm bán chạy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3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846337"/>
                  </a:ext>
                </a:extLst>
              </a:tr>
              <a:tr h="989047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4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Kiểm thử</a:t>
                      </a:r>
                      <a:r>
                        <a:rPr lang="en-US" sz="2400" baseline="0" dirty="0" smtClean="0"/>
                        <a:t> from danh mục và sản phẩm bán chạy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X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X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645854"/>
                  </a:ext>
                </a:extLst>
              </a:tr>
              <a:tr h="68739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5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Tổng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 Tuần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8798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40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973" y="51858"/>
            <a:ext cx="3854547" cy="1225869"/>
            <a:chOff x="0" y="0"/>
            <a:chExt cx="10367846" cy="3230880"/>
          </a:xfrm>
          <a:solidFill>
            <a:schemeClr val="accent1"/>
          </a:solidFill>
        </p:grpSpPr>
        <p:sp>
          <p:nvSpPr>
            <p:cNvPr id="3" name="Freeform 3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846825" y="1482809"/>
            <a:ext cx="16212574" cy="1315738"/>
            <a:chOff x="0" y="0"/>
            <a:chExt cx="9968308" cy="12687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968308" cy="1268730"/>
            </a:xfrm>
            <a:custGeom>
              <a:avLst/>
              <a:gdLst/>
              <a:ahLst/>
              <a:cxnLst/>
              <a:rect l="l" t="t" r="r" b="b"/>
              <a:pathLst>
                <a:path w="9968308" h="1268730">
                  <a:moveTo>
                    <a:pt x="735330" y="0"/>
                  </a:moveTo>
                  <a:lnTo>
                    <a:pt x="0" y="1268730"/>
                  </a:lnTo>
                  <a:lnTo>
                    <a:pt x="9968308" y="1268730"/>
                  </a:lnTo>
                  <a:lnTo>
                    <a:pt x="9232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0000"/>
              </a:solidFill>
            </a:ln>
          </p:spPr>
        </p:sp>
      </p:grpSp>
      <p:sp>
        <p:nvSpPr>
          <p:cNvPr id="6" name="TextBox 10"/>
          <p:cNvSpPr txBox="1"/>
          <p:nvPr/>
        </p:nvSpPr>
        <p:spPr>
          <a:xfrm>
            <a:off x="-334428" y="227285"/>
            <a:ext cx="5535460" cy="819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chemeClr val="bg1"/>
                </a:solidFill>
                <a:latin typeface="Arial Bold"/>
              </a:rPr>
              <a:t>SPRINT 1</a:t>
            </a:r>
          </a:p>
        </p:txBody>
      </p:sp>
      <p:sp>
        <p:nvSpPr>
          <p:cNvPr id="7" name="TextBox 11"/>
          <p:cNvSpPr txBox="1"/>
          <p:nvPr/>
        </p:nvSpPr>
        <p:spPr>
          <a:xfrm>
            <a:off x="2819400" y="1838022"/>
            <a:ext cx="1446264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4400" spc="149" dirty="0">
                <a:solidFill>
                  <a:schemeClr val="bg1"/>
                </a:solidFill>
                <a:latin typeface="Arimo"/>
              </a:rPr>
              <a:t>Xây dựng CSDL, xây dựng thanh danh mục sản phẩm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8080" y="3095220"/>
            <a:ext cx="7817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1. Khái quát dữ liệu của thanh Menu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26" y="4645103"/>
            <a:ext cx="17203265" cy="443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5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973" y="51858"/>
            <a:ext cx="3854547" cy="1225869"/>
            <a:chOff x="0" y="0"/>
            <a:chExt cx="10367846" cy="3230880"/>
          </a:xfrm>
          <a:solidFill>
            <a:schemeClr val="accent1"/>
          </a:solidFill>
        </p:grpSpPr>
        <p:sp>
          <p:nvSpPr>
            <p:cNvPr id="3" name="Freeform 3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846825" y="1482809"/>
            <a:ext cx="16212574" cy="1315738"/>
            <a:chOff x="0" y="0"/>
            <a:chExt cx="9968308" cy="12687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968308" cy="1268730"/>
            </a:xfrm>
            <a:custGeom>
              <a:avLst/>
              <a:gdLst/>
              <a:ahLst/>
              <a:cxnLst/>
              <a:rect l="l" t="t" r="r" b="b"/>
              <a:pathLst>
                <a:path w="9968308" h="1268730">
                  <a:moveTo>
                    <a:pt x="735330" y="0"/>
                  </a:moveTo>
                  <a:lnTo>
                    <a:pt x="0" y="1268730"/>
                  </a:lnTo>
                  <a:lnTo>
                    <a:pt x="9968308" y="1268730"/>
                  </a:lnTo>
                  <a:lnTo>
                    <a:pt x="9232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0000"/>
              </a:solidFill>
            </a:ln>
          </p:spPr>
        </p:sp>
      </p:grpSp>
      <p:sp>
        <p:nvSpPr>
          <p:cNvPr id="6" name="TextBox 10"/>
          <p:cNvSpPr txBox="1"/>
          <p:nvPr/>
        </p:nvSpPr>
        <p:spPr>
          <a:xfrm>
            <a:off x="-334428" y="227285"/>
            <a:ext cx="5535460" cy="819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chemeClr val="bg1"/>
                </a:solidFill>
                <a:latin typeface="Arial Bold"/>
              </a:rPr>
              <a:t>SPRINT 1</a:t>
            </a:r>
          </a:p>
        </p:txBody>
      </p:sp>
      <p:sp>
        <p:nvSpPr>
          <p:cNvPr id="7" name="TextBox 11"/>
          <p:cNvSpPr txBox="1"/>
          <p:nvPr/>
        </p:nvSpPr>
        <p:spPr>
          <a:xfrm>
            <a:off x="2819400" y="1838022"/>
            <a:ext cx="1446264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4400" spc="149" dirty="0">
                <a:solidFill>
                  <a:schemeClr val="bg1"/>
                </a:solidFill>
                <a:latin typeface="Arimo"/>
              </a:rPr>
              <a:t>Xây dựng CSDL, xây dựng thanh danh mục sản phẩm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8080" y="3095220"/>
            <a:ext cx="9189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2. Tạo Database cho danh mục sản phẩm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952183"/>
            <a:ext cx="11128956" cy="614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8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695136"/>
              </p:ext>
            </p:extLst>
          </p:nvPr>
        </p:nvGraphicFramePr>
        <p:xfrm>
          <a:off x="609600" y="3038165"/>
          <a:ext cx="16992599" cy="667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168">
                  <a:extLst>
                    <a:ext uri="{9D8B030D-6E8A-4147-A177-3AD203B41FA5}">
                      <a16:colId xmlns:a16="http://schemas.microsoft.com/office/drawing/2014/main" val="4097816079"/>
                    </a:ext>
                  </a:extLst>
                </a:gridCol>
                <a:gridCol w="5630893">
                  <a:extLst>
                    <a:ext uri="{9D8B030D-6E8A-4147-A177-3AD203B41FA5}">
                      <a16:colId xmlns:a16="http://schemas.microsoft.com/office/drawing/2014/main" val="1384822200"/>
                    </a:ext>
                  </a:extLst>
                </a:gridCol>
                <a:gridCol w="3197665">
                  <a:extLst>
                    <a:ext uri="{9D8B030D-6E8A-4147-A177-3AD203B41FA5}">
                      <a16:colId xmlns:a16="http://schemas.microsoft.com/office/drawing/2014/main" val="3236926854"/>
                    </a:ext>
                  </a:extLst>
                </a:gridCol>
                <a:gridCol w="2468199">
                  <a:extLst>
                    <a:ext uri="{9D8B030D-6E8A-4147-A177-3AD203B41FA5}">
                      <a16:colId xmlns:a16="http://schemas.microsoft.com/office/drawing/2014/main" val="1647649572"/>
                    </a:ext>
                  </a:extLst>
                </a:gridCol>
                <a:gridCol w="2278337">
                  <a:extLst>
                    <a:ext uri="{9D8B030D-6E8A-4147-A177-3AD203B41FA5}">
                      <a16:colId xmlns:a16="http://schemas.microsoft.com/office/drawing/2014/main" val="2221608521"/>
                    </a:ext>
                  </a:extLst>
                </a:gridCol>
                <a:gridCol w="2278337">
                  <a:extLst>
                    <a:ext uri="{9D8B030D-6E8A-4147-A177-3AD203B41FA5}">
                      <a16:colId xmlns:a16="http://schemas.microsoft.com/office/drawing/2014/main" val="747628902"/>
                    </a:ext>
                  </a:extLst>
                </a:gridCol>
              </a:tblGrid>
              <a:tr h="1335091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TT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Công</a:t>
                      </a:r>
                      <a:r>
                        <a:rPr lang="en-US" sz="2400" baseline="0" dirty="0" smtClean="0"/>
                        <a:t> việc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Thời gian thực</a:t>
                      </a:r>
                      <a:r>
                        <a:rPr lang="en-US" sz="2400" baseline="0" dirty="0" smtClean="0"/>
                        <a:t> hiện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(ngày)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Nguyễn</a:t>
                      </a:r>
                      <a:r>
                        <a:rPr lang="en-US" sz="2400" baseline="0" dirty="0" smtClean="0"/>
                        <a:t> Văn Thiện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Nguyễn</a:t>
                      </a:r>
                      <a:r>
                        <a:rPr lang="en-US" sz="2400" baseline="0" dirty="0" smtClean="0"/>
                        <a:t> Trọng Lĩnh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Ghi chú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715475"/>
                  </a:ext>
                </a:extLst>
              </a:tr>
              <a:tr h="871785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Phân</a:t>
                      </a:r>
                      <a:r>
                        <a:rPr lang="en-US" sz="2400" baseline="0" dirty="0" smtClean="0"/>
                        <a:t> tích chức năng của trang Admin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092815"/>
                  </a:ext>
                </a:extLst>
              </a:tr>
              <a:tr h="763919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2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Xây</a:t>
                      </a:r>
                      <a:r>
                        <a:rPr lang="en-US" sz="2400" baseline="0" dirty="0" smtClean="0"/>
                        <a:t> dựng giao diện trang Admin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476207"/>
                  </a:ext>
                </a:extLst>
              </a:tr>
              <a:tr h="763919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3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Lập</a:t>
                      </a:r>
                      <a:r>
                        <a:rPr lang="en-US" sz="2400" baseline="0" dirty="0" smtClean="0"/>
                        <a:t> trình lấy dữ liệu cho trang Admin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645854"/>
                  </a:ext>
                </a:extLst>
              </a:tr>
              <a:tr h="1124701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4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Lập</a:t>
                      </a:r>
                      <a:r>
                        <a:rPr lang="en-US" sz="2400" baseline="0" dirty="0" smtClean="0"/>
                        <a:t> trình chức năng thêm, sửa, xoá cho trang Admin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208947"/>
                  </a:ext>
                </a:extLst>
              </a:tr>
              <a:tr h="90896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5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smtClean="0"/>
                        <a:t>Kiểm thử</a:t>
                      </a:r>
                      <a:r>
                        <a:rPr lang="en-US" sz="2400" baseline="0" smtClean="0"/>
                        <a:t> chức năng Admin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267231"/>
                  </a:ext>
                </a:extLst>
              </a:tr>
              <a:tr h="908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Tổng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 Tuần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997517"/>
                  </a:ext>
                </a:extLst>
              </a:tr>
            </a:tbl>
          </a:graphicData>
        </a:graphic>
      </p:graphicFrame>
      <p:grpSp>
        <p:nvGrpSpPr>
          <p:cNvPr id="14" name="Group 2"/>
          <p:cNvGrpSpPr/>
          <p:nvPr/>
        </p:nvGrpSpPr>
        <p:grpSpPr>
          <a:xfrm>
            <a:off x="506973" y="51858"/>
            <a:ext cx="3854547" cy="1225869"/>
            <a:chOff x="0" y="0"/>
            <a:chExt cx="10367846" cy="3230880"/>
          </a:xfrm>
          <a:solidFill>
            <a:schemeClr val="accent1"/>
          </a:solidFill>
        </p:grpSpPr>
        <p:sp>
          <p:nvSpPr>
            <p:cNvPr id="15" name="Freeform 3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16" name="Group 4"/>
          <p:cNvGrpSpPr/>
          <p:nvPr/>
        </p:nvGrpSpPr>
        <p:grpSpPr>
          <a:xfrm rot="-10800000">
            <a:off x="1846825" y="1482809"/>
            <a:ext cx="16212574" cy="1315738"/>
            <a:chOff x="0" y="0"/>
            <a:chExt cx="9968308" cy="1268730"/>
          </a:xfrm>
        </p:grpSpPr>
        <p:sp>
          <p:nvSpPr>
            <p:cNvPr id="17" name="Freeform 5"/>
            <p:cNvSpPr/>
            <p:nvPr/>
          </p:nvSpPr>
          <p:spPr>
            <a:xfrm>
              <a:off x="0" y="0"/>
              <a:ext cx="9968308" cy="1268730"/>
            </a:xfrm>
            <a:custGeom>
              <a:avLst/>
              <a:gdLst/>
              <a:ahLst/>
              <a:cxnLst/>
              <a:rect l="l" t="t" r="r" b="b"/>
              <a:pathLst>
                <a:path w="9968308" h="1268730">
                  <a:moveTo>
                    <a:pt x="735330" y="0"/>
                  </a:moveTo>
                  <a:lnTo>
                    <a:pt x="0" y="1268730"/>
                  </a:lnTo>
                  <a:lnTo>
                    <a:pt x="9968308" y="1268730"/>
                  </a:lnTo>
                  <a:lnTo>
                    <a:pt x="9232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0000"/>
              </a:solidFill>
            </a:ln>
          </p:spPr>
        </p:sp>
      </p:grpSp>
      <p:sp>
        <p:nvSpPr>
          <p:cNvPr id="18" name="TextBox 10"/>
          <p:cNvSpPr txBox="1"/>
          <p:nvPr/>
        </p:nvSpPr>
        <p:spPr>
          <a:xfrm>
            <a:off x="-334428" y="227285"/>
            <a:ext cx="5535460" cy="819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chemeClr val="bg1"/>
                </a:solidFill>
                <a:latin typeface="Arial Bold"/>
              </a:rPr>
              <a:t>SPRINT </a:t>
            </a:r>
            <a:r>
              <a:rPr lang="en-US" sz="5000" dirty="0" smtClean="0">
                <a:solidFill>
                  <a:schemeClr val="bg1"/>
                </a:solidFill>
                <a:latin typeface="Arial Bold"/>
              </a:rPr>
              <a:t>2</a:t>
            </a:r>
            <a:endParaRPr lang="en-US" sz="5000" dirty="0">
              <a:solidFill>
                <a:schemeClr val="bg1"/>
              </a:solidFill>
              <a:latin typeface="Arial Bold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2819400" y="1838022"/>
            <a:ext cx="1446264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4400" spc="149" dirty="0">
                <a:solidFill>
                  <a:schemeClr val="bg1"/>
                </a:solidFill>
                <a:latin typeface="Arimo"/>
              </a:rPr>
              <a:t>Xây </a:t>
            </a:r>
            <a:r>
              <a:rPr lang="en-US" sz="4400" spc="149" dirty="0" smtClean="0">
                <a:solidFill>
                  <a:schemeClr val="bg1"/>
                </a:solidFill>
                <a:latin typeface="Arimo"/>
              </a:rPr>
              <a:t>dựng chức năng trang Admin</a:t>
            </a:r>
            <a:endParaRPr lang="en-US" sz="4400" spc="149" dirty="0">
              <a:solidFill>
                <a:schemeClr val="bg1"/>
              </a:solidFill>
              <a:latin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30257096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403</Words>
  <Application>Microsoft Office PowerPoint</Application>
  <PresentationFormat>Custom</PresentationFormat>
  <Paragraphs>122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Gill Sans MT</vt:lpstr>
      <vt:lpstr>Arial</vt:lpstr>
      <vt:lpstr>Arimo</vt:lpstr>
      <vt:lpstr>Arial Bold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VINH VIỆN KỸ THUẬT VÀ CÔNG NGHỆ BÁO CÁO TIẾN ĐỘ ĐỒ ÁN HỌC PHẦN CÔNG NGHỆ PHẦN MỀM</dc:title>
  <dc:creator>Windows 11</dc:creator>
  <cp:lastModifiedBy>Windows 11</cp:lastModifiedBy>
  <cp:revision>60</cp:revision>
  <dcterms:created xsi:type="dcterms:W3CDTF">2006-08-16T00:00:00Z</dcterms:created>
  <dcterms:modified xsi:type="dcterms:W3CDTF">2023-04-03T02:31:54Z</dcterms:modified>
  <dc:identifier>DAFdAGSdqss</dc:identifier>
</cp:coreProperties>
</file>