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5" r:id="rId1"/>
  </p:sldMasterIdLst>
  <p:notesMasterIdLst>
    <p:notesMasterId r:id="rId14"/>
  </p:notesMasterIdLst>
  <p:sldIdLst>
    <p:sldId id="266" r:id="rId2"/>
    <p:sldId id="257" r:id="rId3"/>
    <p:sldId id="272" r:id="rId4"/>
    <p:sldId id="258" r:id="rId5"/>
    <p:sldId id="268" r:id="rId6"/>
    <p:sldId id="270" r:id="rId7"/>
    <p:sldId id="274" r:id="rId8"/>
    <p:sldId id="275" r:id="rId9"/>
    <p:sldId id="279" r:id="rId10"/>
    <p:sldId id="276" r:id="rId11"/>
    <p:sldId id="280" r:id="rId12"/>
    <p:sldId id="265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old" panose="020B0704020202020204" pitchFamily="34" charset="0"/>
      <p:regular r:id="rId19"/>
      <p:bold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Arimo" panose="020B0604020202020204" charset="0"/>
      <p:regular r:id="rId25"/>
    </p:embeddedFont>
    <p:embeddedFont>
      <p:font typeface="Arial" panose="020B0604020202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AB108-D3B8-4F59-BE4A-F06A812D6C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2393-CD46-4AB3-9268-9565C8C0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2393-CD46-4AB3-9268-9565C8C0F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1439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6704" y="1447038"/>
            <a:ext cx="11594592" cy="17830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1386" y="1194179"/>
            <a:ext cx="8865219" cy="1099337"/>
          </a:xfrm>
        </p:spPr>
        <p:txBody>
          <a:bodyPr anchor="b">
            <a:normAutofit fontScale="90000"/>
          </a:bodyPr>
          <a:lstStyle>
            <a:defPPr>
              <a:defRPr lang="en-US"/>
            </a:defPPr>
            <a:lvl1pPr marL="0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6309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617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26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235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543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852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4160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469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C2BB54-B6AD-9E24-3B20-4C07531244EC}"/>
              </a:ext>
            </a:extLst>
          </p:cNvPr>
          <p:cNvSpPr txBox="1">
            <a:spLocks/>
          </p:cNvSpPr>
          <p:nvPr/>
        </p:nvSpPr>
        <p:spPr>
          <a:xfrm>
            <a:off x="6868393" y="3028514"/>
            <a:ext cx="10370633" cy="2460324"/>
          </a:xfrm>
          <a:prstGeom prst="rect">
            <a:avLst/>
          </a:prstGeom>
        </p:spPr>
        <p:txBody>
          <a:bodyPr vert="horz" lIns="76200" tIns="38100" rIns="76200" bIns="38100" rtlCol="0" anchor="t">
            <a:normAutofit/>
          </a:bodyPr>
          <a:lstStyle>
            <a:defPPr>
              <a:defRPr lang="en-US"/>
            </a:defPPr>
            <a:lvl1pPr marL="0" indent="0" algn="l" defTabSz="73261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6309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617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26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235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543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852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4160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469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B00772-07C8-F9F3-4E39-37C7EC60F3A5}"/>
              </a:ext>
            </a:extLst>
          </p:cNvPr>
          <p:cNvSpPr/>
          <p:nvPr/>
        </p:nvSpPr>
        <p:spPr>
          <a:xfrm>
            <a:off x="7094531" y="5046109"/>
            <a:ext cx="9724196" cy="24814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38716-C264-4373-1637-417C4F945504}"/>
              </a:ext>
            </a:extLst>
          </p:cNvPr>
          <p:cNvSpPr/>
          <p:nvPr/>
        </p:nvSpPr>
        <p:spPr>
          <a:xfrm>
            <a:off x="14201078" y="8664498"/>
            <a:ext cx="3016736" cy="5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Vinh, 26-02-2023</a:t>
            </a:r>
          </a:p>
        </p:txBody>
      </p:sp>
      <p:pic>
        <p:nvPicPr>
          <p:cNvPr id="1026" name="Picture 2" descr="Tổng hợp 97+ hình nền background đẹp tuyệt vời nhấ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00" y="-3"/>
            <a:ext cx="18417494" cy="102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5" y="223575"/>
            <a:ext cx="1771650" cy="177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543138" y="438270"/>
            <a:ext cx="119160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TIẾN ĐỘ ĐỒ ÁN</a:t>
            </a: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</a:p>
          <a:p>
            <a:pPr algn="ctr"/>
            <a:endParaRPr lang="en-US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864" y="1995225"/>
            <a:ext cx="971876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4062" y="5410020"/>
            <a:ext cx="13916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BÁN HÀNG CÔNG NGHỆ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9313" y="6939764"/>
            <a:ext cx="917764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		: TS. Cao </a:t>
            </a:r>
            <a:r>
              <a:rPr lang="en-US" sz="2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24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Nguyễn Trọng 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Lĩnh, 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19574802010003</a:t>
            </a:r>
          </a:p>
          <a:p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 Thiện,  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19574802010002</a:t>
            </a:r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2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</a:t>
            </a: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dựng chức năng trang Admin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25764"/>
            <a:ext cx="17008621" cy="64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2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</a:t>
            </a: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dựng chức năng trang Admin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91128"/>
            <a:ext cx="17811526" cy="64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6921" y="555693"/>
            <a:ext cx="6554158" cy="69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94"/>
              </a:lnSpc>
              <a:spcBef>
                <a:spcPct val="0"/>
              </a:spcBef>
            </a:pPr>
            <a:r>
              <a:rPr lang="en-US" sz="4499" b="1" spc="134" dirty="0">
                <a:solidFill>
                  <a:srgbClr val="191919"/>
                </a:solidFill>
                <a:latin typeface="Arial"/>
              </a:rPr>
              <a:t>CÁC NỘI DUNG CHÍNH</a:t>
            </a:r>
          </a:p>
        </p:txBody>
      </p:sp>
      <p:sp>
        <p:nvSpPr>
          <p:cNvPr id="3" name="AutoShape 3"/>
          <p:cNvSpPr/>
          <p:nvPr/>
        </p:nvSpPr>
        <p:spPr>
          <a:xfrm>
            <a:off x="3094328" y="5981700"/>
            <a:ext cx="12577147" cy="160013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</p:sp>
      <p:sp>
        <p:nvSpPr>
          <p:cNvPr id="4" name="TextBox 4"/>
          <p:cNvSpPr txBox="1"/>
          <p:nvPr/>
        </p:nvSpPr>
        <p:spPr>
          <a:xfrm>
            <a:off x="4776568" y="6512298"/>
            <a:ext cx="10894906" cy="54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2"/>
              </a:lnSpc>
              <a:spcBef>
                <a:spcPct val="0"/>
              </a:spcBef>
            </a:pPr>
            <a:r>
              <a:rPr lang="en-US" sz="3529" spc="137" dirty="0" smtClean="0">
                <a:solidFill>
                  <a:srgbClr val="FF0000"/>
                </a:solidFill>
                <a:latin typeface="Arial Bold"/>
              </a:rPr>
              <a:t>CÁC CÔNG VIỆC CHÍNH CẦN LÀM</a:t>
            </a:r>
            <a:endParaRPr lang="en-US" sz="3529" spc="137" dirty="0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16" name="12-Point Star 15"/>
          <p:cNvSpPr/>
          <p:nvPr/>
        </p:nvSpPr>
        <p:spPr>
          <a:xfrm>
            <a:off x="3106021" y="6011004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AutoShape 5"/>
          <p:cNvSpPr/>
          <p:nvPr/>
        </p:nvSpPr>
        <p:spPr>
          <a:xfrm>
            <a:off x="3094329" y="2552700"/>
            <a:ext cx="12577147" cy="16001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</p:sp>
      <p:sp>
        <p:nvSpPr>
          <p:cNvPr id="11" name="TextBox 13"/>
          <p:cNvSpPr txBox="1"/>
          <p:nvPr/>
        </p:nvSpPr>
        <p:spPr>
          <a:xfrm>
            <a:off x="4776568" y="3034634"/>
            <a:ext cx="10768231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515"/>
              </a:lnSpc>
              <a:spcBef>
                <a:spcPct val="0"/>
              </a:spcBef>
            </a:pPr>
            <a:r>
              <a:rPr lang="en-US" sz="3500" b="1" spc="136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GIAO DIỆN CHÍNH CỦA SẢN PHẨM</a:t>
            </a:r>
            <a:endParaRPr lang="en-US" sz="3500" b="1" spc="136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2-Point Star 11"/>
          <p:cNvSpPr/>
          <p:nvPr/>
        </p:nvSpPr>
        <p:spPr>
          <a:xfrm>
            <a:off x="3094329" y="2582004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743200" y="742438"/>
            <a:ext cx="12545788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7"/>
              </a:lnSpc>
            </a:pPr>
            <a:r>
              <a:rPr lang="en-US" sz="4000" spc="215" dirty="0">
                <a:solidFill>
                  <a:srgbClr val="191919"/>
                </a:solidFill>
                <a:latin typeface="Arial Bold"/>
              </a:rPr>
              <a:t>GIỚI THIỆU GIAO DIỆN CHÍNH CỦA SẢN PHẨM</a:t>
            </a:r>
          </a:p>
        </p:txBody>
      </p:sp>
      <p:sp>
        <p:nvSpPr>
          <p:cNvPr id="12" name="12-Point Star 11"/>
          <p:cNvSpPr/>
          <p:nvPr/>
        </p:nvSpPr>
        <p:spPr>
          <a:xfrm>
            <a:off x="926979" y="253802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92" y="2091741"/>
            <a:ext cx="15705403" cy="81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743200" y="742438"/>
            <a:ext cx="12545788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7"/>
              </a:lnSpc>
            </a:pPr>
            <a:r>
              <a:rPr lang="en-US" sz="4000" spc="215" dirty="0">
                <a:solidFill>
                  <a:srgbClr val="191919"/>
                </a:solidFill>
                <a:latin typeface="Arial Bold"/>
              </a:rPr>
              <a:t>GIỚI THIỆU GIAO DIỆN CHÍNH CỦA SẢN PHẨM</a:t>
            </a:r>
          </a:p>
        </p:txBody>
      </p:sp>
      <p:sp>
        <p:nvSpPr>
          <p:cNvPr id="12" name="12-Point Star 11"/>
          <p:cNvSpPr/>
          <p:nvPr/>
        </p:nvSpPr>
        <p:spPr>
          <a:xfrm>
            <a:off x="926979" y="253802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43100"/>
            <a:ext cx="14665008" cy="7673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7916"/>
              </p:ext>
            </p:extLst>
          </p:nvPr>
        </p:nvGraphicFramePr>
        <p:xfrm>
          <a:off x="0" y="1943100"/>
          <a:ext cx="18288000" cy="75404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0818">
                  <a:extLst>
                    <a:ext uri="{9D8B030D-6E8A-4147-A177-3AD203B41FA5}">
                      <a16:colId xmlns:a16="http://schemas.microsoft.com/office/drawing/2014/main" val="4262972555"/>
                    </a:ext>
                  </a:extLst>
                </a:gridCol>
                <a:gridCol w="11949545">
                  <a:extLst>
                    <a:ext uri="{9D8B030D-6E8A-4147-A177-3AD203B41FA5}">
                      <a16:colId xmlns:a16="http://schemas.microsoft.com/office/drawing/2014/main" val="2102027730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4154330563"/>
                    </a:ext>
                  </a:extLst>
                </a:gridCol>
                <a:gridCol w="2805546">
                  <a:extLst>
                    <a:ext uri="{9D8B030D-6E8A-4147-A177-3AD203B41FA5}">
                      <a16:colId xmlns:a16="http://schemas.microsoft.com/office/drawing/2014/main" val="1783754545"/>
                    </a:ext>
                  </a:extLst>
                </a:gridCol>
              </a:tblGrid>
              <a:tr h="12191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28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 Chú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716313"/>
                  </a:ext>
                </a:extLst>
              </a:tr>
              <a:tr h="10225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Xây dựng CSDL, xây dựng thanh danh mục sản phẩm 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59707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baseline="0" dirty="0" smtClean="0">
                          <a:solidFill>
                            <a:srgbClr val="191919"/>
                          </a:solidFill>
                          <a:latin typeface="Arimo"/>
                        </a:rPr>
                        <a:t>Quản lý trang tin tức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768836"/>
                  </a:ext>
                </a:extLst>
              </a:tr>
              <a:tr h="1144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Quản lý </a:t>
                      </a:r>
                      <a:r>
                        <a:rPr lang="en-US" sz="2800" spc="149" smtClean="0">
                          <a:solidFill>
                            <a:srgbClr val="191919"/>
                          </a:solidFill>
                          <a:latin typeface="Arimo"/>
                        </a:rPr>
                        <a:t>bài </a:t>
                      </a:r>
                      <a:r>
                        <a:rPr lang="en-US" sz="2800" spc="149" smtClean="0">
                          <a:solidFill>
                            <a:srgbClr val="191919"/>
                          </a:solidFill>
                          <a:latin typeface="Arimo"/>
                        </a:rPr>
                        <a:t>viết</a:t>
                      </a:r>
                      <a:endParaRPr lang="vi-VN" sz="2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310660"/>
                  </a:ext>
                </a:extLst>
              </a:tr>
              <a:tr h="11143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 tính năng tìm kiếm sản phẩm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81942"/>
                  </a:ext>
                </a:extLst>
              </a:tr>
              <a:tr h="10943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 tính năng giỏ hàng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19341"/>
                  </a:ext>
                </a:extLst>
              </a:tr>
              <a:tr h="9553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</a:t>
                      </a:r>
                      <a:r>
                        <a:rPr lang="en-US" sz="2800" spc="149" baseline="0" dirty="0" smtClean="0">
                          <a:solidFill>
                            <a:srgbClr val="191919"/>
                          </a:solidFill>
                          <a:latin typeface="Arimo"/>
                        </a:rPr>
                        <a:t> </a:t>
                      </a: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tính năng đặt hàng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0988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2529921" y="945501"/>
            <a:ext cx="12545788" cy="61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7"/>
              </a:lnSpc>
            </a:pPr>
            <a:r>
              <a:rPr lang="en-US" sz="6600" b="1" spc="215" dirty="0" smtClean="0">
                <a:solidFill>
                  <a:srgbClr val="191919"/>
                </a:solidFill>
                <a:latin typeface="Arial Bold"/>
              </a:rPr>
              <a:t>CÁC SPRINT CỤ THỂ</a:t>
            </a:r>
            <a:endParaRPr lang="en-US" sz="6600" b="1" spc="215" dirty="0">
              <a:solidFill>
                <a:srgbClr val="191919"/>
              </a:solidFill>
              <a:latin typeface="Arial Bold"/>
            </a:endParaRPr>
          </a:p>
        </p:txBody>
      </p:sp>
      <p:sp>
        <p:nvSpPr>
          <p:cNvPr id="6" name="12-Point Star 5"/>
          <p:cNvSpPr/>
          <p:nvPr/>
        </p:nvSpPr>
        <p:spPr>
          <a:xfrm>
            <a:off x="926979" y="253802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33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dựng CSDL, xây dựng thanh danh mục sản phẩm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6245" y="2885322"/>
            <a:ext cx="852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 Các công việc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76342"/>
              </p:ext>
            </p:extLst>
          </p:nvPr>
        </p:nvGraphicFramePr>
        <p:xfrm>
          <a:off x="1356245" y="3771900"/>
          <a:ext cx="15925799" cy="571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51">
                  <a:extLst>
                    <a:ext uri="{9D8B030D-6E8A-4147-A177-3AD203B41FA5}">
                      <a16:colId xmlns:a16="http://schemas.microsoft.com/office/drawing/2014/main" val="4097816079"/>
                    </a:ext>
                  </a:extLst>
                </a:gridCol>
                <a:gridCol w="5119904">
                  <a:extLst>
                    <a:ext uri="{9D8B030D-6E8A-4147-A177-3AD203B41FA5}">
                      <a16:colId xmlns:a16="http://schemas.microsoft.com/office/drawing/2014/main" val="1384822200"/>
                    </a:ext>
                  </a:extLst>
                </a:gridCol>
                <a:gridCol w="3154395">
                  <a:extLst>
                    <a:ext uri="{9D8B030D-6E8A-4147-A177-3AD203B41FA5}">
                      <a16:colId xmlns:a16="http://schemas.microsoft.com/office/drawing/2014/main" val="3236926854"/>
                    </a:ext>
                  </a:extLst>
                </a:gridCol>
                <a:gridCol w="2313245">
                  <a:extLst>
                    <a:ext uri="{9D8B030D-6E8A-4147-A177-3AD203B41FA5}">
                      <a16:colId xmlns:a16="http://schemas.microsoft.com/office/drawing/2014/main" val="1647649572"/>
                    </a:ext>
                  </a:extLst>
                </a:gridCol>
                <a:gridCol w="2135302">
                  <a:extLst>
                    <a:ext uri="{9D8B030D-6E8A-4147-A177-3AD203B41FA5}">
                      <a16:colId xmlns:a16="http://schemas.microsoft.com/office/drawing/2014/main" val="2221608521"/>
                    </a:ext>
                  </a:extLst>
                </a:gridCol>
                <a:gridCol w="2135302">
                  <a:extLst>
                    <a:ext uri="{9D8B030D-6E8A-4147-A177-3AD203B41FA5}">
                      <a16:colId xmlns:a16="http://schemas.microsoft.com/office/drawing/2014/main" val="747628902"/>
                    </a:ext>
                  </a:extLst>
                </a:gridCol>
              </a:tblGrid>
              <a:tr h="1068353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Công</a:t>
                      </a:r>
                      <a:r>
                        <a:rPr lang="en-US" sz="2400" baseline="0" smtClean="0"/>
                        <a:t> việc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Thời gian thực</a:t>
                      </a:r>
                      <a:r>
                        <a:rPr lang="en-US" sz="2400" baseline="0" smtClean="0"/>
                        <a:t> hiện</a:t>
                      </a:r>
                    </a:p>
                    <a:p>
                      <a:pPr algn="ctr"/>
                      <a:r>
                        <a:rPr lang="en-US" sz="2400" baseline="0" smtClean="0"/>
                        <a:t>(ngày)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Trọng Lĩnh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Văn Thiện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Ghi chú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1547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Phân</a:t>
                      </a:r>
                      <a:r>
                        <a:rPr lang="en-US" sz="2400" baseline="0" dirty="0" smtClean="0"/>
                        <a:t> tích cơ sở dữ liệu cho danh mục sản phẩm,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9281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Tạo dữ</a:t>
                      </a:r>
                      <a:r>
                        <a:rPr lang="en-US" sz="2400" baseline="0" dirty="0" smtClean="0"/>
                        <a:t> liệu cho from danh mục và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38181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Lập trình</a:t>
                      </a:r>
                      <a:r>
                        <a:rPr lang="en-US" sz="2400" baseline="0" dirty="0" smtClean="0"/>
                        <a:t> lấy dữ liệu cho from danh mục và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846337"/>
                  </a:ext>
                </a:extLst>
              </a:tr>
              <a:tr h="98904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Kiểm thử</a:t>
                      </a:r>
                      <a:r>
                        <a:rPr lang="en-US" sz="2400" baseline="0" dirty="0" smtClean="0"/>
                        <a:t> from danh mục và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645854"/>
                  </a:ext>
                </a:extLst>
              </a:tr>
              <a:tr h="68739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Tổng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 Tuần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79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0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1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dựng CSDL, xây dựng thanh danh mục sản phẩm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080" y="3095220"/>
            <a:ext cx="781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Khái quát dữ liệu của thanh Menu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6" y="4645103"/>
            <a:ext cx="17203265" cy="44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1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dựng CSDL, xây dựng thanh danh mục sản phẩm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080" y="3095220"/>
            <a:ext cx="918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 Tạo Database cho danh mục sản phẩm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52183"/>
            <a:ext cx="11128956" cy="61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95136"/>
              </p:ext>
            </p:extLst>
          </p:nvPr>
        </p:nvGraphicFramePr>
        <p:xfrm>
          <a:off x="609600" y="3038165"/>
          <a:ext cx="16992599" cy="667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68">
                  <a:extLst>
                    <a:ext uri="{9D8B030D-6E8A-4147-A177-3AD203B41FA5}">
                      <a16:colId xmlns:a16="http://schemas.microsoft.com/office/drawing/2014/main" val="4097816079"/>
                    </a:ext>
                  </a:extLst>
                </a:gridCol>
                <a:gridCol w="5630893">
                  <a:extLst>
                    <a:ext uri="{9D8B030D-6E8A-4147-A177-3AD203B41FA5}">
                      <a16:colId xmlns:a16="http://schemas.microsoft.com/office/drawing/2014/main" val="1384822200"/>
                    </a:ext>
                  </a:extLst>
                </a:gridCol>
                <a:gridCol w="3197665">
                  <a:extLst>
                    <a:ext uri="{9D8B030D-6E8A-4147-A177-3AD203B41FA5}">
                      <a16:colId xmlns:a16="http://schemas.microsoft.com/office/drawing/2014/main" val="3236926854"/>
                    </a:ext>
                  </a:extLst>
                </a:gridCol>
                <a:gridCol w="2468199">
                  <a:extLst>
                    <a:ext uri="{9D8B030D-6E8A-4147-A177-3AD203B41FA5}">
                      <a16:colId xmlns:a16="http://schemas.microsoft.com/office/drawing/2014/main" val="1647649572"/>
                    </a:ext>
                  </a:extLst>
                </a:gridCol>
                <a:gridCol w="2278337">
                  <a:extLst>
                    <a:ext uri="{9D8B030D-6E8A-4147-A177-3AD203B41FA5}">
                      <a16:colId xmlns:a16="http://schemas.microsoft.com/office/drawing/2014/main" val="2221608521"/>
                    </a:ext>
                  </a:extLst>
                </a:gridCol>
                <a:gridCol w="2278337">
                  <a:extLst>
                    <a:ext uri="{9D8B030D-6E8A-4147-A177-3AD203B41FA5}">
                      <a16:colId xmlns:a16="http://schemas.microsoft.com/office/drawing/2014/main" val="747628902"/>
                    </a:ext>
                  </a:extLst>
                </a:gridCol>
              </a:tblGrid>
              <a:tr h="13350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Công</a:t>
                      </a:r>
                      <a:r>
                        <a:rPr lang="en-US" sz="2400" baseline="0" dirty="0" smtClean="0"/>
                        <a:t> việc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Thời gian thực</a:t>
                      </a:r>
                      <a:r>
                        <a:rPr lang="en-US" sz="2400" baseline="0" dirty="0" smtClean="0"/>
                        <a:t> hiện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(ngày)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Văn Thiện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Trọng Lĩnh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Ghi chú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15475"/>
                  </a:ext>
                </a:extLst>
              </a:tr>
              <a:tr h="871785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Phân</a:t>
                      </a:r>
                      <a:r>
                        <a:rPr lang="en-US" sz="2400" baseline="0" dirty="0" smtClean="0"/>
                        <a:t> tích chức năng của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92815"/>
                  </a:ext>
                </a:extLst>
              </a:tr>
              <a:tr h="7639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Xây</a:t>
                      </a:r>
                      <a:r>
                        <a:rPr lang="en-US" sz="2400" baseline="0" dirty="0" smtClean="0"/>
                        <a:t> dựng giao diện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476207"/>
                  </a:ext>
                </a:extLst>
              </a:tr>
              <a:tr h="7639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Lập</a:t>
                      </a:r>
                      <a:r>
                        <a:rPr lang="en-US" sz="2400" baseline="0" dirty="0" smtClean="0"/>
                        <a:t> trình lấy dữ liệu cho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645854"/>
                  </a:ext>
                </a:extLst>
              </a:tr>
              <a:tr h="112470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Lập</a:t>
                      </a:r>
                      <a:r>
                        <a:rPr lang="en-US" sz="2400" baseline="0" dirty="0" smtClean="0"/>
                        <a:t> trình chức năng thêm, sửa, xoá cho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208947"/>
                  </a:ext>
                </a:extLst>
              </a:tr>
              <a:tr h="90896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Kiểm thử</a:t>
                      </a:r>
                      <a:r>
                        <a:rPr lang="en-US" sz="2400" baseline="0" smtClean="0"/>
                        <a:t> chức năng Admin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67231"/>
                  </a:ext>
                </a:extLst>
              </a:tr>
              <a:tr h="908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Tổng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 Tuần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997517"/>
                  </a:ext>
                </a:extLst>
              </a:tr>
            </a:tbl>
          </a:graphicData>
        </a:graphic>
      </p:graphicFrame>
      <p:grpSp>
        <p:nvGrpSpPr>
          <p:cNvPr id="14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15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6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17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18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2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</a:t>
            </a: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dựng chức năng trang Admin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0257096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396</Words>
  <Application>Microsoft Office PowerPoint</Application>
  <PresentationFormat>Custom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 Bold</vt:lpstr>
      <vt:lpstr>Gill Sans MT</vt:lpstr>
      <vt:lpstr>Arimo</vt:lpstr>
      <vt:lpstr>Arial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KỸ THUẬT VÀ CÔNG NGHỆ BÁO CÁO TIẾN ĐỘ ĐỒ ÁN HỌC PHẦN CÔNG NGHỆ PHẦN MỀM</dc:title>
  <dc:creator>Windows 11</dc:creator>
  <cp:lastModifiedBy>Windows 11</cp:lastModifiedBy>
  <cp:revision>61</cp:revision>
  <dcterms:created xsi:type="dcterms:W3CDTF">2006-08-16T00:00:00Z</dcterms:created>
  <dcterms:modified xsi:type="dcterms:W3CDTF">2023-04-17T02:23:22Z</dcterms:modified>
  <dc:identifier>DAFdAGSdqss</dc:identifier>
</cp:coreProperties>
</file>