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5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E8B81-D35C-498F-AE70-40552E4E6CA2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BEB-F0D1-4696-809A-87B32D56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1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D3B0AB-8C01-48F5-95A6-80D1F710A6C2}" type="slidenum">
              <a:rPr lang="en-US"/>
              <a:pPr/>
              <a:t>10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900" dirty="0"/>
              <a:t>-session: 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cs typeface="Arial" charset="0"/>
              </a:rPr>
              <a:t>Establishes, manages, and terminates sessions between two communicating hosts. 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cs typeface="Arial" charset="0"/>
              </a:rPr>
              <a:t>Synchronizes dialogue between the two hosts' presentation layers and manages their data exchange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cs typeface="Arial" charset="0"/>
              </a:rPr>
              <a:t>Dialog control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cs typeface="Arial" charset="0"/>
              </a:rPr>
              <a:t>Synchronization point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- Presentation: </a:t>
            </a:r>
            <a:r>
              <a:rPr lang="en-US" sz="900" dirty="0">
                <a:cs typeface="Arial" charset="0"/>
              </a:rPr>
              <a:t>Ensures that the information that the application layer of one system sends out is readable by the application layer of another system</a:t>
            </a:r>
            <a:r>
              <a:rPr lang="en-US" sz="9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Format of data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Data structure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Data conversion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Data compression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Data encryption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900" dirty="0"/>
              <a:t>- Application: </a:t>
            </a:r>
            <a:r>
              <a:rPr lang="en-US" sz="900" dirty="0">
                <a:cs typeface="Arial" charset="0"/>
              </a:rPr>
              <a:t>Is the OSI layer that is closest to the user; it provides network services to the user’s applications. </a:t>
            </a:r>
            <a:endParaRPr lang="en-US" sz="900" dirty="0"/>
          </a:p>
          <a:p>
            <a:pPr lvl="1">
              <a:lnSpc>
                <a:spcPct val="90000"/>
              </a:lnSpc>
            </a:pPr>
            <a:r>
              <a:rPr lang="en-US" sz="900" dirty="0"/>
              <a:t>File transfer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Electronic mail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Terminal access</a:t>
            </a:r>
          </a:p>
          <a:p>
            <a:pPr lvl="1">
              <a:lnSpc>
                <a:spcPct val="90000"/>
              </a:lnSpc>
            </a:pPr>
            <a:r>
              <a:rPr lang="en-US" sz="900" dirty="0"/>
              <a:t>Word processing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cs typeface="Arial" charset="0"/>
              </a:rPr>
              <a:t>Intended communication partners</a:t>
            </a:r>
            <a:r>
              <a:rPr lang="en-US" sz="900" dirty="0"/>
              <a:t> </a:t>
            </a:r>
          </a:p>
          <a:p>
            <a:pPr lvl="1">
              <a:lnSpc>
                <a:spcPct val="90000"/>
              </a:lnSpc>
            </a:pPr>
            <a:endParaRPr lang="en-US" sz="9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9786C-BD12-4E66-8450-46388B657133}" type="slidenum">
              <a:rPr lang="en-US"/>
              <a:pPr/>
              <a:t>11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800" dirty="0"/>
              <a:t>- Physical: Transmission of an unstructured bit stream over a physical link between end systems.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Electrical, mechanical, procedural and functional specifications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Physical data rate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Distances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Physical connector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</a:pPr>
            <a:r>
              <a:rPr lang="en-US" sz="800" dirty="0"/>
              <a:t>Transmission media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</a:pPr>
            <a:r>
              <a:rPr lang="en-US" sz="800" dirty="0"/>
              <a:t>Representation of bits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</a:pPr>
            <a:r>
              <a:rPr lang="en-US" sz="800" dirty="0"/>
              <a:t>Line configuration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</a:pPr>
            <a:r>
              <a:rPr lang="en-US" sz="800" dirty="0"/>
              <a:t>Transmission mode</a:t>
            </a:r>
          </a:p>
          <a:p>
            <a:pPr>
              <a:lnSpc>
                <a:spcPct val="80000"/>
              </a:lnSpc>
            </a:pPr>
            <a:r>
              <a:rPr lang="en-US" sz="800" dirty="0"/>
              <a:t>- Data link: Provides for the reliable transfer of data cross a physical link.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Frames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Physical address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Network topology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Media Access control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Error control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Flow control </a:t>
            </a:r>
            <a:r>
              <a:rPr lang="en-US" sz="800" dirty="0">
                <a:solidFill>
                  <a:srgbClr val="FF0000"/>
                </a:solidFill>
              </a:rPr>
              <a:t>(Physical link)</a:t>
            </a:r>
          </a:p>
          <a:p>
            <a:pPr>
              <a:lnSpc>
                <a:spcPct val="80000"/>
              </a:lnSpc>
            </a:pPr>
            <a:r>
              <a:rPr lang="en-US" sz="800" dirty="0"/>
              <a:t>- Network: </a:t>
            </a:r>
            <a:r>
              <a:rPr lang="en-US" sz="800" dirty="0">
                <a:cs typeface="Arial" charset="0"/>
              </a:rPr>
              <a:t>Provides connectivity and path selection between two host systems that may be located on geographically separated networks. </a:t>
            </a:r>
            <a:endParaRPr lang="en-US" sz="800" dirty="0"/>
          </a:p>
          <a:p>
            <a:pPr lvl="1">
              <a:lnSpc>
                <a:spcPct val="80000"/>
              </a:lnSpc>
            </a:pPr>
            <a:r>
              <a:rPr lang="en-US" sz="800" dirty="0"/>
              <a:t>Packets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Virtual circuits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Route, routing table, routing protocol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Logical address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Fragmentation</a:t>
            </a:r>
          </a:p>
          <a:p>
            <a:pPr lvl="1">
              <a:lnSpc>
                <a:spcPct val="80000"/>
              </a:lnSpc>
            </a:pPr>
            <a:endParaRPr lang="en-US" sz="800" dirty="0"/>
          </a:p>
          <a:p>
            <a:pPr>
              <a:lnSpc>
                <a:spcPct val="80000"/>
              </a:lnSpc>
            </a:pPr>
            <a:r>
              <a:rPr lang="en-US" sz="800" dirty="0"/>
              <a:t>- Transport: Provides reliable, source-to-destination </a:t>
            </a:r>
            <a:r>
              <a:rPr lang="en-US" sz="800" dirty="0">
                <a:solidFill>
                  <a:srgbClr val="FF0000"/>
                </a:solidFill>
              </a:rPr>
              <a:t>(end-to-end)</a:t>
            </a:r>
            <a:r>
              <a:rPr lang="en-US" sz="800" dirty="0"/>
              <a:t> delivery of the entire message</a:t>
            </a:r>
            <a:r>
              <a:rPr lang="en-US" sz="700" dirty="0">
                <a:solidFill>
                  <a:schemeClr val="accent2"/>
                </a:solidFill>
              </a:rPr>
              <a:t> </a:t>
            </a:r>
            <a:r>
              <a:rPr lang="en-US" sz="800" dirty="0"/>
              <a:t>over networks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800" dirty="0"/>
              <a:t>Port addressing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800" dirty="0"/>
              <a:t>Segmentation &amp; reassembly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800" dirty="0"/>
              <a:t>Connection control: Connection oriented and connectionless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End-to-end flow control</a:t>
            </a:r>
          </a:p>
          <a:p>
            <a:pPr lvl="1">
              <a:lnSpc>
                <a:spcPct val="80000"/>
              </a:lnSpc>
            </a:pPr>
            <a:r>
              <a:rPr lang="en-US" sz="800" dirty="0"/>
              <a:t>Error detection and recovery</a:t>
            </a:r>
          </a:p>
          <a:p>
            <a:pPr>
              <a:lnSpc>
                <a:spcPct val="80000"/>
              </a:lnSpc>
            </a:pPr>
            <a:endParaRPr lang="en-US" sz="800" dirty="0"/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3399FF"/>
              </a:buClr>
            </a:pPr>
            <a:endParaRPr lang="en-US" sz="800" dirty="0"/>
          </a:p>
          <a:p>
            <a:pPr>
              <a:lnSpc>
                <a:spcPct val="80000"/>
              </a:lnSpc>
            </a:pPr>
            <a:endParaRPr lang="en-US" sz="8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Gói</a:t>
            </a:r>
            <a:r>
              <a:rPr lang="en-US" baseline="0" dirty="0"/>
              <a:t> tin ở </a:t>
            </a:r>
            <a:r>
              <a:rPr lang="en-US" baseline="0" dirty="0" err="1"/>
              <a:t>tầng</a:t>
            </a:r>
            <a:r>
              <a:rPr lang="en-US" baseline="0" dirty="0"/>
              <a:t> </a:t>
            </a:r>
            <a:r>
              <a:rPr lang="en-US" baseline="0" dirty="0" err="1"/>
              <a:t>trên</a:t>
            </a:r>
            <a:r>
              <a:rPr lang="en-US" baseline="0" dirty="0"/>
              <a:t> </a:t>
            </a:r>
            <a:r>
              <a:rPr lang="en-US" baseline="0" dirty="0" err="1"/>
              <a:t>khi</a:t>
            </a:r>
            <a:r>
              <a:rPr lang="en-US" baseline="0" dirty="0"/>
              <a:t> </a:t>
            </a:r>
            <a:r>
              <a:rPr lang="en-US" baseline="0" dirty="0" err="1"/>
              <a:t>di</a:t>
            </a:r>
            <a:r>
              <a:rPr lang="en-US" baseline="0" dirty="0"/>
              <a:t> </a:t>
            </a:r>
            <a:r>
              <a:rPr lang="en-US" baseline="0" dirty="0" err="1"/>
              <a:t>chuyển</a:t>
            </a:r>
            <a:r>
              <a:rPr lang="en-US" baseline="0" dirty="0"/>
              <a:t> </a:t>
            </a:r>
            <a:r>
              <a:rPr lang="en-US" baseline="0" dirty="0" err="1"/>
              <a:t>xuống</a:t>
            </a:r>
            <a:r>
              <a:rPr lang="en-US" baseline="0" dirty="0"/>
              <a:t> </a:t>
            </a:r>
            <a:r>
              <a:rPr lang="en-US" baseline="0" dirty="0" err="1"/>
              <a:t>tầng</a:t>
            </a:r>
            <a:r>
              <a:rPr lang="en-US" baseline="0" dirty="0"/>
              <a:t> </a:t>
            </a:r>
            <a:r>
              <a:rPr lang="en-US" baseline="0" dirty="0" err="1"/>
              <a:t>dưới</a:t>
            </a:r>
            <a:r>
              <a:rPr lang="en-US" baseline="0" dirty="0"/>
              <a:t>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đóng</a:t>
            </a:r>
            <a:r>
              <a:rPr lang="en-US" baseline="0" dirty="0"/>
              <a:t> </a:t>
            </a:r>
            <a:r>
              <a:rPr lang="en-US" baseline="0" dirty="0" err="1"/>
              <a:t>gói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gói</a:t>
            </a:r>
            <a:r>
              <a:rPr lang="en-US" baseline="0" dirty="0"/>
              <a:t> tin </a:t>
            </a:r>
            <a:r>
              <a:rPr lang="en-US" baseline="0" dirty="0" err="1"/>
              <a:t>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DD7098-97D7-4868-B121-14522BC3537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764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87000"/>
                  <a:alpha val="91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55787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3657600"/>
            <a:ext cx="4191000" cy="914400"/>
          </a:xfrm>
        </p:spPr>
        <p:txBody>
          <a:bodyPr>
            <a:normAutofit/>
          </a:bodyPr>
          <a:lstStyle>
            <a:lvl1pPr marL="0" indent="0" algn="r">
              <a:buNone/>
              <a:defRPr sz="2400" b="0" baseline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r>
              <a:rPr lang="en-US" dirty="0" err="1"/>
              <a:t>Tháng</a:t>
            </a:r>
            <a:r>
              <a:rPr lang="en-US" dirty="0"/>
              <a:t> 09/2011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4625" y="4876800"/>
            <a:ext cx="2895600" cy="365125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484625" y="5334000"/>
            <a:ext cx="2133600" cy="365125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Email</a:t>
            </a:r>
          </a:p>
        </p:txBody>
      </p:sp>
      <p:pic>
        <p:nvPicPr>
          <p:cNvPr id="2050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25" y="475445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75446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21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29601" y="5943600"/>
            <a:ext cx="914401" cy="91440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345A8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8767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2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2999" y="6362700"/>
            <a:ext cx="66293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1816" y="6350000"/>
            <a:ext cx="492184" cy="365125"/>
          </a:xfrm>
        </p:spPr>
        <p:txBody>
          <a:bodyPr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3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71725"/>
            <a:ext cx="8229600" cy="1362075"/>
          </a:xfrm>
        </p:spPr>
        <p:txBody>
          <a:bodyPr anchor="ctr" anchorCtr="0"/>
          <a:lstStyle>
            <a:lvl1pPr algn="ctr">
              <a:defRPr sz="4000" b="1" cap="all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-25400" y="3962400"/>
            <a:ext cx="62738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 userDrawn="1"/>
        </p:nvCxnSpPr>
        <p:spPr>
          <a:xfrm flipH="1">
            <a:off x="3035300" y="2133600"/>
            <a:ext cx="61087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D:\Dropbox\SS-Slides\DeCuong-CDIO\Template CDIO v4.2\Templates\Hinh anh\LogoCDI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0"/>
            <a:ext cx="168474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1219200" cy="96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WinFX_WCF__03a"/>
          <p:cNvPicPr>
            <a:picLocks noChangeAspect="1" noChangeArrowheads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542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 userDrawn="1"/>
        </p:nvSpPr>
        <p:spPr>
          <a:xfrm rot="16200000">
            <a:off x="8077202" y="5791200"/>
            <a:ext cx="1066800" cy="106679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68000">
                <a:schemeClr val="accent1">
                  <a:alpha val="83000"/>
                  <a:lumMod val="84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47184" cy="1143000"/>
          </a:xfr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2999"/>
          </a:xfrm>
        </p:spPr>
        <p:txBody>
          <a:bodyPr/>
          <a:lstStyle>
            <a:lvl1pPr marL="342900" indent="-342900">
              <a:buFont typeface="Wingdings" pitchFamily="2" charset="2"/>
              <a:buChar char="q"/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914400" indent="-457200">
              <a:buFont typeface="Wingdings" pitchFamily="2" charset="2"/>
              <a:buChar char="§"/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0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8580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2384" y="6324599"/>
            <a:ext cx="533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Dropbox\SS-Slides\DeCuong-CDIO\Template CDIO v4.2\Templates\Hinh anh\LogoCDIO_Transparen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399" y="304800"/>
            <a:ext cx="120338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ropbox\SS-Slides\DeCuong-CDIO\Template CDIO v4.2\Templates\Hinh anh\LogoTruong_Transparent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184900"/>
            <a:ext cx="762510" cy="60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 userDrawn="1"/>
        </p:nvCxnSpPr>
        <p:spPr>
          <a:xfrm>
            <a:off x="228600" y="1143000"/>
            <a:ext cx="8458200" cy="0"/>
          </a:xfrm>
          <a:prstGeom prst="straightConnector1">
            <a:avLst/>
          </a:prstGeom>
          <a:ln w="88900"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>
                    <a:alpha val="64000"/>
                    <a:lumMod val="93000"/>
                  </a:schemeClr>
                </a:gs>
              </a:gsLst>
              <a:lin ang="18900000" scaled="1"/>
              <a:tileRect/>
            </a:gra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0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Khoa Công nghệ thông tin - Đại học Khoa học tự nhiên TP Hồ Chí Minh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A696-75C0-4E1D-A482-26D5420205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03</a:t>
            </a:r>
            <a:br>
              <a:rPr lang="en-US" dirty="0"/>
            </a:b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OSI </a:t>
            </a:r>
            <a:r>
              <a:rPr lang="en-US" dirty="0" err="1"/>
              <a:t>và</a:t>
            </a:r>
            <a:r>
              <a:rPr lang="en-US" dirty="0"/>
              <a:t> TCP/IP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MẠNG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MÁY TÍNH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6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- 3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371600" y="2286000"/>
            <a:ext cx="1957388" cy="914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371600" y="3200400"/>
            <a:ext cx="1957388" cy="914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Presentation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371600" y="4114800"/>
            <a:ext cx="1957388" cy="914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Session</a:t>
            </a:r>
          </a:p>
        </p:txBody>
      </p:sp>
      <p:sp>
        <p:nvSpPr>
          <p:cNvPr id="61446" name="AutoShape 6"/>
          <p:cNvSpPr>
            <a:spLocks noChangeArrowheads="1"/>
          </p:cNvSpPr>
          <p:nvPr/>
        </p:nvSpPr>
        <p:spPr bwMode="auto">
          <a:xfrm>
            <a:off x="3352800" y="2286000"/>
            <a:ext cx="4495800" cy="914400"/>
          </a:xfrm>
          <a:prstGeom prst="homePlate">
            <a:avLst>
              <a:gd name="adj" fmla="val 122917"/>
            </a:avLst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200">
                <a:latin typeface="Comic Sans MS" pitchFamily="66" charset="0"/>
              </a:rPr>
              <a:t>Cung cấp các dịch vụ mạng</a:t>
            </a: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3352800" y="3200400"/>
            <a:ext cx="4495800" cy="914400"/>
          </a:xfrm>
          <a:prstGeom prst="homePlate">
            <a:avLst>
              <a:gd name="adj" fmla="val 122917"/>
            </a:avLst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200">
                <a:latin typeface="Comic Sans MS" pitchFamily="66" charset="0"/>
              </a:rPr>
              <a:t>Cách biểu diễn dữ liệu</a:t>
            </a:r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3352800" y="4114800"/>
            <a:ext cx="4495800" cy="914400"/>
          </a:xfrm>
          <a:prstGeom prst="homePlate">
            <a:avLst>
              <a:gd name="adj" fmla="val 122917"/>
            </a:avLst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200">
                <a:latin typeface="Comic Sans MS" pitchFamily="66" charset="0"/>
              </a:rPr>
              <a:t>Quản lý các phiên của ứng dụng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/>
      <p:bldP spid="61444" grpId="0" animBg="1"/>
      <p:bldP spid="61445" grpId="0" animBg="1"/>
      <p:bldP spid="61446" grpId="0" animBg="1"/>
      <p:bldP spid="61447" grpId="0" animBg="1"/>
      <p:bldP spid="614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- 4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447800" y="2133600"/>
            <a:ext cx="1676400" cy="8382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1447800" y="2971800"/>
            <a:ext cx="1676400" cy="8382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Network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447800" y="3810000"/>
            <a:ext cx="1676400" cy="8382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Data link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447800" y="4648200"/>
            <a:ext cx="1676400" cy="8382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Physical</a:t>
            </a:r>
          </a:p>
        </p:txBody>
      </p:sp>
      <p:sp>
        <p:nvSpPr>
          <p:cNvPr id="63495" name="AutoShape 7"/>
          <p:cNvSpPr>
            <a:spLocks noChangeArrowheads="1"/>
          </p:cNvSpPr>
          <p:nvPr/>
        </p:nvSpPr>
        <p:spPr bwMode="auto">
          <a:xfrm>
            <a:off x="3124200" y="2133600"/>
            <a:ext cx="4724400" cy="838200"/>
          </a:xfrm>
          <a:prstGeom prst="homePlate">
            <a:avLst>
              <a:gd name="adj" fmla="val 140909"/>
            </a:avLst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dirty="0" err="1">
                <a:latin typeface="Comic Sans MS" pitchFamily="66" charset="0"/>
              </a:rPr>
              <a:t>Truyền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dữ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liệu</a:t>
            </a:r>
            <a:r>
              <a:rPr lang="en-US" sz="2400" dirty="0">
                <a:latin typeface="Comic Sans MS" pitchFamily="66" charset="0"/>
              </a:rPr>
              <a:t> end-to-end</a:t>
            </a:r>
          </a:p>
        </p:txBody>
      </p:sp>
      <p:sp>
        <p:nvSpPr>
          <p:cNvPr id="63496" name="AutoShape 8"/>
          <p:cNvSpPr>
            <a:spLocks noChangeArrowheads="1"/>
          </p:cNvSpPr>
          <p:nvPr/>
        </p:nvSpPr>
        <p:spPr bwMode="auto">
          <a:xfrm>
            <a:off x="3124200" y="2971800"/>
            <a:ext cx="4724400" cy="838200"/>
          </a:xfrm>
          <a:prstGeom prst="homePlate">
            <a:avLst>
              <a:gd name="adj" fmla="val 140909"/>
            </a:avLst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dirty="0" err="1">
                <a:latin typeface="Comic Sans MS" pitchFamily="66" charset="0"/>
              </a:rPr>
              <a:t>Truyền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dữ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liệu</a:t>
            </a:r>
            <a:r>
              <a:rPr lang="en-US" sz="2400" dirty="0">
                <a:latin typeface="Comic Sans MS" pitchFamily="66" charset="0"/>
              </a:rPr>
              <a:t> host-host</a:t>
            </a:r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3124200" y="3810000"/>
            <a:ext cx="4724400" cy="838200"/>
          </a:xfrm>
          <a:prstGeom prst="homePlate">
            <a:avLst>
              <a:gd name="adj" fmla="val 140909"/>
            </a:avLst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 dirty="0" err="1">
                <a:latin typeface="Comic Sans MS" pitchFamily="66" charset="0"/>
              </a:rPr>
              <a:t>Truyền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dữ</a:t>
            </a: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err="1">
                <a:latin typeface="Comic Sans MS" pitchFamily="66" charset="0"/>
              </a:rPr>
              <a:t>liệu</a:t>
            </a:r>
            <a:r>
              <a:rPr lang="en-US" sz="2400" dirty="0">
                <a:latin typeface="Comic Sans MS" pitchFamily="66" charset="0"/>
              </a:rPr>
              <a:t> link-link</a:t>
            </a:r>
          </a:p>
        </p:txBody>
      </p:sp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3124200" y="4648200"/>
            <a:ext cx="4724400" cy="838200"/>
          </a:xfrm>
          <a:prstGeom prst="homePlate">
            <a:avLst>
              <a:gd name="adj" fmla="val 140909"/>
            </a:avLst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2400">
                <a:latin typeface="Comic Sans MS" pitchFamily="66" charset="0"/>
              </a:rPr>
              <a:t>Truyền dữ liệu nhị phân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nimBg="1"/>
      <p:bldP spid="63492" grpId="0" animBg="1"/>
      <p:bldP spid="63493" grpId="0" animBg="1"/>
      <p:bldP spid="63494" grpId="0" animBg="1"/>
      <p:bldP spid="63495" grpId="0" animBg="1"/>
      <p:bldP spid="63496" grpId="0" animBg="1"/>
      <p:bldP spid="63497" grpId="0" animBg="1"/>
      <p:bldP spid="634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Giới thiệu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OSI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TCP/IP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TCP/IP - 1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r>
              <a:rPr lang="en-US" sz="2800" dirty="0"/>
              <a:t>TCP/IP - Transmission Control Protocol/Internet Protocol</a:t>
            </a:r>
          </a:p>
          <a:p>
            <a:r>
              <a:rPr lang="en-US" sz="2800" dirty="0"/>
              <a:t>Do Cerf </a:t>
            </a:r>
            <a:r>
              <a:rPr lang="en-US" sz="2800" dirty="0" err="1"/>
              <a:t>và</a:t>
            </a:r>
            <a:r>
              <a:rPr lang="en-US" sz="2800" dirty="0"/>
              <a:t> Kahn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 1974</a:t>
            </a:r>
          </a:p>
          <a:p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chồng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TCP/IP - 2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828800" y="2209800"/>
            <a:ext cx="2057400" cy="533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1828800" y="2743200"/>
            <a:ext cx="2057400" cy="533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Presentation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828800" y="3276600"/>
            <a:ext cx="2057400" cy="5334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Session</a:t>
            </a:r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1828800" y="38100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1828800" y="43434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Network</a:t>
            </a:r>
          </a:p>
        </p:txBody>
      </p:sp>
      <p:sp>
        <p:nvSpPr>
          <p:cNvPr id="67592" name="Rectangle 8"/>
          <p:cNvSpPr>
            <a:spLocks noChangeArrowheads="1"/>
          </p:cNvSpPr>
          <p:nvPr/>
        </p:nvSpPr>
        <p:spPr bwMode="auto">
          <a:xfrm>
            <a:off x="1828800" y="48768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Data link</a:t>
            </a:r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1828800" y="5410200"/>
            <a:ext cx="2057400" cy="5334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Physical</a:t>
            </a:r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3886200" y="2209800"/>
            <a:ext cx="3200400" cy="1600200"/>
          </a:xfrm>
          <a:prstGeom prst="rect">
            <a:avLst/>
          </a:prstGeom>
          <a:gradFill rotWithShape="1">
            <a:gsLst>
              <a:gs pos="0">
                <a:srgbClr val="DFDEBC">
                  <a:gamma/>
                  <a:shade val="46275"/>
                  <a:invGamma/>
                </a:srgbClr>
              </a:gs>
              <a:gs pos="50000">
                <a:srgbClr val="DFDEBC"/>
              </a:gs>
              <a:gs pos="100000">
                <a:srgbClr val="DFDEB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3886200" y="3810000"/>
            <a:ext cx="3200400" cy="533400"/>
          </a:xfrm>
          <a:prstGeom prst="rect">
            <a:avLst/>
          </a:prstGeom>
          <a:gradFill rotWithShape="1">
            <a:gsLst>
              <a:gs pos="0">
                <a:srgbClr val="DFDEBC">
                  <a:gamma/>
                  <a:shade val="46275"/>
                  <a:invGamma/>
                </a:srgbClr>
              </a:gs>
              <a:gs pos="50000">
                <a:srgbClr val="DFDEBC"/>
              </a:gs>
              <a:gs pos="100000">
                <a:srgbClr val="DFDEB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67596" name="Rectangle 12"/>
          <p:cNvSpPr>
            <a:spLocks noChangeArrowheads="1"/>
          </p:cNvSpPr>
          <p:nvPr/>
        </p:nvSpPr>
        <p:spPr bwMode="auto">
          <a:xfrm>
            <a:off x="3886200" y="4343400"/>
            <a:ext cx="3200400" cy="533400"/>
          </a:xfrm>
          <a:prstGeom prst="rect">
            <a:avLst/>
          </a:prstGeom>
          <a:gradFill rotWithShape="1">
            <a:gsLst>
              <a:gs pos="0">
                <a:srgbClr val="DFDEBC">
                  <a:gamma/>
                  <a:shade val="46275"/>
                  <a:invGamma/>
                </a:srgbClr>
              </a:gs>
              <a:gs pos="50000">
                <a:srgbClr val="DFDEBC"/>
              </a:gs>
              <a:gs pos="100000">
                <a:srgbClr val="DFDEB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Internet</a:t>
            </a:r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3886200" y="4876800"/>
            <a:ext cx="3200400" cy="1066800"/>
          </a:xfrm>
          <a:prstGeom prst="rect">
            <a:avLst/>
          </a:prstGeom>
          <a:gradFill rotWithShape="1">
            <a:gsLst>
              <a:gs pos="0">
                <a:srgbClr val="DFDEBC">
                  <a:gamma/>
                  <a:shade val="46275"/>
                  <a:invGamma/>
                </a:srgbClr>
              </a:gs>
              <a:gs pos="50000">
                <a:srgbClr val="DFDEBC"/>
              </a:gs>
              <a:gs pos="100000">
                <a:srgbClr val="DFDEBC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Host to Network</a:t>
            </a:r>
          </a:p>
          <a:p>
            <a:pPr algn="ctr" eaLnBrk="0" hangingPunct="0"/>
            <a:r>
              <a:rPr lang="en-US" sz="2400">
                <a:latin typeface="Comic Sans MS" pitchFamily="66" charset="0"/>
              </a:rPr>
              <a:t>(Network Interface)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2422525" y="1546225"/>
            <a:ext cx="8572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600" b="1">
                <a:solidFill>
                  <a:srgbClr val="CC3300"/>
                </a:solidFill>
                <a:latin typeface="Comic Sans MS" pitchFamily="66" charset="0"/>
              </a:rPr>
              <a:t>OSI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5029200" y="1576388"/>
            <a:ext cx="13208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600" b="1">
                <a:solidFill>
                  <a:srgbClr val="CC3300"/>
                </a:solidFill>
                <a:latin typeface="Comic Sans MS" pitchFamily="66" charset="0"/>
              </a:rPr>
              <a:t>TCP/IP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0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  <p:bldP spid="67588" grpId="0" animBg="1"/>
      <p:bldP spid="67589" grpId="0" animBg="1"/>
      <p:bldP spid="67590" grpId="0" animBg="1"/>
      <p:bldP spid="67591" grpId="0" animBg="1"/>
      <p:bldP spid="67592" grpId="0" animBg="1"/>
      <p:bldP spid="67593" grpId="0" animBg="1"/>
      <p:bldP spid="67594" grpId="0" animBg="1"/>
      <p:bldP spid="67595" grpId="0" animBg="1"/>
      <p:bldP spid="67596" grpId="0" animBg="1"/>
      <p:bldP spid="67597" grpId="0" animBg="1"/>
      <p:bldP spid="675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Giới thiệu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OSI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TCP/IP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Đóng gói dữ liệu - 1</a:t>
            </a:r>
            <a:endParaRPr lang="en-US" sz="3600"/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Đóng gói dữ liệu = </a:t>
            </a:r>
            <a:r>
              <a:rPr lang="en-US" sz="2800"/>
              <a:t>Encapsulation</a:t>
            </a:r>
            <a:endParaRPr lang="en-US"/>
          </a:p>
          <a:p>
            <a:r>
              <a:rPr lang="en-US"/>
              <a:t>Là quá trình đóng gói dữ liệu với các thông tin của giao thức trước khi chuyển đi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Đóng gói dữ liệu - 2</a:t>
            </a:r>
          </a:p>
        </p:txBody>
      </p:sp>
      <p:sp>
        <p:nvSpPr>
          <p:cNvPr id="76803" name="Freeform 3"/>
          <p:cNvSpPr>
            <a:spLocks/>
          </p:cNvSpPr>
          <p:nvPr/>
        </p:nvSpPr>
        <p:spPr bwMode="auto">
          <a:xfrm>
            <a:off x="123825" y="5622925"/>
            <a:ext cx="4306888" cy="3524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43" y="222"/>
              </a:cxn>
              <a:cxn ang="0">
                <a:pos x="2712" y="216"/>
              </a:cxn>
              <a:cxn ang="0">
                <a:pos x="2713" y="6"/>
              </a:cxn>
              <a:cxn ang="0">
                <a:pos x="0" y="0"/>
              </a:cxn>
            </a:cxnLst>
            <a:rect l="0" t="0" r="r" b="b"/>
            <a:pathLst>
              <a:path w="2713" h="222">
                <a:moveTo>
                  <a:pt x="0" y="0"/>
                </a:moveTo>
                <a:lnTo>
                  <a:pt x="343" y="222"/>
                </a:lnTo>
                <a:lnTo>
                  <a:pt x="2712" y="216"/>
                </a:lnTo>
                <a:lnTo>
                  <a:pt x="2713" y="6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AFD00"/>
              </a:gs>
              <a:gs pos="100000">
                <a:srgbClr val="FAFD00">
                  <a:gamma/>
                  <a:shade val="46275"/>
                  <a:invGamma/>
                </a:srgbClr>
              </a:gs>
            </a:gsLst>
            <a:lin ang="5400000" scaled="1"/>
          </a:gradFill>
          <a:ln w="28575" cap="flat" cmpd="sng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4" name="Freeform 4"/>
          <p:cNvSpPr>
            <a:spLocks/>
          </p:cNvSpPr>
          <p:nvPr/>
        </p:nvSpPr>
        <p:spPr bwMode="auto">
          <a:xfrm>
            <a:off x="590550" y="3876675"/>
            <a:ext cx="3838575" cy="619125"/>
          </a:xfrm>
          <a:custGeom>
            <a:avLst/>
            <a:gdLst/>
            <a:ahLst/>
            <a:cxnLst>
              <a:cxn ang="0">
                <a:pos x="0" y="90"/>
              </a:cxn>
              <a:cxn ang="0">
                <a:pos x="1164" y="390"/>
              </a:cxn>
              <a:cxn ang="0">
                <a:pos x="2418" y="390"/>
              </a:cxn>
              <a:cxn ang="0">
                <a:pos x="2418" y="0"/>
              </a:cxn>
              <a:cxn ang="0">
                <a:pos x="0" y="90"/>
              </a:cxn>
            </a:cxnLst>
            <a:rect l="0" t="0" r="r" b="b"/>
            <a:pathLst>
              <a:path w="2418" h="390">
                <a:moveTo>
                  <a:pt x="0" y="90"/>
                </a:moveTo>
                <a:lnTo>
                  <a:pt x="1164" y="390"/>
                </a:lnTo>
                <a:lnTo>
                  <a:pt x="2418" y="390"/>
                </a:lnTo>
                <a:lnTo>
                  <a:pt x="2418" y="0"/>
                </a:lnTo>
                <a:lnTo>
                  <a:pt x="0" y="90"/>
                </a:lnTo>
                <a:close/>
              </a:path>
            </a:pathLst>
          </a:custGeom>
          <a:gradFill rotWithShape="0">
            <a:gsLst>
              <a:gs pos="0">
                <a:srgbClr val="FAFD00"/>
              </a:gs>
              <a:gs pos="100000">
                <a:srgbClr val="FAFD00">
                  <a:gamma/>
                  <a:shade val="46275"/>
                  <a:invGamma/>
                </a:srgbClr>
              </a:gs>
            </a:gsLst>
            <a:lin ang="5400000" scaled="1"/>
          </a:gradFill>
          <a:ln w="28575" cap="flat" cmpd="sng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5" name="Freeform 5"/>
          <p:cNvSpPr>
            <a:spLocks/>
          </p:cNvSpPr>
          <p:nvPr/>
        </p:nvSpPr>
        <p:spPr bwMode="auto">
          <a:xfrm>
            <a:off x="985838" y="3200400"/>
            <a:ext cx="3424237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6" y="336"/>
              </a:cxn>
              <a:cxn ang="0">
                <a:pos x="2157" y="329"/>
              </a:cxn>
              <a:cxn ang="0">
                <a:pos x="2157" y="5"/>
              </a:cxn>
              <a:cxn ang="0">
                <a:pos x="0" y="0"/>
              </a:cxn>
            </a:cxnLst>
            <a:rect l="0" t="0" r="r" b="b"/>
            <a:pathLst>
              <a:path w="2157" h="336">
                <a:moveTo>
                  <a:pt x="0" y="0"/>
                </a:moveTo>
                <a:lnTo>
                  <a:pt x="936" y="336"/>
                </a:lnTo>
                <a:lnTo>
                  <a:pt x="2157" y="329"/>
                </a:lnTo>
                <a:lnTo>
                  <a:pt x="2157" y="5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FAFD00"/>
              </a:gs>
              <a:gs pos="100000">
                <a:srgbClr val="FAFD00">
                  <a:gamma/>
                  <a:shade val="46275"/>
                  <a:invGamma/>
                </a:srgbClr>
              </a:gs>
            </a:gsLst>
            <a:lin ang="5400000" scaled="1"/>
          </a:gradFill>
          <a:ln w="28575" cap="flat" cmpd="sng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6" name="Freeform 6"/>
          <p:cNvSpPr>
            <a:spLocks/>
          </p:cNvSpPr>
          <p:nvPr/>
        </p:nvSpPr>
        <p:spPr bwMode="auto">
          <a:xfrm>
            <a:off x="2535238" y="2555875"/>
            <a:ext cx="1855787" cy="260350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08" y="164"/>
              </a:cxn>
              <a:cxn ang="0">
                <a:pos x="1169" y="162"/>
              </a:cxn>
              <a:cxn ang="0">
                <a:pos x="1169" y="0"/>
              </a:cxn>
              <a:cxn ang="0">
                <a:pos x="0" y="20"/>
              </a:cxn>
            </a:cxnLst>
            <a:rect l="0" t="0" r="r" b="b"/>
            <a:pathLst>
              <a:path w="1169" h="164">
                <a:moveTo>
                  <a:pt x="0" y="20"/>
                </a:moveTo>
                <a:lnTo>
                  <a:pt x="108" y="164"/>
                </a:lnTo>
                <a:lnTo>
                  <a:pt x="1169" y="162"/>
                </a:lnTo>
                <a:lnTo>
                  <a:pt x="1169" y="0"/>
                </a:lnTo>
                <a:lnTo>
                  <a:pt x="0" y="20"/>
                </a:lnTo>
                <a:close/>
              </a:path>
            </a:pathLst>
          </a:custGeom>
          <a:gradFill rotWithShape="0">
            <a:gsLst>
              <a:gs pos="0">
                <a:srgbClr val="FAFD00"/>
              </a:gs>
              <a:gs pos="100000">
                <a:srgbClr val="FAFD00">
                  <a:gamma/>
                  <a:shade val="46275"/>
                  <a:invGamma/>
                </a:srgbClr>
              </a:gs>
            </a:gsLst>
            <a:lin ang="5400000" scaled="1"/>
          </a:gradFill>
          <a:ln w="28575" cap="flat" cmpd="sng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7" name="Freeform 7"/>
          <p:cNvSpPr>
            <a:spLocks/>
          </p:cNvSpPr>
          <p:nvPr/>
        </p:nvSpPr>
        <p:spPr bwMode="auto">
          <a:xfrm>
            <a:off x="457200" y="4860925"/>
            <a:ext cx="3971925" cy="447675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290" y="282"/>
              </a:cxn>
              <a:cxn ang="0">
                <a:pos x="2502" y="276"/>
              </a:cxn>
              <a:cxn ang="0">
                <a:pos x="2502" y="0"/>
              </a:cxn>
              <a:cxn ang="0">
                <a:pos x="0" y="12"/>
              </a:cxn>
            </a:cxnLst>
            <a:rect l="0" t="0" r="r" b="b"/>
            <a:pathLst>
              <a:path w="2502" h="282">
                <a:moveTo>
                  <a:pt x="0" y="12"/>
                </a:moveTo>
                <a:lnTo>
                  <a:pt x="1290" y="282"/>
                </a:lnTo>
                <a:lnTo>
                  <a:pt x="2502" y="276"/>
                </a:lnTo>
                <a:lnTo>
                  <a:pt x="2502" y="0"/>
                </a:lnTo>
                <a:lnTo>
                  <a:pt x="0" y="12"/>
                </a:lnTo>
                <a:close/>
              </a:path>
            </a:pathLst>
          </a:custGeom>
          <a:gradFill rotWithShape="0">
            <a:gsLst>
              <a:gs pos="0">
                <a:srgbClr val="FAFD00"/>
              </a:gs>
              <a:gs pos="100000">
                <a:srgbClr val="FAFD00">
                  <a:gamma/>
                  <a:shade val="46275"/>
                  <a:invGamma/>
                </a:srgbClr>
              </a:gs>
            </a:gsLst>
            <a:lin ang="5400000" scaled="1"/>
          </a:gradFill>
          <a:ln w="28575" cap="flat" cmpd="sng">
            <a:noFill/>
            <a:prstDash val="dash"/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4953000" y="2759075"/>
            <a:ext cx="1570038" cy="62547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5053013" y="2889250"/>
            <a:ext cx="1314450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Transport 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4953000" y="4537075"/>
            <a:ext cx="1570038" cy="96837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5103813" y="4818063"/>
            <a:ext cx="12128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Data Link</a:t>
            </a:r>
          </a:p>
        </p:txBody>
      </p:sp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4953000" y="5768975"/>
            <a:ext cx="1570038" cy="68262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5122863" y="5913438"/>
            <a:ext cx="11747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Physical </a:t>
            </a:r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>
            <a:off x="4953000" y="3597275"/>
            <a:ext cx="1570038" cy="64452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5135563" y="3736975"/>
            <a:ext cx="1154112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Network </a:t>
            </a:r>
          </a:p>
        </p:txBody>
      </p:sp>
      <p:sp>
        <p:nvSpPr>
          <p:cNvPr id="76816" name="AutoShape 16"/>
          <p:cNvSpPr>
            <a:spLocks noChangeArrowheads="1"/>
          </p:cNvSpPr>
          <p:nvPr/>
        </p:nvSpPr>
        <p:spPr bwMode="auto">
          <a:xfrm>
            <a:off x="5478463" y="3409950"/>
            <a:ext cx="438150" cy="3365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2490788" y="2206625"/>
            <a:ext cx="1901825" cy="3508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2430463" y="2203450"/>
            <a:ext cx="20605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Upper Layer Data</a:t>
            </a:r>
          </a:p>
        </p:txBody>
      </p:sp>
      <p:sp>
        <p:nvSpPr>
          <p:cNvPr id="76819" name="Rectangle 19"/>
          <p:cNvSpPr>
            <a:spLocks noChangeArrowheads="1"/>
          </p:cNvSpPr>
          <p:nvPr/>
        </p:nvSpPr>
        <p:spPr bwMode="auto">
          <a:xfrm>
            <a:off x="1063625" y="2873375"/>
            <a:ext cx="3332163" cy="3429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2170113" y="2801938"/>
            <a:ext cx="248602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Upper Layer Data</a:t>
            </a: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1058863" y="2863850"/>
            <a:ext cx="133350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TCP Header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2482850" y="2867025"/>
            <a:ext cx="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3" name="Rectangle 23"/>
          <p:cNvSpPr>
            <a:spLocks noChangeArrowheads="1"/>
          </p:cNvSpPr>
          <p:nvPr/>
        </p:nvSpPr>
        <p:spPr bwMode="auto">
          <a:xfrm>
            <a:off x="606425" y="3697288"/>
            <a:ext cx="3798888" cy="3127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2541588" y="3689350"/>
            <a:ext cx="1817687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Data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1271588" y="3689350"/>
            <a:ext cx="11207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IP Header</a:t>
            </a:r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2497138" y="3700463"/>
            <a:ext cx="0" cy="331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>
            <a:off x="439738" y="4576763"/>
            <a:ext cx="3998912" cy="287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2562225" y="4546600"/>
            <a:ext cx="180022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Data</a:t>
            </a:r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1069975" y="4546600"/>
            <a:ext cx="1322388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LLC Header</a:t>
            </a:r>
          </a:p>
        </p:txBody>
      </p:sp>
      <p:sp>
        <p:nvSpPr>
          <p:cNvPr id="76830" name="Line 30"/>
          <p:cNvSpPr>
            <a:spLocks noChangeShapeType="1"/>
          </p:cNvSpPr>
          <p:nvPr/>
        </p:nvSpPr>
        <p:spPr bwMode="auto">
          <a:xfrm>
            <a:off x="2497138" y="4584700"/>
            <a:ext cx="0" cy="274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1" name="Rectangle 31"/>
          <p:cNvSpPr>
            <a:spLocks noChangeArrowheads="1"/>
          </p:cNvSpPr>
          <p:nvPr/>
        </p:nvSpPr>
        <p:spPr bwMode="auto">
          <a:xfrm>
            <a:off x="682625" y="5962650"/>
            <a:ext cx="3736975" cy="360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1427163" y="5988050"/>
            <a:ext cx="2325687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0101110101001000010</a:t>
            </a:r>
          </a:p>
        </p:txBody>
      </p:sp>
      <p:sp>
        <p:nvSpPr>
          <p:cNvPr id="76833" name="Rectangle 33"/>
          <p:cNvSpPr>
            <a:spLocks noChangeArrowheads="1"/>
          </p:cNvSpPr>
          <p:nvPr/>
        </p:nvSpPr>
        <p:spPr bwMode="auto">
          <a:xfrm>
            <a:off x="111125" y="5302250"/>
            <a:ext cx="4327525" cy="3032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4" name="Text Box 34"/>
          <p:cNvSpPr txBox="1">
            <a:spLocks noChangeArrowheads="1"/>
          </p:cNvSpPr>
          <p:nvPr/>
        </p:nvSpPr>
        <p:spPr bwMode="auto">
          <a:xfrm>
            <a:off x="2616200" y="5283200"/>
            <a:ext cx="16922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Data</a:t>
            </a:r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1001713" y="5283200"/>
            <a:ext cx="139065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MAC Header</a:t>
            </a:r>
          </a:p>
        </p:txBody>
      </p:sp>
      <p:sp>
        <p:nvSpPr>
          <p:cNvPr id="76836" name="Line 36"/>
          <p:cNvSpPr>
            <a:spLocks noChangeShapeType="1"/>
          </p:cNvSpPr>
          <p:nvPr/>
        </p:nvSpPr>
        <p:spPr bwMode="auto">
          <a:xfrm>
            <a:off x="2497138" y="5321300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7" name="AutoShape 37"/>
          <p:cNvSpPr>
            <a:spLocks noChangeArrowheads="1"/>
          </p:cNvSpPr>
          <p:nvPr/>
        </p:nvSpPr>
        <p:spPr bwMode="auto">
          <a:xfrm>
            <a:off x="3238500" y="1746250"/>
            <a:ext cx="438150" cy="4000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6838" name="Picture 3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323975"/>
            <a:ext cx="731838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6839" name="Rectangle 39"/>
          <p:cNvSpPr>
            <a:spLocks noChangeArrowheads="1"/>
          </p:cNvSpPr>
          <p:nvPr/>
        </p:nvSpPr>
        <p:spPr bwMode="auto">
          <a:xfrm>
            <a:off x="4927600" y="1673225"/>
            <a:ext cx="1570038" cy="33972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0" name="Rectangle 40"/>
          <p:cNvSpPr>
            <a:spLocks noChangeArrowheads="1"/>
          </p:cNvSpPr>
          <p:nvPr/>
        </p:nvSpPr>
        <p:spPr bwMode="auto">
          <a:xfrm>
            <a:off x="4921250" y="2041525"/>
            <a:ext cx="1573213" cy="35877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1" name="Text Box 41"/>
          <p:cNvSpPr txBox="1">
            <a:spLocks noChangeArrowheads="1"/>
          </p:cNvSpPr>
          <p:nvPr/>
        </p:nvSpPr>
        <p:spPr bwMode="auto">
          <a:xfrm>
            <a:off x="4922838" y="2049463"/>
            <a:ext cx="1487487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Presentation</a:t>
            </a:r>
          </a:p>
        </p:txBody>
      </p:sp>
      <p:sp>
        <p:nvSpPr>
          <p:cNvPr id="76842" name="Text Box 42"/>
          <p:cNvSpPr txBox="1">
            <a:spLocks noChangeArrowheads="1"/>
          </p:cNvSpPr>
          <p:nvPr/>
        </p:nvSpPr>
        <p:spPr bwMode="auto">
          <a:xfrm>
            <a:off x="5021263" y="1665288"/>
            <a:ext cx="1287462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Application</a:t>
            </a:r>
          </a:p>
        </p:txBody>
      </p:sp>
      <p:sp>
        <p:nvSpPr>
          <p:cNvPr id="76843" name="Rectangle 43"/>
          <p:cNvSpPr>
            <a:spLocks noChangeArrowheads="1"/>
          </p:cNvSpPr>
          <p:nvPr/>
        </p:nvSpPr>
        <p:spPr bwMode="auto">
          <a:xfrm>
            <a:off x="4927600" y="2416175"/>
            <a:ext cx="1570038" cy="32067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4" name="Text Box 44"/>
          <p:cNvSpPr txBox="1">
            <a:spLocks noChangeArrowheads="1"/>
          </p:cNvSpPr>
          <p:nvPr/>
        </p:nvSpPr>
        <p:spPr bwMode="auto">
          <a:xfrm>
            <a:off x="5186363" y="2398713"/>
            <a:ext cx="962025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Session</a:t>
            </a:r>
          </a:p>
        </p:txBody>
      </p:sp>
      <p:sp>
        <p:nvSpPr>
          <p:cNvPr id="76845" name="Text Box 45"/>
          <p:cNvSpPr txBox="1">
            <a:spLocks noChangeArrowheads="1"/>
          </p:cNvSpPr>
          <p:nvPr/>
        </p:nvSpPr>
        <p:spPr bwMode="auto">
          <a:xfrm>
            <a:off x="7461250" y="2736850"/>
            <a:ext cx="1149350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Segment</a:t>
            </a:r>
          </a:p>
        </p:txBody>
      </p:sp>
      <p:sp>
        <p:nvSpPr>
          <p:cNvPr id="76846" name="Text Box 46"/>
          <p:cNvSpPr txBox="1">
            <a:spLocks noChangeArrowheads="1"/>
          </p:cNvSpPr>
          <p:nvPr/>
        </p:nvSpPr>
        <p:spPr bwMode="auto">
          <a:xfrm>
            <a:off x="7461250" y="3746500"/>
            <a:ext cx="920750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Packet</a:t>
            </a:r>
          </a:p>
        </p:txBody>
      </p:sp>
      <p:sp>
        <p:nvSpPr>
          <p:cNvPr id="76847" name="Text Box 47"/>
          <p:cNvSpPr txBox="1">
            <a:spLocks noChangeArrowheads="1"/>
          </p:cNvSpPr>
          <p:nvPr/>
        </p:nvSpPr>
        <p:spPr bwMode="auto">
          <a:xfrm>
            <a:off x="7461250" y="6008688"/>
            <a:ext cx="6159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Bits</a:t>
            </a:r>
          </a:p>
        </p:txBody>
      </p:sp>
      <p:sp>
        <p:nvSpPr>
          <p:cNvPr id="76848" name="Text Box 48"/>
          <p:cNvSpPr txBox="1">
            <a:spLocks noChangeArrowheads="1"/>
          </p:cNvSpPr>
          <p:nvPr/>
        </p:nvSpPr>
        <p:spPr bwMode="auto">
          <a:xfrm>
            <a:off x="7442200" y="4865688"/>
            <a:ext cx="8699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Frame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281488" y="5297488"/>
            <a:ext cx="754062" cy="336550"/>
            <a:chOff x="2476" y="3783"/>
            <a:chExt cx="475" cy="291"/>
          </a:xfrm>
        </p:grpSpPr>
        <p:sp>
          <p:nvSpPr>
            <p:cNvPr id="76850" name="Rectangle 50"/>
            <p:cNvSpPr>
              <a:spLocks noChangeArrowheads="1"/>
            </p:cNvSpPr>
            <p:nvPr/>
          </p:nvSpPr>
          <p:spPr bwMode="auto">
            <a:xfrm>
              <a:off x="2573" y="3792"/>
              <a:ext cx="274" cy="2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851" name="Text Box 51"/>
            <p:cNvSpPr txBox="1">
              <a:spLocks noChangeArrowheads="1"/>
            </p:cNvSpPr>
            <p:nvPr/>
          </p:nvSpPr>
          <p:spPr bwMode="auto">
            <a:xfrm>
              <a:off x="2476" y="3783"/>
              <a:ext cx="475" cy="291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FCS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4281488" y="4562475"/>
            <a:ext cx="754062" cy="336550"/>
            <a:chOff x="2476" y="3777"/>
            <a:chExt cx="475" cy="304"/>
          </a:xfrm>
        </p:grpSpPr>
        <p:sp>
          <p:nvSpPr>
            <p:cNvPr id="76853" name="Rectangle 53"/>
            <p:cNvSpPr>
              <a:spLocks noChangeArrowheads="1"/>
            </p:cNvSpPr>
            <p:nvPr/>
          </p:nvSpPr>
          <p:spPr bwMode="auto">
            <a:xfrm>
              <a:off x="2573" y="3792"/>
              <a:ext cx="274" cy="2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854" name="Text Box 54"/>
            <p:cNvSpPr txBox="1">
              <a:spLocks noChangeArrowheads="1"/>
            </p:cNvSpPr>
            <p:nvPr/>
          </p:nvSpPr>
          <p:spPr bwMode="auto">
            <a:xfrm>
              <a:off x="2476" y="3777"/>
              <a:ext cx="475" cy="304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600" b="1">
                  <a:latin typeface="Helvetica" pitchFamily="34" charset="0"/>
                </a:rPr>
                <a:t>FCS</a:t>
              </a:r>
            </a:p>
          </p:txBody>
        </p:sp>
      </p:grpSp>
      <p:sp>
        <p:nvSpPr>
          <p:cNvPr id="76855" name="AutoShape 55"/>
          <p:cNvSpPr>
            <a:spLocks noChangeArrowheads="1"/>
          </p:cNvSpPr>
          <p:nvPr/>
        </p:nvSpPr>
        <p:spPr bwMode="auto">
          <a:xfrm>
            <a:off x="5478463" y="4184650"/>
            <a:ext cx="438150" cy="3365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56" name="AutoShape 56"/>
          <p:cNvSpPr>
            <a:spLocks noChangeArrowheads="1"/>
          </p:cNvSpPr>
          <p:nvPr/>
        </p:nvSpPr>
        <p:spPr bwMode="auto">
          <a:xfrm>
            <a:off x="5478463" y="5440363"/>
            <a:ext cx="438150" cy="3127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57" name="AutoShape 57"/>
          <p:cNvSpPr>
            <a:spLocks noChangeArrowheads="1"/>
          </p:cNvSpPr>
          <p:nvPr/>
        </p:nvSpPr>
        <p:spPr bwMode="auto">
          <a:xfrm>
            <a:off x="6548438" y="2757488"/>
            <a:ext cx="533400" cy="641350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8" name="AutoShape 58"/>
          <p:cNvSpPr>
            <a:spLocks noChangeArrowheads="1"/>
          </p:cNvSpPr>
          <p:nvPr/>
        </p:nvSpPr>
        <p:spPr bwMode="auto">
          <a:xfrm>
            <a:off x="6545263" y="5767388"/>
            <a:ext cx="533400" cy="706437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59" name="AutoShape 59"/>
          <p:cNvSpPr>
            <a:spLocks noChangeArrowheads="1"/>
          </p:cNvSpPr>
          <p:nvPr/>
        </p:nvSpPr>
        <p:spPr bwMode="auto">
          <a:xfrm>
            <a:off x="6538913" y="3590925"/>
            <a:ext cx="533400" cy="666750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60" name="AutoShape 60"/>
          <p:cNvSpPr>
            <a:spLocks noChangeArrowheads="1"/>
          </p:cNvSpPr>
          <p:nvPr/>
        </p:nvSpPr>
        <p:spPr bwMode="auto">
          <a:xfrm>
            <a:off x="6535738" y="4530725"/>
            <a:ext cx="533400" cy="993775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61" name="Text Box 61"/>
          <p:cNvSpPr txBox="1">
            <a:spLocks noChangeArrowheads="1"/>
          </p:cNvSpPr>
          <p:nvPr/>
        </p:nvSpPr>
        <p:spPr bwMode="auto">
          <a:xfrm>
            <a:off x="6769100" y="1905000"/>
            <a:ext cx="2416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b="1">
                <a:solidFill>
                  <a:srgbClr val="CC3300"/>
                </a:solidFill>
                <a:latin typeface="Comic Sans MS" pitchFamily="66" charset="0"/>
              </a:rPr>
              <a:t>PDU</a:t>
            </a:r>
          </a:p>
          <a:p>
            <a:pPr algn="ctr" eaLnBrk="0" hangingPunct="0"/>
            <a:r>
              <a:rPr lang="en-US" b="1">
                <a:solidFill>
                  <a:srgbClr val="CC3300"/>
                </a:solidFill>
                <a:latin typeface="Comic Sans MS" pitchFamily="66" charset="0"/>
              </a:rPr>
              <a:t>(Protocol Data Unit)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nimBg="1"/>
      <p:bldP spid="76804" grpId="0" animBg="1"/>
      <p:bldP spid="76805" grpId="0" animBg="1"/>
      <p:bldP spid="76806" grpId="0" animBg="1"/>
      <p:bldP spid="76807" grpId="0" animBg="1"/>
      <p:bldP spid="76808" grpId="0" animBg="1"/>
      <p:bldP spid="76809" grpId="0"/>
      <p:bldP spid="76810" grpId="0" animBg="1"/>
      <p:bldP spid="76811" grpId="0"/>
      <p:bldP spid="76812" grpId="0" animBg="1"/>
      <p:bldP spid="76813" grpId="0"/>
      <p:bldP spid="76814" grpId="0" animBg="1"/>
      <p:bldP spid="76815" grpId="0"/>
      <p:bldP spid="76816" grpId="0" animBg="1"/>
      <p:bldP spid="76817" grpId="0" animBg="1"/>
      <p:bldP spid="76818" grpId="0"/>
      <p:bldP spid="76819" grpId="0" animBg="1"/>
      <p:bldP spid="76820" grpId="0"/>
      <p:bldP spid="76821" grpId="0"/>
      <p:bldP spid="76822" grpId="0" animBg="1"/>
      <p:bldP spid="76823" grpId="0" animBg="1"/>
      <p:bldP spid="76824" grpId="0"/>
      <p:bldP spid="76825" grpId="0"/>
      <p:bldP spid="76826" grpId="0" animBg="1"/>
      <p:bldP spid="76827" grpId="0" animBg="1"/>
      <p:bldP spid="76828" grpId="0"/>
      <p:bldP spid="76829" grpId="0"/>
      <p:bldP spid="76830" grpId="0" animBg="1"/>
      <p:bldP spid="76831" grpId="0" animBg="1"/>
      <p:bldP spid="76832" grpId="0"/>
      <p:bldP spid="76833" grpId="0" animBg="1"/>
      <p:bldP spid="76834" grpId="0"/>
      <p:bldP spid="76835" grpId="0"/>
      <p:bldP spid="76836" grpId="0" animBg="1"/>
      <p:bldP spid="76837" grpId="0" animBg="1"/>
      <p:bldP spid="76839" grpId="0" animBg="1"/>
      <p:bldP spid="76840" grpId="0" animBg="1"/>
      <p:bldP spid="76841" grpId="0"/>
      <p:bldP spid="76842" grpId="0"/>
      <p:bldP spid="76843" grpId="0" animBg="1"/>
      <p:bldP spid="76844" grpId="0"/>
      <p:bldP spid="76845" grpId="0"/>
      <p:bldP spid="76846" grpId="0"/>
      <p:bldP spid="76847" grpId="0"/>
      <p:bldP spid="76848" grpId="0"/>
      <p:bldP spid="76855" grpId="0" animBg="1"/>
      <p:bldP spid="76856" grpId="0" animBg="1"/>
      <p:bldP spid="76857" grpId="0" animBg="1"/>
      <p:bldP spid="76858" grpId="0" animBg="1"/>
      <p:bldP spid="76859" grpId="0" animBg="1"/>
      <p:bldP spid="76860" grpId="0" animBg="1"/>
      <p:bldP spid="768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Phân rã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60375" y="2082800"/>
            <a:ext cx="1570038" cy="33972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4195763" y="2230438"/>
            <a:ext cx="1930400" cy="3365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108450" y="2216150"/>
            <a:ext cx="20605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Upper Layer Data</a:t>
            </a:r>
          </a:p>
        </p:txBody>
      </p:sp>
      <p:pic>
        <p:nvPicPr>
          <p:cNvPr id="78854" name="Picture 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95400"/>
            <a:ext cx="731838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4835525" y="5214938"/>
            <a:ext cx="3979863" cy="2905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4786313" y="5181600"/>
            <a:ext cx="4075112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LLC Hdr + IP + TCP + Upper Layer Data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 rot="-1165828">
            <a:off x="3070225" y="5492750"/>
            <a:ext cx="1736725" cy="341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 rot="-1165828">
            <a:off x="3251200" y="5499100"/>
            <a:ext cx="139065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MAC Header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4716463" y="4494213"/>
            <a:ext cx="3048000" cy="2968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4752975" y="4464050"/>
            <a:ext cx="30765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IP + TCP + Upper Layer Data</a:t>
            </a:r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 rot="-1290379">
            <a:off x="2763838" y="4759325"/>
            <a:ext cx="1951037" cy="3413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 rot="-1290379">
            <a:off x="3084513" y="4770438"/>
            <a:ext cx="1322387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LLC Header</a:t>
            </a:r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4457700" y="3748088"/>
            <a:ext cx="2387600" cy="331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4117975" y="3744913"/>
            <a:ext cx="3074988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TCP+ Upper Layer Data</a:t>
            </a:r>
          </a:p>
        </p:txBody>
      </p:sp>
      <p:sp>
        <p:nvSpPr>
          <p:cNvPr id="78866" name="Rectangle 18"/>
          <p:cNvSpPr>
            <a:spLocks noChangeArrowheads="1"/>
          </p:cNvSpPr>
          <p:nvPr/>
        </p:nvSpPr>
        <p:spPr bwMode="auto">
          <a:xfrm rot="-1290379">
            <a:off x="2573338" y="4129088"/>
            <a:ext cx="1736725" cy="341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 rot="-1290379">
            <a:off x="2889250" y="4114800"/>
            <a:ext cx="11207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IP Header</a:t>
            </a:r>
          </a:p>
        </p:txBody>
      </p:sp>
      <p:sp>
        <p:nvSpPr>
          <p:cNvPr id="78868" name="Rectangle 20"/>
          <p:cNvSpPr>
            <a:spLocks noChangeArrowheads="1"/>
          </p:cNvSpPr>
          <p:nvPr/>
        </p:nvSpPr>
        <p:spPr bwMode="auto">
          <a:xfrm>
            <a:off x="4195763" y="2947988"/>
            <a:ext cx="1930400" cy="3238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4108450" y="2930525"/>
            <a:ext cx="206057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Upper Layer Data</a:t>
            </a:r>
          </a:p>
        </p:txBody>
      </p:sp>
      <p:sp>
        <p:nvSpPr>
          <p:cNvPr id="78870" name="Rectangle 22"/>
          <p:cNvSpPr>
            <a:spLocks noChangeArrowheads="1"/>
          </p:cNvSpPr>
          <p:nvPr/>
        </p:nvSpPr>
        <p:spPr bwMode="auto">
          <a:xfrm rot="-1290379">
            <a:off x="2420938" y="3328988"/>
            <a:ext cx="1736725" cy="341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 rot="-1290379">
            <a:off x="2632075" y="3321050"/>
            <a:ext cx="1333500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TCP Header</a:t>
            </a:r>
          </a:p>
        </p:txBody>
      </p:sp>
      <p:sp>
        <p:nvSpPr>
          <p:cNvPr id="78872" name="AutoShape 24"/>
          <p:cNvSpPr>
            <a:spLocks noChangeArrowheads="1"/>
          </p:cNvSpPr>
          <p:nvPr/>
        </p:nvSpPr>
        <p:spPr bwMode="auto">
          <a:xfrm flipV="1">
            <a:off x="4970463" y="1893888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3" name="Rectangle 25"/>
          <p:cNvSpPr>
            <a:spLocks noChangeArrowheads="1"/>
          </p:cNvSpPr>
          <p:nvPr/>
        </p:nvSpPr>
        <p:spPr bwMode="auto">
          <a:xfrm>
            <a:off x="3887788" y="6019800"/>
            <a:ext cx="3148012" cy="3222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3762375" y="6024563"/>
            <a:ext cx="3463925" cy="336550"/>
          </a:xfrm>
          <a:prstGeom prst="rect">
            <a:avLst/>
          </a:prstGeom>
          <a:noFill/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0101110101001000010</a:t>
            </a:r>
          </a:p>
        </p:txBody>
      </p:sp>
      <p:sp>
        <p:nvSpPr>
          <p:cNvPr id="78875" name="AutoShape 27"/>
          <p:cNvSpPr>
            <a:spLocks noChangeArrowheads="1"/>
          </p:cNvSpPr>
          <p:nvPr/>
        </p:nvSpPr>
        <p:spPr bwMode="auto">
          <a:xfrm flipV="1">
            <a:off x="4970463" y="5592763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6" name="AutoShape 28"/>
          <p:cNvSpPr>
            <a:spLocks noChangeArrowheads="1"/>
          </p:cNvSpPr>
          <p:nvPr/>
        </p:nvSpPr>
        <p:spPr bwMode="auto">
          <a:xfrm flipV="1">
            <a:off x="4970463" y="4841875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7" name="AutoShape 29"/>
          <p:cNvSpPr>
            <a:spLocks noChangeArrowheads="1"/>
          </p:cNvSpPr>
          <p:nvPr/>
        </p:nvSpPr>
        <p:spPr bwMode="auto">
          <a:xfrm flipV="1">
            <a:off x="4970463" y="3397250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8" name="AutoShape 30"/>
          <p:cNvSpPr>
            <a:spLocks noChangeArrowheads="1"/>
          </p:cNvSpPr>
          <p:nvPr/>
        </p:nvSpPr>
        <p:spPr bwMode="auto">
          <a:xfrm flipV="1">
            <a:off x="4970463" y="2627313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9" name="AutoShape 31"/>
          <p:cNvSpPr>
            <a:spLocks noChangeArrowheads="1"/>
          </p:cNvSpPr>
          <p:nvPr/>
        </p:nvSpPr>
        <p:spPr bwMode="auto">
          <a:xfrm flipV="1">
            <a:off x="4970463" y="4102100"/>
            <a:ext cx="438150" cy="2857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460375" y="2787650"/>
            <a:ext cx="1570038" cy="62547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1" name="Text Box 33"/>
          <p:cNvSpPr txBox="1">
            <a:spLocks noChangeArrowheads="1"/>
          </p:cNvSpPr>
          <p:nvPr/>
        </p:nvSpPr>
        <p:spPr bwMode="auto">
          <a:xfrm>
            <a:off x="585788" y="2917825"/>
            <a:ext cx="1314450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Transport </a:t>
            </a:r>
          </a:p>
        </p:txBody>
      </p:sp>
      <p:sp>
        <p:nvSpPr>
          <p:cNvPr id="78882" name="Rectangle 34"/>
          <p:cNvSpPr>
            <a:spLocks noChangeArrowheads="1"/>
          </p:cNvSpPr>
          <p:nvPr/>
        </p:nvSpPr>
        <p:spPr bwMode="auto">
          <a:xfrm>
            <a:off x="460375" y="4565650"/>
            <a:ext cx="1570038" cy="96837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3" name="Text Box 35"/>
          <p:cNvSpPr txBox="1">
            <a:spLocks noChangeArrowheads="1"/>
          </p:cNvSpPr>
          <p:nvPr/>
        </p:nvSpPr>
        <p:spPr bwMode="auto">
          <a:xfrm>
            <a:off x="636588" y="4846638"/>
            <a:ext cx="12128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Data Link</a:t>
            </a:r>
          </a:p>
        </p:txBody>
      </p:sp>
      <p:sp>
        <p:nvSpPr>
          <p:cNvPr id="78884" name="Rectangle 36"/>
          <p:cNvSpPr>
            <a:spLocks noChangeArrowheads="1"/>
          </p:cNvSpPr>
          <p:nvPr/>
        </p:nvSpPr>
        <p:spPr bwMode="auto">
          <a:xfrm>
            <a:off x="460375" y="5797550"/>
            <a:ext cx="1570038" cy="68262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5" name="Text Box 37"/>
          <p:cNvSpPr txBox="1">
            <a:spLocks noChangeArrowheads="1"/>
          </p:cNvSpPr>
          <p:nvPr/>
        </p:nvSpPr>
        <p:spPr bwMode="auto">
          <a:xfrm>
            <a:off x="655638" y="5942013"/>
            <a:ext cx="1174750" cy="366712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Physical </a:t>
            </a:r>
          </a:p>
        </p:txBody>
      </p:sp>
      <p:sp>
        <p:nvSpPr>
          <p:cNvPr id="78886" name="Rectangle 38"/>
          <p:cNvSpPr>
            <a:spLocks noChangeArrowheads="1"/>
          </p:cNvSpPr>
          <p:nvPr/>
        </p:nvSpPr>
        <p:spPr bwMode="auto">
          <a:xfrm>
            <a:off x="460375" y="3654425"/>
            <a:ext cx="1570038" cy="644525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668338" y="3765550"/>
            <a:ext cx="1149350" cy="36671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Network </a:t>
            </a:r>
          </a:p>
        </p:txBody>
      </p:sp>
      <p:sp>
        <p:nvSpPr>
          <p:cNvPr id="78888" name="AutoShape 40"/>
          <p:cNvSpPr>
            <a:spLocks noChangeArrowheads="1"/>
          </p:cNvSpPr>
          <p:nvPr/>
        </p:nvSpPr>
        <p:spPr bwMode="auto">
          <a:xfrm flipV="1">
            <a:off x="1011238" y="3452813"/>
            <a:ext cx="438150" cy="3365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9" name="Rectangle 41"/>
          <p:cNvSpPr>
            <a:spLocks noChangeArrowheads="1"/>
          </p:cNvSpPr>
          <p:nvPr/>
        </p:nvSpPr>
        <p:spPr bwMode="auto">
          <a:xfrm>
            <a:off x="460375" y="1720850"/>
            <a:ext cx="1570038" cy="33972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0" name="Rectangle 42"/>
          <p:cNvSpPr>
            <a:spLocks noChangeArrowheads="1"/>
          </p:cNvSpPr>
          <p:nvPr/>
        </p:nvSpPr>
        <p:spPr bwMode="auto">
          <a:xfrm>
            <a:off x="460375" y="2444750"/>
            <a:ext cx="1570038" cy="320675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1" name="AutoShape 43"/>
          <p:cNvSpPr>
            <a:spLocks noChangeArrowheads="1"/>
          </p:cNvSpPr>
          <p:nvPr/>
        </p:nvSpPr>
        <p:spPr bwMode="auto">
          <a:xfrm flipV="1">
            <a:off x="1039813" y="4357688"/>
            <a:ext cx="438150" cy="3365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2" name="AutoShape 44"/>
          <p:cNvSpPr>
            <a:spLocks noChangeArrowheads="1"/>
          </p:cNvSpPr>
          <p:nvPr/>
        </p:nvSpPr>
        <p:spPr bwMode="auto">
          <a:xfrm flipV="1">
            <a:off x="1011238" y="5583238"/>
            <a:ext cx="438150" cy="3127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798CA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tx1"/>
            </a:outerShdw>
          </a:effec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512763" y="2078038"/>
            <a:ext cx="1487487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Presentation</a:t>
            </a:r>
          </a:p>
        </p:txBody>
      </p:sp>
      <p:sp>
        <p:nvSpPr>
          <p:cNvPr id="78894" name="Text Box 46"/>
          <p:cNvSpPr txBox="1">
            <a:spLocks noChangeArrowheads="1"/>
          </p:cNvSpPr>
          <p:nvPr/>
        </p:nvSpPr>
        <p:spPr bwMode="auto">
          <a:xfrm>
            <a:off x="611188" y="1712913"/>
            <a:ext cx="1290637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Application</a:t>
            </a:r>
          </a:p>
        </p:txBody>
      </p:sp>
      <p:sp>
        <p:nvSpPr>
          <p:cNvPr id="78895" name="Text Box 47"/>
          <p:cNvSpPr txBox="1">
            <a:spLocks noChangeArrowheads="1"/>
          </p:cNvSpPr>
          <p:nvPr/>
        </p:nvSpPr>
        <p:spPr bwMode="auto">
          <a:xfrm>
            <a:off x="776288" y="2427288"/>
            <a:ext cx="962025" cy="33655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latin typeface="Helvetica" pitchFamily="34" charset="0"/>
              </a:rPr>
              <a:t>Session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2"/>
          <p:cNvSpPr>
            <a:spLocks/>
          </p:cNvSpPr>
          <p:nvPr/>
        </p:nvSpPr>
        <p:spPr bwMode="auto">
          <a:xfrm>
            <a:off x="3987800" y="2120900"/>
            <a:ext cx="4048125" cy="3833813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2544" y="0"/>
              </a:cxn>
              <a:cxn ang="0">
                <a:pos x="2550" y="2415"/>
              </a:cxn>
              <a:cxn ang="0">
                <a:pos x="0" y="2415"/>
              </a:cxn>
            </a:cxnLst>
            <a:rect l="0" t="0" r="r" b="b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Freeform 3"/>
          <p:cNvSpPr>
            <a:spLocks/>
          </p:cNvSpPr>
          <p:nvPr/>
        </p:nvSpPr>
        <p:spPr bwMode="auto">
          <a:xfrm>
            <a:off x="7299325" y="2919413"/>
            <a:ext cx="638175" cy="852487"/>
          </a:xfrm>
          <a:custGeom>
            <a:avLst/>
            <a:gdLst/>
            <a:ahLst/>
            <a:cxnLst>
              <a:cxn ang="0">
                <a:pos x="402" y="363"/>
              </a:cxn>
              <a:cxn ang="0">
                <a:pos x="28" y="0"/>
              </a:cxn>
              <a:cxn ang="0">
                <a:pos x="0" y="470"/>
              </a:cxn>
              <a:cxn ang="0">
                <a:pos x="242" y="537"/>
              </a:cxn>
              <a:cxn ang="0">
                <a:pos x="402" y="363"/>
              </a:cxn>
            </a:cxnLst>
            <a:rect l="0" t="0" r="r" b="b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886075" y="896938"/>
            <a:ext cx="1120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source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268787" y="18748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7" y="18748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10"/>
          <p:cNvSpPr>
            <a:spLocks/>
          </p:cNvSpPr>
          <p:nvPr/>
        </p:nvSpPr>
        <p:spPr bwMode="auto">
          <a:xfrm>
            <a:off x="4038600" y="1327150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53"/>
          <p:cNvGrpSpPr/>
          <p:nvPr/>
        </p:nvGrpSpPr>
        <p:grpSpPr>
          <a:xfrm>
            <a:off x="7658100" y="3500438"/>
            <a:ext cx="976312" cy="277812"/>
            <a:chOff x="7658100" y="3500438"/>
            <a:chExt cx="976312" cy="277812"/>
          </a:xfrm>
        </p:grpSpPr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658100" y="3619500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7679232" y="3500438"/>
              <a:ext cx="927003" cy="272004"/>
            </a:xfrm>
            <a:custGeom>
              <a:avLst/>
              <a:gdLst/>
              <a:ahLst/>
              <a:cxnLst>
                <a:cxn ang="0">
                  <a:pos x="0" y="281"/>
                </a:cxn>
                <a:cxn ang="0">
                  <a:pos x="13" y="150"/>
                </a:cxn>
                <a:cxn ang="0">
                  <a:pos x="658" y="0"/>
                </a:cxn>
                <a:cxn ang="0">
                  <a:pos x="658" y="130"/>
                </a:cxn>
                <a:cxn ang="0">
                  <a:pos x="0" y="281"/>
                </a:cxn>
              </a:cxnLst>
              <a:rect l="0" t="0" r="r" b="b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7687685" y="3500438"/>
              <a:ext cx="946727" cy="158750"/>
            </a:xfrm>
            <a:custGeom>
              <a:avLst/>
              <a:gdLst/>
              <a:ahLst/>
              <a:cxnLst>
                <a:cxn ang="0">
                  <a:pos x="179" y="0"/>
                </a:cxn>
                <a:cxn ang="0">
                  <a:pos x="672" y="0"/>
                </a:cxn>
                <a:cxn ang="0">
                  <a:pos x="508" y="164"/>
                </a:cxn>
                <a:cxn ang="0">
                  <a:pos x="0" y="164"/>
                </a:cxn>
                <a:cxn ang="0">
                  <a:pos x="179" y="0"/>
                </a:cxn>
              </a:cxnLst>
              <a:rect l="0" t="0" r="r" b="b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8001000" y="3562737"/>
              <a:ext cx="335299" cy="94863"/>
              <a:chOff x="2848" y="848"/>
              <a:chExt cx="140" cy="98"/>
            </a:xfrm>
          </p:grpSpPr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 flipV="1">
              <a:off x="7994808" y="3568197"/>
              <a:ext cx="335299" cy="94863"/>
              <a:chOff x="2848" y="848"/>
              <a:chExt cx="140" cy="98"/>
            </a:xfrm>
          </p:grpSpPr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814637" y="13335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767012" y="14049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2767012" y="17224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2724150" y="13716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physical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774950" y="20431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2779712" y="23241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779712" y="2600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1389062" y="2041525"/>
            <a:ext cx="1208088" cy="303213"/>
            <a:chOff x="501" y="1990"/>
            <a:chExt cx="761" cy="191"/>
          </a:xfrm>
        </p:grpSpPr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34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35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565150" y="1670050"/>
            <a:ext cx="971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segment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16" name="Group 178"/>
          <p:cNvGrpSpPr>
            <a:grpSpLocks/>
          </p:cNvGrpSpPr>
          <p:nvPr/>
        </p:nvGrpSpPr>
        <p:grpSpPr bwMode="auto">
          <a:xfrm>
            <a:off x="1703387" y="1706563"/>
            <a:ext cx="301625" cy="292100"/>
            <a:chOff x="1962" y="2058"/>
            <a:chExt cx="190" cy="184"/>
          </a:xfrm>
        </p:grpSpPr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</p:grp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365125" y="2009775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datagram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43" name="Text Box 54"/>
          <p:cNvSpPr txBox="1">
            <a:spLocks noChangeArrowheads="1"/>
          </p:cNvSpPr>
          <p:nvPr/>
        </p:nvSpPr>
        <p:spPr bwMode="auto">
          <a:xfrm>
            <a:off x="1717675" y="4830763"/>
            <a:ext cx="1508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Comic Sans MS" pitchFamily="66" charset="0"/>
              </a:rPr>
              <a:t>destination</a:t>
            </a:r>
          </a:p>
        </p:txBody>
      </p:sp>
      <p:graphicFrame>
        <p:nvGraphicFramePr>
          <p:cNvPr id="44" name="Object 55"/>
          <p:cNvGraphicFramePr>
            <a:graphicFrameLocks noChangeAspect="1"/>
          </p:cNvGraphicFramePr>
          <p:nvPr/>
        </p:nvGraphicFramePr>
        <p:xfrm>
          <a:off x="3379787" y="57610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Clip" r:id="rId5" imgW="1305000" imgH="1085760" progId="">
                  <p:embed/>
                </p:oleObj>
              </mc:Choice>
              <mc:Fallback>
                <p:oleObj name="Clip" r:id="rId5" imgW="1305000" imgH="108576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7" y="57610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Freeform 56"/>
          <p:cNvSpPr>
            <a:spLocks/>
          </p:cNvSpPr>
          <p:nvPr/>
        </p:nvSpPr>
        <p:spPr bwMode="auto">
          <a:xfrm>
            <a:off x="3149600" y="5213350"/>
            <a:ext cx="360362" cy="1577975"/>
          </a:xfrm>
          <a:custGeom>
            <a:avLst/>
            <a:gdLst/>
            <a:ahLst/>
            <a:cxnLst>
              <a:cxn ang="0">
                <a:pos x="254" y="466"/>
              </a:cxn>
              <a:cxn ang="0">
                <a:pos x="0" y="0"/>
              </a:cxn>
              <a:cxn ang="0">
                <a:pos x="0" y="1186"/>
              </a:cxn>
              <a:cxn ang="0">
                <a:pos x="267" y="652"/>
              </a:cxn>
              <a:cxn ang="0">
                <a:pos x="254" y="466"/>
              </a:cxn>
            </a:cxnLst>
            <a:rect l="0" t="0" r="r" b="b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1925637" y="5219700"/>
            <a:ext cx="1296988" cy="15462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1878012" y="52911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9"/>
          <p:cNvSpPr>
            <a:spLocks noChangeShapeType="1"/>
          </p:cNvSpPr>
          <p:nvPr/>
        </p:nvSpPr>
        <p:spPr bwMode="auto">
          <a:xfrm>
            <a:off x="1878012" y="56086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60"/>
          <p:cNvSpPr txBox="1">
            <a:spLocks noChangeArrowheads="1"/>
          </p:cNvSpPr>
          <p:nvPr/>
        </p:nvSpPr>
        <p:spPr bwMode="auto">
          <a:xfrm>
            <a:off x="1835150" y="5257800"/>
            <a:ext cx="13176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latin typeface="Comic Sans MS" pitchFamily="66" charset="0"/>
              </a:rPr>
              <a:t>physical</a:t>
            </a:r>
          </a:p>
        </p:txBody>
      </p:sp>
      <p:sp>
        <p:nvSpPr>
          <p:cNvPr id="50" name="Line 61"/>
          <p:cNvSpPr>
            <a:spLocks noChangeShapeType="1"/>
          </p:cNvSpPr>
          <p:nvPr/>
        </p:nvSpPr>
        <p:spPr bwMode="auto">
          <a:xfrm>
            <a:off x="1885950" y="5929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62"/>
          <p:cNvSpPr>
            <a:spLocks noChangeShapeType="1"/>
          </p:cNvSpPr>
          <p:nvPr/>
        </p:nvSpPr>
        <p:spPr bwMode="auto">
          <a:xfrm>
            <a:off x="1890712" y="62103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63"/>
          <p:cNvSpPr>
            <a:spLocks noChangeShapeType="1"/>
          </p:cNvSpPr>
          <p:nvPr/>
        </p:nvSpPr>
        <p:spPr bwMode="auto">
          <a:xfrm>
            <a:off x="1890712" y="64865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322262" y="6200775"/>
            <a:ext cx="1479550" cy="303213"/>
            <a:chOff x="332" y="2224"/>
            <a:chExt cx="932" cy="191"/>
          </a:xfrm>
        </p:grpSpPr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56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57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58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59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73"/>
          <p:cNvGrpSpPr>
            <a:grpSpLocks/>
          </p:cNvGrpSpPr>
          <p:nvPr/>
        </p:nvGrpSpPr>
        <p:grpSpPr bwMode="auto">
          <a:xfrm>
            <a:off x="590550" y="5902325"/>
            <a:ext cx="1208087" cy="303213"/>
            <a:chOff x="501" y="1990"/>
            <a:chExt cx="761" cy="191"/>
          </a:xfrm>
        </p:grpSpPr>
        <p:sp>
          <p:nvSpPr>
            <p:cNvPr id="63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65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67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80"/>
          <p:cNvGrpSpPr>
            <a:grpSpLocks/>
          </p:cNvGrpSpPr>
          <p:nvPr/>
        </p:nvGrpSpPr>
        <p:grpSpPr bwMode="auto">
          <a:xfrm>
            <a:off x="893762" y="5594350"/>
            <a:ext cx="890588" cy="303213"/>
            <a:chOff x="645" y="1734"/>
            <a:chExt cx="561" cy="191"/>
          </a:xfrm>
        </p:grpSpPr>
        <p:sp>
          <p:nvSpPr>
            <p:cNvPr id="70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72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73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3" name="Group 85"/>
          <p:cNvGrpSpPr>
            <a:grpSpLocks/>
          </p:cNvGrpSpPr>
          <p:nvPr/>
        </p:nvGrpSpPr>
        <p:grpSpPr bwMode="auto">
          <a:xfrm>
            <a:off x="1100137" y="5283200"/>
            <a:ext cx="679450" cy="301625"/>
            <a:chOff x="780" y="1553"/>
            <a:chExt cx="428" cy="190"/>
          </a:xfrm>
        </p:grpSpPr>
        <p:sp>
          <p:nvSpPr>
            <p:cNvPr id="75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</p:grpSp>
      <p:grpSp>
        <p:nvGrpSpPr>
          <p:cNvPr id="62" name="Group 88"/>
          <p:cNvGrpSpPr>
            <a:grpSpLocks/>
          </p:cNvGrpSpPr>
          <p:nvPr/>
        </p:nvGrpSpPr>
        <p:grpSpPr bwMode="auto">
          <a:xfrm>
            <a:off x="5824537" y="4837113"/>
            <a:ext cx="1387475" cy="1035050"/>
            <a:chOff x="3601" y="168"/>
            <a:chExt cx="874" cy="652"/>
          </a:xfrm>
        </p:grpSpPr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physical</a:t>
              </a:r>
            </a:p>
          </p:txBody>
        </p:sp>
        <p:sp>
          <p:nvSpPr>
            <p:cNvPr id="82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" name="Group 94"/>
          <p:cNvGrpSpPr>
            <a:grpSpLocks/>
          </p:cNvGrpSpPr>
          <p:nvPr/>
        </p:nvGrpSpPr>
        <p:grpSpPr bwMode="auto">
          <a:xfrm>
            <a:off x="5991225" y="2944813"/>
            <a:ext cx="1387475" cy="733425"/>
            <a:chOff x="4696" y="597"/>
            <a:chExt cx="874" cy="462"/>
          </a:xfrm>
        </p:grpSpPr>
        <p:sp>
          <p:nvSpPr>
            <p:cNvPr id="84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>
                  <a:latin typeface="Comic Sans MS" pitchFamily="66" charset="0"/>
                </a:rPr>
                <a:t>physical</a:t>
              </a:r>
            </a:p>
          </p:txBody>
        </p:sp>
      </p:grpSp>
      <p:sp>
        <p:nvSpPr>
          <p:cNvPr id="88" name="Freeform 99"/>
          <p:cNvSpPr>
            <a:spLocks/>
          </p:cNvSpPr>
          <p:nvPr/>
        </p:nvSpPr>
        <p:spPr bwMode="auto">
          <a:xfrm>
            <a:off x="7148512" y="4829175"/>
            <a:ext cx="655638" cy="1135063"/>
          </a:xfrm>
          <a:custGeom>
            <a:avLst/>
            <a:gdLst/>
            <a:ahLst/>
            <a:cxnLst>
              <a:cxn ang="0">
                <a:pos x="413" y="570"/>
              </a:cxn>
              <a:cxn ang="0">
                <a:pos x="9" y="0"/>
              </a:cxn>
              <a:cxn ang="0">
                <a:pos x="0" y="604"/>
              </a:cxn>
              <a:cxn ang="0">
                <a:pos x="397" y="715"/>
              </a:cxn>
              <a:cxn ang="0">
                <a:pos x="413" y="570"/>
              </a:cxn>
            </a:cxnLst>
            <a:rect l="0" t="0" r="r" b="b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74" name="Group 152"/>
          <p:cNvGrpSpPr/>
          <p:nvPr/>
        </p:nvGrpSpPr>
        <p:grpSpPr>
          <a:xfrm>
            <a:off x="7772400" y="5562600"/>
            <a:ext cx="766763" cy="433387"/>
            <a:chOff x="5403810" y="264033"/>
            <a:chExt cx="766763" cy="433387"/>
          </a:xfrm>
        </p:grpSpPr>
        <p:sp>
          <p:nvSpPr>
            <p:cNvPr id="90" name="Oval 101"/>
            <p:cNvSpPr>
              <a:spLocks noChangeArrowheads="1"/>
            </p:cNvSpPr>
            <p:nvPr/>
          </p:nvSpPr>
          <p:spPr bwMode="auto">
            <a:xfrm>
              <a:off x="5410200" y="457200"/>
              <a:ext cx="760373" cy="24022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102"/>
            <p:cNvSpPr>
              <a:spLocks noChangeShapeType="1"/>
            </p:cNvSpPr>
            <p:nvPr/>
          </p:nvSpPr>
          <p:spPr bwMode="auto">
            <a:xfrm>
              <a:off x="5410200" y="437388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103"/>
            <p:cNvSpPr>
              <a:spLocks noChangeShapeType="1"/>
            </p:cNvSpPr>
            <p:nvPr/>
          </p:nvSpPr>
          <p:spPr bwMode="auto">
            <a:xfrm>
              <a:off x="6170573" y="437388"/>
              <a:ext cx="0" cy="148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104"/>
            <p:cNvSpPr>
              <a:spLocks noChangeArrowheads="1"/>
            </p:cNvSpPr>
            <p:nvPr/>
          </p:nvSpPr>
          <p:spPr bwMode="auto">
            <a:xfrm>
              <a:off x="5410200" y="437388"/>
              <a:ext cx="753984" cy="146113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4" name="Oval 105"/>
            <p:cNvSpPr>
              <a:spLocks noChangeArrowheads="1"/>
            </p:cNvSpPr>
            <p:nvPr/>
          </p:nvSpPr>
          <p:spPr bwMode="auto">
            <a:xfrm>
              <a:off x="5403810" y="264033"/>
              <a:ext cx="760373" cy="279844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" name="Group 106"/>
            <p:cNvGrpSpPr>
              <a:grpSpLocks/>
            </p:cNvGrpSpPr>
            <p:nvPr/>
          </p:nvGrpSpPr>
          <p:grpSpPr bwMode="auto">
            <a:xfrm>
              <a:off x="5576848" y="348614"/>
              <a:ext cx="374862" cy="121348"/>
              <a:chOff x="2848" y="848"/>
              <a:chExt cx="140" cy="98"/>
            </a:xfrm>
          </p:grpSpPr>
          <p:sp>
            <p:nvSpPr>
              <p:cNvPr id="100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3" name="Group 110"/>
            <p:cNvGrpSpPr>
              <a:grpSpLocks/>
            </p:cNvGrpSpPr>
            <p:nvPr/>
          </p:nvGrpSpPr>
          <p:grpSpPr bwMode="auto">
            <a:xfrm flipV="1">
              <a:off x="5576848" y="348614"/>
              <a:ext cx="374862" cy="121348"/>
              <a:chOff x="2848" y="848"/>
              <a:chExt cx="140" cy="98"/>
            </a:xfrm>
          </p:grpSpPr>
          <p:sp>
            <p:nvSpPr>
              <p:cNvPr id="97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" name="Freeform 114"/>
          <p:cNvSpPr>
            <a:spLocks/>
          </p:cNvSpPr>
          <p:nvPr/>
        </p:nvSpPr>
        <p:spPr bwMode="auto">
          <a:xfrm>
            <a:off x="1998662" y="1206500"/>
            <a:ext cx="5264150" cy="5494338"/>
          </a:xfrm>
          <a:custGeom>
            <a:avLst/>
            <a:gdLst/>
            <a:ahLst/>
            <a:cxnLst>
              <a:cxn ang="0">
                <a:pos x="872" y="0"/>
              </a:cxn>
              <a:cxn ang="0">
                <a:pos x="878" y="1481"/>
              </a:cxn>
              <a:cxn ang="0">
                <a:pos x="2612" y="1481"/>
              </a:cxn>
              <a:cxn ang="0">
                <a:pos x="2612" y="1179"/>
              </a:cxn>
              <a:cxn ang="0">
                <a:pos x="3294" y="1179"/>
              </a:cxn>
              <a:cxn ang="0">
                <a:pos x="3316" y="3131"/>
              </a:cxn>
              <a:cxn ang="0">
                <a:pos x="3148" y="2986"/>
              </a:cxn>
              <a:cxn ang="0">
                <a:pos x="3143" y="2387"/>
              </a:cxn>
              <a:cxn ang="0">
                <a:pos x="2505" y="2387"/>
              </a:cxn>
              <a:cxn ang="0">
                <a:pos x="2505" y="3070"/>
              </a:cxn>
              <a:cxn ang="0">
                <a:pos x="1057" y="3461"/>
              </a:cxn>
              <a:cxn ang="0">
                <a:pos x="0" y="3461"/>
              </a:cxn>
              <a:cxn ang="0">
                <a:pos x="0" y="2505"/>
              </a:cxn>
            </a:cxnLst>
            <a:rect l="0" t="0" r="r" b="b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" name="Group 115"/>
          <p:cNvGrpSpPr>
            <a:grpSpLocks/>
          </p:cNvGrpSpPr>
          <p:nvPr/>
        </p:nvGrpSpPr>
        <p:grpSpPr bwMode="auto">
          <a:xfrm>
            <a:off x="4408487" y="5219700"/>
            <a:ext cx="1479550" cy="303213"/>
            <a:chOff x="332" y="2224"/>
            <a:chExt cx="932" cy="191"/>
          </a:xfrm>
        </p:grpSpPr>
        <p:sp>
          <p:nvSpPr>
            <p:cNvPr id="105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07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08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109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110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124"/>
          <p:cNvGrpSpPr>
            <a:grpSpLocks/>
          </p:cNvGrpSpPr>
          <p:nvPr/>
        </p:nvGrpSpPr>
        <p:grpSpPr bwMode="auto">
          <a:xfrm>
            <a:off x="4667250" y="4913313"/>
            <a:ext cx="1208087" cy="303212"/>
            <a:chOff x="501" y="1990"/>
            <a:chExt cx="761" cy="191"/>
          </a:xfrm>
        </p:grpSpPr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1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1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118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" name="Group 140"/>
          <p:cNvGrpSpPr>
            <a:grpSpLocks/>
          </p:cNvGrpSpPr>
          <p:nvPr/>
        </p:nvGrpSpPr>
        <p:grpSpPr bwMode="auto">
          <a:xfrm>
            <a:off x="7439025" y="5280025"/>
            <a:ext cx="1208087" cy="303213"/>
            <a:chOff x="501" y="1990"/>
            <a:chExt cx="761" cy="191"/>
          </a:xfrm>
        </p:grpSpPr>
        <p:sp>
          <p:nvSpPr>
            <p:cNvPr id="121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23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24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125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" name="Group 156"/>
          <p:cNvGrpSpPr>
            <a:grpSpLocks/>
          </p:cNvGrpSpPr>
          <p:nvPr/>
        </p:nvGrpSpPr>
        <p:grpSpPr bwMode="auto">
          <a:xfrm>
            <a:off x="1108075" y="2338388"/>
            <a:ext cx="1479550" cy="303212"/>
            <a:chOff x="332" y="2224"/>
            <a:chExt cx="932" cy="191"/>
          </a:xfrm>
        </p:grpSpPr>
        <p:sp>
          <p:nvSpPr>
            <p:cNvPr id="128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t</a:t>
              </a:r>
            </a:p>
          </p:txBody>
        </p:sp>
        <p:sp>
          <p:nvSpPr>
            <p:cNvPr id="130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  <p:sp>
          <p:nvSpPr>
            <p:cNvPr id="131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l</a:t>
              </a:r>
            </a:p>
          </p:txBody>
        </p:sp>
        <p:sp>
          <p:nvSpPr>
            <p:cNvPr id="132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  <p:sp>
          <p:nvSpPr>
            <p:cNvPr id="133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" name="Text Box 166"/>
          <p:cNvSpPr txBox="1">
            <a:spLocks noChangeArrowheads="1"/>
          </p:cNvSpPr>
          <p:nvPr/>
        </p:nvSpPr>
        <p:spPr bwMode="auto">
          <a:xfrm>
            <a:off x="7696200" y="6096000"/>
            <a:ext cx="87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 dirty="0">
                <a:latin typeface="Comic Sans MS" pitchFamily="66" charset="0"/>
              </a:rPr>
              <a:t>router</a:t>
            </a:r>
          </a:p>
        </p:txBody>
      </p:sp>
      <p:sp>
        <p:nvSpPr>
          <p:cNvPr id="137" name="Text Box 167"/>
          <p:cNvSpPr txBox="1">
            <a:spLocks noChangeArrowheads="1"/>
          </p:cNvSpPr>
          <p:nvPr/>
        </p:nvSpPr>
        <p:spPr bwMode="auto">
          <a:xfrm>
            <a:off x="8105775" y="3771900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Comic Sans MS" pitchFamily="66" charset="0"/>
              </a:rPr>
              <a:t>switch</a:t>
            </a:r>
          </a:p>
        </p:txBody>
      </p:sp>
      <p:sp>
        <p:nvSpPr>
          <p:cNvPr id="138" name="Text Box 174"/>
          <p:cNvSpPr txBox="1">
            <a:spLocks noChangeArrowheads="1"/>
          </p:cNvSpPr>
          <p:nvPr/>
        </p:nvSpPr>
        <p:spPr bwMode="auto">
          <a:xfrm>
            <a:off x="873125" y="1365250"/>
            <a:ext cx="973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message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113" name="Group 175"/>
          <p:cNvGrpSpPr>
            <a:grpSpLocks/>
          </p:cNvGrpSpPr>
          <p:nvPr/>
        </p:nvGrpSpPr>
        <p:grpSpPr bwMode="auto">
          <a:xfrm>
            <a:off x="1933575" y="1392238"/>
            <a:ext cx="679450" cy="301625"/>
            <a:chOff x="780" y="1553"/>
            <a:chExt cx="428" cy="190"/>
          </a:xfrm>
        </p:grpSpPr>
        <p:sp>
          <p:nvSpPr>
            <p:cNvPr id="140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M</a:t>
              </a:r>
              <a:endParaRPr lang="en-US" sz="1400"/>
            </a:p>
          </p:txBody>
        </p:sp>
      </p:grpSp>
      <p:grpSp>
        <p:nvGrpSpPr>
          <p:cNvPr id="120" name="Group 185"/>
          <p:cNvGrpSpPr>
            <a:grpSpLocks/>
          </p:cNvGrpSpPr>
          <p:nvPr/>
        </p:nvGrpSpPr>
        <p:grpSpPr bwMode="auto">
          <a:xfrm>
            <a:off x="1698625" y="1712913"/>
            <a:ext cx="903287" cy="301625"/>
            <a:chOff x="1851" y="2046"/>
            <a:chExt cx="569" cy="190"/>
          </a:xfrm>
        </p:grpSpPr>
        <p:grpSp>
          <p:nvGrpSpPr>
            <p:cNvPr id="127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7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Comic Sans MS" pitchFamily="66" charset="0"/>
                  </a:rPr>
                  <a:t>H</a:t>
                </a:r>
                <a:r>
                  <a:rPr lang="en-US" sz="1800" baseline="-25000">
                    <a:latin typeface="Comic Sans MS" pitchFamily="66" charset="0"/>
                  </a:rPr>
                  <a:t>t</a:t>
                </a:r>
              </a:p>
            </p:txBody>
          </p:sp>
        </p:grpSp>
        <p:grpSp>
          <p:nvGrpSpPr>
            <p:cNvPr id="139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5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400">
                    <a:latin typeface="Comic Sans MS" pitchFamily="66" charset="0"/>
                  </a:rPr>
                  <a:t>M</a:t>
                </a:r>
                <a:endParaRPr lang="en-US" sz="1400"/>
              </a:p>
            </p:txBody>
          </p:sp>
        </p:grpSp>
      </p:grpSp>
      <p:grpSp>
        <p:nvGrpSpPr>
          <p:cNvPr id="142" name="Group 187"/>
          <p:cNvGrpSpPr>
            <a:grpSpLocks/>
          </p:cNvGrpSpPr>
          <p:nvPr/>
        </p:nvGrpSpPr>
        <p:grpSpPr bwMode="auto">
          <a:xfrm>
            <a:off x="1404937" y="2036763"/>
            <a:ext cx="301625" cy="292100"/>
            <a:chOff x="1962" y="2058"/>
            <a:chExt cx="190" cy="184"/>
          </a:xfrm>
        </p:grpSpPr>
        <p:sp>
          <p:nvSpPr>
            <p:cNvPr id="150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mic Sans MS" pitchFamily="66" charset="0"/>
                </a:rPr>
                <a:t>H</a:t>
              </a:r>
              <a:r>
                <a:rPr lang="en-US" sz="1800" baseline="-25000">
                  <a:latin typeface="Comic Sans MS" pitchFamily="66" charset="0"/>
                </a:rPr>
                <a:t>n</a:t>
              </a:r>
            </a:p>
          </p:txBody>
        </p:sp>
      </p:grpSp>
      <p:sp>
        <p:nvSpPr>
          <p:cNvPr id="152" name="Text Box 7"/>
          <p:cNvSpPr txBox="1">
            <a:spLocks noChangeArrowheads="1"/>
          </p:cNvSpPr>
          <p:nvPr/>
        </p:nvSpPr>
        <p:spPr bwMode="auto">
          <a:xfrm>
            <a:off x="327025" y="2316163"/>
            <a:ext cx="758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Comic Sans MS" pitchFamily="66" charset="0"/>
              </a:rPr>
              <a:t>frame</a:t>
            </a:r>
            <a:endParaRPr lang="en-US" sz="16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153" name="Slide Number Placeholder 1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4" name="Footer Placeholder 1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" y="2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2" grpId="0"/>
      <p:bldP spid="42" grpId="1"/>
      <p:bldP spid="138" grpId="0"/>
      <p:bldP spid="152" grpId="0"/>
      <p:bldP spid="15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OSI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TCP/IP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Slide </a:t>
            </a:r>
            <a:r>
              <a:rPr lang="en-US" dirty="0" err="1">
                <a:latin typeface="Arial" charset="0"/>
              </a:rPr>
              <a:t>bài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giảng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của</a:t>
            </a:r>
            <a:r>
              <a:rPr lang="en-US" dirty="0">
                <a:latin typeface="Arial" charset="0"/>
              </a:rPr>
              <a:t> J.F Kurose and K.W. Ross </a:t>
            </a:r>
            <a:r>
              <a:rPr lang="en-US" dirty="0" err="1">
                <a:latin typeface="Arial" charset="0"/>
              </a:rPr>
              <a:t>về</a:t>
            </a:r>
            <a:r>
              <a:rPr lang="en-US" dirty="0">
                <a:latin typeface="Arial" charset="0"/>
              </a:rPr>
              <a:t> Computer Networking: A Top Down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Giới thiệu - 1</a:t>
            </a:r>
          </a:p>
        </p:txBody>
      </p:sp>
      <p:pic>
        <p:nvPicPr>
          <p:cNvPr id="53251" name="Picture 3" descr="bd0715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830513"/>
            <a:ext cx="1646238" cy="1801813"/>
          </a:xfrm>
          <a:prstGeom prst="rect">
            <a:avLst/>
          </a:prstGeom>
          <a:noFill/>
        </p:spPr>
      </p:pic>
      <p:pic>
        <p:nvPicPr>
          <p:cNvPr id="53252" name="Picture 4" descr="bd0715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2754313"/>
            <a:ext cx="1646238" cy="1801813"/>
          </a:xfrm>
          <a:prstGeom prst="rect">
            <a:avLst/>
          </a:prstGeom>
          <a:noFill/>
        </p:spPr>
      </p:pic>
      <p:pic>
        <p:nvPicPr>
          <p:cNvPr id="53255" name="Picture 7" descr="bd14710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403726"/>
            <a:ext cx="6858000" cy="457200"/>
          </a:xfrm>
          <a:prstGeom prst="rect">
            <a:avLst/>
          </a:prstGeom>
          <a:noFill/>
        </p:spPr>
      </p:pic>
      <p:pic>
        <p:nvPicPr>
          <p:cNvPr id="53256" name="Picture 8" descr="bd04914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048000"/>
            <a:ext cx="1071673" cy="730009"/>
          </a:xfrm>
          <a:prstGeom prst="rect">
            <a:avLst/>
          </a:prstGeom>
          <a:noFill/>
        </p:spPr>
      </p:pic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1447800" y="1766888"/>
            <a:ext cx="2133600" cy="1066800"/>
          </a:xfrm>
          <a:prstGeom prst="wedgeEllipse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Chào, Tôi tên A</a:t>
            </a:r>
          </a:p>
        </p:txBody>
      </p:sp>
      <p:sp>
        <p:nvSpPr>
          <p:cNvPr id="53258" name="AutoShape 10"/>
          <p:cNvSpPr>
            <a:spLocks noChangeArrowheads="1"/>
          </p:cNvSpPr>
          <p:nvPr/>
        </p:nvSpPr>
        <p:spPr bwMode="auto">
          <a:xfrm rot="16200000">
            <a:off x="6018213" y="774701"/>
            <a:ext cx="1244600" cy="1981200"/>
          </a:xfrm>
          <a:prstGeom prst="wedgeEllipseCallout">
            <a:avLst>
              <a:gd name="adj1" fmla="val -108421"/>
              <a:gd name="adj2" fmla="val 47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/>
          <a:lstStyle/>
          <a:p>
            <a:pPr algn="ctr" eaLnBrk="0" hangingPunct="0"/>
            <a:r>
              <a:rPr lang="en-US">
                <a:latin typeface="Comic Sans MS" pitchFamily="66" charset="0"/>
              </a:rPr>
              <a:t>Hi, My name’s B </a:t>
            </a:r>
          </a:p>
        </p:txBody>
      </p:sp>
      <p:pic>
        <p:nvPicPr>
          <p:cNvPr id="16" name="Picture 8" descr="bd04914_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048000"/>
            <a:ext cx="1071673" cy="730009"/>
          </a:xfrm>
          <a:prstGeom prst="rect">
            <a:avLst/>
          </a:prstGeom>
          <a:noFill/>
        </p:spPr>
      </p:pic>
      <p:pic>
        <p:nvPicPr>
          <p:cNvPr id="17" name="Picture 11" descr="yylgaifm[1]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1524000" y="3886200"/>
            <a:ext cx="1528763" cy="460375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- 2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1295400"/>
            <a:ext cx="6248400" cy="5238750"/>
          </a:xfrm>
          <a:prstGeom prst="rect">
            <a:avLst/>
          </a:prstGeom>
          <a:noFill/>
        </p:spPr>
      </p:pic>
      <p:pic>
        <p:nvPicPr>
          <p:cNvPr id="54276" name="Picture 4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5597525"/>
            <a:ext cx="381000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05400" y="5715000"/>
            <a:ext cx="533400" cy="657225"/>
            <a:chOff x="3793" y="2602"/>
            <a:chExt cx="571" cy="662"/>
          </a:xfrm>
        </p:grpSpPr>
        <p:sp>
          <p:nvSpPr>
            <p:cNvPr id="54278" name="Freeform 6"/>
            <p:cNvSpPr>
              <a:spLocks/>
            </p:cNvSpPr>
            <p:nvPr/>
          </p:nvSpPr>
          <p:spPr bwMode="auto">
            <a:xfrm>
              <a:off x="3801" y="2628"/>
              <a:ext cx="532" cy="636"/>
            </a:xfrm>
            <a:custGeom>
              <a:avLst/>
              <a:gdLst/>
              <a:ahLst/>
              <a:cxnLst>
                <a:cxn ang="0">
                  <a:pos x="136" y="209"/>
                </a:cxn>
                <a:cxn ang="0">
                  <a:pos x="147" y="230"/>
                </a:cxn>
                <a:cxn ang="0">
                  <a:pos x="192" y="218"/>
                </a:cxn>
                <a:cxn ang="0">
                  <a:pos x="255" y="367"/>
                </a:cxn>
                <a:cxn ang="0">
                  <a:pos x="209" y="438"/>
                </a:cxn>
                <a:cxn ang="0">
                  <a:pos x="246" y="518"/>
                </a:cxn>
                <a:cxn ang="0">
                  <a:pos x="266" y="512"/>
                </a:cxn>
                <a:cxn ang="0">
                  <a:pos x="294" y="434"/>
                </a:cxn>
                <a:cxn ang="0">
                  <a:pos x="344" y="482"/>
                </a:cxn>
                <a:cxn ang="0">
                  <a:pos x="388" y="434"/>
                </a:cxn>
                <a:cxn ang="0">
                  <a:pos x="373" y="391"/>
                </a:cxn>
                <a:cxn ang="0">
                  <a:pos x="362" y="360"/>
                </a:cxn>
                <a:cxn ang="0">
                  <a:pos x="378" y="326"/>
                </a:cxn>
                <a:cxn ang="0">
                  <a:pos x="394" y="340"/>
                </a:cxn>
                <a:cxn ang="0">
                  <a:pos x="383" y="393"/>
                </a:cxn>
                <a:cxn ang="0">
                  <a:pos x="401" y="510"/>
                </a:cxn>
                <a:cxn ang="0">
                  <a:pos x="450" y="576"/>
                </a:cxn>
                <a:cxn ang="0">
                  <a:pos x="504" y="512"/>
                </a:cxn>
                <a:cxn ang="0">
                  <a:pos x="531" y="316"/>
                </a:cxn>
                <a:cxn ang="0">
                  <a:pos x="465" y="218"/>
                </a:cxn>
                <a:cxn ang="0">
                  <a:pos x="459" y="221"/>
                </a:cxn>
                <a:cxn ang="0">
                  <a:pos x="450" y="230"/>
                </a:cxn>
                <a:cxn ang="0">
                  <a:pos x="439" y="237"/>
                </a:cxn>
                <a:cxn ang="0">
                  <a:pos x="433" y="245"/>
                </a:cxn>
                <a:cxn ang="0">
                  <a:pos x="430" y="253"/>
                </a:cxn>
                <a:cxn ang="0">
                  <a:pos x="425" y="267"/>
                </a:cxn>
                <a:cxn ang="0">
                  <a:pos x="418" y="280"/>
                </a:cxn>
                <a:cxn ang="0">
                  <a:pos x="414" y="287"/>
                </a:cxn>
                <a:cxn ang="0">
                  <a:pos x="412" y="148"/>
                </a:cxn>
                <a:cxn ang="0">
                  <a:pos x="486" y="157"/>
                </a:cxn>
                <a:cxn ang="0">
                  <a:pos x="472" y="92"/>
                </a:cxn>
                <a:cxn ang="0">
                  <a:pos x="370" y="80"/>
                </a:cxn>
                <a:cxn ang="0">
                  <a:pos x="320" y="118"/>
                </a:cxn>
                <a:cxn ang="0">
                  <a:pos x="377" y="141"/>
                </a:cxn>
                <a:cxn ang="0">
                  <a:pos x="225" y="104"/>
                </a:cxn>
                <a:cxn ang="0">
                  <a:pos x="347" y="241"/>
                </a:cxn>
                <a:cxn ang="0">
                  <a:pos x="377" y="294"/>
                </a:cxn>
                <a:cxn ang="0">
                  <a:pos x="372" y="287"/>
                </a:cxn>
                <a:cxn ang="0">
                  <a:pos x="326" y="330"/>
                </a:cxn>
                <a:cxn ang="0">
                  <a:pos x="209" y="148"/>
                </a:cxn>
                <a:cxn ang="0">
                  <a:pos x="225" y="104"/>
                </a:cxn>
                <a:cxn ang="0">
                  <a:pos x="201" y="77"/>
                </a:cxn>
                <a:cxn ang="0">
                  <a:pos x="243" y="62"/>
                </a:cxn>
                <a:cxn ang="0">
                  <a:pos x="317" y="85"/>
                </a:cxn>
                <a:cxn ang="0">
                  <a:pos x="338" y="44"/>
                </a:cxn>
                <a:cxn ang="0">
                  <a:pos x="251" y="23"/>
                </a:cxn>
                <a:cxn ang="0">
                  <a:pos x="186" y="26"/>
                </a:cxn>
                <a:cxn ang="0">
                  <a:pos x="138" y="12"/>
                </a:cxn>
                <a:cxn ang="0">
                  <a:pos x="130" y="23"/>
                </a:cxn>
                <a:cxn ang="0">
                  <a:pos x="73" y="5"/>
                </a:cxn>
                <a:cxn ang="0">
                  <a:pos x="0" y="16"/>
                </a:cxn>
                <a:cxn ang="0">
                  <a:pos x="12" y="51"/>
                </a:cxn>
                <a:cxn ang="0">
                  <a:pos x="80" y="49"/>
                </a:cxn>
                <a:cxn ang="0">
                  <a:pos x="154" y="80"/>
                </a:cxn>
                <a:cxn ang="0">
                  <a:pos x="151" y="101"/>
                </a:cxn>
                <a:cxn ang="0">
                  <a:pos x="115" y="161"/>
                </a:cxn>
                <a:cxn ang="0">
                  <a:pos x="94" y="196"/>
                </a:cxn>
                <a:cxn ang="0">
                  <a:pos x="27" y="321"/>
                </a:cxn>
                <a:cxn ang="0">
                  <a:pos x="38" y="545"/>
                </a:cxn>
                <a:cxn ang="0">
                  <a:pos x="110" y="635"/>
                </a:cxn>
                <a:cxn ang="0">
                  <a:pos x="160" y="576"/>
                </a:cxn>
                <a:cxn ang="0">
                  <a:pos x="196" y="438"/>
                </a:cxn>
                <a:cxn ang="0">
                  <a:pos x="172" y="297"/>
                </a:cxn>
              </a:cxnLst>
              <a:rect l="0" t="0" r="r" b="b"/>
              <a:pathLst>
                <a:path w="532" h="636">
                  <a:moveTo>
                    <a:pt x="147" y="230"/>
                  </a:moveTo>
                  <a:lnTo>
                    <a:pt x="136" y="209"/>
                  </a:lnTo>
                  <a:lnTo>
                    <a:pt x="152" y="211"/>
                  </a:lnTo>
                  <a:lnTo>
                    <a:pt x="147" y="230"/>
                  </a:lnTo>
                  <a:lnTo>
                    <a:pt x="172" y="297"/>
                  </a:lnTo>
                  <a:lnTo>
                    <a:pt x="192" y="218"/>
                  </a:lnTo>
                  <a:lnTo>
                    <a:pt x="287" y="358"/>
                  </a:lnTo>
                  <a:lnTo>
                    <a:pt x="255" y="367"/>
                  </a:lnTo>
                  <a:lnTo>
                    <a:pt x="246" y="462"/>
                  </a:lnTo>
                  <a:lnTo>
                    <a:pt x="209" y="438"/>
                  </a:lnTo>
                  <a:lnTo>
                    <a:pt x="199" y="501"/>
                  </a:lnTo>
                  <a:lnTo>
                    <a:pt x="246" y="518"/>
                  </a:lnTo>
                  <a:lnTo>
                    <a:pt x="251" y="508"/>
                  </a:lnTo>
                  <a:lnTo>
                    <a:pt x="266" y="512"/>
                  </a:lnTo>
                  <a:lnTo>
                    <a:pt x="280" y="429"/>
                  </a:lnTo>
                  <a:lnTo>
                    <a:pt x="294" y="434"/>
                  </a:lnTo>
                  <a:lnTo>
                    <a:pt x="309" y="464"/>
                  </a:lnTo>
                  <a:lnTo>
                    <a:pt x="344" y="482"/>
                  </a:lnTo>
                  <a:lnTo>
                    <a:pt x="370" y="432"/>
                  </a:lnTo>
                  <a:lnTo>
                    <a:pt x="388" y="434"/>
                  </a:lnTo>
                  <a:lnTo>
                    <a:pt x="383" y="393"/>
                  </a:lnTo>
                  <a:lnTo>
                    <a:pt x="373" y="391"/>
                  </a:lnTo>
                  <a:lnTo>
                    <a:pt x="370" y="377"/>
                  </a:lnTo>
                  <a:lnTo>
                    <a:pt x="362" y="360"/>
                  </a:lnTo>
                  <a:lnTo>
                    <a:pt x="370" y="326"/>
                  </a:lnTo>
                  <a:lnTo>
                    <a:pt x="378" y="326"/>
                  </a:lnTo>
                  <a:lnTo>
                    <a:pt x="380" y="333"/>
                  </a:lnTo>
                  <a:lnTo>
                    <a:pt x="394" y="340"/>
                  </a:lnTo>
                  <a:lnTo>
                    <a:pt x="380" y="377"/>
                  </a:lnTo>
                  <a:lnTo>
                    <a:pt x="383" y="393"/>
                  </a:lnTo>
                  <a:lnTo>
                    <a:pt x="388" y="434"/>
                  </a:lnTo>
                  <a:lnTo>
                    <a:pt x="401" y="510"/>
                  </a:lnTo>
                  <a:lnTo>
                    <a:pt x="426" y="557"/>
                  </a:lnTo>
                  <a:lnTo>
                    <a:pt x="450" y="576"/>
                  </a:lnTo>
                  <a:lnTo>
                    <a:pt x="464" y="576"/>
                  </a:lnTo>
                  <a:lnTo>
                    <a:pt x="504" y="512"/>
                  </a:lnTo>
                  <a:lnTo>
                    <a:pt x="525" y="438"/>
                  </a:lnTo>
                  <a:lnTo>
                    <a:pt x="531" y="316"/>
                  </a:lnTo>
                  <a:lnTo>
                    <a:pt x="507" y="250"/>
                  </a:lnTo>
                  <a:lnTo>
                    <a:pt x="465" y="218"/>
                  </a:lnTo>
                  <a:lnTo>
                    <a:pt x="464" y="218"/>
                  </a:lnTo>
                  <a:lnTo>
                    <a:pt x="459" y="221"/>
                  </a:lnTo>
                  <a:lnTo>
                    <a:pt x="456" y="225"/>
                  </a:lnTo>
                  <a:lnTo>
                    <a:pt x="450" y="230"/>
                  </a:lnTo>
                  <a:lnTo>
                    <a:pt x="444" y="235"/>
                  </a:lnTo>
                  <a:lnTo>
                    <a:pt x="439" y="237"/>
                  </a:lnTo>
                  <a:lnTo>
                    <a:pt x="435" y="243"/>
                  </a:lnTo>
                  <a:lnTo>
                    <a:pt x="433" y="245"/>
                  </a:lnTo>
                  <a:lnTo>
                    <a:pt x="433" y="248"/>
                  </a:lnTo>
                  <a:lnTo>
                    <a:pt x="430" y="253"/>
                  </a:lnTo>
                  <a:lnTo>
                    <a:pt x="426" y="260"/>
                  </a:lnTo>
                  <a:lnTo>
                    <a:pt x="425" y="267"/>
                  </a:lnTo>
                  <a:lnTo>
                    <a:pt x="421" y="273"/>
                  </a:lnTo>
                  <a:lnTo>
                    <a:pt x="418" y="280"/>
                  </a:lnTo>
                  <a:lnTo>
                    <a:pt x="415" y="285"/>
                  </a:lnTo>
                  <a:lnTo>
                    <a:pt x="414" y="287"/>
                  </a:lnTo>
                  <a:lnTo>
                    <a:pt x="386" y="230"/>
                  </a:lnTo>
                  <a:lnTo>
                    <a:pt x="412" y="148"/>
                  </a:lnTo>
                  <a:lnTo>
                    <a:pt x="435" y="161"/>
                  </a:lnTo>
                  <a:lnTo>
                    <a:pt x="486" y="157"/>
                  </a:lnTo>
                  <a:lnTo>
                    <a:pt x="499" y="118"/>
                  </a:lnTo>
                  <a:lnTo>
                    <a:pt x="472" y="92"/>
                  </a:lnTo>
                  <a:lnTo>
                    <a:pt x="421" y="95"/>
                  </a:lnTo>
                  <a:lnTo>
                    <a:pt x="370" y="80"/>
                  </a:lnTo>
                  <a:lnTo>
                    <a:pt x="322" y="95"/>
                  </a:lnTo>
                  <a:lnTo>
                    <a:pt x="320" y="118"/>
                  </a:lnTo>
                  <a:lnTo>
                    <a:pt x="350" y="138"/>
                  </a:lnTo>
                  <a:lnTo>
                    <a:pt x="377" y="141"/>
                  </a:lnTo>
                  <a:lnTo>
                    <a:pt x="359" y="202"/>
                  </a:lnTo>
                  <a:lnTo>
                    <a:pt x="225" y="104"/>
                  </a:lnTo>
                  <a:lnTo>
                    <a:pt x="223" y="161"/>
                  </a:lnTo>
                  <a:lnTo>
                    <a:pt x="347" y="241"/>
                  </a:lnTo>
                  <a:lnTo>
                    <a:pt x="372" y="287"/>
                  </a:lnTo>
                  <a:lnTo>
                    <a:pt x="377" y="294"/>
                  </a:lnTo>
                  <a:lnTo>
                    <a:pt x="370" y="294"/>
                  </a:lnTo>
                  <a:lnTo>
                    <a:pt x="372" y="287"/>
                  </a:lnTo>
                  <a:lnTo>
                    <a:pt x="347" y="241"/>
                  </a:lnTo>
                  <a:lnTo>
                    <a:pt x="326" y="330"/>
                  </a:lnTo>
                  <a:lnTo>
                    <a:pt x="312" y="340"/>
                  </a:lnTo>
                  <a:lnTo>
                    <a:pt x="209" y="148"/>
                  </a:lnTo>
                  <a:lnTo>
                    <a:pt x="223" y="161"/>
                  </a:lnTo>
                  <a:lnTo>
                    <a:pt x="225" y="104"/>
                  </a:lnTo>
                  <a:lnTo>
                    <a:pt x="201" y="87"/>
                  </a:lnTo>
                  <a:lnTo>
                    <a:pt x="201" y="77"/>
                  </a:lnTo>
                  <a:lnTo>
                    <a:pt x="190" y="60"/>
                  </a:lnTo>
                  <a:lnTo>
                    <a:pt x="243" y="62"/>
                  </a:lnTo>
                  <a:lnTo>
                    <a:pt x="257" y="80"/>
                  </a:lnTo>
                  <a:lnTo>
                    <a:pt x="317" y="85"/>
                  </a:lnTo>
                  <a:lnTo>
                    <a:pt x="335" y="62"/>
                  </a:lnTo>
                  <a:lnTo>
                    <a:pt x="338" y="44"/>
                  </a:lnTo>
                  <a:lnTo>
                    <a:pt x="323" y="28"/>
                  </a:lnTo>
                  <a:lnTo>
                    <a:pt x="251" y="23"/>
                  </a:lnTo>
                  <a:lnTo>
                    <a:pt x="244" y="33"/>
                  </a:lnTo>
                  <a:lnTo>
                    <a:pt x="186" y="26"/>
                  </a:lnTo>
                  <a:lnTo>
                    <a:pt x="178" y="21"/>
                  </a:lnTo>
                  <a:lnTo>
                    <a:pt x="138" y="12"/>
                  </a:lnTo>
                  <a:lnTo>
                    <a:pt x="130" y="19"/>
                  </a:lnTo>
                  <a:lnTo>
                    <a:pt x="130" y="23"/>
                  </a:lnTo>
                  <a:lnTo>
                    <a:pt x="80" y="19"/>
                  </a:lnTo>
                  <a:lnTo>
                    <a:pt x="73" y="5"/>
                  </a:lnTo>
                  <a:lnTo>
                    <a:pt x="17" y="0"/>
                  </a:lnTo>
                  <a:lnTo>
                    <a:pt x="0" y="16"/>
                  </a:lnTo>
                  <a:lnTo>
                    <a:pt x="2" y="40"/>
                  </a:lnTo>
                  <a:lnTo>
                    <a:pt x="12" y="51"/>
                  </a:lnTo>
                  <a:lnTo>
                    <a:pt x="73" y="56"/>
                  </a:lnTo>
                  <a:lnTo>
                    <a:pt x="80" y="49"/>
                  </a:lnTo>
                  <a:lnTo>
                    <a:pt x="138" y="56"/>
                  </a:lnTo>
                  <a:lnTo>
                    <a:pt x="154" y="80"/>
                  </a:lnTo>
                  <a:lnTo>
                    <a:pt x="147" y="87"/>
                  </a:lnTo>
                  <a:lnTo>
                    <a:pt x="151" y="101"/>
                  </a:lnTo>
                  <a:lnTo>
                    <a:pt x="136" y="163"/>
                  </a:lnTo>
                  <a:lnTo>
                    <a:pt x="115" y="161"/>
                  </a:lnTo>
                  <a:lnTo>
                    <a:pt x="107" y="196"/>
                  </a:lnTo>
                  <a:lnTo>
                    <a:pt x="94" y="196"/>
                  </a:lnTo>
                  <a:lnTo>
                    <a:pt x="59" y="230"/>
                  </a:lnTo>
                  <a:lnTo>
                    <a:pt x="27" y="321"/>
                  </a:lnTo>
                  <a:lnTo>
                    <a:pt x="23" y="434"/>
                  </a:lnTo>
                  <a:lnTo>
                    <a:pt x="38" y="545"/>
                  </a:lnTo>
                  <a:lnTo>
                    <a:pt x="71" y="615"/>
                  </a:lnTo>
                  <a:lnTo>
                    <a:pt x="110" y="635"/>
                  </a:lnTo>
                  <a:lnTo>
                    <a:pt x="131" y="629"/>
                  </a:lnTo>
                  <a:lnTo>
                    <a:pt x="160" y="576"/>
                  </a:lnTo>
                  <a:lnTo>
                    <a:pt x="188" y="514"/>
                  </a:lnTo>
                  <a:lnTo>
                    <a:pt x="196" y="438"/>
                  </a:lnTo>
                  <a:lnTo>
                    <a:pt x="188" y="347"/>
                  </a:lnTo>
                  <a:lnTo>
                    <a:pt x="172" y="297"/>
                  </a:lnTo>
                  <a:lnTo>
                    <a:pt x="147" y="23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Freeform 7"/>
            <p:cNvSpPr>
              <a:spLocks/>
            </p:cNvSpPr>
            <p:nvPr/>
          </p:nvSpPr>
          <p:spPr bwMode="auto">
            <a:xfrm>
              <a:off x="4118" y="2687"/>
              <a:ext cx="16" cy="17"/>
            </a:xfrm>
            <a:custGeom>
              <a:avLst/>
              <a:gdLst/>
              <a:ahLst/>
              <a:cxnLst>
                <a:cxn ang="0">
                  <a:pos x="1" y="16"/>
                </a:cxn>
                <a:cxn ang="0">
                  <a:pos x="0" y="0"/>
                </a:cxn>
                <a:cxn ang="0">
                  <a:pos x="6" y="8"/>
                </a:cxn>
                <a:cxn ang="0">
                  <a:pos x="15" y="4"/>
                </a:cxn>
                <a:cxn ang="0">
                  <a:pos x="1" y="16"/>
                </a:cxn>
              </a:cxnLst>
              <a:rect l="0" t="0" r="r" b="b"/>
              <a:pathLst>
                <a:path w="16" h="17">
                  <a:moveTo>
                    <a:pt x="1" y="16"/>
                  </a:moveTo>
                  <a:lnTo>
                    <a:pt x="0" y="0"/>
                  </a:lnTo>
                  <a:lnTo>
                    <a:pt x="6" y="8"/>
                  </a:lnTo>
                  <a:lnTo>
                    <a:pt x="15" y="4"/>
                  </a:lnTo>
                  <a:lnTo>
                    <a:pt x="1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Freeform 8"/>
            <p:cNvSpPr>
              <a:spLocks/>
            </p:cNvSpPr>
            <p:nvPr/>
          </p:nvSpPr>
          <p:spPr bwMode="auto">
            <a:xfrm>
              <a:off x="4175" y="2763"/>
              <a:ext cx="33" cy="67"/>
            </a:xfrm>
            <a:custGeom>
              <a:avLst/>
              <a:gdLst/>
              <a:ahLst/>
              <a:cxnLst>
                <a:cxn ang="0">
                  <a:pos x="0" y="56"/>
                </a:cxn>
                <a:cxn ang="0">
                  <a:pos x="15" y="3"/>
                </a:cxn>
                <a:cxn ang="0">
                  <a:pos x="26" y="0"/>
                </a:cxn>
                <a:cxn ang="0">
                  <a:pos x="29" y="4"/>
                </a:cxn>
                <a:cxn ang="0">
                  <a:pos x="32" y="14"/>
                </a:cxn>
                <a:cxn ang="0">
                  <a:pos x="15" y="66"/>
                </a:cxn>
                <a:cxn ang="0">
                  <a:pos x="7" y="58"/>
                </a:cxn>
                <a:cxn ang="0">
                  <a:pos x="0" y="56"/>
                </a:cxn>
              </a:cxnLst>
              <a:rect l="0" t="0" r="r" b="b"/>
              <a:pathLst>
                <a:path w="33" h="67">
                  <a:moveTo>
                    <a:pt x="0" y="56"/>
                  </a:moveTo>
                  <a:lnTo>
                    <a:pt x="15" y="3"/>
                  </a:lnTo>
                  <a:lnTo>
                    <a:pt x="26" y="0"/>
                  </a:lnTo>
                  <a:lnTo>
                    <a:pt x="29" y="4"/>
                  </a:lnTo>
                  <a:lnTo>
                    <a:pt x="32" y="14"/>
                  </a:lnTo>
                  <a:lnTo>
                    <a:pt x="15" y="66"/>
                  </a:lnTo>
                  <a:lnTo>
                    <a:pt x="7" y="58"/>
                  </a:lnTo>
                  <a:lnTo>
                    <a:pt x="0" y="5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Freeform 9"/>
            <p:cNvSpPr>
              <a:spLocks/>
            </p:cNvSpPr>
            <p:nvPr/>
          </p:nvSpPr>
          <p:spPr bwMode="auto">
            <a:xfrm>
              <a:off x="4151" y="2838"/>
              <a:ext cx="31" cy="83"/>
            </a:xfrm>
            <a:custGeom>
              <a:avLst/>
              <a:gdLst/>
              <a:ahLst/>
              <a:cxnLst>
                <a:cxn ang="0">
                  <a:pos x="19" y="2"/>
                </a:cxn>
                <a:cxn ang="0">
                  <a:pos x="25" y="0"/>
                </a:cxn>
                <a:cxn ang="0">
                  <a:pos x="30" y="11"/>
                </a:cxn>
                <a:cxn ang="0">
                  <a:pos x="13" y="77"/>
                </a:cxn>
                <a:cxn ang="0">
                  <a:pos x="0" y="82"/>
                </a:cxn>
                <a:cxn ang="0">
                  <a:pos x="9" y="38"/>
                </a:cxn>
                <a:cxn ang="0">
                  <a:pos x="19" y="31"/>
                </a:cxn>
                <a:cxn ang="0">
                  <a:pos x="20" y="13"/>
                </a:cxn>
                <a:cxn ang="0">
                  <a:pos x="19" y="2"/>
                </a:cxn>
              </a:cxnLst>
              <a:rect l="0" t="0" r="r" b="b"/>
              <a:pathLst>
                <a:path w="31" h="83">
                  <a:moveTo>
                    <a:pt x="19" y="2"/>
                  </a:moveTo>
                  <a:lnTo>
                    <a:pt x="25" y="0"/>
                  </a:lnTo>
                  <a:lnTo>
                    <a:pt x="30" y="11"/>
                  </a:lnTo>
                  <a:lnTo>
                    <a:pt x="13" y="77"/>
                  </a:lnTo>
                  <a:lnTo>
                    <a:pt x="0" y="82"/>
                  </a:lnTo>
                  <a:lnTo>
                    <a:pt x="9" y="38"/>
                  </a:lnTo>
                  <a:lnTo>
                    <a:pt x="19" y="31"/>
                  </a:lnTo>
                  <a:lnTo>
                    <a:pt x="20" y="13"/>
                  </a:lnTo>
                  <a:lnTo>
                    <a:pt x="19" y="2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Freeform 10"/>
            <p:cNvSpPr>
              <a:spLocks/>
            </p:cNvSpPr>
            <p:nvPr/>
          </p:nvSpPr>
          <p:spPr bwMode="auto">
            <a:xfrm>
              <a:off x="3949" y="2725"/>
              <a:ext cx="35" cy="7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21" y="0"/>
                </a:cxn>
                <a:cxn ang="0">
                  <a:pos x="34" y="4"/>
                </a:cxn>
                <a:cxn ang="0">
                  <a:pos x="22" y="69"/>
                </a:cxn>
                <a:cxn ang="0">
                  <a:pos x="0" y="65"/>
                </a:cxn>
                <a:cxn ang="0">
                  <a:pos x="10" y="4"/>
                </a:cxn>
              </a:cxnLst>
              <a:rect l="0" t="0" r="r" b="b"/>
              <a:pathLst>
                <a:path w="35" h="70">
                  <a:moveTo>
                    <a:pt x="10" y="4"/>
                  </a:moveTo>
                  <a:lnTo>
                    <a:pt x="21" y="0"/>
                  </a:lnTo>
                  <a:lnTo>
                    <a:pt x="34" y="4"/>
                  </a:lnTo>
                  <a:lnTo>
                    <a:pt x="22" y="69"/>
                  </a:lnTo>
                  <a:lnTo>
                    <a:pt x="0" y="65"/>
                  </a:lnTo>
                  <a:lnTo>
                    <a:pt x="10" y="4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Freeform 11"/>
            <p:cNvSpPr>
              <a:spLocks/>
            </p:cNvSpPr>
            <p:nvPr/>
          </p:nvSpPr>
          <p:spPr bwMode="auto">
            <a:xfrm>
              <a:off x="3986" y="2669"/>
              <a:ext cx="55" cy="17"/>
            </a:xfrm>
            <a:custGeom>
              <a:avLst/>
              <a:gdLst/>
              <a:ahLst/>
              <a:cxnLst>
                <a:cxn ang="0">
                  <a:pos x="54" y="16"/>
                </a:cxn>
                <a:cxn ang="0">
                  <a:pos x="54" y="5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3" y="10"/>
                </a:cxn>
                <a:cxn ang="0">
                  <a:pos x="54" y="16"/>
                </a:cxn>
              </a:cxnLst>
              <a:rect l="0" t="0" r="r" b="b"/>
              <a:pathLst>
                <a:path w="55" h="17">
                  <a:moveTo>
                    <a:pt x="54" y="16"/>
                  </a:moveTo>
                  <a:lnTo>
                    <a:pt x="54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3" y="10"/>
                  </a:lnTo>
                  <a:lnTo>
                    <a:pt x="54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Freeform 12"/>
            <p:cNvSpPr>
              <a:spLocks/>
            </p:cNvSpPr>
            <p:nvPr/>
          </p:nvSpPr>
          <p:spPr bwMode="auto">
            <a:xfrm>
              <a:off x="3873" y="2658"/>
              <a:ext cx="56" cy="17"/>
            </a:xfrm>
            <a:custGeom>
              <a:avLst/>
              <a:gdLst/>
              <a:ahLst/>
              <a:cxnLst>
                <a:cxn ang="0">
                  <a:pos x="55" y="16"/>
                </a:cxn>
                <a:cxn ang="0">
                  <a:pos x="55" y="7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8" y="11"/>
                </a:cxn>
                <a:cxn ang="0">
                  <a:pos x="55" y="16"/>
                </a:cxn>
              </a:cxnLst>
              <a:rect l="0" t="0" r="r" b="b"/>
              <a:pathLst>
                <a:path w="56" h="17">
                  <a:moveTo>
                    <a:pt x="55" y="16"/>
                  </a:moveTo>
                  <a:lnTo>
                    <a:pt x="55" y="7"/>
                  </a:lnTo>
                  <a:lnTo>
                    <a:pt x="3" y="0"/>
                  </a:lnTo>
                  <a:lnTo>
                    <a:pt x="0" y="4"/>
                  </a:lnTo>
                  <a:lnTo>
                    <a:pt x="8" y="11"/>
                  </a:lnTo>
                  <a:lnTo>
                    <a:pt x="55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Freeform 13"/>
            <p:cNvSpPr>
              <a:spLocks/>
            </p:cNvSpPr>
            <p:nvPr/>
          </p:nvSpPr>
          <p:spPr bwMode="auto">
            <a:xfrm>
              <a:off x="3815" y="2665"/>
              <a:ext cx="42" cy="17"/>
            </a:xfrm>
            <a:custGeom>
              <a:avLst/>
              <a:gdLst/>
              <a:ahLst/>
              <a:cxnLst>
                <a:cxn ang="0">
                  <a:pos x="41" y="16"/>
                </a:cxn>
                <a:cxn ang="0">
                  <a:pos x="37" y="3"/>
                </a:cxn>
                <a:cxn ang="0">
                  <a:pos x="0" y="0"/>
                </a:cxn>
                <a:cxn ang="0">
                  <a:pos x="4" y="9"/>
                </a:cxn>
                <a:cxn ang="0">
                  <a:pos x="41" y="16"/>
                </a:cxn>
              </a:cxnLst>
              <a:rect l="0" t="0" r="r" b="b"/>
              <a:pathLst>
                <a:path w="42" h="17">
                  <a:moveTo>
                    <a:pt x="41" y="16"/>
                  </a:moveTo>
                  <a:lnTo>
                    <a:pt x="37" y="3"/>
                  </a:lnTo>
                  <a:lnTo>
                    <a:pt x="0" y="0"/>
                  </a:lnTo>
                  <a:lnTo>
                    <a:pt x="4" y="9"/>
                  </a:lnTo>
                  <a:lnTo>
                    <a:pt x="41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Freeform 14"/>
            <p:cNvSpPr>
              <a:spLocks/>
            </p:cNvSpPr>
            <p:nvPr/>
          </p:nvSpPr>
          <p:spPr bwMode="auto">
            <a:xfrm>
              <a:off x="3944" y="2653"/>
              <a:ext cx="40" cy="50"/>
            </a:xfrm>
            <a:custGeom>
              <a:avLst/>
              <a:gdLst/>
              <a:ahLst/>
              <a:cxnLst>
                <a:cxn ang="0">
                  <a:pos x="39" y="47"/>
                </a:cxn>
                <a:cxn ang="0">
                  <a:pos x="25" y="24"/>
                </a:cxn>
                <a:cxn ang="0">
                  <a:pos x="23" y="6"/>
                </a:cxn>
                <a:cxn ang="0">
                  <a:pos x="4" y="0"/>
                </a:cxn>
                <a:cxn ang="0">
                  <a:pos x="0" y="6"/>
                </a:cxn>
                <a:cxn ang="0">
                  <a:pos x="5" y="28"/>
                </a:cxn>
                <a:cxn ang="0">
                  <a:pos x="21" y="49"/>
                </a:cxn>
                <a:cxn ang="0">
                  <a:pos x="39" y="47"/>
                </a:cxn>
              </a:cxnLst>
              <a:rect l="0" t="0" r="r" b="b"/>
              <a:pathLst>
                <a:path w="40" h="50">
                  <a:moveTo>
                    <a:pt x="39" y="47"/>
                  </a:moveTo>
                  <a:lnTo>
                    <a:pt x="25" y="24"/>
                  </a:lnTo>
                  <a:lnTo>
                    <a:pt x="23" y="6"/>
                  </a:lnTo>
                  <a:lnTo>
                    <a:pt x="4" y="0"/>
                  </a:lnTo>
                  <a:lnTo>
                    <a:pt x="0" y="6"/>
                  </a:lnTo>
                  <a:lnTo>
                    <a:pt x="5" y="28"/>
                  </a:lnTo>
                  <a:lnTo>
                    <a:pt x="21" y="49"/>
                  </a:lnTo>
                  <a:lnTo>
                    <a:pt x="39" y="47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Freeform 15"/>
            <p:cNvSpPr>
              <a:spLocks/>
            </p:cNvSpPr>
            <p:nvPr/>
          </p:nvSpPr>
          <p:spPr bwMode="auto">
            <a:xfrm>
              <a:off x="3999" y="2730"/>
              <a:ext cx="163" cy="123"/>
            </a:xfrm>
            <a:custGeom>
              <a:avLst/>
              <a:gdLst/>
              <a:ahLst/>
              <a:cxnLst>
                <a:cxn ang="0">
                  <a:pos x="156" y="110"/>
                </a:cxn>
                <a:cxn ang="0">
                  <a:pos x="5" y="0"/>
                </a:cxn>
                <a:cxn ang="0">
                  <a:pos x="0" y="25"/>
                </a:cxn>
                <a:cxn ang="0">
                  <a:pos x="151" y="122"/>
                </a:cxn>
                <a:cxn ang="0">
                  <a:pos x="162" y="122"/>
                </a:cxn>
                <a:cxn ang="0">
                  <a:pos x="156" y="110"/>
                </a:cxn>
              </a:cxnLst>
              <a:rect l="0" t="0" r="r" b="b"/>
              <a:pathLst>
                <a:path w="163" h="123">
                  <a:moveTo>
                    <a:pt x="156" y="110"/>
                  </a:moveTo>
                  <a:lnTo>
                    <a:pt x="5" y="0"/>
                  </a:lnTo>
                  <a:lnTo>
                    <a:pt x="0" y="25"/>
                  </a:lnTo>
                  <a:lnTo>
                    <a:pt x="151" y="122"/>
                  </a:lnTo>
                  <a:lnTo>
                    <a:pt x="162" y="122"/>
                  </a:lnTo>
                  <a:lnTo>
                    <a:pt x="156" y="11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Freeform 16"/>
            <p:cNvSpPr>
              <a:spLocks/>
            </p:cNvSpPr>
            <p:nvPr/>
          </p:nvSpPr>
          <p:spPr bwMode="auto">
            <a:xfrm>
              <a:off x="3983" y="2769"/>
              <a:ext cx="122" cy="217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1" y="210"/>
                </a:cxn>
                <a:cxn ang="0">
                  <a:pos x="117" y="216"/>
                </a:cxn>
                <a:cxn ang="0">
                  <a:pos x="16" y="59"/>
                </a:cxn>
                <a:cxn ang="0">
                  <a:pos x="18" y="36"/>
                </a:cxn>
                <a:cxn ang="0">
                  <a:pos x="0" y="30"/>
                </a:cxn>
                <a:cxn ang="0">
                  <a:pos x="10" y="0"/>
                </a:cxn>
              </a:cxnLst>
              <a:rect l="0" t="0" r="r" b="b"/>
              <a:pathLst>
                <a:path w="122" h="217">
                  <a:moveTo>
                    <a:pt x="10" y="0"/>
                  </a:moveTo>
                  <a:lnTo>
                    <a:pt x="121" y="210"/>
                  </a:lnTo>
                  <a:lnTo>
                    <a:pt x="117" y="216"/>
                  </a:lnTo>
                  <a:lnTo>
                    <a:pt x="16" y="59"/>
                  </a:lnTo>
                  <a:lnTo>
                    <a:pt x="18" y="36"/>
                  </a:lnTo>
                  <a:lnTo>
                    <a:pt x="0" y="30"/>
                  </a:lnTo>
                  <a:lnTo>
                    <a:pt x="10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89" name="Freeform 17"/>
            <p:cNvSpPr>
              <a:spLocks/>
            </p:cNvSpPr>
            <p:nvPr/>
          </p:nvSpPr>
          <p:spPr bwMode="auto">
            <a:xfrm>
              <a:off x="3922" y="2808"/>
              <a:ext cx="60" cy="28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59" y="12"/>
                </a:cxn>
                <a:cxn ang="0">
                  <a:pos x="11" y="279"/>
                </a:cxn>
                <a:cxn ang="0">
                  <a:pos x="4" y="271"/>
                </a:cxn>
                <a:cxn ang="0">
                  <a:pos x="41" y="26"/>
                </a:cxn>
                <a:cxn ang="0">
                  <a:pos x="11" y="19"/>
                </a:cxn>
                <a:cxn ang="0">
                  <a:pos x="5" y="23"/>
                </a:cxn>
                <a:cxn ang="0">
                  <a:pos x="0" y="19"/>
                </a:cxn>
                <a:cxn ang="0">
                  <a:pos x="4" y="0"/>
                </a:cxn>
              </a:cxnLst>
              <a:rect l="0" t="0" r="r" b="b"/>
              <a:pathLst>
                <a:path w="60" h="280">
                  <a:moveTo>
                    <a:pt x="4" y="0"/>
                  </a:moveTo>
                  <a:lnTo>
                    <a:pt x="59" y="12"/>
                  </a:lnTo>
                  <a:lnTo>
                    <a:pt x="11" y="279"/>
                  </a:lnTo>
                  <a:lnTo>
                    <a:pt x="4" y="271"/>
                  </a:lnTo>
                  <a:lnTo>
                    <a:pt x="41" y="26"/>
                  </a:lnTo>
                  <a:lnTo>
                    <a:pt x="11" y="19"/>
                  </a:lnTo>
                  <a:lnTo>
                    <a:pt x="5" y="23"/>
                  </a:lnTo>
                  <a:lnTo>
                    <a:pt x="0" y="19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0" name="Freeform 18"/>
            <p:cNvSpPr>
              <a:spLocks/>
            </p:cNvSpPr>
            <p:nvPr/>
          </p:nvSpPr>
          <p:spPr bwMode="auto">
            <a:xfrm>
              <a:off x="3870" y="2868"/>
              <a:ext cx="110" cy="351"/>
            </a:xfrm>
            <a:custGeom>
              <a:avLst/>
              <a:gdLst/>
              <a:ahLst/>
              <a:cxnLst>
                <a:cxn ang="0">
                  <a:pos x="72" y="41"/>
                </a:cxn>
                <a:cxn ang="0">
                  <a:pos x="48" y="0"/>
                </a:cxn>
                <a:cxn ang="0">
                  <a:pos x="32" y="12"/>
                </a:cxn>
                <a:cxn ang="0">
                  <a:pos x="0" y="107"/>
                </a:cxn>
                <a:cxn ang="0">
                  <a:pos x="3" y="244"/>
                </a:cxn>
                <a:cxn ang="0">
                  <a:pos x="15" y="299"/>
                </a:cxn>
                <a:cxn ang="0">
                  <a:pos x="42" y="350"/>
                </a:cxn>
                <a:cxn ang="0">
                  <a:pos x="84" y="296"/>
                </a:cxn>
                <a:cxn ang="0">
                  <a:pos x="109" y="214"/>
                </a:cxn>
                <a:cxn ang="0">
                  <a:pos x="100" y="124"/>
                </a:cxn>
                <a:cxn ang="0">
                  <a:pos x="92" y="105"/>
                </a:cxn>
                <a:cxn ang="0">
                  <a:pos x="70" y="240"/>
                </a:cxn>
                <a:cxn ang="0">
                  <a:pos x="42" y="219"/>
                </a:cxn>
                <a:cxn ang="0">
                  <a:pos x="72" y="41"/>
                </a:cxn>
              </a:cxnLst>
              <a:rect l="0" t="0" r="r" b="b"/>
              <a:pathLst>
                <a:path w="110" h="351">
                  <a:moveTo>
                    <a:pt x="72" y="41"/>
                  </a:moveTo>
                  <a:lnTo>
                    <a:pt x="48" y="0"/>
                  </a:lnTo>
                  <a:lnTo>
                    <a:pt x="32" y="12"/>
                  </a:lnTo>
                  <a:lnTo>
                    <a:pt x="0" y="107"/>
                  </a:lnTo>
                  <a:lnTo>
                    <a:pt x="3" y="244"/>
                  </a:lnTo>
                  <a:lnTo>
                    <a:pt x="15" y="299"/>
                  </a:lnTo>
                  <a:lnTo>
                    <a:pt x="42" y="350"/>
                  </a:lnTo>
                  <a:lnTo>
                    <a:pt x="84" y="296"/>
                  </a:lnTo>
                  <a:lnTo>
                    <a:pt x="109" y="214"/>
                  </a:lnTo>
                  <a:lnTo>
                    <a:pt x="100" y="124"/>
                  </a:lnTo>
                  <a:lnTo>
                    <a:pt x="92" y="105"/>
                  </a:lnTo>
                  <a:lnTo>
                    <a:pt x="70" y="240"/>
                  </a:lnTo>
                  <a:lnTo>
                    <a:pt x="42" y="219"/>
                  </a:lnTo>
                  <a:lnTo>
                    <a:pt x="72" y="41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1" name="Freeform 19"/>
            <p:cNvSpPr>
              <a:spLocks/>
            </p:cNvSpPr>
            <p:nvPr/>
          </p:nvSpPr>
          <p:spPr bwMode="auto">
            <a:xfrm>
              <a:off x="4017" y="3087"/>
              <a:ext cx="29" cy="17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0" y="0"/>
                </a:cxn>
                <a:cxn ang="0">
                  <a:pos x="0" y="8"/>
                </a:cxn>
                <a:cxn ang="0">
                  <a:pos x="28" y="16"/>
                </a:cxn>
              </a:cxnLst>
              <a:rect l="0" t="0" r="r" b="b"/>
              <a:pathLst>
                <a:path w="29" h="17">
                  <a:moveTo>
                    <a:pt x="28" y="16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28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2" name="Freeform 20"/>
            <p:cNvSpPr>
              <a:spLocks/>
            </p:cNvSpPr>
            <p:nvPr/>
          </p:nvSpPr>
          <p:spPr bwMode="auto">
            <a:xfrm>
              <a:off x="4012" y="3126"/>
              <a:ext cx="30" cy="1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7" y="16"/>
                </a:cxn>
                <a:cxn ang="0">
                  <a:pos x="0" y="0"/>
                </a:cxn>
                <a:cxn ang="0">
                  <a:pos x="29" y="0"/>
                </a:cxn>
              </a:cxnLst>
              <a:rect l="0" t="0" r="r" b="b"/>
              <a:pathLst>
                <a:path w="30" h="17">
                  <a:moveTo>
                    <a:pt x="29" y="0"/>
                  </a:moveTo>
                  <a:lnTo>
                    <a:pt x="27" y="16"/>
                  </a:lnTo>
                  <a:lnTo>
                    <a:pt x="0" y="0"/>
                  </a:lnTo>
                  <a:lnTo>
                    <a:pt x="29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3" name="Freeform 21"/>
            <p:cNvSpPr>
              <a:spLocks/>
            </p:cNvSpPr>
            <p:nvPr/>
          </p:nvSpPr>
          <p:spPr bwMode="auto">
            <a:xfrm>
              <a:off x="4056" y="3010"/>
              <a:ext cx="19" cy="111"/>
            </a:xfrm>
            <a:custGeom>
              <a:avLst/>
              <a:gdLst/>
              <a:ahLst/>
              <a:cxnLst>
                <a:cxn ang="0">
                  <a:pos x="5" y="110"/>
                </a:cxn>
                <a:cxn ang="0">
                  <a:pos x="18" y="38"/>
                </a:cxn>
                <a:cxn ang="0">
                  <a:pos x="13" y="18"/>
                </a:cxn>
                <a:cxn ang="0">
                  <a:pos x="18" y="0"/>
                </a:cxn>
                <a:cxn ang="0">
                  <a:pos x="9" y="0"/>
                </a:cxn>
                <a:cxn ang="0">
                  <a:pos x="0" y="110"/>
                </a:cxn>
                <a:cxn ang="0">
                  <a:pos x="5" y="110"/>
                </a:cxn>
              </a:cxnLst>
              <a:rect l="0" t="0" r="r" b="b"/>
              <a:pathLst>
                <a:path w="19" h="111">
                  <a:moveTo>
                    <a:pt x="5" y="110"/>
                  </a:moveTo>
                  <a:lnTo>
                    <a:pt x="18" y="38"/>
                  </a:lnTo>
                  <a:lnTo>
                    <a:pt x="13" y="18"/>
                  </a:lnTo>
                  <a:lnTo>
                    <a:pt x="18" y="0"/>
                  </a:lnTo>
                  <a:lnTo>
                    <a:pt x="9" y="0"/>
                  </a:lnTo>
                  <a:lnTo>
                    <a:pt x="0" y="110"/>
                  </a:lnTo>
                  <a:lnTo>
                    <a:pt x="5" y="11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4" name="Freeform 22"/>
            <p:cNvSpPr>
              <a:spLocks/>
            </p:cNvSpPr>
            <p:nvPr/>
          </p:nvSpPr>
          <p:spPr bwMode="auto">
            <a:xfrm>
              <a:off x="4085" y="2999"/>
              <a:ext cx="18" cy="45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9" y="0"/>
                </a:cxn>
                <a:cxn ang="0">
                  <a:pos x="0" y="17"/>
                </a:cxn>
                <a:cxn ang="0">
                  <a:pos x="0" y="30"/>
                </a:cxn>
                <a:cxn ang="0">
                  <a:pos x="12" y="44"/>
                </a:cxn>
                <a:cxn ang="0">
                  <a:pos x="17" y="9"/>
                </a:cxn>
              </a:cxnLst>
              <a:rect l="0" t="0" r="r" b="b"/>
              <a:pathLst>
                <a:path w="18" h="45">
                  <a:moveTo>
                    <a:pt x="17" y="9"/>
                  </a:moveTo>
                  <a:lnTo>
                    <a:pt x="9" y="0"/>
                  </a:lnTo>
                  <a:lnTo>
                    <a:pt x="0" y="17"/>
                  </a:lnTo>
                  <a:lnTo>
                    <a:pt x="0" y="30"/>
                  </a:lnTo>
                  <a:lnTo>
                    <a:pt x="12" y="44"/>
                  </a:lnTo>
                  <a:lnTo>
                    <a:pt x="17" y="9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5" name="Freeform 23"/>
            <p:cNvSpPr>
              <a:spLocks/>
            </p:cNvSpPr>
            <p:nvPr/>
          </p:nvSpPr>
          <p:spPr bwMode="auto">
            <a:xfrm>
              <a:off x="4111" y="2977"/>
              <a:ext cx="52" cy="117"/>
            </a:xfrm>
            <a:custGeom>
              <a:avLst/>
              <a:gdLst/>
              <a:ahLst/>
              <a:cxnLst>
                <a:cxn ang="0">
                  <a:pos x="26" y="4"/>
                </a:cxn>
                <a:cxn ang="0">
                  <a:pos x="16" y="59"/>
                </a:cxn>
                <a:cxn ang="0">
                  <a:pos x="38" y="73"/>
                </a:cxn>
                <a:cxn ang="0">
                  <a:pos x="47" y="42"/>
                </a:cxn>
                <a:cxn ang="0">
                  <a:pos x="51" y="75"/>
                </a:cxn>
                <a:cxn ang="0">
                  <a:pos x="34" y="116"/>
                </a:cxn>
                <a:cxn ang="0">
                  <a:pos x="12" y="105"/>
                </a:cxn>
                <a:cxn ang="0">
                  <a:pos x="0" y="75"/>
                </a:cxn>
                <a:cxn ang="0">
                  <a:pos x="5" y="19"/>
                </a:cxn>
                <a:cxn ang="0">
                  <a:pos x="18" y="0"/>
                </a:cxn>
                <a:cxn ang="0">
                  <a:pos x="26" y="4"/>
                </a:cxn>
              </a:cxnLst>
              <a:rect l="0" t="0" r="r" b="b"/>
              <a:pathLst>
                <a:path w="52" h="117">
                  <a:moveTo>
                    <a:pt x="26" y="4"/>
                  </a:moveTo>
                  <a:lnTo>
                    <a:pt x="16" y="59"/>
                  </a:lnTo>
                  <a:lnTo>
                    <a:pt x="38" y="73"/>
                  </a:lnTo>
                  <a:lnTo>
                    <a:pt x="47" y="42"/>
                  </a:lnTo>
                  <a:lnTo>
                    <a:pt x="51" y="75"/>
                  </a:lnTo>
                  <a:lnTo>
                    <a:pt x="34" y="116"/>
                  </a:lnTo>
                  <a:lnTo>
                    <a:pt x="12" y="105"/>
                  </a:lnTo>
                  <a:lnTo>
                    <a:pt x="0" y="75"/>
                  </a:lnTo>
                  <a:lnTo>
                    <a:pt x="5" y="19"/>
                  </a:lnTo>
                  <a:lnTo>
                    <a:pt x="18" y="0"/>
                  </a:lnTo>
                  <a:lnTo>
                    <a:pt x="26" y="4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6" name="Freeform 24"/>
            <p:cNvSpPr>
              <a:spLocks/>
            </p:cNvSpPr>
            <p:nvPr/>
          </p:nvSpPr>
          <p:spPr bwMode="auto">
            <a:xfrm>
              <a:off x="4140" y="2941"/>
              <a:ext cx="22" cy="94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1" y="13"/>
                </a:cxn>
                <a:cxn ang="0">
                  <a:pos x="9" y="93"/>
                </a:cxn>
                <a:cxn ang="0">
                  <a:pos x="0" y="87"/>
                </a:cxn>
                <a:cxn ang="0">
                  <a:pos x="16" y="0"/>
                </a:cxn>
              </a:cxnLst>
              <a:rect l="0" t="0" r="r" b="b"/>
              <a:pathLst>
                <a:path w="22" h="94">
                  <a:moveTo>
                    <a:pt x="16" y="0"/>
                  </a:moveTo>
                  <a:lnTo>
                    <a:pt x="21" y="13"/>
                  </a:lnTo>
                  <a:lnTo>
                    <a:pt x="9" y="93"/>
                  </a:lnTo>
                  <a:lnTo>
                    <a:pt x="0" y="87"/>
                  </a:lnTo>
                  <a:lnTo>
                    <a:pt x="16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7" name="Freeform 25"/>
            <p:cNvSpPr>
              <a:spLocks/>
            </p:cNvSpPr>
            <p:nvPr/>
          </p:nvSpPr>
          <p:spPr bwMode="auto">
            <a:xfrm>
              <a:off x="4139" y="2934"/>
              <a:ext cx="16" cy="28"/>
            </a:xfrm>
            <a:custGeom>
              <a:avLst/>
              <a:gdLst/>
              <a:ahLst/>
              <a:cxnLst>
                <a:cxn ang="0">
                  <a:pos x="8" y="27"/>
                </a:cxn>
                <a:cxn ang="0">
                  <a:pos x="15" y="0"/>
                </a:cxn>
                <a:cxn ang="0">
                  <a:pos x="0" y="25"/>
                </a:cxn>
                <a:cxn ang="0">
                  <a:pos x="8" y="27"/>
                </a:cxn>
              </a:cxnLst>
              <a:rect l="0" t="0" r="r" b="b"/>
              <a:pathLst>
                <a:path w="16" h="28">
                  <a:moveTo>
                    <a:pt x="8" y="27"/>
                  </a:moveTo>
                  <a:lnTo>
                    <a:pt x="15" y="0"/>
                  </a:lnTo>
                  <a:lnTo>
                    <a:pt x="0" y="25"/>
                  </a:lnTo>
                  <a:lnTo>
                    <a:pt x="8" y="27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Freeform 26"/>
            <p:cNvSpPr>
              <a:spLocks/>
            </p:cNvSpPr>
            <p:nvPr/>
          </p:nvSpPr>
          <p:spPr bwMode="auto">
            <a:xfrm>
              <a:off x="4166" y="2937"/>
              <a:ext cx="17" cy="17"/>
            </a:xfrm>
            <a:custGeom>
              <a:avLst/>
              <a:gdLst/>
              <a:ahLst/>
              <a:cxnLst>
                <a:cxn ang="0">
                  <a:pos x="4" y="16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16" y="16"/>
                </a:cxn>
                <a:cxn ang="0">
                  <a:pos x="4" y="16"/>
                </a:cxn>
              </a:cxnLst>
              <a:rect l="0" t="0" r="r" b="b"/>
              <a:pathLst>
                <a:path w="17" h="17">
                  <a:moveTo>
                    <a:pt x="4" y="16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6" y="16"/>
                  </a:lnTo>
                  <a:lnTo>
                    <a:pt x="4" y="1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299" name="Freeform 27"/>
            <p:cNvSpPr>
              <a:spLocks/>
            </p:cNvSpPr>
            <p:nvPr/>
          </p:nvSpPr>
          <p:spPr bwMode="auto">
            <a:xfrm>
              <a:off x="4184" y="2878"/>
              <a:ext cx="21" cy="40"/>
            </a:xfrm>
            <a:custGeom>
              <a:avLst/>
              <a:gdLst/>
              <a:ahLst/>
              <a:cxnLst>
                <a:cxn ang="0">
                  <a:pos x="4" y="39"/>
                </a:cxn>
                <a:cxn ang="0">
                  <a:pos x="0" y="25"/>
                </a:cxn>
                <a:cxn ang="0">
                  <a:pos x="3" y="0"/>
                </a:cxn>
                <a:cxn ang="0">
                  <a:pos x="20" y="36"/>
                </a:cxn>
                <a:cxn ang="0">
                  <a:pos x="4" y="39"/>
                </a:cxn>
              </a:cxnLst>
              <a:rect l="0" t="0" r="r" b="b"/>
              <a:pathLst>
                <a:path w="21" h="40">
                  <a:moveTo>
                    <a:pt x="4" y="39"/>
                  </a:moveTo>
                  <a:lnTo>
                    <a:pt x="0" y="25"/>
                  </a:lnTo>
                  <a:lnTo>
                    <a:pt x="3" y="0"/>
                  </a:lnTo>
                  <a:lnTo>
                    <a:pt x="20" y="36"/>
                  </a:lnTo>
                  <a:lnTo>
                    <a:pt x="4" y="39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0" name="Freeform 28"/>
            <p:cNvSpPr>
              <a:spLocks/>
            </p:cNvSpPr>
            <p:nvPr/>
          </p:nvSpPr>
          <p:spPr bwMode="auto">
            <a:xfrm>
              <a:off x="4191" y="2934"/>
              <a:ext cx="55" cy="34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" y="16"/>
                </a:cxn>
                <a:cxn ang="0">
                  <a:pos x="49" y="24"/>
                </a:cxn>
                <a:cxn ang="0">
                  <a:pos x="45" y="8"/>
                </a:cxn>
                <a:cxn ang="0">
                  <a:pos x="14" y="0"/>
                </a:cxn>
                <a:cxn ang="0">
                  <a:pos x="50" y="2"/>
                </a:cxn>
                <a:cxn ang="0">
                  <a:pos x="54" y="33"/>
                </a:cxn>
                <a:cxn ang="0">
                  <a:pos x="0" y="17"/>
                </a:cxn>
                <a:cxn ang="0">
                  <a:pos x="4" y="0"/>
                </a:cxn>
              </a:cxnLst>
              <a:rect l="0" t="0" r="r" b="b"/>
              <a:pathLst>
                <a:path w="55" h="34">
                  <a:moveTo>
                    <a:pt x="4" y="0"/>
                  </a:moveTo>
                  <a:lnTo>
                    <a:pt x="2" y="16"/>
                  </a:lnTo>
                  <a:lnTo>
                    <a:pt x="49" y="24"/>
                  </a:lnTo>
                  <a:lnTo>
                    <a:pt x="45" y="8"/>
                  </a:lnTo>
                  <a:lnTo>
                    <a:pt x="14" y="0"/>
                  </a:lnTo>
                  <a:lnTo>
                    <a:pt x="50" y="2"/>
                  </a:lnTo>
                  <a:lnTo>
                    <a:pt x="54" y="33"/>
                  </a:lnTo>
                  <a:lnTo>
                    <a:pt x="0" y="17"/>
                  </a:lnTo>
                  <a:lnTo>
                    <a:pt x="4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1" name="Freeform 29"/>
            <p:cNvSpPr>
              <a:spLocks/>
            </p:cNvSpPr>
            <p:nvPr/>
          </p:nvSpPr>
          <p:spPr bwMode="auto">
            <a:xfrm>
              <a:off x="4224" y="2878"/>
              <a:ext cx="92" cy="280"/>
            </a:xfrm>
            <a:custGeom>
              <a:avLst/>
              <a:gdLst/>
              <a:ahLst/>
              <a:cxnLst>
                <a:cxn ang="0">
                  <a:pos x="19" y="45"/>
                </a:cxn>
                <a:cxn ang="0">
                  <a:pos x="28" y="21"/>
                </a:cxn>
                <a:cxn ang="0">
                  <a:pos x="52" y="0"/>
                </a:cxn>
                <a:cxn ang="0">
                  <a:pos x="73" y="19"/>
                </a:cxn>
                <a:cxn ang="0">
                  <a:pos x="91" y="64"/>
                </a:cxn>
                <a:cxn ang="0">
                  <a:pos x="85" y="180"/>
                </a:cxn>
                <a:cxn ang="0">
                  <a:pos x="68" y="244"/>
                </a:cxn>
                <a:cxn ang="0">
                  <a:pos x="39" y="279"/>
                </a:cxn>
                <a:cxn ang="0">
                  <a:pos x="11" y="244"/>
                </a:cxn>
                <a:cxn ang="0">
                  <a:pos x="0" y="187"/>
                </a:cxn>
                <a:cxn ang="0">
                  <a:pos x="32" y="192"/>
                </a:cxn>
                <a:cxn ang="0">
                  <a:pos x="54" y="201"/>
                </a:cxn>
                <a:cxn ang="0">
                  <a:pos x="66" y="180"/>
                </a:cxn>
                <a:cxn ang="0">
                  <a:pos x="49" y="160"/>
                </a:cxn>
                <a:cxn ang="0">
                  <a:pos x="22" y="102"/>
                </a:cxn>
                <a:cxn ang="0">
                  <a:pos x="32" y="102"/>
                </a:cxn>
                <a:cxn ang="0">
                  <a:pos x="30" y="45"/>
                </a:cxn>
                <a:cxn ang="0">
                  <a:pos x="19" y="45"/>
                </a:cxn>
              </a:cxnLst>
              <a:rect l="0" t="0" r="r" b="b"/>
              <a:pathLst>
                <a:path w="92" h="280">
                  <a:moveTo>
                    <a:pt x="19" y="45"/>
                  </a:moveTo>
                  <a:lnTo>
                    <a:pt x="28" y="21"/>
                  </a:lnTo>
                  <a:lnTo>
                    <a:pt x="52" y="0"/>
                  </a:lnTo>
                  <a:lnTo>
                    <a:pt x="73" y="19"/>
                  </a:lnTo>
                  <a:lnTo>
                    <a:pt x="91" y="64"/>
                  </a:lnTo>
                  <a:lnTo>
                    <a:pt x="85" y="180"/>
                  </a:lnTo>
                  <a:lnTo>
                    <a:pt x="68" y="244"/>
                  </a:lnTo>
                  <a:lnTo>
                    <a:pt x="39" y="279"/>
                  </a:lnTo>
                  <a:lnTo>
                    <a:pt x="11" y="244"/>
                  </a:lnTo>
                  <a:lnTo>
                    <a:pt x="0" y="187"/>
                  </a:lnTo>
                  <a:lnTo>
                    <a:pt x="32" y="192"/>
                  </a:lnTo>
                  <a:lnTo>
                    <a:pt x="54" y="201"/>
                  </a:lnTo>
                  <a:lnTo>
                    <a:pt x="66" y="180"/>
                  </a:lnTo>
                  <a:lnTo>
                    <a:pt x="49" y="160"/>
                  </a:lnTo>
                  <a:lnTo>
                    <a:pt x="22" y="102"/>
                  </a:lnTo>
                  <a:lnTo>
                    <a:pt x="32" y="102"/>
                  </a:lnTo>
                  <a:lnTo>
                    <a:pt x="30" y="45"/>
                  </a:lnTo>
                  <a:lnTo>
                    <a:pt x="19" y="45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2" name="Freeform 30"/>
            <p:cNvSpPr>
              <a:spLocks/>
            </p:cNvSpPr>
            <p:nvPr/>
          </p:nvSpPr>
          <p:spPr bwMode="auto">
            <a:xfrm>
              <a:off x="4180" y="2975"/>
              <a:ext cx="97" cy="9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51" y="4"/>
                </a:cxn>
                <a:cxn ang="0">
                  <a:pos x="82" y="66"/>
                </a:cxn>
                <a:cxn ang="0">
                  <a:pos x="96" y="82"/>
                </a:cxn>
                <a:cxn ang="0">
                  <a:pos x="92" y="94"/>
                </a:cxn>
                <a:cxn ang="0">
                  <a:pos x="70" y="79"/>
                </a:cxn>
                <a:cxn ang="0">
                  <a:pos x="0" y="73"/>
                </a:cxn>
                <a:cxn ang="0">
                  <a:pos x="0" y="57"/>
                </a:cxn>
                <a:cxn ang="0">
                  <a:pos x="68" y="68"/>
                </a:cxn>
                <a:cxn ang="0">
                  <a:pos x="70" y="61"/>
                </a:cxn>
                <a:cxn ang="0">
                  <a:pos x="35" y="0"/>
                </a:cxn>
              </a:cxnLst>
              <a:rect l="0" t="0" r="r" b="b"/>
              <a:pathLst>
                <a:path w="97" h="95">
                  <a:moveTo>
                    <a:pt x="35" y="0"/>
                  </a:moveTo>
                  <a:lnTo>
                    <a:pt x="51" y="4"/>
                  </a:lnTo>
                  <a:lnTo>
                    <a:pt x="82" y="66"/>
                  </a:lnTo>
                  <a:lnTo>
                    <a:pt x="96" y="82"/>
                  </a:lnTo>
                  <a:lnTo>
                    <a:pt x="92" y="94"/>
                  </a:lnTo>
                  <a:lnTo>
                    <a:pt x="70" y="79"/>
                  </a:lnTo>
                  <a:lnTo>
                    <a:pt x="0" y="73"/>
                  </a:lnTo>
                  <a:lnTo>
                    <a:pt x="0" y="57"/>
                  </a:lnTo>
                  <a:lnTo>
                    <a:pt x="68" y="68"/>
                  </a:lnTo>
                  <a:lnTo>
                    <a:pt x="70" y="61"/>
                  </a:lnTo>
                  <a:lnTo>
                    <a:pt x="35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3" name="Freeform 31"/>
            <p:cNvSpPr>
              <a:spLocks/>
            </p:cNvSpPr>
            <p:nvPr/>
          </p:nvSpPr>
          <p:spPr bwMode="auto">
            <a:xfrm>
              <a:off x="4218" y="3003"/>
              <a:ext cx="17" cy="31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15"/>
                </a:cxn>
                <a:cxn ang="0">
                  <a:pos x="2" y="26"/>
                </a:cxn>
                <a:cxn ang="0">
                  <a:pos x="16" y="30"/>
                </a:cxn>
                <a:cxn ang="0">
                  <a:pos x="3" y="0"/>
                </a:cxn>
              </a:cxnLst>
              <a:rect l="0" t="0" r="r" b="b"/>
              <a:pathLst>
                <a:path w="17" h="31">
                  <a:moveTo>
                    <a:pt x="3" y="0"/>
                  </a:moveTo>
                  <a:lnTo>
                    <a:pt x="0" y="15"/>
                  </a:lnTo>
                  <a:lnTo>
                    <a:pt x="2" y="26"/>
                  </a:lnTo>
                  <a:lnTo>
                    <a:pt x="16" y="30"/>
                  </a:lnTo>
                  <a:lnTo>
                    <a:pt x="3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4" name="Freeform 32"/>
            <p:cNvSpPr>
              <a:spLocks/>
            </p:cNvSpPr>
            <p:nvPr/>
          </p:nvSpPr>
          <p:spPr bwMode="auto">
            <a:xfrm>
              <a:off x="3796" y="2898"/>
              <a:ext cx="28" cy="13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1" y="50"/>
                </a:cxn>
                <a:cxn ang="0">
                  <a:pos x="14" y="136"/>
                </a:cxn>
                <a:cxn ang="0">
                  <a:pos x="0" y="48"/>
                </a:cxn>
                <a:cxn ang="0">
                  <a:pos x="27" y="0"/>
                </a:cxn>
              </a:cxnLst>
              <a:rect l="0" t="0" r="r" b="b"/>
              <a:pathLst>
                <a:path w="28" h="137">
                  <a:moveTo>
                    <a:pt x="27" y="0"/>
                  </a:moveTo>
                  <a:lnTo>
                    <a:pt x="11" y="50"/>
                  </a:lnTo>
                  <a:lnTo>
                    <a:pt x="14" y="136"/>
                  </a:lnTo>
                  <a:lnTo>
                    <a:pt x="0" y="48"/>
                  </a:lnTo>
                  <a:lnTo>
                    <a:pt x="27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5" name="Freeform 33"/>
            <p:cNvSpPr>
              <a:spLocks/>
            </p:cNvSpPr>
            <p:nvPr/>
          </p:nvSpPr>
          <p:spPr bwMode="auto">
            <a:xfrm>
              <a:off x="3898" y="2698"/>
              <a:ext cx="37" cy="61"/>
            </a:xfrm>
            <a:custGeom>
              <a:avLst/>
              <a:gdLst/>
              <a:ahLst/>
              <a:cxnLst>
                <a:cxn ang="0">
                  <a:pos x="26" y="60"/>
                </a:cxn>
                <a:cxn ang="0">
                  <a:pos x="36" y="7"/>
                </a:cxn>
                <a:cxn ang="0">
                  <a:pos x="0" y="0"/>
                </a:cxn>
                <a:cxn ang="0">
                  <a:pos x="22" y="17"/>
                </a:cxn>
                <a:cxn ang="0">
                  <a:pos x="26" y="60"/>
                </a:cxn>
              </a:cxnLst>
              <a:rect l="0" t="0" r="r" b="b"/>
              <a:pathLst>
                <a:path w="37" h="61">
                  <a:moveTo>
                    <a:pt x="26" y="60"/>
                  </a:moveTo>
                  <a:lnTo>
                    <a:pt x="36" y="7"/>
                  </a:lnTo>
                  <a:lnTo>
                    <a:pt x="0" y="0"/>
                  </a:lnTo>
                  <a:lnTo>
                    <a:pt x="22" y="17"/>
                  </a:lnTo>
                  <a:lnTo>
                    <a:pt x="26" y="6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6" name="Freeform 34"/>
            <p:cNvSpPr>
              <a:spLocks/>
            </p:cNvSpPr>
            <p:nvPr/>
          </p:nvSpPr>
          <p:spPr bwMode="auto">
            <a:xfrm>
              <a:off x="3793" y="2602"/>
              <a:ext cx="69" cy="31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6" y="12"/>
                </a:cxn>
                <a:cxn ang="0">
                  <a:pos x="68" y="14"/>
                </a:cxn>
                <a:cxn ang="0">
                  <a:pos x="14" y="0"/>
                </a:cxn>
                <a:cxn ang="0">
                  <a:pos x="0" y="30"/>
                </a:cxn>
              </a:cxnLst>
              <a:rect l="0" t="0" r="r" b="b"/>
              <a:pathLst>
                <a:path w="69" h="31">
                  <a:moveTo>
                    <a:pt x="0" y="30"/>
                  </a:moveTo>
                  <a:lnTo>
                    <a:pt x="16" y="12"/>
                  </a:lnTo>
                  <a:lnTo>
                    <a:pt x="68" y="14"/>
                  </a:lnTo>
                  <a:lnTo>
                    <a:pt x="14" y="0"/>
                  </a:lnTo>
                  <a:lnTo>
                    <a:pt x="0" y="3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7" name="Freeform 35"/>
            <p:cNvSpPr>
              <a:spLocks/>
            </p:cNvSpPr>
            <p:nvPr/>
          </p:nvSpPr>
          <p:spPr bwMode="auto">
            <a:xfrm>
              <a:off x="4092" y="2628"/>
              <a:ext cx="64" cy="42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2" y="11"/>
                </a:cxn>
                <a:cxn ang="0">
                  <a:pos x="63" y="41"/>
                </a:cxn>
                <a:cxn ang="0">
                  <a:pos x="54" y="0"/>
                </a:cxn>
                <a:cxn ang="0">
                  <a:pos x="0" y="8"/>
                </a:cxn>
              </a:cxnLst>
              <a:rect l="0" t="0" r="r" b="b"/>
              <a:pathLst>
                <a:path w="64" h="42">
                  <a:moveTo>
                    <a:pt x="0" y="8"/>
                  </a:moveTo>
                  <a:lnTo>
                    <a:pt x="42" y="11"/>
                  </a:lnTo>
                  <a:lnTo>
                    <a:pt x="63" y="41"/>
                  </a:lnTo>
                  <a:lnTo>
                    <a:pt x="54" y="0"/>
                  </a:lnTo>
                  <a:lnTo>
                    <a:pt x="0" y="8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8" name="Freeform 36"/>
            <p:cNvSpPr>
              <a:spLocks/>
            </p:cNvSpPr>
            <p:nvPr/>
          </p:nvSpPr>
          <p:spPr bwMode="auto">
            <a:xfrm>
              <a:off x="4099" y="2763"/>
              <a:ext cx="60" cy="40"/>
            </a:xfrm>
            <a:custGeom>
              <a:avLst/>
              <a:gdLst/>
              <a:ahLst/>
              <a:cxnLst>
                <a:cxn ang="0">
                  <a:pos x="59" y="23"/>
                </a:cxn>
                <a:cxn ang="0">
                  <a:pos x="53" y="39"/>
                </a:cxn>
                <a:cxn ang="0">
                  <a:pos x="0" y="0"/>
                </a:cxn>
                <a:cxn ang="0">
                  <a:pos x="59" y="23"/>
                </a:cxn>
              </a:cxnLst>
              <a:rect l="0" t="0" r="r" b="b"/>
              <a:pathLst>
                <a:path w="60" h="40">
                  <a:moveTo>
                    <a:pt x="59" y="23"/>
                  </a:moveTo>
                  <a:lnTo>
                    <a:pt x="53" y="39"/>
                  </a:lnTo>
                  <a:lnTo>
                    <a:pt x="0" y="0"/>
                  </a:lnTo>
                  <a:lnTo>
                    <a:pt x="59" y="23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09" name="Freeform 37"/>
            <p:cNvSpPr>
              <a:spLocks/>
            </p:cNvSpPr>
            <p:nvPr/>
          </p:nvSpPr>
          <p:spPr bwMode="auto">
            <a:xfrm>
              <a:off x="4261" y="2702"/>
              <a:ext cx="53" cy="34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1" y="8"/>
                </a:cxn>
                <a:cxn ang="0">
                  <a:pos x="52" y="33"/>
                </a:cxn>
                <a:cxn ang="0">
                  <a:pos x="43" y="0"/>
                </a:cxn>
                <a:cxn ang="0">
                  <a:pos x="0" y="4"/>
                </a:cxn>
              </a:cxnLst>
              <a:rect l="0" t="0" r="r" b="b"/>
              <a:pathLst>
                <a:path w="53" h="34">
                  <a:moveTo>
                    <a:pt x="0" y="4"/>
                  </a:moveTo>
                  <a:lnTo>
                    <a:pt x="31" y="8"/>
                  </a:lnTo>
                  <a:lnTo>
                    <a:pt x="52" y="33"/>
                  </a:lnTo>
                  <a:lnTo>
                    <a:pt x="43" y="0"/>
                  </a:lnTo>
                  <a:lnTo>
                    <a:pt x="0" y="4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0" name="Freeform 38"/>
            <p:cNvSpPr>
              <a:spLocks/>
            </p:cNvSpPr>
            <p:nvPr/>
          </p:nvSpPr>
          <p:spPr bwMode="auto">
            <a:xfrm>
              <a:off x="3971" y="3156"/>
              <a:ext cx="51" cy="72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30" y="0"/>
                </a:cxn>
                <a:cxn ang="0">
                  <a:pos x="50" y="7"/>
                </a:cxn>
                <a:cxn ang="0">
                  <a:pos x="0" y="71"/>
                </a:cxn>
              </a:cxnLst>
              <a:rect l="0" t="0" r="r" b="b"/>
              <a:pathLst>
                <a:path w="51" h="72">
                  <a:moveTo>
                    <a:pt x="0" y="71"/>
                  </a:moveTo>
                  <a:lnTo>
                    <a:pt x="30" y="0"/>
                  </a:lnTo>
                  <a:lnTo>
                    <a:pt x="50" y="7"/>
                  </a:lnTo>
                  <a:lnTo>
                    <a:pt x="0" y="71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1" name="Freeform 39"/>
            <p:cNvSpPr>
              <a:spLocks/>
            </p:cNvSpPr>
            <p:nvPr/>
          </p:nvSpPr>
          <p:spPr bwMode="auto">
            <a:xfrm>
              <a:off x="3814" y="3145"/>
              <a:ext cx="34" cy="84"/>
            </a:xfrm>
            <a:custGeom>
              <a:avLst/>
              <a:gdLst/>
              <a:ahLst/>
              <a:cxnLst>
                <a:cxn ang="0">
                  <a:pos x="33" y="83"/>
                </a:cxn>
                <a:cxn ang="0">
                  <a:pos x="9" y="34"/>
                </a:cxn>
                <a:cxn ang="0">
                  <a:pos x="2" y="0"/>
                </a:cxn>
                <a:cxn ang="0">
                  <a:pos x="0" y="44"/>
                </a:cxn>
                <a:cxn ang="0">
                  <a:pos x="33" y="83"/>
                </a:cxn>
              </a:cxnLst>
              <a:rect l="0" t="0" r="r" b="b"/>
              <a:pathLst>
                <a:path w="34" h="84">
                  <a:moveTo>
                    <a:pt x="33" y="83"/>
                  </a:moveTo>
                  <a:lnTo>
                    <a:pt x="9" y="34"/>
                  </a:lnTo>
                  <a:lnTo>
                    <a:pt x="2" y="0"/>
                  </a:lnTo>
                  <a:lnTo>
                    <a:pt x="0" y="44"/>
                  </a:lnTo>
                  <a:lnTo>
                    <a:pt x="33" y="83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2" name="Freeform 40"/>
            <p:cNvSpPr>
              <a:spLocks/>
            </p:cNvSpPr>
            <p:nvPr/>
          </p:nvSpPr>
          <p:spPr bwMode="auto">
            <a:xfrm>
              <a:off x="4244" y="2819"/>
              <a:ext cx="72" cy="37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5" y="12"/>
                </a:cxn>
                <a:cxn ang="0">
                  <a:pos x="71" y="36"/>
                </a:cxn>
                <a:cxn ang="0">
                  <a:pos x="20" y="0"/>
                </a:cxn>
                <a:cxn ang="0">
                  <a:pos x="0" y="30"/>
                </a:cxn>
              </a:cxnLst>
              <a:rect l="0" t="0" r="r" b="b"/>
              <a:pathLst>
                <a:path w="72" h="37">
                  <a:moveTo>
                    <a:pt x="0" y="30"/>
                  </a:moveTo>
                  <a:lnTo>
                    <a:pt x="25" y="12"/>
                  </a:lnTo>
                  <a:lnTo>
                    <a:pt x="71" y="36"/>
                  </a:lnTo>
                  <a:lnTo>
                    <a:pt x="20" y="0"/>
                  </a:lnTo>
                  <a:lnTo>
                    <a:pt x="0" y="3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3" name="Freeform 41"/>
            <p:cNvSpPr>
              <a:spLocks/>
            </p:cNvSpPr>
            <p:nvPr/>
          </p:nvSpPr>
          <p:spPr bwMode="auto">
            <a:xfrm>
              <a:off x="4331" y="3011"/>
              <a:ext cx="33" cy="11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20" y="52"/>
                </a:cxn>
                <a:cxn ang="0">
                  <a:pos x="0" y="118"/>
                </a:cxn>
                <a:cxn ang="0">
                  <a:pos x="32" y="52"/>
                </a:cxn>
                <a:cxn ang="0">
                  <a:pos x="13" y="0"/>
                </a:cxn>
              </a:cxnLst>
              <a:rect l="0" t="0" r="r" b="b"/>
              <a:pathLst>
                <a:path w="33" h="119">
                  <a:moveTo>
                    <a:pt x="13" y="0"/>
                  </a:moveTo>
                  <a:lnTo>
                    <a:pt x="20" y="52"/>
                  </a:lnTo>
                  <a:lnTo>
                    <a:pt x="0" y="118"/>
                  </a:lnTo>
                  <a:lnTo>
                    <a:pt x="32" y="52"/>
                  </a:lnTo>
                  <a:lnTo>
                    <a:pt x="13" y="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4" name="Freeform 42"/>
            <p:cNvSpPr>
              <a:spLocks/>
            </p:cNvSpPr>
            <p:nvPr/>
          </p:nvSpPr>
          <p:spPr bwMode="auto">
            <a:xfrm>
              <a:off x="4176" y="3099"/>
              <a:ext cx="26" cy="77"/>
            </a:xfrm>
            <a:custGeom>
              <a:avLst/>
              <a:gdLst/>
              <a:ahLst/>
              <a:cxnLst>
                <a:cxn ang="0">
                  <a:pos x="25" y="76"/>
                </a:cxn>
                <a:cxn ang="0">
                  <a:pos x="13" y="42"/>
                </a:cxn>
                <a:cxn ang="0">
                  <a:pos x="10" y="0"/>
                </a:cxn>
                <a:cxn ang="0">
                  <a:pos x="0" y="43"/>
                </a:cxn>
                <a:cxn ang="0">
                  <a:pos x="25" y="76"/>
                </a:cxn>
              </a:cxnLst>
              <a:rect l="0" t="0" r="r" b="b"/>
              <a:pathLst>
                <a:path w="26" h="77">
                  <a:moveTo>
                    <a:pt x="25" y="76"/>
                  </a:moveTo>
                  <a:lnTo>
                    <a:pt x="13" y="42"/>
                  </a:lnTo>
                  <a:lnTo>
                    <a:pt x="10" y="0"/>
                  </a:lnTo>
                  <a:lnTo>
                    <a:pt x="0" y="43"/>
                  </a:lnTo>
                  <a:lnTo>
                    <a:pt x="25" y="76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5" name="Freeform 43"/>
            <p:cNvSpPr>
              <a:spLocks/>
            </p:cNvSpPr>
            <p:nvPr/>
          </p:nvSpPr>
          <p:spPr bwMode="auto">
            <a:xfrm>
              <a:off x="3993" y="2888"/>
              <a:ext cx="53" cy="5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4" y="0"/>
                </a:cxn>
                <a:cxn ang="0">
                  <a:pos x="52" y="58"/>
                </a:cxn>
                <a:cxn ang="0">
                  <a:pos x="0" y="20"/>
                </a:cxn>
              </a:cxnLst>
              <a:rect l="0" t="0" r="r" b="b"/>
              <a:pathLst>
                <a:path w="53" h="59">
                  <a:moveTo>
                    <a:pt x="0" y="20"/>
                  </a:moveTo>
                  <a:lnTo>
                    <a:pt x="4" y="0"/>
                  </a:lnTo>
                  <a:lnTo>
                    <a:pt x="52" y="58"/>
                  </a:lnTo>
                  <a:lnTo>
                    <a:pt x="0" y="20"/>
                  </a:lnTo>
                </a:path>
              </a:pathLst>
            </a:custGeom>
            <a:solidFill>
              <a:schemeClr val="accent1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4114800" y="5715000"/>
            <a:ext cx="838200" cy="533400"/>
            <a:chOff x="3758" y="1561"/>
            <a:chExt cx="988" cy="780"/>
          </a:xfrm>
        </p:grpSpPr>
        <p:sp>
          <p:nvSpPr>
            <p:cNvPr id="54317" name="Freeform 45"/>
            <p:cNvSpPr>
              <a:spLocks/>
            </p:cNvSpPr>
            <p:nvPr/>
          </p:nvSpPr>
          <p:spPr bwMode="auto">
            <a:xfrm>
              <a:off x="3786" y="1603"/>
              <a:ext cx="936" cy="712"/>
            </a:xfrm>
            <a:custGeom>
              <a:avLst/>
              <a:gdLst/>
              <a:ahLst/>
              <a:cxnLst>
                <a:cxn ang="0">
                  <a:pos x="427" y="158"/>
                </a:cxn>
                <a:cxn ang="0">
                  <a:pos x="514" y="146"/>
                </a:cxn>
                <a:cxn ang="0">
                  <a:pos x="427" y="158"/>
                </a:cxn>
                <a:cxn ang="0">
                  <a:pos x="289" y="123"/>
                </a:cxn>
                <a:cxn ang="0">
                  <a:pos x="263" y="308"/>
                </a:cxn>
                <a:cxn ang="0">
                  <a:pos x="216" y="368"/>
                </a:cxn>
                <a:cxn ang="0">
                  <a:pos x="287" y="406"/>
                </a:cxn>
                <a:cxn ang="0">
                  <a:pos x="336" y="320"/>
                </a:cxn>
                <a:cxn ang="0">
                  <a:pos x="294" y="418"/>
                </a:cxn>
                <a:cxn ang="0">
                  <a:pos x="289" y="493"/>
                </a:cxn>
                <a:cxn ang="0">
                  <a:pos x="260" y="447"/>
                </a:cxn>
                <a:cxn ang="0">
                  <a:pos x="203" y="425"/>
                </a:cxn>
                <a:cxn ang="0">
                  <a:pos x="176" y="375"/>
                </a:cxn>
                <a:cxn ang="0">
                  <a:pos x="207" y="339"/>
                </a:cxn>
                <a:cxn ang="0">
                  <a:pos x="209" y="300"/>
                </a:cxn>
                <a:cxn ang="0">
                  <a:pos x="250" y="293"/>
                </a:cxn>
                <a:cxn ang="0">
                  <a:pos x="196" y="289"/>
                </a:cxn>
                <a:cxn ang="0">
                  <a:pos x="180" y="327"/>
                </a:cxn>
                <a:cxn ang="0">
                  <a:pos x="119" y="339"/>
                </a:cxn>
                <a:cxn ang="0">
                  <a:pos x="87" y="327"/>
                </a:cxn>
                <a:cxn ang="0">
                  <a:pos x="30" y="379"/>
                </a:cxn>
                <a:cxn ang="0">
                  <a:pos x="12" y="439"/>
                </a:cxn>
                <a:cxn ang="0">
                  <a:pos x="12" y="478"/>
                </a:cxn>
                <a:cxn ang="0">
                  <a:pos x="10" y="537"/>
                </a:cxn>
                <a:cxn ang="0">
                  <a:pos x="19" y="572"/>
                </a:cxn>
                <a:cxn ang="0">
                  <a:pos x="60" y="593"/>
                </a:cxn>
                <a:cxn ang="0">
                  <a:pos x="103" y="597"/>
                </a:cxn>
                <a:cxn ang="0">
                  <a:pos x="159" y="608"/>
                </a:cxn>
                <a:cxn ang="0">
                  <a:pos x="180" y="604"/>
                </a:cxn>
                <a:cxn ang="0">
                  <a:pos x="237" y="597"/>
                </a:cxn>
                <a:cxn ang="0">
                  <a:pos x="373" y="601"/>
                </a:cxn>
                <a:cxn ang="0">
                  <a:pos x="441" y="564"/>
                </a:cxn>
                <a:cxn ang="0">
                  <a:pos x="506" y="568"/>
                </a:cxn>
                <a:cxn ang="0">
                  <a:pos x="530" y="651"/>
                </a:cxn>
                <a:cxn ang="0">
                  <a:pos x="613" y="691"/>
                </a:cxn>
                <a:cxn ang="0">
                  <a:pos x="634" y="651"/>
                </a:cxn>
                <a:cxn ang="0">
                  <a:pos x="775" y="695"/>
                </a:cxn>
                <a:cxn ang="0">
                  <a:pos x="861" y="683"/>
                </a:cxn>
                <a:cxn ang="0">
                  <a:pos x="928" y="669"/>
                </a:cxn>
                <a:cxn ang="0">
                  <a:pos x="910" y="590"/>
                </a:cxn>
                <a:cxn ang="0">
                  <a:pos x="851" y="433"/>
                </a:cxn>
                <a:cxn ang="0">
                  <a:pos x="825" y="360"/>
                </a:cxn>
                <a:cxn ang="0">
                  <a:pos x="720" y="221"/>
                </a:cxn>
                <a:cxn ang="0">
                  <a:pos x="563" y="153"/>
                </a:cxn>
                <a:cxn ang="0">
                  <a:pos x="581" y="38"/>
                </a:cxn>
                <a:cxn ang="0">
                  <a:pos x="266" y="0"/>
                </a:cxn>
                <a:cxn ang="0">
                  <a:pos x="310" y="123"/>
                </a:cxn>
              </a:cxnLst>
              <a:rect l="0" t="0" r="r" b="b"/>
              <a:pathLst>
                <a:path w="936" h="712">
                  <a:moveTo>
                    <a:pt x="310" y="123"/>
                  </a:moveTo>
                  <a:lnTo>
                    <a:pt x="427" y="158"/>
                  </a:lnTo>
                  <a:lnTo>
                    <a:pt x="359" y="131"/>
                  </a:lnTo>
                  <a:lnTo>
                    <a:pt x="514" y="146"/>
                  </a:lnTo>
                  <a:lnTo>
                    <a:pt x="511" y="153"/>
                  </a:lnTo>
                  <a:lnTo>
                    <a:pt x="427" y="158"/>
                  </a:lnTo>
                  <a:lnTo>
                    <a:pt x="310" y="123"/>
                  </a:lnTo>
                  <a:lnTo>
                    <a:pt x="289" y="123"/>
                  </a:lnTo>
                  <a:lnTo>
                    <a:pt x="270" y="181"/>
                  </a:lnTo>
                  <a:lnTo>
                    <a:pt x="263" y="308"/>
                  </a:lnTo>
                  <a:lnTo>
                    <a:pt x="227" y="316"/>
                  </a:lnTo>
                  <a:lnTo>
                    <a:pt x="216" y="368"/>
                  </a:lnTo>
                  <a:lnTo>
                    <a:pt x="263" y="406"/>
                  </a:lnTo>
                  <a:lnTo>
                    <a:pt x="287" y="406"/>
                  </a:lnTo>
                  <a:lnTo>
                    <a:pt x="307" y="342"/>
                  </a:lnTo>
                  <a:lnTo>
                    <a:pt x="336" y="320"/>
                  </a:lnTo>
                  <a:lnTo>
                    <a:pt x="310" y="350"/>
                  </a:lnTo>
                  <a:lnTo>
                    <a:pt x="294" y="418"/>
                  </a:lnTo>
                  <a:lnTo>
                    <a:pt x="284" y="469"/>
                  </a:lnTo>
                  <a:lnTo>
                    <a:pt x="289" y="493"/>
                  </a:lnTo>
                  <a:lnTo>
                    <a:pt x="266" y="478"/>
                  </a:lnTo>
                  <a:lnTo>
                    <a:pt x="260" y="447"/>
                  </a:lnTo>
                  <a:lnTo>
                    <a:pt x="223" y="421"/>
                  </a:lnTo>
                  <a:lnTo>
                    <a:pt x="203" y="425"/>
                  </a:lnTo>
                  <a:lnTo>
                    <a:pt x="200" y="390"/>
                  </a:lnTo>
                  <a:lnTo>
                    <a:pt x="176" y="375"/>
                  </a:lnTo>
                  <a:lnTo>
                    <a:pt x="187" y="350"/>
                  </a:lnTo>
                  <a:lnTo>
                    <a:pt x="207" y="339"/>
                  </a:lnTo>
                  <a:lnTo>
                    <a:pt x="194" y="311"/>
                  </a:lnTo>
                  <a:lnTo>
                    <a:pt x="209" y="300"/>
                  </a:lnTo>
                  <a:lnTo>
                    <a:pt x="216" y="281"/>
                  </a:lnTo>
                  <a:lnTo>
                    <a:pt x="250" y="293"/>
                  </a:lnTo>
                  <a:lnTo>
                    <a:pt x="216" y="263"/>
                  </a:lnTo>
                  <a:lnTo>
                    <a:pt x="196" y="289"/>
                  </a:lnTo>
                  <a:lnTo>
                    <a:pt x="174" y="304"/>
                  </a:lnTo>
                  <a:lnTo>
                    <a:pt x="180" y="327"/>
                  </a:lnTo>
                  <a:lnTo>
                    <a:pt x="166" y="350"/>
                  </a:lnTo>
                  <a:lnTo>
                    <a:pt x="119" y="339"/>
                  </a:lnTo>
                  <a:lnTo>
                    <a:pt x="110" y="346"/>
                  </a:lnTo>
                  <a:lnTo>
                    <a:pt x="87" y="327"/>
                  </a:lnTo>
                  <a:lnTo>
                    <a:pt x="19" y="335"/>
                  </a:lnTo>
                  <a:lnTo>
                    <a:pt x="30" y="379"/>
                  </a:lnTo>
                  <a:lnTo>
                    <a:pt x="6" y="395"/>
                  </a:lnTo>
                  <a:lnTo>
                    <a:pt x="12" y="439"/>
                  </a:lnTo>
                  <a:lnTo>
                    <a:pt x="0" y="462"/>
                  </a:lnTo>
                  <a:lnTo>
                    <a:pt x="12" y="478"/>
                  </a:lnTo>
                  <a:lnTo>
                    <a:pt x="3" y="511"/>
                  </a:lnTo>
                  <a:lnTo>
                    <a:pt x="10" y="537"/>
                  </a:lnTo>
                  <a:lnTo>
                    <a:pt x="23" y="544"/>
                  </a:lnTo>
                  <a:lnTo>
                    <a:pt x="19" y="572"/>
                  </a:lnTo>
                  <a:lnTo>
                    <a:pt x="39" y="601"/>
                  </a:lnTo>
                  <a:lnTo>
                    <a:pt x="60" y="593"/>
                  </a:lnTo>
                  <a:lnTo>
                    <a:pt x="74" y="601"/>
                  </a:lnTo>
                  <a:lnTo>
                    <a:pt x="103" y="597"/>
                  </a:lnTo>
                  <a:lnTo>
                    <a:pt x="114" y="608"/>
                  </a:lnTo>
                  <a:lnTo>
                    <a:pt x="159" y="608"/>
                  </a:lnTo>
                  <a:lnTo>
                    <a:pt x="170" y="587"/>
                  </a:lnTo>
                  <a:lnTo>
                    <a:pt x="180" y="604"/>
                  </a:lnTo>
                  <a:lnTo>
                    <a:pt x="230" y="608"/>
                  </a:lnTo>
                  <a:lnTo>
                    <a:pt x="237" y="597"/>
                  </a:lnTo>
                  <a:lnTo>
                    <a:pt x="359" y="608"/>
                  </a:lnTo>
                  <a:lnTo>
                    <a:pt x="373" y="601"/>
                  </a:lnTo>
                  <a:lnTo>
                    <a:pt x="416" y="597"/>
                  </a:lnTo>
                  <a:lnTo>
                    <a:pt x="441" y="564"/>
                  </a:lnTo>
                  <a:lnTo>
                    <a:pt x="447" y="537"/>
                  </a:lnTo>
                  <a:lnTo>
                    <a:pt x="506" y="568"/>
                  </a:lnTo>
                  <a:lnTo>
                    <a:pt x="514" y="597"/>
                  </a:lnTo>
                  <a:lnTo>
                    <a:pt x="530" y="651"/>
                  </a:lnTo>
                  <a:lnTo>
                    <a:pt x="554" y="691"/>
                  </a:lnTo>
                  <a:lnTo>
                    <a:pt x="613" y="691"/>
                  </a:lnTo>
                  <a:lnTo>
                    <a:pt x="631" y="672"/>
                  </a:lnTo>
                  <a:lnTo>
                    <a:pt x="634" y="651"/>
                  </a:lnTo>
                  <a:lnTo>
                    <a:pt x="761" y="662"/>
                  </a:lnTo>
                  <a:lnTo>
                    <a:pt x="775" y="695"/>
                  </a:lnTo>
                  <a:lnTo>
                    <a:pt x="834" y="711"/>
                  </a:lnTo>
                  <a:lnTo>
                    <a:pt x="861" y="683"/>
                  </a:lnTo>
                  <a:lnTo>
                    <a:pt x="868" y="669"/>
                  </a:lnTo>
                  <a:lnTo>
                    <a:pt x="928" y="669"/>
                  </a:lnTo>
                  <a:lnTo>
                    <a:pt x="935" y="608"/>
                  </a:lnTo>
                  <a:lnTo>
                    <a:pt x="910" y="590"/>
                  </a:lnTo>
                  <a:lnTo>
                    <a:pt x="917" y="481"/>
                  </a:lnTo>
                  <a:lnTo>
                    <a:pt x="851" y="433"/>
                  </a:lnTo>
                  <a:lnTo>
                    <a:pt x="854" y="383"/>
                  </a:lnTo>
                  <a:lnTo>
                    <a:pt x="825" y="360"/>
                  </a:lnTo>
                  <a:lnTo>
                    <a:pt x="804" y="316"/>
                  </a:lnTo>
                  <a:lnTo>
                    <a:pt x="720" y="221"/>
                  </a:lnTo>
                  <a:lnTo>
                    <a:pt x="593" y="206"/>
                  </a:lnTo>
                  <a:lnTo>
                    <a:pt x="563" y="153"/>
                  </a:lnTo>
                  <a:lnTo>
                    <a:pt x="638" y="153"/>
                  </a:lnTo>
                  <a:lnTo>
                    <a:pt x="581" y="38"/>
                  </a:lnTo>
                  <a:lnTo>
                    <a:pt x="441" y="34"/>
                  </a:lnTo>
                  <a:lnTo>
                    <a:pt x="266" y="0"/>
                  </a:lnTo>
                  <a:lnTo>
                    <a:pt x="314" y="87"/>
                  </a:lnTo>
                  <a:lnTo>
                    <a:pt x="310" y="123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8" name="Freeform 46"/>
            <p:cNvSpPr>
              <a:spLocks/>
            </p:cNvSpPr>
            <p:nvPr/>
          </p:nvSpPr>
          <p:spPr bwMode="auto">
            <a:xfrm>
              <a:off x="4090" y="1630"/>
              <a:ext cx="306" cy="112"/>
            </a:xfrm>
            <a:custGeom>
              <a:avLst/>
              <a:gdLst/>
              <a:ahLst/>
              <a:cxnLst>
                <a:cxn ang="0">
                  <a:pos x="305" y="111"/>
                </a:cxn>
                <a:cxn ang="0">
                  <a:pos x="265" y="25"/>
                </a:cxn>
                <a:cxn ang="0">
                  <a:pos x="138" y="21"/>
                </a:cxn>
                <a:cxn ang="0">
                  <a:pos x="0" y="0"/>
                </a:cxn>
                <a:cxn ang="0">
                  <a:pos x="50" y="89"/>
                </a:cxn>
                <a:cxn ang="0">
                  <a:pos x="305" y="111"/>
                </a:cxn>
              </a:cxnLst>
              <a:rect l="0" t="0" r="r" b="b"/>
              <a:pathLst>
                <a:path w="306" h="112">
                  <a:moveTo>
                    <a:pt x="305" y="111"/>
                  </a:moveTo>
                  <a:lnTo>
                    <a:pt x="265" y="25"/>
                  </a:lnTo>
                  <a:lnTo>
                    <a:pt x="138" y="21"/>
                  </a:lnTo>
                  <a:lnTo>
                    <a:pt x="0" y="0"/>
                  </a:lnTo>
                  <a:lnTo>
                    <a:pt x="50" y="89"/>
                  </a:lnTo>
                  <a:lnTo>
                    <a:pt x="305" y="111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19" name="Freeform 47"/>
            <p:cNvSpPr>
              <a:spLocks/>
            </p:cNvSpPr>
            <p:nvPr/>
          </p:nvSpPr>
          <p:spPr bwMode="auto">
            <a:xfrm>
              <a:off x="4386" y="1777"/>
              <a:ext cx="78" cy="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" y="19"/>
                </a:cxn>
                <a:cxn ang="0">
                  <a:pos x="77" y="23"/>
                </a:cxn>
                <a:cxn ang="0">
                  <a:pos x="0" y="0"/>
                </a:cxn>
              </a:cxnLst>
              <a:rect l="0" t="0" r="r" b="b"/>
              <a:pathLst>
                <a:path w="78" h="24">
                  <a:moveTo>
                    <a:pt x="0" y="0"/>
                  </a:moveTo>
                  <a:lnTo>
                    <a:pt x="12" y="19"/>
                  </a:lnTo>
                  <a:lnTo>
                    <a:pt x="77" y="23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0" name="Freeform 48"/>
            <p:cNvSpPr>
              <a:spLocks/>
            </p:cNvSpPr>
            <p:nvPr/>
          </p:nvSpPr>
          <p:spPr bwMode="auto">
            <a:xfrm>
              <a:off x="4589" y="1880"/>
              <a:ext cx="39" cy="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" y="35"/>
                </a:cxn>
                <a:cxn ang="0">
                  <a:pos x="38" y="66"/>
                </a:cxn>
                <a:cxn ang="0">
                  <a:pos x="38" y="31"/>
                </a:cxn>
                <a:cxn ang="0">
                  <a:pos x="0" y="0"/>
                </a:cxn>
              </a:cxnLst>
              <a:rect l="0" t="0" r="r" b="b"/>
              <a:pathLst>
                <a:path w="39" h="67">
                  <a:moveTo>
                    <a:pt x="0" y="0"/>
                  </a:moveTo>
                  <a:lnTo>
                    <a:pt x="26" y="35"/>
                  </a:lnTo>
                  <a:lnTo>
                    <a:pt x="38" y="66"/>
                  </a:lnTo>
                  <a:lnTo>
                    <a:pt x="38" y="31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1" name="Freeform 49"/>
            <p:cNvSpPr>
              <a:spLocks/>
            </p:cNvSpPr>
            <p:nvPr/>
          </p:nvSpPr>
          <p:spPr bwMode="auto">
            <a:xfrm>
              <a:off x="4682" y="2047"/>
              <a:ext cx="64" cy="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32"/>
                </a:cxn>
                <a:cxn ang="0">
                  <a:pos x="40" y="77"/>
                </a:cxn>
                <a:cxn ang="0">
                  <a:pos x="63" y="24"/>
                </a:cxn>
                <a:cxn ang="0">
                  <a:pos x="0" y="0"/>
                </a:cxn>
              </a:cxnLst>
              <a:rect l="0" t="0" r="r" b="b"/>
              <a:pathLst>
                <a:path w="64" h="78">
                  <a:moveTo>
                    <a:pt x="0" y="0"/>
                  </a:moveTo>
                  <a:lnTo>
                    <a:pt x="40" y="32"/>
                  </a:lnTo>
                  <a:lnTo>
                    <a:pt x="40" y="77"/>
                  </a:lnTo>
                  <a:lnTo>
                    <a:pt x="63" y="24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2" name="Freeform 50"/>
            <p:cNvSpPr>
              <a:spLocks/>
            </p:cNvSpPr>
            <p:nvPr/>
          </p:nvSpPr>
          <p:spPr bwMode="auto">
            <a:xfrm>
              <a:off x="4682" y="2246"/>
              <a:ext cx="64" cy="56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0" y="40"/>
                </a:cxn>
                <a:cxn ang="0">
                  <a:pos x="0" y="44"/>
                </a:cxn>
                <a:cxn ang="0">
                  <a:pos x="63" y="55"/>
                </a:cxn>
                <a:cxn ang="0">
                  <a:pos x="56" y="0"/>
                </a:cxn>
              </a:cxnLst>
              <a:rect l="0" t="0" r="r" b="b"/>
              <a:pathLst>
                <a:path w="64" h="56">
                  <a:moveTo>
                    <a:pt x="56" y="0"/>
                  </a:moveTo>
                  <a:lnTo>
                    <a:pt x="50" y="40"/>
                  </a:lnTo>
                  <a:lnTo>
                    <a:pt x="0" y="44"/>
                  </a:lnTo>
                  <a:lnTo>
                    <a:pt x="63" y="55"/>
                  </a:lnTo>
                  <a:lnTo>
                    <a:pt x="56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3" name="Freeform 51"/>
            <p:cNvSpPr>
              <a:spLocks/>
            </p:cNvSpPr>
            <p:nvPr/>
          </p:nvSpPr>
          <p:spPr bwMode="auto">
            <a:xfrm>
              <a:off x="4352" y="2289"/>
              <a:ext cx="92" cy="52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51" y="26"/>
                </a:cxn>
                <a:cxn ang="0">
                  <a:pos x="0" y="24"/>
                </a:cxn>
                <a:cxn ang="0">
                  <a:pos x="58" y="51"/>
                </a:cxn>
                <a:cxn ang="0">
                  <a:pos x="91" y="0"/>
                </a:cxn>
              </a:cxnLst>
              <a:rect l="0" t="0" r="r" b="b"/>
              <a:pathLst>
                <a:path w="92" h="52">
                  <a:moveTo>
                    <a:pt x="91" y="0"/>
                  </a:moveTo>
                  <a:lnTo>
                    <a:pt x="51" y="26"/>
                  </a:lnTo>
                  <a:lnTo>
                    <a:pt x="0" y="24"/>
                  </a:lnTo>
                  <a:lnTo>
                    <a:pt x="58" y="51"/>
                  </a:lnTo>
                  <a:lnTo>
                    <a:pt x="91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4" name="Freeform 52"/>
            <p:cNvSpPr>
              <a:spLocks/>
            </p:cNvSpPr>
            <p:nvPr/>
          </p:nvSpPr>
          <p:spPr bwMode="auto">
            <a:xfrm>
              <a:off x="4144" y="2186"/>
              <a:ext cx="91" cy="72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64" y="49"/>
                </a:cxn>
                <a:cxn ang="0">
                  <a:pos x="0" y="53"/>
                </a:cxn>
                <a:cxn ang="0">
                  <a:pos x="73" y="71"/>
                </a:cxn>
                <a:cxn ang="0">
                  <a:pos x="90" y="0"/>
                </a:cxn>
              </a:cxnLst>
              <a:rect l="0" t="0" r="r" b="b"/>
              <a:pathLst>
                <a:path w="91" h="72">
                  <a:moveTo>
                    <a:pt x="90" y="0"/>
                  </a:moveTo>
                  <a:lnTo>
                    <a:pt x="64" y="49"/>
                  </a:lnTo>
                  <a:lnTo>
                    <a:pt x="0" y="53"/>
                  </a:lnTo>
                  <a:lnTo>
                    <a:pt x="73" y="71"/>
                  </a:lnTo>
                  <a:lnTo>
                    <a:pt x="9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5" name="Freeform 53"/>
            <p:cNvSpPr>
              <a:spLocks/>
            </p:cNvSpPr>
            <p:nvPr/>
          </p:nvSpPr>
          <p:spPr bwMode="auto">
            <a:xfrm>
              <a:off x="3772" y="1900"/>
              <a:ext cx="73" cy="61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16" y="16"/>
                </a:cxn>
                <a:cxn ang="0">
                  <a:pos x="72" y="13"/>
                </a:cxn>
                <a:cxn ang="0">
                  <a:pos x="0" y="0"/>
                </a:cxn>
                <a:cxn ang="0">
                  <a:pos x="12" y="60"/>
                </a:cxn>
              </a:cxnLst>
              <a:rect l="0" t="0" r="r" b="b"/>
              <a:pathLst>
                <a:path w="73" h="61">
                  <a:moveTo>
                    <a:pt x="12" y="60"/>
                  </a:moveTo>
                  <a:lnTo>
                    <a:pt x="16" y="16"/>
                  </a:lnTo>
                  <a:lnTo>
                    <a:pt x="72" y="13"/>
                  </a:lnTo>
                  <a:lnTo>
                    <a:pt x="0" y="0"/>
                  </a:lnTo>
                  <a:lnTo>
                    <a:pt x="12" y="6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6" name="Freeform 54"/>
            <p:cNvSpPr>
              <a:spLocks/>
            </p:cNvSpPr>
            <p:nvPr/>
          </p:nvSpPr>
          <p:spPr bwMode="auto">
            <a:xfrm>
              <a:off x="4021" y="1812"/>
              <a:ext cx="18" cy="45"/>
            </a:xfrm>
            <a:custGeom>
              <a:avLst/>
              <a:gdLst/>
              <a:ahLst/>
              <a:cxnLst>
                <a:cxn ang="0">
                  <a:pos x="13" y="44"/>
                </a:cxn>
                <a:cxn ang="0">
                  <a:pos x="17" y="0"/>
                </a:cxn>
                <a:cxn ang="0">
                  <a:pos x="0" y="40"/>
                </a:cxn>
                <a:cxn ang="0">
                  <a:pos x="13" y="44"/>
                </a:cxn>
              </a:cxnLst>
              <a:rect l="0" t="0" r="r" b="b"/>
              <a:pathLst>
                <a:path w="18" h="45">
                  <a:moveTo>
                    <a:pt x="13" y="44"/>
                  </a:moveTo>
                  <a:lnTo>
                    <a:pt x="17" y="0"/>
                  </a:lnTo>
                  <a:lnTo>
                    <a:pt x="0" y="40"/>
                  </a:lnTo>
                  <a:lnTo>
                    <a:pt x="13" y="44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7" name="Freeform 55"/>
            <p:cNvSpPr>
              <a:spLocks/>
            </p:cNvSpPr>
            <p:nvPr/>
          </p:nvSpPr>
          <p:spPr bwMode="auto">
            <a:xfrm>
              <a:off x="4052" y="1652"/>
              <a:ext cx="23" cy="51"/>
            </a:xfrm>
            <a:custGeom>
              <a:avLst/>
              <a:gdLst/>
              <a:ahLst/>
              <a:cxnLst>
                <a:cxn ang="0">
                  <a:pos x="19" y="50"/>
                </a:cxn>
                <a:cxn ang="0">
                  <a:pos x="22" y="32"/>
                </a:cxn>
                <a:cxn ang="0">
                  <a:pos x="0" y="0"/>
                </a:cxn>
                <a:cxn ang="0">
                  <a:pos x="19" y="50"/>
                </a:cxn>
              </a:cxnLst>
              <a:rect l="0" t="0" r="r" b="b"/>
              <a:pathLst>
                <a:path w="23" h="51">
                  <a:moveTo>
                    <a:pt x="19" y="50"/>
                  </a:moveTo>
                  <a:lnTo>
                    <a:pt x="22" y="32"/>
                  </a:lnTo>
                  <a:lnTo>
                    <a:pt x="0" y="0"/>
                  </a:lnTo>
                  <a:lnTo>
                    <a:pt x="19" y="5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8" name="Freeform 56"/>
            <p:cNvSpPr>
              <a:spLocks/>
            </p:cNvSpPr>
            <p:nvPr/>
          </p:nvSpPr>
          <p:spPr bwMode="auto">
            <a:xfrm>
              <a:off x="4300" y="1603"/>
              <a:ext cx="102" cy="60"/>
            </a:xfrm>
            <a:custGeom>
              <a:avLst/>
              <a:gdLst/>
              <a:ahLst/>
              <a:cxnLst>
                <a:cxn ang="0">
                  <a:pos x="101" y="59"/>
                </a:cxn>
                <a:cxn ang="0">
                  <a:pos x="82" y="17"/>
                </a:cxn>
                <a:cxn ang="0">
                  <a:pos x="0" y="14"/>
                </a:cxn>
                <a:cxn ang="0">
                  <a:pos x="88" y="0"/>
                </a:cxn>
                <a:cxn ang="0">
                  <a:pos x="101" y="59"/>
                </a:cxn>
              </a:cxnLst>
              <a:rect l="0" t="0" r="r" b="b"/>
              <a:pathLst>
                <a:path w="102" h="60">
                  <a:moveTo>
                    <a:pt x="101" y="59"/>
                  </a:moveTo>
                  <a:lnTo>
                    <a:pt x="82" y="17"/>
                  </a:lnTo>
                  <a:lnTo>
                    <a:pt x="0" y="14"/>
                  </a:lnTo>
                  <a:lnTo>
                    <a:pt x="88" y="0"/>
                  </a:lnTo>
                  <a:lnTo>
                    <a:pt x="101" y="59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29" name="Freeform 57"/>
            <p:cNvSpPr>
              <a:spLocks/>
            </p:cNvSpPr>
            <p:nvPr/>
          </p:nvSpPr>
          <p:spPr bwMode="auto">
            <a:xfrm>
              <a:off x="4021" y="1561"/>
              <a:ext cx="108" cy="65"/>
            </a:xfrm>
            <a:custGeom>
              <a:avLst/>
              <a:gdLst/>
              <a:ahLst/>
              <a:cxnLst>
                <a:cxn ang="0">
                  <a:pos x="107" y="39"/>
                </a:cxn>
                <a:cxn ang="0">
                  <a:pos x="18" y="22"/>
                </a:cxn>
                <a:cxn ang="0">
                  <a:pos x="18" y="64"/>
                </a:cxn>
                <a:cxn ang="0">
                  <a:pos x="0" y="0"/>
                </a:cxn>
                <a:cxn ang="0">
                  <a:pos x="107" y="39"/>
                </a:cxn>
              </a:cxnLst>
              <a:rect l="0" t="0" r="r" b="b"/>
              <a:pathLst>
                <a:path w="108" h="65">
                  <a:moveTo>
                    <a:pt x="107" y="39"/>
                  </a:moveTo>
                  <a:lnTo>
                    <a:pt x="18" y="22"/>
                  </a:lnTo>
                  <a:lnTo>
                    <a:pt x="18" y="64"/>
                  </a:lnTo>
                  <a:lnTo>
                    <a:pt x="0" y="0"/>
                  </a:lnTo>
                  <a:lnTo>
                    <a:pt x="107" y="39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0" name="Freeform 58"/>
            <p:cNvSpPr>
              <a:spLocks/>
            </p:cNvSpPr>
            <p:nvPr/>
          </p:nvSpPr>
          <p:spPr bwMode="auto">
            <a:xfrm>
              <a:off x="4126" y="1648"/>
              <a:ext cx="129" cy="72"/>
            </a:xfrm>
            <a:custGeom>
              <a:avLst/>
              <a:gdLst/>
              <a:ahLst/>
              <a:cxnLst>
                <a:cxn ang="0">
                  <a:pos x="54" y="11"/>
                </a:cxn>
                <a:cxn ang="0">
                  <a:pos x="0" y="0"/>
                </a:cxn>
                <a:cxn ang="0">
                  <a:pos x="29" y="56"/>
                </a:cxn>
                <a:cxn ang="0">
                  <a:pos x="128" y="71"/>
                </a:cxn>
                <a:cxn ang="0">
                  <a:pos x="70" y="45"/>
                </a:cxn>
                <a:cxn ang="0">
                  <a:pos x="54" y="11"/>
                </a:cxn>
              </a:cxnLst>
              <a:rect l="0" t="0" r="r" b="b"/>
              <a:pathLst>
                <a:path w="129" h="72">
                  <a:moveTo>
                    <a:pt x="54" y="11"/>
                  </a:moveTo>
                  <a:lnTo>
                    <a:pt x="0" y="0"/>
                  </a:lnTo>
                  <a:lnTo>
                    <a:pt x="29" y="56"/>
                  </a:lnTo>
                  <a:lnTo>
                    <a:pt x="128" y="71"/>
                  </a:lnTo>
                  <a:lnTo>
                    <a:pt x="70" y="45"/>
                  </a:lnTo>
                  <a:lnTo>
                    <a:pt x="54" y="11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1" name="Freeform 59"/>
            <p:cNvSpPr>
              <a:spLocks/>
            </p:cNvSpPr>
            <p:nvPr/>
          </p:nvSpPr>
          <p:spPr bwMode="auto">
            <a:xfrm>
              <a:off x="4108" y="1703"/>
              <a:ext cx="21" cy="55"/>
            </a:xfrm>
            <a:custGeom>
              <a:avLst/>
              <a:gdLst/>
              <a:ahLst/>
              <a:cxnLst>
                <a:cxn ang="0">
                  <a:pos x="20" y="30"/>
                </a:cxn>
                <a:cxn ang="0">
                  <a:pos x="3" y="0"/>
                </a:cxn>
                <a:cxn ang="0">
                  <a:pos x="0" y="27"/>
                </a:cxn>
                <a:cxn ang="0">
                  <a:pos x="17" y="54"/>
                </a:cxn>
                <a:cxn ang="0">
                  <a:pos x="20" y="30"/>
                </a:cxn>
              </a:cxnLst>
              <a:rect l="0" t="0" r="r" b="b"/>
              <a:pathLst>
                <a:path w="21" h="55">
                  <a:moveTo>
                    <a:pt x="20" y="30"/>
                  </a:moveTo>
                  <a:lnTo>
                    <a:pt x="3" y="0"/>
                  </a:lnTo>
                  <a:lnTo>
                    <a:pt x="0" y="27"/>
                  </a:lnTo>
                  <a:lnTo>
                    <a:pt x="17" y="54"/>
                  </a:lnTo>
                  <a:lnTo>
                    <a:pt x="20" y="3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2" name="Freeform 60"/>
            <p:cNvSpPr>
              <a:spLocks/>
            </p:cNvSpPr>
            <p:nvPr/>
          </p:nvSpPr>
          <p:spPr bwMode="auto">
            <a:xfrm>
              <a:off x="4062" y="1746"/>
              <a:ext cx="370" cy="44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0" y="44"/>
                </a:cxn>
                <a:cxn ang="0">
                  <a:pos x="0" y="199"/>
                </a:cxn>
                <a:cxn ang="0">
                  <a:pos x="10" y="214"/>
                </a:cxn>
                <a:cxn ang="0">
                  <a:pos x="10" y="247"/>
                </a:cxn>
                <a:cxn ang="0">
                  <a:pos x="23" y="184"/>
                </a:cxn>
                <a:cxn ang="0">
                  <a:pos x="66" y="153"/>
                </a:cxn>
                <a:cxn ang="0">
                  <a:pos x="122" y="188"/>
                </a:cxn>
                <a:cxn ang="0">
                  <a:pos x="154" y="293"/>
                </a:cxn>
                <a:cxn ang="0">
                  <a:pos x="144" y="348"/>
                </a:cxn>
                <a:cxn ang="0">
                  <a:pos x="230" y="398"/>
                </a:cxn>
                <a:cxn ang="0">
                  <a:pos x="237" y="367"/>
                </a:cxn>
                <a:cxn ang="0">
                  <a:pos x="270" y="325"/>
                </a:cxn>
                <a:cxn ang="0">
                  <a:pos x="320" y="348"/>
                </a:cxn>
                <a:cxn ang="0">
                  <a:pos x="332" y="404"/>
                </a:cxn>
                <a:cxn ang="0">
                  <a:pos x="332" y="427"/>
                </a:cxn>
                <a:cxn ang="0">
                  <a:pos x="369" y="443"/>
                </a:cxn>
                <a:cxn ang="0">
                  <a:pos x="369" y="333"/>
                </a:cxn>
                <a:cxn ang="0">
                  <a:pos x="233" y="243"/>
                </a:cxn>
                <a:cxn ang="0">
                  <a:pos x="129" y="153"/>
                </a:cxn>
                <a:cxn ang="0">
                  <a:pos x="48" y="48"/>
                </a:cxn>
                <a:cxn ang="0">
                  <a:pos x="25" y="0"/>
                </a:cxn>
              </a:cxnLst>
              <a:rect l="0" t="0" r="r" b="b"/>
              <a:pathLst>
                <a:path w="370" h="444">
                  <a:moveTo>
                    <a:pt x="25" y="0"/>
                  </a:moveTo>
                  <a:lnTo>
                    <a:pt x="10" y="44"/>
                  </a:lnTo>
                  <a:lnTo>
                    <a:pt x="0" y="199"/>
                  </a:lnTo>
                  <a:lnTo>
                    <a:pt x="10" y="214"/>
                  </a:lnTo>
                  <a:lnTo>
                    <a:pt x="10" y="247"/>
                  </a:lnTo>
                  <a:lnTo>
                    <a:pt x="23" y="184"/>
                  </a:lnTo>
                  <a:lnTo>
                    <a:pt x="66" y="153"/>
                  </a:lnTo>
                  <a:lnTo>
                    <a:pt x="122" y="188"/>
                  </a:lnTo>
                  <a:lnTo>
                    <a:pt x="154" y="293"/>
                  </a:lnTo>
                  <a:lnTo>
                    <a:pt x="144" y="348"/>
                  </a:lnTo>
                  <a:lnTo>
                    <a:pt x="230" y="398"/>
                  </a:lnTo>
                  <a:lnTo>
                    <a:pt x="237" y="367"/>
                  </a:lnTo>
                  <a:lnTo>
                    <a:pt x="270" y="325"/>
                  </a:lnTo>
                  <a:lnTo>
                    <a:pt x="320" y="348"/>
                  </a:lnTo>
                  <a:lnTo>
                    <a:pt x="332" y="404"/>
                  </a:lnTo>
                  <a:lnTo>
                    <a:pt x="332" y="427"/>
                  </a:lnTo>
                  <a:lnTo>
                    <a:pt x="369" y="443"/>
                  </a:lnTo>
                  <a:lnTo>
                    <a:pt x="369" y="333"/>
                  </a:lnTo>
                  <a:lnTo>
                    <a:pt x="233" y="243"/>
                  </a:lnTo>
                  <a:lnTo>
                    <a:pt x="129" y="153"/>
                  </a:lnTo>
                  <a:lnTo>
                    <a:pt x="48" y="48"/>
                  </a:lnTo>
                  <a:lnTo>
                    <a:pt x="25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3" name="Freeform 61"/>
            <p:cNvSpPr>
              <a:spLocks/>
            </p:cNvSpPr>
            <p:nvPr/>
          </p:nvSpPr>
          <p:spPr bwMode="auto">
            <a:xfrm>
              <a:off x="4102" y="1750"/>
              <a:ext cx="250" cy="1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54"/>
                </a:cxn>
                <a:cxn ang="0">
                  <a:pos x="91" y="133"/>
                </a:cxn>
                <a:cxn ang="0">
                  <a:pos x="150" y="189"/>
                </a:cxn>
                <a:cxn ang="0">
                  <a:pos x="104" y="111"/>
                </a:cxn>
                <a:cxn ang="0">
                  <a:pos x="176" y="58"/>
                </a:cxn>
                <a:cxn ang="0">
                  <a:pos x="249" y="58"/>
                </a:cxn>
                <a:cxn ang="0">
                  <a:pos x="239" y="33"/>
                </a:cxn>
                <a:cxn ang="0">
                  <a:pos x="232" y="51"/>
                </a:cxn>
                <a:cxn ang="0">
                  <a:pos x="200" y="19"/>
                </a:cxn>
                <a:cxn ang="0">
                  <a:pos x="137" y="26"/>
                </a:cxn>
                <a:cxn ang="0">
                  <a:pos x="61" y="19"/>
                </a:cxn>
                <a:cxn ang="0">
                  <a:pos x="38" y="11"/>
                </a:cxn>
                <a:cxn ang="0">
                  <a:pos x="32" y="37"/>
                </a:cxn>
                <a:cxn ang="0">
                  <a:pos x="0" y="0"/>
                </a:cxn>
              </a:cxnLst>
              <a:rect l="0" t="0" r="r" b="b"/>
              <a:pathLst>
                <a:path w="250" h="190">
                  <a:moveTo>
                    <a:pt x="0" y="0"/>
                  </a:moveTo>
                  <a:lnTo>
                    <a:pt x="32" y="54"/>
                  </a:lnTo>
                  <a:lnTo>
                    <a:pt x="91" y="133"/>
                  </a:lnTo>
                  <a:lnTo>
                    <a:pt x="150" y="189"/>
                  </a:lnTo>
                  <a:lnTo>
                    <a:pt x="104" y="111"/>
                  </a:lnTo>
                  <a:lnTo>
                    <a:pt x="176" y="58"/>
                  </a:lnTo>
                  <a:lnTo>
                    <a:pt x="249" y="58"/>
                  </a:lnTo>
                  <a:lnTo>
                    <a:pt x="239" y="33"/>
                  </a:lnTo>
                  <a:lnTo>
                    <a:pt x="232" y="51"/>
                  </a:lnTo>
                  <a:lnTo>
                    <a:pt x="200" y="19"/>
                  </a:lnTo>
                  <a:lnTo>
                    <a:pt x="137" y="26"/>
                  </a:lnTo>
                  <a:lnTo>
                    <a:pt x="61" y="19"/>
                  </a:lnTo>
                  <a:lnTo>
                    <a:pt x="38" y="11"/>
                  </a:lnTo>
                  <a:lnTo>
                    <a:pt x="32" y="37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4" name="Freeform 62"/>
            <p:cNvSpPr>
              <a:spLocks/>
            </p:cNvSpPr>
            <p:nvPr/>
          </p:nvSpPr>
          <p:spPr bwMode="auto">
            <a:xfrm>
              <a:off x="4316" y="1755"/>
              <a:ext cx="21" cy="26"/>
            </a:xfrm>
            <a:custGeom>
              <a:avLst/>
              <a:gdLst/>
              <a:ahLst/>
              <a:cxnLst>
                <a:cxn ang="0">
                  <a:pos x="16" y="25"/>
                </a:cxn>
                <a:cxn ang="0">
                  <a:pos x="20" y="3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16" y="25"/>
                </a:cxn>
              </a:cxnLst>
              <a:rect l="0" t="0" r="r" b="b"/>
              <a:pathLst>
                <a:path w="21" h="26">
                  <a:moveTo>
                    <a:pt x="16" y="25"/>
                  </a:moveTo>
                  <a:lnTo>
                    <a:pt x="20" y="3"/>
                  </a:lnTo>
                  <a:lnTo>
                    <a:pt x="0" y="0"/>
                  </a:lnTo>
                  <a:lnTo>
                    <a:pt x="0" y="6"/>
                  </a:lnTo>
                  <a:lnTo>
                    <a:pt x="16" y="25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5" name="Freeform 63"/>
            <p:cNvSpPr>
              <a:spLocks/>
            </p:cNvSpPr>
            <p:nvPr/>
          </p:nvSpPr>
          <p:spPr bwMode="auto">
            <a:xfrm>
              <a:off x="4295" y="1824"/>
              <a:ext cx="276" cy="86"/>
            </a:xfrm>
            <a:custGeom>
              <a:avLst/>
              <a:gdLst/>
              <a:ahLst/>
              <a:cxnLst>
                <a:cxn ang="0">
                  <a:pos x="208" y="14"/>
                </a:cxn>
                <a:cxn ang="0">
                  <a:pos x="106" y="4"/>
                </a:cxn>
                <a:cxn ang="0">
                  <a:pos x="0" y="0"/>
                </a:cxn>
                <a:cxn ang="0">
                  <a:pos x="66" y="73"/>
                </a:cxn>
                <a:cxn ang="0">
                  <a:pos x="161" y="77"/>
                </a:cxn>
                <a:cxn ang="0">
                  <a:pos x="275" y="85"/>
                </a:cxn>
                <a:cxn ang="0">
                  <a:pos x="208" y="14"/>
                </a:cxn>
              </a:cxnLst>
              <a:rect l="0" t="0" r="r" b="b"/>
              <a:pathLst>
                <a:path w="276" h="86">
                  <a:moveTo>
                    <a:pt x="208" y="14"/>
                  </a:moveTo>
                  <a:lnTo>
                    <a:pt x="106" y="4"/>
                  </a:lnTo>
                  <a:lnTo>
                    <a:pt x="0" y="0"/>
                  </a:lnTo>
                  <a:lnTo>
                    <a:pt x="66" y="73"/>
                  </a:lnTo>
                  <a:lnTo>
                    <a:pt x="161" y="77"/>
                  </a:lnTo>
                  <a:lnTo>
                    <a:pt x="275" y="85"/>
                  </a:lnTo>
                  <a:lnTo>
                    <a:pt x="208" y="14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6" name="Freeform 64"/>
            <p:cNvSpPr>
              <a:spLocks/>
            </p:cNvSpPr>
            <p:nvPr/>
          </p:nvSpPr>
          <p:spPr bwMode="auto">
            <a:xfrm>
              <a:off x="4222" y="1827"/>
              <a:ext cx="130" cy="159"/>
            </a:xfrm>
            <a:custGeom>
              <a:avLst/>
              <a:gdLst/>
              <a:ahLst/>
              <a:cxnLst>
                <a:cxn ang="0">
                  <a:pos x="103" y="158"/>
                </a:cxn>
                <a:cxn ang="0">
                  <a:pos x="129" y="85"/>
                </a:cxn>
                <a:cxn ang="0">
                  <a:pos x="58" y="0"/>
                </a:cxn>
                <a:cxn ang="0">
                  <a:pos x="0" y="40"/>
                </a:cxn>
                <a:cxn ang="0">
                  <a:pos x="3" y="47"/>
                </a:cxn>
                <a:cxn ang="0">
                  <a:pos x="54" y="11"/>
                </a:cxn>
                <a:cxn ang="0">
                  <a:pos x="77" y="40"/>
                </a:cxn>
                <a:cxn ang="0">
                  <a:pos x="38" y="99"/>
                </a:cxn>
                <a:cxn ang="0">
                  <a:pos x="41" y="110"/>
                </a:cxn>
                <a:cxn ang="0">
                  <a:pos x="83" y="47"/>
                </a:cxn>
                <a:cxn ang="0">
                  <a:pos x="119" y="88"/>
                </a:cxn>
                <a:cxn ang="0">
                  <a:pos x="93" y="153"/>
                </a:cxn>
                <a:cxn ang="0">
                  <a:pos x="103" y="158"/>
                </a:cxn>
              </a:cxnLst>
              <a:rect l="0" t="0" r="r" b="b"/>
              <a:pathLst>
                <a:path w="130" h="159">
                  <a:moveTo>
                    <a:pt x="103" y="158"/>
                  </a:moveTo>
                  <a:lnTo>
                    <a:pt x="129" y="85"/>
                  </a:lnTo>
                  <a:lnTo>
                    <a:pt x="58" y="0"/>
                  </a:lnTo>
                  <a:lnTo>
                    <a:pt x="0" y="40"/>
                  </a:lnTo>
                  <a:lnTo>
                    <a:pt x="3" y="47"/>
                  </a:lnTo>
                  <a:lnTo>
                    <a:pt x="54" y="11"/>
                  </a:lnTo>
                  <a:lnTo>
                    <a:pt x="77" y="40"/>
                  </a:lnTo>
                  <a:lnTo>
                    <a:pt x="38" y="99"/>
                  </a:lnTo>
                  <a:lnTo>
                    <a:pt x="41" y="110"/>
                  </a:lnTo>
                  <a:lnTo>
                    <a:pt x="83" y="47"/>
                  </a:lnTo>
                  <a:lnTo>
                    <a:pt x="119" y="88"/>
                  </a:lnTo>
                  <a:lnTo>
                    <a:pt x="93" y="153"/>
                  </a:lnTo>
                  <a:lnTo>
                    <a:pt x="103" y="158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7" name="Freeform 65"/>
            <p:cNvSpPr>
              <a:spLocks/>
            </p:cNvSpPr>
            <p:nvPr/>
          </p:nvSpPr>
          <p:spPr bwMode="auto">
            <a:xfrm>
              <a:off x="4337" y="1914"/>
              <a:ext cx="260" cy="83"/>
            </a:xfrm>
            <a:custGeom>
              <a:avLst/>
              <a:gdLst/>
              <a:ahLst/>
              <a:cxnLst>
                <a:cxn ang="0">
                  <a:pos x="7" y="82"/>
                </a:cxn>
                <a:cxn ang="0">
                  <a:pos x="32" y="7"/>
                </a:cxn>
                <a:cxn ang="0">
                  <a:pos x="235" y="17"/>
                </a:cxn>
                <a:cxn ang="0">
                  <a:pos x="248" y="45"/>
                </a:cxn>
                <a:cxn ang="0">
                  <a:pos x="259" y="45"/>
                </a:cxn>
                <a:cxn ang="0">
                  <a:pos x="242" y="14"/>
                </a:cxn>
                <a:cxn ang="0">
                  <a:pos x="25" y="0"/>
                </a:cxn>
                <a:cxn ang="0">
                  <a:pos x="0" y="82"/>
                </a:cxn>
                <a:cxn ang="0">
                  <a:pos x="7" y="82"/>
                </a:cxn>
              </a:cxnLst>
              <a:rect l="0" t="0" r="r" b="b"/>
              <a:pathLst>
                <a:path w="260" h="83">
                  <a:moveTo>
                    <a:pt x="7" y="82"/>
                  </a:moveTo>
                  <a:lnTo>
                    <a:pt x="32" y="7"/>
                  </a:lnTo>
                  <a:lnTo>
                    <a:pt x="235" y="17"/>
                  </a:lnTo>
                  <a:lnTo>
                    <a:pt x="248" y="45"/>
                  </a:lnTo>
                  <a:lnTo>
                    <a:pt x="259" y="45"/>
                  </a:lnTo>
                  <a:lnTo>
                    <a:pt x="242" y="14"/>
                  </a:lnTo>
                  <a:lnTo>
                    <a:pt x="25" y="0"/>
                  </a:lnTo>
                  <a:lnTo>
                    <a:pt x="0" y="82"/>
                  </a:lnTo>
                  <a:lnTo>
                    <a:pt x="7" y="82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8" name="Freeform 66"/>
            <p:cNvSpPr>
              <a:spLocks/>
            </p:cNvSpPr>
            <p:nvPr/>
          </p:nvSpPr>
          <p:spPr bwMode="auto">
            <a:xfrm>
              <a:off x="4357" y="1935"/>
              <a:ext cx="80" cy="66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18" y="0"/>
                </a:cxn>
                <a:cxn ang="0">
                  <a:pos x="72" y="0"/>
                </a:cxn>
                <a:cxn ang="0">
                  <a:pos x="25" y="22"/>
                </a:cxn>
                <a:cxn ang="0">
                  <a:pos x="79" y="29"/>
                </a:cxn>
                <a:cxn ang="0">
                  <a:pos x="22" y="50"/>
                </a:cxn>
                <a:cxn ang="0">
                  <a:pos x="40" y="65"/>
                </a:cxn>
                <a:cxn ang="0">
                  <a:pos x="0" y="65"/>
                </a:cxn>
              </a:cxnLst>
              <a:rect l="0" t="0" r="r" b="b"/>
              <a:pathLst>
                <a:path w="80" h="66">
                  <a:moveTo>
                    <a:pt x="0" y="65"/>
                  </a:moveTo>
                  <a:lnTo>
                    <a:pt x="18" y="0"/>
                  </a:lnTo>
                  <a:lnTo>
                    <a:pt x="72" y="0"/>
                  </a:lnTo>
                  <a:lnTo>
                    <a:pt x="25" y="22"/>
                  </a:lnTo>
                  <a:lnTo>
                    <a:pt x="79" y="29"/>
                  </a:lnTo>
                  <a:lnTo>
                    <a:pt x="22" y="50"/>
                  </a:lnTo>
                  <a:lnTo>
                    <a:pt x="40" y="65"/>
                  </a:lnTo>
                  <a:lnTo>
                    <a:pt x="0" y="65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39" name="Freeform 67"/>
            <p:cNvSpPr>
              <a:spLocks/>
            </p:cNvSpPr>
            <p:nvPr/>
          </p:nvSpPr>
          <p:spPr bwMode="auto">
            <a:xfrm>
              <a:off x="4533" y="1947"/>
              <a:ext cx="31" cy="1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3" y="0"/>
                </a:cxn>
                <a:cxn ang="0">
                  <a:pos x="25" y="0"/>
                </a:cxn>
                <a:cxn ang="0">
                  <a:pos x="30" y="8"/>
                </a:cxn>
                <a:cxn ang="0">
                  <a:pos x="19" y="16"/>
                </a:cxn>
                <a:cxn ang="0">
                  <a:pos x="5" y="12"/>
                </a:cxn>
                <a:cxn ang="0">
                  <a:pos x="0" y="8"/>
                </a:cxn>
              </a:cxnLst>
              <a:rect l="0" t="0" r="r" b="b"/>
              <a:pathLst>
                <a:path w="31" h="17">
                  <a:moveTo>
                    <a:pt x="0" y="8"/>
                  </a:moveTo>
                  <a:lnTo>
                    <a:pt x="13" y="0"/>
                  </a:lnTo>
                  <a:lnTo>
                    <a:pt x="25" y="0"/>
                  </a:lnTo>
                  <a:lnTo>
                    <a:pt x="30" y="8"/>
                  </a:lnTo>
                  <a:lnTo>
                    <a:pt x="19" y="16"/>
                  </a:lnTo>
                  <a:lnTo>
                    <a:pt x="5" y="12"/>
                  </a:lnTo>
                  <a:lnTo>
                    <a:pt x="0" y="8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0" name="Freeform 68"/>
            <p:cNvSpPr>
              <a:spLocks/>
            </p:cNvSpPr>
            <p:nvPr/>
          </p:nvSpPr>
          <p:spPr bwMode="auto">
            <a:xfrm>
              <a:off x="4525" y="1962"/>
              <a:ext cx="46" cy="20"/>
            </a:xfrm>
            <a:custGeom>
              <a:avLst/>
              <a:gdLst/>
              <a:ahLst/>
              <a:cxnLst>
                <a:cxn ang="0">
                  <a:pos x="3" y="3"/>
                </a:cxn>
                <a:cxn ang="0">
                  <a:pos x="24" y="10"/>
                </a:cxn>
                <a:cxn ang="0">
                  <a:pos x="42" y="0"/>
                </a:cxn>
                <a:cxn ang="0">
                  <a:pos x="45" y="11"/>
                </a:cxn>
                <a:cxn ang="0">
                  <a:pos x="24" y="19"/>
                </a:cxn>
                <a:cxn ang="0">
                  <a:pos x="5" y="11"/>
                </a:cxn>
                <a:cxn ang="0">
                  <a:pos x="0" y="10"/>
                </a:cxn>
                <a:cxn ang="0">
                  <a:pos x="3" y="3"/>
                </a:cxn>
              </a:cxnLst>
              <a:rect l="0" t="0" r="r" b="b"/>
              <a:pathLst>
                <a:path w="46" h="20">
                  <a:moveTo>
                    <a:pt x="3" y="3"/>
                  </a:moveTo>
                  <a:lnTo>
                    <a:pt x="24" y="10"/>
                  </a:lnTo>
                  <a:lnTo>
                    <a:pt x="42" y="0"/>
                  </a:lnTo>
                  <a:lnTo>
                    <a:pt x="45" y="11"/>
                  </a:lnTo>
                  <a:lnTo>
                    <a:pt x="24" y="19"/>
                  </a:lnTo>
                  <a:lnTo>
                    <a:pt x="5" y="11"/>
                  </a:lnTo>
                  <a:lnTo>
                    <a:pt x="0" y="10"/>
                  </a:lnTo>
                  <a:lnTo>
                    <a:pt x="3" y="3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1" name="Freeform 69"/>
            <p:cNvSpPr>
              <a:spLocks/>
            </p:cNvSpPr>
            <p:nvPr/>
          </p:nvSpPr>
          <p:spPr bwMode="auto">
            <a:xfrm>
              <a:off x="4478" y="1970"/>
              <a:ext cx="143" cy="27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1" y="10"/>
                </a:cxn>
                <a:cxn ang="0">
                  <a:pos x="64" y="19"/>
                </a:cxn>
                <a:cxn ang="0">
                  <a:pos x="86" y="16"/>
                </a:cxn>
                <a:cxn ang="0">
                  <a:pos x="103" y="13"/>
                </a:cxn>
                <a:cxn ang="0">
                  <a:pos x="103" y="6"/>
                </a:cxn>
                <a:cxn ang="0">
                  <a:pos x="123" y="6"/>
                </a:cxn>
                <a:cxn ang="0">
                  <a:pos x="142" y="16"/>
                </a:cxn>
                <a:cxn ang="0">
                  <a:pos x="119" y="26"/>
                </a:cxn>
                <a:cxn ang="0">
                  <a:pos x="67" y="26"/>
                </a:cxn>
                <a:cxn ang="0">
                  <a:pos x="22" y="23"/>
                </a:cxn>
                <a:cxn ang="0">
                  <a:pos x="0" y="10"/>
                </a:cxn>
                <a:cxn ang="0">
                  <a:pos x="19" y="3"/>
                </a:cxn>
                <a:cxn ang="0">
                  <a:pos x="34" y="0"/>
                </a:cxn>
              </a:cxnLst>
              <a:rect l="0" t="0" r="r" b="b"/>
              <a:pathLst>
                <a:path w="143" h="27">
                  <a:moveTo>
                    <a:pt x="34" y="0"/>
                  </a:moveTo>
                  <a:lnTo>
                    <a:pt x="41" y="10"/>
                  </a:lnTo>
                  <a:lnTo>
                    <a:pt x="64" y="19"/>
                  </a:lnTo>
                  <a:lnTo>
                    <a:pt x="86" y="16"/>
                  </a:lnTo>
                  <a:lnTo>
                    <a:pt x="103" y="13"/>
                  </a:lnTo>
                  <a:lnTo>
                    <a:pt x="103" y="6"/>
                  </a:lnTo>
                  <a:lnTo>
                    <a:pt x="123" y="6"/>
                  </a:lnTo>
                  <a:lnTo>
                    <a:pt x="142" y="16"/>
                  </a:lnTo>
                  <a:lnTo>
                    <a:pt x="119" y="26"/>
                  </a:lnTo>
                  <a:lnTo>
                    <a:pt x="67" y="26"/>
                  </a:lnTo>
                  <a:lnTo>
                    <a:pt x="22" y="23"/>
                  </a:lnTo>
                  <a:lnTo>
                    <a:pt x="0" y="10"/>
                  </a:lnTo>
                  <a:lnTo>
                    <a:pt x="19" y="3"/>
                  </a:lnTo>
                  <a:lnTo>
                    <a:pt x="34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2" name="Freeform 70"/>
            <p:cNvSpPr>
              <a:spLocks/>
            </p:cNvSpPr>
            <p:nvPr/>
          </p:nvSpPr>
          <p:spPr bwMode="auto">
            <a:xfrm>
              <a:off x="4474" y="1990"/>
              <a:ext cx="154" cy="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14"/>
                </a:cxn>
                <a:cxn ang="0">
                  <a:pos x="62" y="17"/>
                </a:cxn>
                <a:cxn ang="0">
                  <a:pos x="123" y="17"/>
                </a:cxn>
                <a:cxn ang="0">
                  <a:pos x="149" y="7"/>
                </a:cxn>
                <a:cxn ang="0">
                  <a:pos x="153" y="41"/>
                </a:cxn>
                <a:cxn ang="0">
                  <a:pos x="129" y="51"/>
                </a:cxn>
                <a:cxn ang="0">
                  <a:pos x="45" y="51"/>
                </a:cxn>
                <a:cxn ang="0">
                  <a:pos x="19" y="47"/>
                </a:cxn>
                <a:cxn ang="0">
                  <a:pos x="0" y="34"/>
                </a:cxn>
                <a:cxn ang="0">
                  <a:pos x="0" y="0"/>
                </a:cxn>
              </a:cxnLst>
              <a:rect l="0" t="0" r="r" b="b"/>
              <a:pathLst>
                <a:path w="154" h="52">
                  <a:moveTo>
                    <a:pt x="0" y="0"/>
                  </a:moveTo>
                  <a:lnTo>
                    <a:pt x="19" y="14"/>
                  </a:lnTo>
                  <a:lnTo>
                    <a:pt x="62" y="17"/>
                  </a:lnTo>
                  <a:lnTo>
                    <a:pt x="123" y="17"/>
                  </a:lnTo>
                  <a:lnTo>
                    <a:pt x="149" y="7"/>
                  </a:lnTo>
                  <a:lnTo>
                    <a:pt x="153" y="41"/>
                  </a:lnTo>
                  <a:lnTo>
                    <a:pt x="129" y="51"/>
                  </a:lnTo>
                  <a:lnTo>
                    <a:pt x="45" y="51"/>
                  </a:lnTo>
                  <a:lnTo>
                    <a:pt x="19" y="47"/>
                  </a:ln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3" name="Freeform 71"/>
            <p:cNvSpPr>
              <a:spLocks/>
            </p:cNvSpPr>
            <p:nvPr/>
          </p:nvSpPr>
          <p:spPr bwMode="auto">
            <a:xfrm>
              <a:off x="4357" y="2015"/>
              <a:ext cx="321" cy="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" y="7"/>
                </a:cxn>
                <a:cxn ang="0">
                  <a:pos x="115" y="25"/>
                </a:cxn>
                <a:cxn ang="0">
                  <a:pos x="115" y="35"/>
                </a:cxn>
                <a:cxn ang="0">
                  <a:pos x="145" y="49"/>
                </a:cxn>
                <a:cxn ang="0">
                  <a:pos x="260" y="52"/>
                </a:cxn>
                <a:cxn ang="0">
                  <a:pos x="257" y="38"/>
                </a:cxn>
                <a:cxn ang="0">
                  <a:pos x="273" y="32"/>
                </a:cxn>
                <a:cxn ang="0">
                  <a:pos x="320" y="56"/>
                </a:cxn>
                <a:cxn ang="0">
                  <a:pos x="219" y="64"/>
                </a:cxn>
                <a:cxn ang="0">
                  <a:pos x="141" y="59"/>
                </a:cxn>
                <a:cxn ang="0">
                  <a:pos x="88" y="52"/>
                </a:cxn>
                <a:cxn ang="0">
                  <a:pos x="0" y="0"/>
                </a:cxn>
              </a:cxnLst>
              <a:rect l="0" t="0" r="r" b="b"/>
              <a:pathLst>
                <a:path w="321" h="65">
                  <a:moveTo>
                    <a:pt x="0" y="0"/>
                  </a:moveTo>
                  <a:lnTo>
                    <a:pt x="105" y="7"/>
                  </a:lnTo>
                  <a:lnTo>
                    <a:pt x="115" y="25"/>
                  </a:lnTo>
                  <a:lnTo>
                    <a:pt x="115" y="35"/>
                  </a:lnTo>
                  <a:lnTo>
                    <a:pt x="145" y="49"/>
                  </a:lnTo>
                  <a:lnTo>
                    <a:pt x="260" y="52"/>
                  </a:lnTo>
                  <a:lnTo>
                    <a:pt x="257" y="38"/>
                  </a:lnTo>
                  <a:lnTo>
                    <a:pt x="273" y="32"/>
                  </a:lnTo>
                  <a:lnTo>
                    <a:pt x="320" y="56"/>
                  </a:lnTo>
                  <a:lnTo>
                    <a:pt x="219" y="64"/>
                  </a:lnTo>
                  <a:lnTo>
                    <a:pt x="141" y="59"/>
                  </a:lnTo>
                  <a:lnTo>
                    <a:pt x="88" y="52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4" name="Freeform 72"/>
            <p:cNvSpPr>
              <a:spLocks/>
            </p:cNvSpPr>
            <p:nvPr/>
          </p:nvSpPr>
          <p:spPr bwMode="auto">
            <a:xfrm>
              <a:off x="4448" y="2086"/>
              <a:ext cx="242" cy="122"/>
            </a:xfrm>
            <a:custGeom>
              <a:avLst/>
              <a:gdLst/>
              <a:ahLst/>
              <a:cxnLst>
                <a:cxn ang="0">
                  <a:pos x="241" y="3"/>
                </a:cxn>
                <a:cxn ang="0">
                  <a:pos x="125" y="7"/>
                </a:cxn>
                <a:cxn ang="0">
                  <a:pos x="3" y="0"/>
                </a:cxn>
                <a:cxn ang="0">
                  <a:pos x="0" y="99"/>
                </a:cxn>
                <a:cxn ang="0">
                  <a:pos x="6" y="109"/>
                </a:cxn>
                <a:cxn ang="0">
                  <a:pos x="237" y="121"/>
                </a:cxn>
                <a:cxn ang="0">
                  <a:pos x="237" y="109"/>
                </a:cxn>
                <a:cxn ang="0">
                  <a:pos x="241" y="3"/>
                </a:cxn>
              </a:cxnLst>
              <a:rect l="0" t="0" r="r" b="b"/>
              <a:pathLst>
                <a:path w="242" h="122">
                  <a:moveTo>
                    <a:pt x="241" y="3"/>
                  </a:moveTo>
                  <a:lnTo>
                    <a:pt x="125" y="7"/>
                  </a:lnTo>
                  <a:lnTo>
                    <a:pt x="3" y="0"/>
                  </a:lnTo>
                  <a:lnTo>
                    <a:pt x="0" y="99"/>
                  </a:lnTo>
                  <a:lnTo>
                    <a:pt x="6" y="109"/>
                  </a:lnTo>
                  <a:lnTo>
                    <a:pt x="237" y="121"/>
                  </a:lnTo>
                  <a:lnTo>
                    <a:pt x="237" y="109"/>
                  </a:lnTo>
                  <a:lnTo>
                    <a:pt x="241" y="3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5" name="Freeform 73"/>
            <p:cNvSpPr>
              <a:spLocks/>
            </p:cNvSpPr>
            <p:nvPr/>
          </p:nvSpPr>
          <p:spPr bwMode="auto">
            <a:xfrm>
              <a:off x="4391" y="2195"/>
              <a:ext cx="319" cy="67"/>
            </a:xfrm>
            <a:custGeom>
              <a:avLst/>
              <a:gdLst/>
              <a:ahLst/>
              <a:cxnLst>
                <a:cxn ang="0">
                  <a:pos x="55" y="17"/>
                </a:cxn>
                <a:cxn ang="0">
                  <a:pos x="12" y="0"/>
                </a:cxn>
                <a:cxn ang="0">
                  <a:pos x="0" y="14"/>
                </a:cxn>
                <a:cxn ang="0">
                  <a:pos x="10" y="37"/>
                </a:cxn>
                <a:cxn ang="0">
                  <a:pos x="39" y="47"/>
                </a:cxn>
                <a:cxn ang="0">
                  <a:pos x="314" y="66"/>
                </a:cxn>
                <a:cxn ang="0">
                  <a:pos x="318" y="28"/>
                </a:cxn>
                <a:cxn ang="0">
                  <a:pos x="305" y="17"/>
                </a:cxn>
                <a:cxn ang="0">
                  <a:pos x="307" y="28"/>
                </a:cxn>
                <a:cxn ang="0">
                  <a:pos x="55" y="17"/>
                </a:cxn>
              </a:cxnLst>
              <a:rect l="0" t="0" r="r" b="b"/>
              <a:pathLst>
                <a:path w="319" h="67">
                  <a:moveTo>
                    <a:pt x="55" y="17"/>
                  </a:moveTo>
                  <a:lnTo>
                    <a:pt x="12" y="0"/>
                  </a:lnTo>
                  <a:lnTo>
                    <a:pt x="0" y="14"/>
                  </a:lnTo>
                  <a:lnTo>
                    <a:pt x="10" y="37"/>
                  </a:lnTo>
                  <a:lnTo>
                    <a:pt x="39" y="47"/>
                  </a:lnTo>
                  <a:lnTo>
                    <a:pt x="314" y="66"/>
                  </a:lnTo>
                  <a:lnTo>
                    <a:pt x="318" y="28"/>
                  </a:lnTo>
                  <a:lnTo>
                    <a:pt x="305" y="17"/>
                  </a:lnTo>
                  <a:lnTo>
                    <a:pt x="307" y="28"/>
                  </a:lnTo>
                  <a:lnTo>
                    <a:pt x="55" y="17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6" name="Freeform 74"/>
            <p:cNvSpPr>
              <a:spLocks/>
            </p:cNvSpPr>
            <p:nvPr/>
          </p:nvSpPr>
          <p:spPr bwMode="auto">
            <a:xfrm>
              <a:off x="4615" y="2275"/>
              <a:ext cx="18" cy="1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4" y="0"/>
                </a:cxn>
                <a:cxn ang="0">
                  <a:pos x="0" y="16"/>
                </a:cxn>
                <a:cxn ang="0">
                  <a:pos x="17" y="0"/>
                </a:cxn>
              </a:cxnLst>
              <a:rect l="0" t="0" r="r" b="b"/>
              <a:pathLst>
                <a:path w="18" h="17">
                  <a:moveTo>
                    <a:pt x="17" y="0"/>
                  </a:moveTo>
                  <a:lnTo>
                    <a:pt x="4" y="0"/>
                  </a:lnTo>
                  <a:lnTo>
                    <a:pt x="0" y="16"/>
                  </a:lnTo>
                  <a:lnTo>
                    <a:pt x="17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7" name="Freeform 75"/>
            <p:cNvSpPr>
              <a:spLocks/>
            </p:cNvSpPr>
            <p:nvPr/>
          </p:nvSpPr>
          <p:spPr bwMode="auto">
            <a:xfrm>
              <a:off x="4386" y="2246"/>
              <a:ext cx="16" cy="25"/>
            </a:xfrm>
            <a:custGeom>
              <a:avLst/>
              <a:gdLst/>
              <a:ahLst/>
              <a:cxnLst>
                <a:cxn ang="0">
                  <a:pos x="15" y="4"/>
                </a:cxn>
                <a:cxn ang="0">
                  <a:pos x="3" y="0"/>
                </a:cxn>
                <a:cxn ang="0">
                  <a:pos x="0" y="24"/>
                </a:cxn>
                <a:cxn ang="0">
                  <a:pos x="15" y="4"/>
                </a:cxn>
              </a:cxnLst>
              <a:rect l="0" t="0" r="r" b="b"/>
              <a:pathLst>
                <a:path w="16" h="25">
                  <a:moveTo>
                    <a:pt x="15" y="4"/>
                  </a:moveTo>
                  <a:lnTo>
                    <a:pt x="3" y="0"/>
                  </a:lnTo>
                  <a:lnTo>
                    <a:pt x="0" y="24"/>
                  </a:lnTo>
                  <a:lnTo>
                    <a:pt x="15" y="4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8" name="Freeform 76"/>
            <p:cNvSpPr>
              <a:spLocks/>
            </p:cNvSpPr>
            <p:nvPr/>
          </p:nvSpPr>
          <p:spPr bwMode="auto">
            <a:xfrm>
              <a:off x="4331" y="2156"/>
              <a:ext cx="19" cy="6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8" y="21"/>
                </a:cxn>
                <a:cxn ang="0">
                  <a:pos x="18" y="44"/>
                </a:cxn>
                <a:cxn ang="0">
                  <a:pos x="13" y="66"/>
                </a:cxn>
                <a:cxn ang="0">
                  <a:pos x="3" y="48"/>
                </a:cxn>
                <a:cxn ang="0">
                  <a:pos x="0" y="24"/>
                </a:cxn>
                <a:cxn ang="0">
                  <a:pos x="3" y="7"/>
                </a:cxn>
                <a:cxn ang="0">
                  <a:pos x="13" y="0"/>
                </a:cxn>
              </a:cxnLst>
              <a:rect l="0" t="0" r="r" b="b"/>
              <a:pathLst>
                <a:path w="19" h="67">
                  <a:moveTo>
                    <a:pt x="13" y="0"/>
                  </a:moveTo>
                  <a:lnTo>
                    <a:pt x="18" y="21"/>
                  </a:lnTo>
                  <a:lnTo>
                    <a:pt x="18" y="44"/>
                  </a:lnTo>
                  <a:lnTo>
                    <a:pt x="13" y="66"/>
                  </a:lnTo>
                  <a:lnTo>
                    <a:pt x="3" y="48"/>
                  </a:lnTo>
                  <a:lnTo>
                    <a:pt x="0" y="24"/>
                  </a:lnTo>
                  <a:lnTo>
                    <a:pt x="3" y="7"/>
                  </a:lnTo>
                  <a:lnTo>
                    <a:pt x="13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49" name="Freeform 77"/>
            <p:cNvSpPr>
              <a:spLocks/>
            </p:cNvSpPr>
            <p:nvPr/>
          </p:nvSpPr>
          <p:spPr bwMode="auto">
            <a:xfrm>
              <a:off x="4309" y="2091"/>
              <a:ext cx="34" cy="42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23" y="0"/>
                </a:cxn>
                <a:cxn ang="0">
                  <a:pos x="21" y="4"/>
                </a:cxn>
                <a:cxn ang="0">
                  <a:pos x="11" y="14"/>
                </a:cxn>
                <a:cxn ang="0">
                  <a:pos x="5" y="21"/>
                </a:cxn>
                <a:cxn ang="0">
                  <a:pos x="0" y="26"/>
                </a:cxn>
                <a:cxn ang="0">
                  <a:pos x="0" y="33"/>
                </a:cxn>
                <a:cxn ang="0">
                  <a:pos x="0" y="37"/>
                </a:cxn>
                <a:cxn ang="0">
                  <a:pos x="9" y="41"/>
                </a:cxn>
                <a:cxn ang="0">
                  <a:pos x="15" y="23"/>
                </a:cxn>
                <a:cxn ang="0">
                  <a:pos x="33" y="4"/>
                </a:cxn>
              </a:cxnLst>
              <a:rect l="0" t="0" r="r" b="b"/>
              <a:pathLst>
                <a:path w="34" h="42">
                  <a:moveTo>
                    <a:pt x="33" y="4"/>
                  </a:moveTo>
                  <a:lnTo>
                    <a:pt x="23" y="0"/>
                  </a:lnTo>
                  <a:lnTo>
                    <a:pt x="21" y="4"/>
                  </a:lnTo>
                  <a:lnTo>
                    <a:pt x="11" y="14"/>
                  </a:lnTo>
                  <a:lnTo>
                    <a:pt x="5" y="21"/>
                  </a:lnTo>
                  <a:lnTo>
                    <a:pt x="0" y="26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9" y="41"/>
                  </a:lnTo>
                  <a:lnTo>
                    <a:pt x="15" y="23"/>
                  </a:lnTo>
                  <a:lnTo>
                    <a:pt x="33" y="4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0" name="Freeform 78"/>
            <p:cNvSpPr>
              <a:spLocks/>
            </p:cNvSpPr>
            <p:nvPr/>
          </p:nvSpPr>
          <p:spPr bwMode="auto">
            <a:xfrm>
              <a:off x="4243" y="2138"/>
              <a:ext cx="66" cy="45"/>
            </a:xfrm>
            <a:custGeom>
              <a:avLst/>
              <a:gdLst/>
              <a:ahLst/>
              <a:cxnLst>
                <a:cxn ang="0">
                  <a:pos x="65" y="11"/>
                </a:cxn>
                <a:cxn ang="0">
                  <a:pos x="59" y="11"/>
                </a:cxn>
                <a:cxn ang="0">
                  <a:pos x="53" y="21"/>
                </a:cxn>
                <a:cxn ang="0">
                  <a:pos x="0" y="0"/>
                </a:cxn>
                <a:cxn ang="0">
                  <a:pos x="55" y="31"/>
                </a:cxn>
                <a:cxn ang="0">
                  <a:pos x="61" y="44"/>
                </a:cxn>
                <a:cxn ang="0">
                  <a:pos x="65" y="11"/>
                </a:cxn>
              </a:cxnLst>
              <a:rect l="0" t="0" r="r" b="b"/>
              <a:pathLst>
                <a:path w="66" h="45">
                  <a:moveTo>
                    <a:pt x="65" y="11"/>
                  </a:moveTo>
                  <a:lnTo>
                    <a:pt x="59" y="11"/>
                  </a:lnTo>
                  <a:lnTo>
                    <a:pt x="53" y="21"/>
                  </a:lnTo>
                  <a:lnTo>
                    <a:pt x="0" y="0"/>
                  </a:lnTo>
                  <a:lnTo>
                    <a:pt x="55" y="31"/>
                  </a:lnTo>
                  <a:lnTo>
                    <a:pt x="61" y="44"/>
                  </a:lnTo>
                  <a:lnTo>
                    <a:pt x="65" y="11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1" name="Freeform 79"/>
            <p:cNvSpPr>
              <a:spLocks/>
            </p:cNvSpPr>
            <p:nvPr/>
          </p:nvSpPr>
          <p:spPr bwMode="auto">
            <a:xfrm>
              <a:off x="4111" y="1990"/>
              <a:ext cx="28" cy="117"/>
            </a:xfrm>
            <a:custGeom>
              <a:avLst/>
              <a:gdLst/>
              <a:ahLst/>
              <a:cxnLst>
                <a:cxn ang="0">
                  <a:pos x="27" y="33"/>
                </a:cxn>
                <a:cxn ang="0">
                  <a:pos x="15" y="0"/>
                </a:cxn>
                <a:cxn ang="0">
                  <a:pos x="3" y="36"/>
                </a:cxn>
                <a:cxn ang="0">
                  <a:pos x="0" y="75"/>
                </a:cxn>
                <a:cxn ang="0">
                  <a:pos x="3" y="107"/>
                </a:cxn>
                <a:cxn ang="0">
                  <a:pos x="15" y="116"/>
                </a:cxn>
                <a:cxn ang="0">
                  <a:pos x="24" y="72"/>
                </a:cxn>
                <a:cxn ang="0">
                  <a:pos x="27" y="33"/>
                </a:cxn>
              </a:cxnLst>
              <a:rect l="0" t="0" r="r" b="b"/>
              <a:pathLst>
                <a:path w="28" h="117">
                  <a:moveTo>
                    <a:pt x="27" y="33"/>
                  </a:moveTo>
                  <a:lnTo>
                    <a:pt x="15" y="0"/>
                  </a:lnTo>
                  <a:lnTo>
                    <a:pt x="3" y="36"/>
                  </a:lnTo>
                  <a:lnTo>
                    <a:pt x="0" y="75"/>
                  </a:lnTo>
                  <a:lnTo>
                    <a:pt x="3" y="107"/>
                  </a:lnTo>
                  <a:lnTo>
                    <a:pt x="15" y="116"/>
                  </a:lnTo>
                  <a:lnTo>
                    <a:pt x="24" y="72"/>
                  </a:lnTo>
                  <a:lnTo>
                    <a:pt x="27" y="33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2" name="Freeform 80"/>
            <p:cNvSpPr>
              <a:spLocks/>
            </p:cNvSpPr>
            <p:nvPr/>
          </p:nvSpPr>
          <p:spPr bwMode="auto">
            <a:xfrm>
              <a:off x="3800" y="1953"/>
              <a:ext cx="339" cy="247"/>
            </a:xfrm>
            <a:custGeom>
              <a:avLst/>
              <a:gdLst/>
              <a:ahLst/>
              <a:cxnLst>
                <a:cxn ang="0">
                  <a:pos x="320" y="194"/>
                </a:cxn>
                <a:cxn ang="0">
                  <a:pos x="289" y="165"/>
                </a:cxn>
                <a:cxn ang="0">
                  <a:pos x="234" y="110"/>
                </a:cxn>
                <a:cxn ang="0">
                  <a:pos x="192" y="92"/>
                </a:cxn>
                <a:cxn ang="0">
                  <a:pos x="172" y="96"/>
                </a:cxn>
                <a:cxn ang="0">
                  <a:pos x="149" y="43"/>
                </a:cxn>
                <a:cxn ang="0">
                  <a:pos x="135" y="33"/>
                </a:cxn>
                <a:cxn ang="0">
                  <a:pos x="145" y="18"/>
                </a:cxn>
                <a:cxn ang="0">
                  <a:pos x="99" y="33"/>
                </a:cxn>
                <a:cxn ang="0">
                  <a:pos x="106" y="54"/>
                </a:cxn>
                <a:cxn ang="0">
                  <a:pos x="129" y="96"/>
                </a:cxn>
                <a:cxn ang="0">
                  <a:pos x="132" y="131"/>
                </a:cxn>
                <a:cxn ang="0">
                  <a:pos x="113" y="149"/>
                </a:cxn>
                <a:cxn ang="0">
                  <a:pos x="79" y="139"/>
                </a:cxn>
                <a:cxn ang="0">
                  <a:pos x="47" y="106"/>
                </a:cxn>
                <a:cxn ang="0">
                  <a:pos x="102" y="110"/>
                </a:cxn>
                <a:cxn ang="0">
                  <a:pos x="109" y="96"/>
                </a:cxn>
                <a:cxn ang="0">
                  <a:pos x="96" y="58"/>
                </a:cxn>
                <a:cxn ang="0">
                  <a:pos x="62" y="33"/>
                </a:cxn>
                <a:cxn ang="0">
                  <a:pos x="73" y="25"/>
                </a:cxn>
                <a:cxn ang="0">
                  <a:pos x="92" y="15"/>
                </a:cxn>
                <a:cxn ang="0">
                  <a:pos x="23" y="4"/>
                </a:cxn>
                <a:cxn ang="0">
                  <a:pos x="6" y="54"/>
                </a:cxn>
                <a:cxn ang="0">
                  <a:pos x="30" y="72"/>
                </a:cxn>
                <a:cxn ang="0">
                  <a:pos x="10" y="124"/>
                </a:cxn>
                <a:cxn ang="0">
                  <a:pos x="53" y="160"/>
                </a:cxn>
                <a:cxn ang="0">
                  <a:pos x="36" y="146"/>
                </a:cxn>
                <a:cxn ang="0">
                  <a:pos x="6" y="146"/>
                </a:cxn>
                <a:cxn ang="0">
                  <a:pos x="40" y="191"/>
                </a:cxn>
                <a:cxn ang="0">
                  <a:pos x="23" y="220"/>
                </a:cxn>
                <a:cxn ang="0">
                  <a:pos x="43" y="227"/>
                </a:cxn>
                <a:cxn ang="0">
                  <a:pos x="62" y="234"/>
                </a:cxn>
                <a:cxn ang="0">
                  <a:pos x="66" y="220"/>
                </a:cxn>
                <a:cxn ang="0">
                  <a:pos x="76" y="212"/>
                </a:cxn>
                <a:cxn ang="0">
                  <a:pos x="96" y="202"/>
                </a:cxn>
                <a:cxn ang="0">
                  <a:pos x="152" y="205"/>
                </a:cxn>
                <a:cxn ang="0">
                  <a:pos x="106" y="208"/>
                </a:cxn>
                <a:cxn ang="0">
                  <a:pos x="135" y="237"/>
                </a:cxn>
                <a:cxn ang="0">
                  <a:pos x="122" y="223"/>
                </a:cxn>
                <a:cxn ang="0">
                  <a:pos x="175" y="246"/>
                </a:cxn>
                <a:cxn ang="0">
                  <a:pos x="219" y="223"/>
                </a:cxn>
                <a:cxn ang="0">
                  <a:pos x="338" y="241"/>
                </a:cxn>
              </a:cxnLst>
              <a:rect l="0" t="0" r="r" b="b"/>
              <a:pathLst>
                <a:path w="339" h="247">
                  <a:moveTo>
                    <a:pt x="338" y="241"/>
                  </a:moveTo>
                  <a:lnTo>
                    <a:pt x="320" y="194"/>
                  </a:lnTo>
                  <a:lnTo>
                    <a:pt x="294" y="184"/>
                  </a:lnTo>
                  <a:lnTo>
                    <a:pt x="289" y="165"/>
                  </a:lnTo>
                  <a:lnTo>
                    <a:pt x="241" y="142"/>
                  </a:lnTo>
                  <a:lnTo>
                    <a:pt x="234" y="110"/>
                  </a:lnTo>
                  <a:lnTo>
                    <a:pt x="208" y="88"/>
                  </a:lnTo>
                  <a:lnTo>
                    <a:pt x="192" y="92"/>
                  </a:lnTo>
                  <a:lnTo>
                    <a:pt x="205" y="110"/>
                  </a:lnTo>
                  <a:lnTo>
                    <a:pt x="172" y="96"/>
                  </a:lnTo>
                  <a:lnTo>
                    <a:pt x="172" y="51"/>
                  </a:lnTo>
                  <a:lnTo>
                    <a:pt x="149" y="43"/>
                  </a:lnTo>
                  <a:lnTo>
                    <a:pt x="135" y="61"/>
                  </a:lnTo>
                  <a:lnTo>
                    <a:pt x="135" y="33"/>
                  </a:lnTo>
                  <a:lnTo>
                    <a:pt x="152" y="29"/>
                  </a:lnTo>
                  <a:lnTo>
                    <a:pt x="145" y="18"/>
                  </a:lnTo>
                  <a:lnTo>
                    <a:pt x="113" y="11"/>
                  </a:lnTo>
                  <a:lnTo>
                    <a:pt x="99" y="33"/>
                  </a:lnTo>
                  <a:lnTo>
                    <a:pt x="109" y="37"/>
                  </a:lnTo>
                  <a:lnTo>
                    <a:pt x="106" y="54"/>
                  </a:lnTo>
                  <a:lnTo>
                    <a:pt x="135" y="76"/>
                  </a:lnTo>
                  <a:lnTo>
                    <a:pt x="129" y="96"/>
                  </a:lnTo>
                  <a:lnTo>
                    <a:pt x="188" y="153"/>
                  </a:lnTo>
                  <a:lnTo>
                    <a:pt x="132" y="131"/>
                  </a:lnTo>
                  <a:lnTo>
                    <a:pt x="155" y="184"/>
                  </a:lnTo>
                  <a:lnTo>
                    <a:pt x="113" y="149"/>
                  </a:lnTo>
                  <a:lnTo>
                    <a:pt x="109" y="177"/>
                  </a:lnTo>
                  <a:lnTo>
                    <a:pt x="79" y="139"/>
                  </a:lnTo>
                  <a:lnTo>
                    <a:pt x="60" y="139"/>
                  </a:lnTo>
                  <a:lnTo>
                    <a:pt x="47" y="106"/>
                  </a:lnTo>
                  <a:lnTo>
                    <a:pt x="73" y="124"/>
                  </a:lnTo>
                  <a:lnTo>
                    <a:pt x="102" y="110"/>
                  </a:lnTo>
                  <a:lnTo>
                    <a:pt x="86" y="80"/>
                  </a:lnTo>
                  <a:lnTo>
                    <a:pt x="109" y="96"/>
                  </a:lnTo>
                  <a:lnTo>
                    <a:pt x="122" y="85"/>
                  </a:lnTo>
                  <a:lnTo>
                    <a:pt x="96" y="58"/>
                  </a:lnTo>
                  <a:lnTo>
                    <a:pt x="96" y="43"/>
                  </a:lnTo>
                  <a:lnTo>
                    <a:pt x="62" y="33"/>
                  </a:lnTo>
                  <a:lnTo>
                    <a:pt x="66" y="8"/>
                  </a:lnTo>
                  <a:lnTo>
                    <a:pt x="73" y="25"/>
                  </a:lnTo>
                  <a:lnTo>
                    <a:pt x="89" y="33"/>
                  </a:lnTo>
                  <a:lnTo>
                    <a:pt x="92" y="15"/>
                  </a:lnTo>
                  <a:lnTo>
                    <a:pt x="68" y="0"/>
                  </a:lnTo>
                  <a:lnTo>
                    <a:pt x="23" y="4"/>
                  </a:lnTo>
                  <a:lnTo>
                    <a:pt x="32" y="43"/>
                  </a:lnTo>
                  <a:lnTo>
                    <a:pt x="6" y="54"/>
                  </a:lnTo>
                  <a:lnTo>
                    <a:pt x="12" y="85"/>
                  </a:lnTo>
                  <a:lnTo>
                    <a:pt x="30" y="72"/>
                  </a:lnTo>
                  <a:lnTo>
                    <a:pt x="0" y="110"/>
                  </a:lnTo>
                  <a:lnTo>
                    <a:pt x="10" y="124"/>
                  </a:lnTo>
                  <a:lnTo>
                    <a:pt x="32" y="110"/>
                  </a:lnTo>
                  <a:lnTo>
                    <a:pt x="53" y="160"/>
                  </a:lnTo>
                  <a:lnTo>
                    <a:pt x="19" y="157"/>
                  </a:lnTo>
                  <a:lnTo>
                    <a:pt x="36" y="146"/>
                  </a:lnTo>
                  <a:lnTo>
                    <a:pt x="30" y="128"/>
                  </a:lnTo>
                  <a:lnTo>
                    <a:pt x="6" y="146"/>
                  </a:lnTo>
                  <a:lnTo>
                    <a:pt x="6" y="180"/>
                  </a:lnTo>
                  <a:lnTo>
                    <a:pt x="40" y="191"/>
                  </a:lnTo>
                  <a:lnTo>
                    <a:pt x="23" y="198"/>
                  </a:lnTo>
                  <a:lnTo>
                    <a:pt x="23" y="220"/>
                  </a:lnTo>
                  <a:lnTo>
                    <a:pt x="32" y="230"/>
                  </a:lnTo>
                  <a:lnTo>
                    <a:pt x="43" y="227"/>
                  </a:lnTo>
                  <a:lnTo>
                    <a:pt x="43" y="208"/>
                  </a:lnTo>
                  <a:lnTo>
                    <a:pt x="62" y="234"/>
                  </a:lnTo>
                  <a:lnTo>
                    <a:pt x="92" y="234"/>
                  </a:lnTo>
                  <a:lnTo>
                    <a:pt x="66" y="220"/>
                  </a:lnTo>
                  <a:lnTo>
                    <a:pt x="66" y="191"/>
                  </a:lnTo>
                  <a:lnTo>
                    <a:pt x="76" y="212"/>
                  </a:lnTo>
                  <a:lnTo>
                    <a:pt x="96" y="220"/>
                  </a:lnTo>
                  <a:lnTo>
                    <a:pt x="96" y="202"/>
                  </a:lnTo>
                  <a:lnTo>
                    <a:pt x="132" y="187"/>
                  </a:lnTo>
                  <a:lnTo>
                    <a:pt x="152" y="205"/>
                  </a:lnTo>
                  <a:lnTo>
                    <a:pt x="132" y="202"/>
                  </a:lnTo>
                  <a:lnTo>
                    <a:pt x="106" y="208"/>
                  </a:lnTo>
                  <a:lnTo>
                    <a:pt x="106" y="241"/>
                  </a:lnTo>
                  <a:lnTo>
                    <a:pt x="135" y="237"/>
                  </a:lnTo>
                  <a:lnTo>
                    <a:pt x="139" y="230"/>
                  </a:lnTo>
                  <a:lnTo>
                    <a:pt x="122" y="223"/>
                  </a:lnTo>
                  <a:lnTo>
                    <a:pt x="165" y="220"/>
                  </a:lnTo>
                  <a:lnTo>
                    <a:pt x="175" y="246"/>
                  </a:lnTo>
                  <a:lnTo>
                    <a:pt x="205" y="246"/>
                  </a:lnTo>
                  <a:lnTo>
                    <a:pt x="219" y="223"/>
                  </a:lnTo>
                  <a:lnTo>
                    <a:pt x="221" y="234"/>
                  </a:lnTo>
                  <a:lnTo>
                    <a:pt x="338" y="241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3" name="Freeform 81"/>
            <p:cNvSpPr>
              <a:spLocks/>
            </p:cNvSpPr>
            <p:nvPr/>
          </p:nvSpPr>
          <p:spPr bwMode="auto">
            <a:xfrm>
              <a:off x="3887" y="2057"/>
              <a:ext cx="49" cy="46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4"/>
                </a:cxn>
                <a:cxn ang="0">
                  <a:pos x="0" y="25"/>
                </a:cxn>
                <a:cxn ang="0">
                  <a:pos x="15" y="45"/>
                </a:cxn>
                <a:cxn ang="0">
                  <a:pos x="21" y="31"/>
                </a:cxn>
                <a:cxn ang="0">
                  <a:pos x="36" y="41"/>
                </a:cxn>
                <a:cxn ang="0">
                  <a:pos x="32" y="17"/>
                </a:cxn>
                <a:cxn ang="0">
                  <a:pos x="48" y="21"/>
                </a:cxn>
                <a:cxn ang="0">
                  <a:pos x="30" y="0"/>
                </a:cxn>
              </a:cxnLst>
              <a:rect l="0" t="0" r="r" b="b"/>
              <a:pathLst>
                <a:path w="49" h="46">
                  <a:moveTo>
                    <a:pt x="30" y="0"/>
                  </a:moveTo>
                  <a:lnTo>
                    <a:pt x="21" y="14"/>
                  </a:lnTo>
                  <a:lnTo>
                    <a:pt x="0" y="25"/>
                  </a:lnTo>
                  <a:lnTo>
                    <a:pt x="15" y="45"/>
                  </a:lnTo>
                  <a:lnTo>
                    <a:pt x="21" y="31"/>
                  </a:lnTo>
                  <a:lnTo>
                    <a:pt x="36" y="41"/>
                  </a:lnTo>
                  <a:lnTo>
                    <a:pt x="32" y="17"/>
                  </a:lnTo>
                  <a:lnTo>
                    <a:pt x="48" y="21"/>
                  </a:lnTo>
                  <a:lnTo>
                    <a:pt x="30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4" name="Freeform 82"/>
            <p:cNvSpPr>
              <a:spLocks/>
            </p:cNvSpPr>
            <p:nvPr/>
          </p:nvSpPr>
          <p:spPr bwMode="auto">
            <a:xfrm>
              <a:off x="4041" y="2152"/>
              <a:ext cx="88" cy="34"/>
            </a:xfrm>
            <a:custGeom>
              <a:avLst/>
              <a:gdLst/>
              <a:ahLst/>
              <a:cxnLst>
                <a:cxn ang="0">
                  <a:pos x="87" y="33"/>
                </a:cxn>
                <a:cxn ang="0">
                  <a:pos x="74" y="3"/>
                </a:cxn>
                <a:cxn ang="0">
                  <a:pos x="22" y="0"/>
                </a:cxn>
                <a:cxn ang="0">
                  <a:pos x="51" y="13"/>
                </a:cxn>
                <a:cxn ang="0">
                  <a:pos x="0" y="23"/>
                </a:cxn>
                <a:cxn ang="0">
                  <a:pos x="87" y="33"/>
                </a:cxn>
              </a:cxnLst>
              <a:rect l="0" t="0" r="r" b="b"/>
              <a:pathLst>
                <a:path w="88" h="34">
                  <a:moveTo>
                    <a:pt x="87" y="33"/>
                  </a:moveTo>
                  <a:lnTo>
                    <a:pt x="74" y="3"/>
                  </a:lnTo>
                  <a:lnTo>
                    <a:pt x="22" y="0"/>
                  </a:lnTo>
                  <a:lnTo>
                    <a:pt x="51" y="13"/>
                  </a:lnTo>
                  <a:lnTo>
                    <a:pt x="0" y="23"/>
                  </a:lnTo>
                  <a:lnTo>
                    <a:pt x="87" y="33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5" name="Freeform 83"/>
            <p:cNvSpPr>
              <a:spLocks/>
            </p:cNvSpPr>
            <p:nvPr/>
          </p:nvSpPr>
          <p:spPr bwMode="auto">
            <a:xfrm>
              <a:off x="3998" y="2114"/>
              <a:ext cx="25" cy="4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9" y="17"/>
                </a:cxn>
                <a:cxn ang="0">
                  <a:pos x="9" y="44"/>
                </a:cxn>
                <a:cxn ang="0">
                  <a:pos x="0" y="17"/>
                </a:cxn>
                <a:cxn ang="0">
                  <a:pos x="24" y="0"/>
                </a:cxn>
              </a:cxnLst>
              <a:rect l="0" t="0" r="r" b="b"/>
              <a:pathLst>
                <a:path w="25" h="45">
                  <a:moveTo>
                    <a:pt x="24" y="0"/>
                  </a:moveTo>
                  <a:lnTo>
                    <a:pt x="9" y="17"/>
                  </a:lnTo>
                  <a:lnTo>
                    <a:pt x="9" y="44"/>
                  </a:lnTo>
                  <a:lnTo>
                    <a:pt x="0" y="17"/>
                  </a:lnTo>
                  <a:lnTo>
                    <a:pt x="24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6" name="Freeform 84"/>
            <p:cNvSpPr>
              <a:spLocks/>
            </p:cNvSpPr>
            <p:nvPr/>
          </p:nvSpPr>
          <p:spPr bwMode="auto">
            <a:xfrm>
              <a:off x="3758" y="2088"/>
              <a:ext cx="35" cy="71"/>
            </a:xfrm>
            <a:custGeom>
              <a:avLst/>
              <a:gdLst/>
              <a:ahLst/>
              <a:cxnLst>
                <a:cxn ang="0">
                  <a:pos x="34" y="70"/>
                </a:cxn>
                <a:cxn ang="0">
                  <a:pos x="12" y="35"/>
                </a:cxn>
                <a:cxn ang="0">
                  <a:pos x="18" y="0"/>
                </a:cxn>
                <a:cxn ang="0">
                  <a:pos x="0" y="38"/>
                </a:cxn>
                <a:cxn ang="0">
                  <a:pos x="34" y="70"/>
                </a:cxn>
              </a:cxnLst>
              <a:rect l="0" t="0" r="r" b="b"/>
              <a:pathLst>
                <a:path w="35" h="71">
                  <a:moveTo>
                    <a:pt x="34" y="70"/>
                  </a:moveTo>
                  <a:lnTo>
                    <a:pt x="12" y="35"/>
                  </a:lnTo>
                  <a:lnTo>
                    <a:pt x="18" y="0"/>
                  </a:lnTo>
                  <a:lnTo>
                    <a:pt x="0" y="38"/>
                  </a:lnTo>
                  <a:lnTo>
                    <a:pt x="34" y="7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7" name="Freeform 85"/>
            <p:cNvSpPr>
              <a:spLocks/>
            </p:cNvSpPr>
            <p:nvPr/>
          </p:nvSpPr>
          <p:spPr bwMode="auto">
            <a:xfrm>
              <a:off x="4018" y="1932"/>
              <a:ext cx="39" cy="61"/>
            </a:xfrm>
            <a:custGeom>
              <a:avLst/>
              <a:gdLst/>
              <a:ahLst/>
              <a:cxnLst>
                <a:cxn ang="0">
                  <a:pos x="35" y="60"/>
                </a:cxn>
                <a:cxn ang="0">
                  <a:pos x="38" y="28"/>
                </a:cxn>
                <a:cxn ang="0">
                  <a:pos x="29" y="18"/>
                </a:cxn>
                <a:cxn ang="0">
                  <a:pos x="29" y="0"/>
                </a:cxn>
                <a:cxn ang="0">
                  <a:pos x="5" y="0"/>
                </a:cxn>
                <a:cxn ang="0">
                  <a:pos x="0" y="31"/>
                </a:cxn>
                <a:cxn ang="0">
                  <a:pos x="35" y="60"/>
                </a:cxn>
              </a:cxnLst>
              <a:rect l="0" t="0" r="r" b="b"/>
              <a:pathLst>
                <a:path w="39" h="61">
                  <a:moveTo>
                    <a:pt x="35" y="60"/>
                  </a:moveTo>
                  <a:lnTo>
                    <a:pt x="38" y="28"/>
                  </a:lnTo>
                  <a:lnTo>
                    <a:pt x="29" y="18"/>
                  </a:lnTo>
                  <a:lnTo>
                    <a:pt x="29" y="0"/>
                  </a:lnTo>
                  <a:lnTo>
                    <a:pt x="5" y="0"/>
                  </a:lnTo>
                  <a:lnTo>
                    <a:pt x="0" y="31"/>
                  </a:lnTo>
                  <a:lnTo>
                    <a:pt x="35" y="6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8" name="Freeform 86"/>
            <p:cNvSpPr>
              <a:spLocks/>
            </p:cNvSpPr>
            <p:nvPr/>
          </p:nvSpPr>
          <p:spPr bwMode="auto">
            <a:xfrm>
              <a:off x="4027" y="1941"/>
              <a:ext cx="23" cy="37"/>
            </a:xfrm>
            <a:custGeom>
              <a:avLst/>
              <a:gdLst/>
              <a:ahLst/>
              <a:cxnLst>
                <a:cxn ang="0">
                  <a:pos x="22" y="36"/>
                </a:cxn>
                <a:cxn ang="0">
                  <a:pos x="5" y="17"/>
                </a:cxn>
                <a:cxn ang="0">
                  <a:pos x="3" y="0"/>
                </a:cxn>
                <a:cxn ang="0">
                  <a:pos x="0" y="18"/>
                </a:cxn>
                <a:cxn ang="0">
                  <a:pos x="22" y="36"/>
                </a:cxn>
              </a:cxnLst>
              <a:rect l="0" t="0" r="r" b="b"/>
              <a:pathLst>
                <a:path w="23" h="37">
                  <a:moveTo>
                    <a:pt x="22" y="36"/>
                  </a:moveTo>
                  <a:lnTo>
                    <a:pt x="5" y="17"/>
                  </a:lnTo>
                  <a:lnTo>
                    <a:pt x="3" y="0"/>
                  </a:lnTo>
                  <a:lnTo>
                    <a:pt x="0" y="18"/>
                  </a:lnTo>
                  <a:lnTo>
                    <a:pt x="22" y="36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59" name="Freeform 87"/>
            <p:cNvSpPr>
              <a:spLocks/>
            </p:cNvSpPr>
            <p:nvPr/>
          </p:nvSpPr>
          <p:spPr bwMode="auto">
            <a:xfrm>
              <a:off x="4222" y="2065"/>
              <a:ext cx="67" cy="64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66" y="48"/>
                </a:cxn>
                <a:cxn ang="0">
                  <a:pos x="5" y="0"/>
                </a:cxn>
                <a:cxn ang="0">
                  <a:pos x="0" y="24"/>
                </a:cxn>
                <a:cxn ang="0">
                  <a:pos x="63" y="63"/>
                </a:cxn>
              </a:cxnLst>
              <a:rect l="0" t="0" r="r" b="b"/>
              <a:pathLst>
                <a:path w="67" h="64">
                  <a:moveTo>
                    <a:pt x="63" y="63"/>
                  </a:moveTo>
                  <a:lnTo>
                    <a:pt x="66" y="48"/>
                  </a:lnTo>
                  <a:lnTo>
                    <a:pt x="5" y="0"/>
                  </a:lnTo>
                  <a:lnTo>
                    <a:pt x="0" y="24"/>
                  </a:lnTo>
                  <a:lnTo>
                    <a:pt x="63" y="63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0" name="Freeform 88"/>
            <p:cNvSpPr>
              <a:spLocks/>
            </p:cNvSpPr>
            <p:nvPr/>
          </p:nvSpPr>
          <p:spPr bwMode="auto">
            <a:xfrm>
              <a:off x="4245" y="2168"/>
              <a:ext cx="44" cy="30"/>
            </a:xfrm>
            <a:custGeom>
              <a:avLst/>
              <a:gdLst/>
              <a:ahLst/>
              <a:cxnLst>
                <a:cxn ang="0">
                  <a:pos x="43" y="29"/>
                </a:cxn>
                <a:cxn ang="0">
                  <a:pos x="40" y="16"/>
                </a:cxn>
                <a:cxn ang="0">
                  <a:pos x="0" y="0"/>
                </a:cxn>
                <a:cxn ang="0">
                  <a:pos x="43" y="29"/>
                </a:cxn>
              </a:cxnLst>
              <a:rect l="0" t="0" r="r" b="b"/>
              <a:pathLst>
                <a:path w="44" h="30">
                  <a:moveTo>
                    <a:pt x="43" y="29"/>
                  </a:moveTo>
                  <a:lnTo>
                    <a:pt x="40" y="16"/>
                  </a:lnTo>
                  <a:lnTo>
                    <a:pt x="0" y="0"/>
                  </a:lnTo>
                  <a:lnTo>
                    <a:pt x="43" y="29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1" name="Freeform 89"/>
            <p:cNvSpPr>
              <a:spLocks/>
            </p:cNvSpPr>
            <p:nvPr/>
          </p:nvSpPr>
          <p:spPr bwMode="auto">
            <a:xfrm>
              <a:off x="4295" y="2235"/>
              <a:ext cx="23" cy="54"/>
            </a:xfrm>
            <a:custGeom>
              <a:avLst/>
              <a:gdLst/>
              <a:ahLst/>
              <a:cxnLst>
                <a:cxn ang="0">
                  <a:pos x="22" y="53"/>
                </a:cxn>
                <a:cxn ang="0">
                  <a:pos x="11" y="28"/>
                </a:cxn>
                <a:cxn ang="0">
                  <a:pos x="0" y="0"/>
                </a:cxn>
                <a:cxn ang="0">
                  <a:pos x="0" y="32"/>
                </a:cxn>
                <a:cxn ang="0">
                  <a:pos x="22" y="53"/>
                </a:cxn>
              </a:cxnLst>
              <a:rect l="0" t="0" r="r" b="b"/>
              <a:pathLst>
                <a:path w="23" h="54">
                  <a:moveTo>
                    <a:pt x="22" y="53"/>
                  </a:moveTo>
                  <a:lnTo>
                    <a:pt x="11" y="2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22" y="53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2" name="Freeform 90"/>
            <p:cNvSpPr>
              <a:spLocks/>
            </p:cNvSpPr>
            <p:nvPr/>
          </p:nvSpPr>
          <p:spPr bwMode="auto">
            <a:xfrm>
              <a:off x="4632" y="2168"/>
              <a:ext cx="46" cy="22"/>
            </a:xfrm>
            <a:custGeom>
              <a:avLst/>
              <a:gdLst/>
              <a:ahLst/>
              <a:cxnLst>
                <a:cxn ang="0">
                  <a:pos x="45" y="21"/>
                </a:cxn>
                <a:cxn ang="0">
                  <a:pos x="45" y="0"/>
                </a:cxn>
                <a:cxn ang="0">
                  <a:pos x="3" y="0"/>
                </a:cxn>
                <a:cxn ang="0">
                  <a:pos x="0" y="21"/>
                </a:cxn>
                <a:cxn ang="0">
                  <a:pos x="45" y="21"/>
                </a:cxn>
              </a:cxnLst>
              <a:rect l="0" t="0" r="r" b="b"/>
              <a:pathLst>
                <a:path w="46" h="22">
                  <a:moveTo>
                    <a:pt x="45" y="21"/>
                  </a:moveTo>
                  <a:lnTo>
                    <a:pt x="45" y="0"/>
                  </a:lnTo>
                  <a:lnTo>
                    <a:pt x="3" y="0"/>
                  </a:lnTo>
                  <a:lnTo>
                    <a:pt x="0" y="21"/>
                  </a:lnTo>
                  <a:lnTo>
                    <a:pt x="45" y="21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3" name="Freeform 91"/>
            <p:cNvSpPr>
              <a:spLocks/>
            </p:cNvSpPr>
            <p:nvPr/>
          </p:nvSpPr>
          <p:spPr bwMode="auto">
            <a:xfrm>
              <a:off x="4457" y="2160"/>
              <a:ext cx="44" cy="26"/>
            </a:xfrm>
            <a:custGeom>
              <a:avLst/>
              <a:gdLst/>
              <a:ahLst/>
              <a:cxnLst>
                <a:cxn ang="0">
                  <a:pos x="43" y="25"/>
                </a:cxn>
                <a:cxn ang="0">
                  <a:pos x="43" y="0"/>
                </a:cxn>
                <a:cxn ang="0">
                  <a:pos x="3" y="0"/>
                </a:cxn>
                <a:cxn ang="0">
                  <a:pos x="0" y="25"/>
                </a:cxn>
                <a:cxn ang="0">
                  <a:pos x="43" y="25"/>
                </a:cxn>
              </a:cxnLst>
              <a:rect l="0" t="0" r="r" b="b"/>
              <a:pathLst>
                <a:path w="44" h="26">
                  <a:moveTo>
                    <a:pt x="43" y="25"/>
                  </a:moveTo>
                  <a:lnTo>
                    <a:pt x="43" y="0"/>
                  </a:lnTo>
                  <a:lnTo>
                    <a:pt x="3" y="0"/>
                  </a:lnTo>
                  <a:lnTo>
                    <a:pt x="0" y="25"/>
                  </a:lnTo>
                  <a:lnTo>
                    <a:pt x="43" y="25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4" name="Freeform 92"/>
            <p:cNvSpPr>
              <a:spLocks/>
            </p:cNvSpPr>
            <p:nvPr/>
          </p:nvSpPr>
          <p:spPr bwMode="auto">
            <a:xfrm>
              <a:off x="4457" y="2100"/>
              <a:ext cx="46" cy="4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9" y="40"/>
                </a:cxn>
                <a:cxn ang="0">
                  <a:pos x="33" y="40"/>
                </a:cxn>
                <a:cxn ang="0">
                  <a:pos x="45" y="22"/>
                </a:cxn>
                <a:cxn ang="0">
                  <a:pos x="35" y="3"/>
                </a:cxn>
                <a:cxn ang="0">
                  <a:pos x="15" y="0"/>
                </a:cxn>
                <a:cxn ang="0">
                  <a:pos x="0" y="16"/>
                </a:cxn>
              </a:cxnLst>
              <a:rect l="0" t="0" r="r" b="b"/>
              <a:pathLst>
                <a:path w="46" h="41">
                  <a:moveTo>
                    <a:pt x="0" y="16"/>
                  </a:moveTo>
                  <a:lnTo>
                    <a:pt x="9" y="40"/>
                  </a:lnTo>
                  <a:lnTo>
                    <a:pt x="33" y="40"/>
                  </a:lnTo>
                  <a:lnTo>
                    <a:pt x="45" y="22"/>
                  </a:lnTo>
                  <a:lnTo>
                    <a:pt x="35" y="3"/>
                  </a:lnTo>
                  <a:lnTo>
                    <a:pt x="15" y="0"/>
                  </a:lnTo>
                  <a:lnTo>
                    <a:pt x="0" y="16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5" name="Freeform 93"/>
            <p:cNvSpPr>
              <a:spLocks/>
            </p:cNvSpPr>
            <p:nvPr/>
          </p:nvSpPr>
          <p:spPr bwMode="auto">
            <a:xfrm>
              <a:off x="4639" y="2100"/>
              <a:ext cx="43" cy="41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9" y="40"/>
                </a:cxn>
                <a:cxn ang="0">
                  <a:pos x="30" y="40"/>
                </a:cxn>
                <a:cxn ang="0">
                  <a:pos x="42" y="22"/>
                </a:cxn>
                <a:cxn ang="0">
                  <a:pos x="36" y="3"/>
                </a:cxn>
                <a:cxn ang="0">
                  <a:pos x="11" y="0"/>
                </a:cxn>
                <a:cxn ang="0">
                  <a:pos x="0" y="16"/>
                </a:cxn>
              </a:cxnLst>
              <a:rect l="0" t="0" r="r" b="b"/>
              <a:pathLst>
                <a:path w="43" h="41">
                  <a:moveTo>
                    <a:pt x="0" y="16"/>
                  </a:moveTo>
                  <a:lnTo>
                    <a:pt x="9" y="40"/>
                  </a:lnTo>
                  <a:lnTo>
                    <a:pt x="30" y="40"/>
                  </a:lnTo>
                  <a:lnTo>
                    <a:pt x="42" y="22"/>
                  </a:lnTo>
                  <a:lnTo>
                    <a:pt x="36" y="3"/>
                  </a:lnTo>
                  <a:lnTo>
                    <a:pt x="11" y="0"/>
                  </a:lnTo>
                  <a:lnTo>
                    <a:pt x="0" y="16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6" name="Freeform 94"/>
            <p:cNvSpPr>
              <a:spLocks/>
            </p:cNvSpPr>
            <p:nvPr/>
          </p:nvSpPr>
          <p:spPr bwMode="auto">
            <a:xfrm>
              <a:off x="4514" y="2107"/>
              <a:ext cx="104" cy="83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3" y="0"/>
                </a:cxn>
                <a:cxn ang="0">
                  <a:pos x="0" y="77"/>
                </a:cxn>
                <a:cxn ang="0">
                  <a:pos x="103" y="82"/>
                </a:cxn>
                <a:cxn ang="0">
                  <a:pos x="103" y="0"/>
                </a:cxn>
              </a:cxnLst>
              <a:rect l="0" t="0" r="r" b="b"/>
              <a:pathLst>
                <a:path w="104" h="83">
                  <a:moveTo>
                    <a:pt x="103" y="0"/>
                  </a:moveTo>
                  <a:lnTo>
                    <a:pt x="3" y="0"/>
                  </a:lnTo>
                  <a:lnTo>
                    <a:pt x="0" y="77"/>
                  </a:lnTo>
                  <a:lnTo>
                    <a:pt x="103" y="82"/>
                  </a:lnTo>
                  <a:lnTo>
                    <a:pt x="103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7" name="Freeform 95"/>
            <p:cNvSpPr>
              <a:spLocks/>
            </p:cNvSpPr>
            <p:nvPr/>
          </p:nvSpPr>
          <p:spPr bwMode="auto">
            <a:xfrm>
              <a:off x="4650" y="2111"/>
              <a:ext cx="21" cy="18"/>
            </a:xfrm>
            <a:custGeom>
              <a:avLst/>
              <a:gdLst/>
              <a:ahLst/>
              <a:cxnLst>
                <a:cxn ang="0">
                  <a:pos x="15" y="17"/>
                </a:cxn>
                <a:cxn ang="0">
                  <a:pos x="20" y="8"/>
                </a:cxn>
                <a:cxn ang="0">
                  <a:pos x="15" y="0"/>
                </a:cxn>
                <a:cxn ang="0">
                  <a:pos x="3" y="3"/>
                </a:cxn>
                <a:cxn ang="0">
                  <a:pos x="0" y="8"/>
                </a:cxn>
                <a:cxn ang="0">
                  <a:pos x="3" y="17"/>
                </a:cxn>
                <a:cxn ang="0">
                  <a:pos x="15" y="17"/>
                </a:cxn>
              </a:cxnLst>
              <a:rect l="0" t="0" r="r" b="b"/>
              <a:pathLst>
                <a:path w="21" h="18">
                  <a:moveTo>
                    <a:pt x="15" y="17"/>
                  </a:moveTo>
                  <a:lnTo>
                    <a:pt x="20" y="8"/>
                  </a:lnTo>
                  <a:lnTo>
                    <a:pt x="15" y="0"/>
                  </a:lnTo>
                  <a:lnTo>
                    <a:pt x="3" y="3"/>
                  </a:lnTo>
                  <a:lnTo>
                    <a:pt x="0" y="8"/>
                  </a:lnTo>
                  <a:lnTo>
                    <a:pt x="3" y="17"/>
                  </a:lnTo>
                  <a:lnTo>
                    <a:pt x="15" y="17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8" name="Freeform 96"/>
            <p:cNvSpPr>
              <a:spLocks/>
            </p:cNvSpPr>
            <p:nvPr/>
          </p:nvSpPr>
          <p:spPr bwMode="auto">
            <a:xfrm>
              <a:off x="4471" y="2111"/>
              <a:ext cx="20" cy="18"/>
            </a:xfrm>
            <a:custGeom>
              <a:avLst/>
              <a:gdLst/>
              <a:ahLst/>
              <a:cxnLst>
                <a:cxn ang="0">
                  <a:pos x="13" y="17"/>
                </a:cxn>
                <a:cxn ang="0">
                  <a:pos x="19" y="8"/>
                </a:cxn>
                <a:cxn ang="0">
                  <a:pos x="13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2" y="14"/>
                </a:cxn>
                <a:cxn ang="0">
                  <a:pos x="13" y="17"/>
                </a:cxn>
              </a:cxnLst>
              <a:rect l="0" t="0" r="r" b="b"/>
              <a:pathLst>
                <a:path w="20" h="18">
                  <a:moveTo>
                    <a:pt x="13" y="17"/>
                  </a:moveTo>
                  <a:lnTo>
                    <a:pt x="19" y="8"/>
                  </a:lnTo>
                  <a:lnTo>
                    <a:pt x="13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2" y="14"/>
                  </a:lnTo>
                  <a:lnTo>
                    <a:pt x="13" y="17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69" name="Freeform 97"/>
            <p:cNvSpPr>
              <a:spLocks/>
            </p:cNvSpPr>
            <p:nvPr/>
          </p:nvSpPr>
          <p:spPr bwMode="auto">
            <a:xfrm>
              <a:off x="4467" y="2172"/>
              <a:ext cx="24" cy="17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0"/>
                </a:cxn>
                <a:cxn ang="0">
                  <a:pos x="0" y="16"/>
                </a:cxn>
                <a:cxn ang="0">
                  <a:pos x="23" y="16"/>
                </a:cxn>
                <a:cxn ang="0">
                  <a:pos x="23" y="0"/>
                </a:cxn>
              </a:cxnLst>
              <a:rect l="0" t="0" r="r" b="b"/>
              <a:pathLst>
                <a:path w="24" h="17">
                  <a:moveTo>
                    <a:pt x="23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23" y="16"/>
                  </a:lnTo>
                  <a:lnTo>
                    <a:pt x="23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0" name="Freeform 98"/>
            <p:cNvSpPr>
              <a:spLocks/>
            </p:cNvSpPr>
            <p:nvPr/>
          </p:nvSpPr>
          <p:spPr bwMode="auto">
            <a:xfrm>
              <a:off x="4646" y="2176"/>
              <a:ext cx="25" cy="17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" y="0"/>
                </a:cxn>
                <a:cxn ang="0">
                  <a:pos x="0" y="16"/>
                </a:cxn>
                <a:cxn ang="0">
                  <a:pos x="21" y="16"/>
                </a:cxn>
                <a:cxn ang="0">
                  <a:pos x="24" y="0"/>
                </a:cxn>
              </a:cxnLst>
              <a:rect l="0" t="0" r="r" b="b"/>
              <a:pathLst>
                <a:path w="25" h="17">
                  <a:moveTo>
                    <a:pt x="24" y="0"/>
                  </a:moveTo>
                  <a:lnTo>
                    <a:pt x="2" y="0"/>
                  </a:lnTo>
                  <a:lnTo>
                    <a:pt x="0" y="16"/>
                  </a:lnTo>
                  <a:lnTo>
                    <a:pt x="21" y="16"/>
                  </a:lnTo>
                  <a:lnTo>
                    <a:pt x="24" y="0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1" name="Freeform 99"/>
            <p:cNvSpPr>
              <a:spLocks/>
            </p:cNvSpPr>
            <p:nvPr/>
          </p:nvSpPr>
          <p:spPr bwMode="auto">
            <a:xfrm>
              <a:off x="4525" y="2114"/>
              <a:ext cx="87" cy="64"/>
            </a:xfrm>
            <a:custGeom>
              <a:avLst/>
              <a:gdLst/>
              <a:ahLst/>
              <a:cxnLst>
                <a:cxn ang="0">
                  <a:pos x="86" y="18"/>
                </a:cxn>
                <a:cxn ang="0">
                  <a:pos x="51" y="14"/>
                </a:cxn>
                <a:cxn ang="0">
                  <a:pos x="51" y="0"/>
                </a:cxn>
                <a:cxn ang="0">
                  <a:pos x="40" y="0"/>
                </a:cxn>
                <a:cxn ang="0">
                  <a:pos x="40" y="14"/>
                </a:cxn>
                <a:cxn ang="0">
                  <a:pos x="0" y="14"/>
                </a:cxn>
                <a:cxn ang="0">
                  <a:pos x="0" y="21"/>
                </a:cxn>
                <a:cxn ang="0">
                  <a:pos x="38" y="21"/>
                </a:cxn>
                <a:cxn ang="0">
                  <a:pos x="38" y="45"/>
                </a:cxn>
                <a:cxn ang="0">
                  <a:pos x="0" y="41"/>
                </a:cxn>
                <a:cxn ang="0">
                  <a:pos x="0" y="48"/>
                </a:cxn>
                <a:cxn ang="0">
                  <a:pos x="38" y="52"/>
                </a:cxn>
                <a:cxn ang="0">
                  <a:pos x="38" y="63"/>
                </a:cxn>
                <a:cxn ang="0">
                  <a:pos x="44" y="63"/>
                </a:cxn>
                <a:cxn ang="0">
                  <a:pos x="47" y="52"/>
                </a:cxn>
                <a:cxn ang="0">
                  <a:pos x="82" y="55"/>
                </a:cxn>
                <a:cxn ang="0">
                  <a:pos x="82" y="48"/>
                </a:cxn>
                <a:cxn ang="0">
                  <a:pos x="47" y="45"/>
                </a:cxn>
                <a:cxn ang="0">
                  <a:pos x="51" y="24"/>
                </a:cxn>
                <a:cxn ang="0">
                  <a:pos x="86" y="24"/>
                </a:cxn>
                <a:cxn ang="0">
                  <a:pos x="86" y="18"/>
                </a:cxn>
              </a:cxnLst>
              <a:rect l="0" t="0" r="r" b="b"/>
              <a:pathLst>
                <a:path w="87" h="64">
                  <a:moveTo>
                    <a:pt x="86" y="18"/>
                  </a:moveTo>
                  <a:lnTo>
                    <a:pt x="51" y="14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40" y="14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38" y="21"/>
                  </a:lnTo>
                  <a:lnTo>
                    <a:pt x="38" y="45"/>
                  </a:lnTo>
                  <a:lnTo>
                    <a:pt x="0" y="41"/>
                  </a:lnTo>
                  <a:lnTo>
                    <a:pt x="0" y="48"/>
                  </a:lnTo>
                  <a:lnTo>
                    <a:pt x="38" y="52"/>
                  </a:lnTo>
                  <a:lnTo>
                    <a:pt x="38" y="63"/>
                  </a:lnTo>
                  <a:lnTo>
                    <a:pt x="44" y="63"/>
                  </a:lnTo>
                  <a:lnTo>
                    <a:pt x="47" y="52"/>
                  </a:lnTo>
                  <a:lnTo>
                    <a:pt x="82" y="55"/>
                  </a:lnTo>
                  <a:lnTo>
                    <a:pt x="82" y="48"/>
                  </a:lnTo>
                  <a:lnTo>
                    <a:pt x="47" y="45"/>
                  </a:lnTo>
                  <a:lnTo>
                    <a:pt x="51" y="24"/>
                  </a:lnTo>
                  <a:lnTo>
                    <a:pt x="86" y="24"/>
                  </a:lnTo>
                  <a:lnTo>
                    <a:pt x="86" y="18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2" name="Freeform 100"/>
            <p:cNvSpPr>
              <a:spLocks/>
            </p:cNvSpPr>
            <p:nvPr/>
          </p:nvSpPr>
          <p:spPr bwMode="auto">
            <a:xfrm>
              <a:off x="4407" y="2152"/>
              <a:ext cx="21" cy="23"/>
            </a:xfrm>
            <a:custGeom>
              <a:avLst/>
              <a:gdLst/>
              <a:ahLst/>
              <a:cxnLst>
                <a:cxn ang="0">
                  <a:pos x="17" y="22"/>
                </a:cxn>
                <a:cxn ang="0">
                  <a:pos x="20" y="0"/>
                </a:cxn>
                <a:cxn ang="0">
                  <a:pos x="0" y="0"/>
                </a:cxn>
                <a:cxn ang="0">
                  <a:pos x="3" y="19"/>
                </a:cxn>
                <a:cxn ang="0">
                  <a:pos x="17" y="22"/>
                </a:cxn>
              </a:cxnLst>
              <a:rect l="0" t="0" r="r" b="b"/>
              <a:pathLst>
                <a:path w="21" h="23">
                  <a:moveTo>
                    <a:pt x="17" y="2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3" y="19"/>
                  </a:lnTo>
                  <a:lnTo>
                    <a:pt x="17" y="22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3" name="Freeform 101"/>
            <p:cNvSpPr>
              <a:spLocks/>
            </p:cNvSpPr>
            <p:nvPr/>
          </p:nvSpPr>
          <p:spPr bwMode="auto">
            <a:xfrm>
              <a:off x="4480" y="2006"/>
              <a:ext cx="42" cy="28"/>
            </a:xfrm>
            <a:custGeom>
              <a:avLst/>
              <a:gdLst/>
              <a:ahLst/>
              <a:cxnLst>
                <a:cxn ang="0">
                  <a:pos x="41" y="27"/>
                </a:cxn>
                <a:cxn ang="0">
                  <a:pos x="37" y="9"/>
                </a:cxn>
                <a:cxn ang="0">
                  <a:pos x="12" y="3"/>
                </a:cxn>
                <a:cxn ang="0">
                  <a:pos x="0" y="0"/>
                </a:cxn>
                <a:cxn ang="0">
                  <a:pos x="3" y="15"/>
                </a:cxn>
                <a:cxn ang="0">
                  <a:pos x="12" y="21"/>
                </a:cxn>
                <a:cxn ang="0">
                  <a:pos x="41" y="27"/>
                </a:cxn>
              </a:cxnLst>
              <a:rect l="0" t="0" r="r" b="b"/>
              <a:pathLst>
                <a:path w="42" h="28">
                  <a:moveTo>
                    <a:pt x="41" y="27"/>
                  </a:moveTo>
                  <a:lnTo>
                    <a:pt x="37" y="9"/>
                  </a:lnTo>
                  <a:lnTo>
                    <a:pt x="12" y="3"/>
                  </a:lnTo>
                  <a:lnTo>
                    <a:pt x="0" y="0"/>
                  </a:lnTo>
                  <a:lnTo>
                    <a:pt x="3" y="15"/>
                  </a:lnTo>
                  <a:lnTo>
                    <a:pt x="12" y="21"/>
                  </a:lnTo>
                  <a:lnTo>
                    <a:pt x="41" y="27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4" name="Freeform 102"/>
            <p:cNvSpPr>
              <a:spLocks/>
            </p:cNvSpPr>
            <p:nvPr/>
          </p:nvSpPr>
          <p:spPr bwMode="auto">
            <a:xfrm>
              <a:off x="4384" y="2026"/>
              <a:ext cx="89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3" y="33"/>
                </a:cxn>
                <a:cxn ang="0">
                  <a:pos x="88" y="38"/>
                </a:cxn>
                <a:cxn ang="0">
                  <a:pos x="71" y="23"/>
                </a:cxn>
                <a:cxn ang="0">
                  <a:pos x="69" y="7"/>
                </a:cxn>
                <a:cxn ang="0">
                  <a:pos x="0" y="0"/>
                </a:cxn>
              </a:cxnLst>
              <a:rect l="0" t="0" r="r" b="b"/>
              <a:pathLst>
                <a:path w="89" h="39">
                  <a:moveTo>
                    <a:pt x="0" y="0"/>
                  </a:moveTo>
                  <a:lnTo>
                    <a:pt x="63" y="33"/>
                  </a:lnTo>
                  <a:lnTo>
                    <a:pt x="88" y="38"/>
                  </a:lnTo>
                  <a:lnTo>
                    <a:pt x="71" y="23"/>
                  </a:lnTo>
                  <a:lnTo>
                    <a:pt x="69" y="7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5" name="Freeform 103"/>
            <p:cNvSpPr>
              <a:spLocks/>
            </p:cNvSpPr>
            <p:nvPr/>
          </p:nvSpPr>
          <p:spPr bwMode="auto">
            <a:xfrm>
              <a:off x="4485" y="2051"/>
              <a:ext cx="112" cy="17"/>
            </a:xfrm>
            <a:custGeom>
              <a:avLst/>
              <a:gdLst/>
              <a:ahLst/>
              <a:cxnLst>
                <a:cxn ang="0">
                  <a:pos x="107" y="8"/>
                </a:cxn>
                <a:cxn ang="0">
                  <a:pos x="111" y="16"/>
                </a:cxn>
                <a:cxn ang="0">
                  <a:pos x="22" y="11"/>
                </a:cxn>
                <a:cxn ang="0">
                  <a:pos x="0" y="0"/>
                </a:cxn>
                <a:cxn ang="0">
                  <a:pos x="22" y="4"/>
                </a:cxn>
                <a:cxn ang="0">
                  <a:pos x="70" y="8"/>
                </a:cxn>
                <a:cxn ang="0">
                  <a:pos x="107" y="8"/>
                </a:cxn>
              </a:cxnLst>
              <a:rect l="0" t="0" r="r" b="b"/>
              <a:pathLst>
                <a:path w="112" h="17">
                  <a:moveTo>
                    <a:pt x="107" y="8"/>
                  </a:moveTo>
                  <a:lnTo>
                    <a:pt x="111" y="16"/>
                  </a:lnTo>
                  <a:lnTo>
                    <a:pt x="22" y="11"/>
                  </a:lnTo>
                  <a:lnTo>
                    <a:pt x="0" y="0"/>
                  </a:lnTo>
                  <a:lnTo>
                    <a:pt x="22" y="4"/>
                  </a:lnTo>
                  <a:lnTo>
                    <a:pt x="70" y="8"/>
                  </a:lnTo>
                  <a:lnTo>
                    <a:pt x="107" y="8"/>
                  </a:lnTo>
                </a:path>
              </a:pathLst>
            </a:custGeom>
            <a:solidFill>
              <a:srgbClr val="FFFFFF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6" name="Freeform 104"/>
            <p:cNvSpPr>
              <a:spLocks/>
            </p:cNvSpPr>
            <p:nvPr/>
          </p:nvSpPr>
          <p:spPr bwMode="auto">
            <a:xfrm>
              <a:off x="4608" y="2013"/>
              <a:ext cx="18" cy="1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5"/>
                </a:cxn>
                <a:cxn ang="0">
                  <a:pos x="0" y="16"/>
                </a:cxn>
                <a:cxn ang="0">
                  <a:pos x="17" y="10"/>
                </a:cxn>
                <a:cxn ang="0">
                  <a:pos x="17" y="0"/>
                </a:cxn>
              </a:cxnLst>
              <a:rect l="0" t="0" r="r" b="b"/>
              <a:pathLst>
                <a:path w="18" h="17">
                  <a:moveTo>
                    <a:pt x="17" y="0"/>
                  </a:moveTo>
                  <a:lnTo>
                    <a:pt x="0" y="5"/>
                  </a:lnTo>
                  <a:lnTo>
                    <a:pt x="0" y="16"/>
                  </a:lnTo>
                  <a:lnTo>
                    <a:pt x="17" y="10"/>
                  </a:lnTo>
                  <a:lnTo>
                    <a:pt x="17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7" name="Freeform 105"/>
            <p:cNvSpPr>
              <a:spLocks/>
            </p:cNvSpPr>
            <p:nvPr/>
          </p:nvSpPr>
          <p:spPr bwMode="auto">
            <a:xfrm>
              <a:off x="4618" y="2024"/>
              <a:ext cx="17" cy="1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3"/>
                </a:cxn>
                <a:cxn ang="0">
                  <a:pos x="0" y="16"/>
                </a:cxn>
                <a:cxn ang="0">
                  <a:pos x="16" y="9"/>
                </a:cxn>
                <a:cxn ang="0">
                  <a:pos x="16" y="0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0" y="3"/>
                  </a:lnTo>
                  <a:lnTo>
                    <a:pt x="0" y="16"/>
                  </a:lnTo>
                  <a:lnTo>
                    <a:pt x="16" y="9"/>
                  </a:lnTo>
                  <a:lnTo>
                    <a:pt x="16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8" name="Freeform 106"/>
            <p:cNvSpPr>
              <a:spLocks/>
            </p:cNvSpPr>
            <p:nvPr/>
          </p:nvSpPr>
          <p:spPr bwMode="auto">
            <a:xfrm>
              <a:off x="4592" y="2026"/>
              <a:ext cx="17" cy="1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16" y="16"/>
                </a:cxn>
                <a:cxn ang="0">
                  <a:pos x="16" y="0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0" y="11"/>
                  </a:lnTo>
                  <a:lnTo>
                    <a:pt x="0" y="16"/>
                  </a:lnTo>
                  <a:lnTo>
                    <a:pt x="16" y="16"/>
                  </a:lnTo>
                  <a:lnTo>
                    <a:pt x="16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79" name="Freeform 107"/>
            <p:cNvSpPr>
              <a:spLocks/>
            </p:cNvSpPr>
            <p:nvPr/>
          </p:nvSpPr>
          <p:spPr bwMode="auto">
            <a:xfrm>
              <a:off x="4573" y="2015"/>
              <a:ext cx="18" cy="17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5"/>
                </a:cxn>
                <a:cxn ang="0">
                  <a:pos x="4" y="16"/>
                </a:cxn>
                <a:cxn ang="0">
                  <a:pos x="17" y="10"/>
                </a:cxn>
                <a:cxn ang="0">
                  <a:pos x="12" y="0"/>
                </a:cxn>
              </a:cxnLst>
              <a:rect l="0" t="0" r="r" b="b"/>
              <a:pathLst>
                <a:path w="18" h="17">
                  <a:moveTo>
                    <a:pt x="12" y="0"/>
                  </a:moveTo>
                  <a:lnTo>
                    <a:pt x="0" y="5"/>
                  </a:lnTo>
                  <a:lnTo>
                    <a:pt x="4" y="16"/>
                  </a:lnTo>
                  <a:lnTo>
                    <a:pt x="17" y="10"/>
                  </a:lnTo>
                  <a:lnTo>
                    <a:pt x="12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0" name="Freeform 108"/>
            <p:cNvSpPr>
              <a:spLocks/>
            </p:cNvSpPr>
            <p:nvPr/>
          </p:nvSpPr>
          <p:spPr bwMode="auto">
            <a:xfrm>
              <a:off x="4556" y="2026"/>
              <a:ext cx="16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11"/>
                </a:cxn>
                <a:cxn ang="0">
                  <a:pos x="6" y="16"/>
                </a:cxn>
                <a:cxn ang="0">
                  <a:pos x="15" y="11"/>
                </a:cxn>
                <a:cxn ang="0">
                  <a:pos x="8" y="0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0" y="11"/>
                  </a:lnTo>
                  <a:lnTo>
                    <a:pt x="6" y="16"/>
                  </a:lnTo>
                  <a:lnTo>
                    <a:pt x="15" y="11"/>
                  </a:lnTo>
                  <a:lnTo>
                    <a:pt x="8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1" name="Freeform 109"/>
            <p:cNvSpPr>
              <a:spLocks/>
            </p:cNvSpPr>
            <p:nvPr/>
          </p:nvSpPr>
          <p:spPr bwMode="auto">
            <a:xfrm>
              <a:off x="4535" y="2015"/>
              <a:ext cx="16" cy="17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6" y="16"/>
                </a:cxn>
                <a:cxn ang="0">
                  <a:pos x="15" y="16"/>
                </a:cxn>
                <a:cxn ang="0">
                  <a:pos x="8" y="0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lnTo>
                    <a:pt x="0" y="8"/>
                  </a:lnTo>
                  <a:lnTo>
                    <a:pt x="6" y="16"/>
                  </a:lnTo>
                  <a:lnTo>
                    <a:pt x="15" y="16"/>
                  </a:lnTo>
                  <a:lnTo>
                    <a:pt x="8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2" name="Freeform 110"/>
            <p:cNvSpPr>
              <a:spLocks/>
            </p:cNvSpPr>
            <p:nvPr/>
          </p:nvSpPr>
          <p:spPr bwMode="auto">
            <a:xfrm>
              <a:off x="4518" y="2026"/>
              <a:ext cx="17" cy="17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0" y="4"/>
                </a:cxn>
                <a:cxn ang="0">
                  <a:pos x="5" y="16"/>
                </a:cxn>
                <a:cxn ang="0">
                  <a:pos x="16" y="11"/>
                </a:cxn>
                <a:cxn ang="0">
                  <a:pos x="11" y="0"/>
                </a:cxn>
              </a:cxnLst>
              <a:rect l="0" t="0" r="r" b="b"/>
              <a:pathLst>
                <a:path w="17" h="17">
                  <a:moveTo>
                    <a:pt x="11" y="0"/>
                  </a:moveTo>
                  <a:lnTo>
                    <a:pt x="0" y="4"/>
                  </a:lnTo>
                  <a:lnTo>
                    <a:pt x="5" y="16"/>
                  </a:lnTo>
                  <a:lnTo>
                    <a:pt x="16" y="11"/>
                  </a:lnTo>
                  <a:lnTo>
                    <a:pt x="11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3" name="Freeform 111"/>
            <p:cNvSpPr>
              <a:spLocks/>
            </p:cNvSpPr>
            <p:nvPr/>
          </p:nvSpPr>
          <p:spPr bwMode="auto">
            <a:xfrm>
              <a:off x="4316" y="1831"/>
              <a:ext cx="175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2" y="55"/>
                </a:cxn>
                <a:cxn ang="0">
                  <a:pos x="174" y="63"/>
                </a:cxn>
                <a:cxn ang="0">
                  <a:pos x="49" y="58"/>
                </a:cxn>
                <a:cxn ang="0">
                  <a:pos x="0" y="0"/>
                </a:cxn>
              </a:cxnLst>
              <a:rect l="0" t="0" r="r" b="b"/>
              <a:pathLst>
                <a:path w="175" h="64">
                  <a:moveTo>
                    <a:pt x="0" y="0"/>
                  </a:moveTo>
                  <a:lnTo>
                    <a:pt x="58" y="0"/>
                  </a:lnTo>
                  <a:lnTo>
                    <a:pt x="112" y="55"/>
                  </a:lnTo>
                  <a:lnTo>
                    <a:pt x="174" y="63"/>
                  </a:lnTo>
                  <a:lnTo>
                    <a:pt x="49" y="58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4" name="Freeform 112"/>
            <p:cNvSpPr>
              <a:spLocks/>
            </p:cNvSpPr>
            <p:nvPr/>
          </p:nvSpPr>
          <p:spPr bwMode="auto">
            <a:xfrm>
              <a:off x="4144" y="1773"/>
              <a:ext cx="74" cy="125"/>
            </a:xfrm>
            <a:custGeom>
              <a:avLst/>
              <a:gdLst/>
              <a:ahLst/>
              <a:cxnLst>
                <a:cxn ang="0">
                  <a:pos x="51" y="101"/>
                </a:cxn>
                <a:cxn ang="0">
                  <a:pos x="0" y="32"/>
                </a:cxn>
                <a:cxn ang="0">
                  <a:pos x="3" y="0"/>
                </a:cxn>
                <a:cxn ang="0">
                  <a:pos x="44" y="11"/>
                </a:cxn>
                <a:cxn ang="0">
                  <a:pos x="73" y="66"/>
                </a:cxn>
                <a:cxn ang="0">
                  <a:pos x="51" y="84"/>
                </a:cxn>
                <a:cxn ang="0">
                  <a:pos x="66" y="124"/>
                </a:cxn>
                <a:cxn ang="0">
                  <a:pos x="51" y="101"/>
                </a:cxn>
              </a:cxnLst>
              <a:rect l="0" t="0" r="r" b="b"/>
              <a:pathLst>
                <a:path w="74" h="125">
                  <a:moveTo>
                    <a:pt x="51" y="101"/>
                  </a:moveTo>
                  <a:lnTo>
                    <a:pt x="0" y="32"/>
                  </a:lnTo>
                  <a:lnTo>
                    <a:pt x="3" y="0"/>
                  </a:lnTo>
                  <a:lnTo>
                    <a:pt x="44" y="11"/>
                  </a:lnTo>
                  <a:lnTo>
                    <a:pt x="73" y="66"/>
                  </a:lnTo>
                  <a:lnTo>
                    <a:pt x="51" y="84"/>
                  </a:lnTo>
                  <a:lnTo>
                    <a:pt x="66" y="124"/>
                  </a:lnTo>
                  <a:lnTo>
                    <a:pt x="51" y="101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5" name="Freeform 113"/>
            <p:cNvSpPr>
              <a:spLocks/>
            </p:cNvSpPr>
            <p:nvPr/>
          </p:nvSpPr>
          <p:spPr bwMode="auto">
            <a:xfrm>
              <a:off x="4282" y="1671"/>
              <a:ext cx="78" cy="17"/>
            </a:xfrm>
            <a:custGeom>
              <a:avLst/>
              <a:gdLst/>
              <a:ahLst/>
              <a:cxnLst>
                <a:cxn ang="0">
                  <a:pos x="77" y="16"/>
                </a:cxn>
                <a:cxn ang="0">
                  <a:pos x="67" y="0"/>
                </a:cxn>
                <a:cxn ang="0">
                  <a:pos x="0" y="0"/>
                </a:cxn>
                <a:cxn ang="0">
                  <a:pos x="77" y="16"/>
                </a:cxn>
              </a:cxnLst>
              <a:rect l="0" t="0" r="r" b="b"/>
              <a:pathLst>
                <a:path w="78" h="17">
                  <a:moveTo>
                    <a:pt x="77" y="1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77" y="16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6" name="Freeform 114"/>
            <p:cNvSpPr>
              <a:spLocks/>
            </p:cNvSpPr>
            <p:nvPr/>
          </p:nvSpPr>
          <p:spPr bwMode="auto">
            <a:xfrm>
              <a:off x="4456" y="1846"/>
              <a:ext cx="54" cy="17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53" y="16"/>
                </a:cxn>
                <a:cxn ang="0">
                  <a:pos x="0" y="0"/>
                </a:cxn>
                <a:cxn ang="0">
                  <a:pos x="43" y="3"/>
                </a:cxn>
              </a:cxnLst>
              <a:rect l="0" t="0" r="r" b="b"/>
              <a:pathLst>
                <a:path w="54" h="17">
                  <a:moveTo>
                    <a:pt x="43" y="3"/>
                  </a:moveTo>
                  <a:lnTo>
                    <a:pt x="53" y="16"/>
                  </a:lnTo>
                  <a:lnTo>
                    <a:pt x="0" y="0"/>
                  </a:lnTo>
                  <a:lnTo>
                    <a:pt x="43" y="3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7" name="Freeform 115"/>
            <p:cNvSpPr>
              <a:spLocks/>
            </p:cNvSpPr>
            <p:nvPr/>
          </p:nvSpPr>
          <p:spPr bwMode="auto">
            <a:xfrm>
              <a:off x="4081" y="1781"/>
              <a:ext cx="66" cy="9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32"/>
                </a:cxn>
                <a:cxn ang="0">
                  <a:pos x="65" y="89"/>
                </a:cxn>
                <a:cxn ang="0">
                  <a:pos x="22" y="25"/>
                </a:cxn>
                <a:cxn ang="0">
                  <a:pos x="10" y="0"/>
                </a:cxn>
              </a:cxnLst>
              <a:rect l="0" t="0" r="r" b="b"/>
              <a:pathLst>
                <a:path w="66" h="90">
                  <a:moveTo>
                    <a:pt x="10" y="0"/>
                  </a:moveTo>
                  <a:lnTo>
                    <a:pt x="0" y="32"/>
                  </a:lnTo>
                  <a:lnTo>
                    <a:pt x="65" y="89"/>
                  </a:lnTo>
                  <a:lnTo>
                    <a:pt x="22" y="25"/>
                  </a:lnTo>
                  <a:lnTo>
                    <a:pt x="1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8" name="Freeform 116"/>
            <p:cNvSpPr>
              <a:spLocks/>
            </p:cNvSpPr>
            <p:nvPr/>
          </p:nvSpPr>
          <p:spPr bwMode="auto">
            <a:xfrm>
              <a:off x="4407" y="2217"/>
              <a:ext cx="291" cy="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" y="9"/>
                </a:cxn>
                <a:cxn ang="0">
                  <a:pos x="290" y="25"/>
                </a:cxn>
                <a:cxn ang="0">
                  <a:pos x="290" y="32"/>
                </a:cxn>
                <a:cxn ang="0">
                  <a:pos x="25" y="16"/>
                </a:cxn>
                <a:cxn ang="0">
                  <a:pos x="3" y="9"/>
                </a:cxn>
                <a:cxn ang="0">
                  <a:pos x="0" y="0"/>
                </a:cxn>
              </a:cxnLst>
              <a:rect l="0" t="0" r="r" b="b"/>
              <a:pathLst>
                <a:path w="291" h="33">
                  <a:moveTo>
                    <a:pt x="0" y="0"/>
                  </a:moveTo>
                  <a:lnTo>
                    <a:pt x="25" y="9"/>
                  </a:lnTo>
                  <a:lnTo>
                    <a:pt x="290" y="25"/>
                  </a:lnTo>
                  <a:lnTo>
                    <a:pt x="290" y="32"/>
                  </a:lnTo>
                  <a:lnTo>
                    <a:pt x="25" y="16"/>
                  </a:lnTo>
                  <a:lnTo>
                    <a:pt x="3" y="9"/>
                  </a:lnTo>
                  <a:lnTo>
                    <a:pt x="0" y="0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389" name="Freeform 117"/>
            <p:cNvSpPr>
              <a:spLocks/>
            </p:cNvSpPr>
            <p:nvPr/>
          </p:nvSpPr>
          <p:spPr bwMode="auto">
            <a:xfrm>
              <a:off x="4320" y="2024"/>
              <a:ext cx="104" cy="83"/>
            </a:xfrm>
            <a:custGeom>
              <a:avLst/>
              <a:gdLst/>
              <a:ahLst/>
              <a:cxnLst>
                <a:cxn ang="0">
                  <a:pos x="103" y="59"/>
                </a:cxn>
                <a:cxn ang="0">
                  <a:pos x="0" y="0"/>
                </a:cxn>
                <a:cxn ang="0">
                  <a:pos x="100" y="82"/>
                </a:cxn>
                <a:cxn ang="0">
                  <a:pos x="103" y="59"/>
                </a:cxn>
              </a:cxnLst>
              <a:rect l="0" t="0" r="r" b="b"/>
              <a:pathLst>
                <a:path w="104" h="83">
                  <a:moveTo>
                    <a:pt x="103" y="59"/>
                  </a:moveTo>
                  <a:lnTo>
                    <a:pt x="0" y="0"/>
                  </a:lnTo>
                  <a:lnTo>
                    <a:pt x="100" y="82"/>
                  </a:lnTo>
                  <a:lnTo>
                    <a:pt x="103" y="59"/>
                  </a:lnTo>
                </a:path>
              </a:pathLst>
            </a:custGeom>
            <a:solidFill>
              <a:srgbClr val="00AE00"/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Slide Number Placeholder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9" name="Footer Placeholder 1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- 3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213" y="1728788"/>
            <a:ext cx="8027987" cy="421481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- 4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chồng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(layer)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Lớp</a:t>
            </a:r>
            <a:r>
              <a:rPr lang="en-US" dirty="0"/>
              <a:t> N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N+1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trao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1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lớp</a:t>
            </a:r>
            <a:r>
              <a:rPr lang="en-US" dirty="0"/>
              <a:t> N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do </a:t>
            </a:r>
            <a:r>
              <a:rPr lang="en-US" dirty="0" err="1"/>
              <a:t>lớp</a:t>
            </a:r>
            <a:r>
              <a:rPr lang="en-US" dirty="0"/>
              <a:t> N-1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Giới thiệu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OSI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Mô hình TCP/IP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/>
              <a:t>Đóng gói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678738" cy="1011238"/>
          </a:xfrm>
        </p:spPr>
        <p:txBody>
          <a:bodyPr/>
          <a:lstStyle/>
          <a:p>
            <a:r>
              <a:rPr lang="en-US" dirty="0"/>
              <a:t>OSI Model - 1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76400"/>
            <a:ext cx="8305800" cy="4419600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OSI (Open Systems Interconnection):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ISO (</a:t>
            </a:r>
            <a:r>
              <a:rPr lang="en-US" sz="2500" dirty="0"/>
              <a:t>International Organization for Standardization)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1977</a:t>
            </a:r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1984</a:t>
            </a:r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>
                <a:solidFill>
                  <a:srgbClr val="CC3300"/>
                </a:solidFill>
              </a:rPr>
              <a:t>khung</a:t>
            </a:r>
            <a:r>
              <a:rPr lang="en-US" b="1" dirty="0">
                <a:solidFill>
                  <a:srgbClr val="CC3300"/>
                </a:solidFill>
              </a:rPr>
              <a:t> </a:t>
            </a:r>
            <a:r>
              <a:rPr lang="en-US" b="1" dirty="0" err="1">
                <a:solidFill>
                  <a:srgbClr val="CC3300"/>
                </a:solidFill>
              </a:rPr>
              <a:t>sườn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OSI Model - 2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295650" y="1524000"/>
            <a:ext cx="2209800" cy="6858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Application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5657850" y="160020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6600"/>
                </a:solidFill>
                <a:latin typeface="Comic Sans MS" pitchFamily="66" charset="0"/>
              </a:rPr>
              <a:t>Tầng ứng dụng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295650" y="2209800"/>
            <a:ext cx="2209800" cy="6858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Presentation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657850" y="2286000"/>
            <a:ext cx="2236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6600"/>
                </a:solidFill>
                <a:latin typeface="Comic Sans MS" pitchFamily="66" charset="0"/>
              </a:rPr>
              <a:t>Tầng trình bày</a:t>
            </a: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3295650" y="2895600"/>
            <a:ext cx="2209800" cy="685800"/>
          </a:xfrm>
          <a:prstGeom prst="rect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/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Session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657850" y="2971800"/>
            <a:ext cx="169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6600"/>
                </a:solidFill>
                <a:latin typeface="Comic Sans MS" pitchFamily="66" charset="0"/>
              </a:rPr>
              <a:t>Tầng phiên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3295650" y="3581400"/>
            <a:ext cx="2209800" cy="6858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Transport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5657850" y="3657600"/>
            <a:ext cx="241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868300"/>
                </a:solidFill>
                <a:latin typeface="Comic Sans MS" pitchFamily="66" charset="0"/>
              </a:rPr>
              <a:t>Tầng vận chuyển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3295650" y="4267200"/>
            <a:ext cx="2209800" cy="6858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Network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5657850" y="4343400"/>
            <a:ext cx="17240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868300"/>
                </a:solidFill>
                <a:latin typeface="Comic Sans MS" pitchFamily="66" charset="0"/>
              </a:rPr>
              <a:t>Tầng mạng </a:t>
            </a:r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3295650" y="4953000"/>
            <a:ext cx="2209800" cy="6858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Data link</a:t>
            </a:r>
          </a:p>
        </p:txBody>
      </p:sp>
      <p:sp>
        <p:nvSpPr>
          <p:cNvPr id="60430" name="Text Box 14"/>
          <p:cNvSpPr txBox="1">
            <a:spLocks noChangeArrowheads="1"/>
          </p:cNvSpPr>
          <p:nvPr/>
        </p:nvSpPr>
        <p:spPr bwMode="auto">
          <a:xfrm>
            <a:off x="5657850" y="5029200"/>
            <a:ext cx="1970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868300"/>
                </a:solidFill>
                <a:latin typeface="Comic Sans MS" pitchFamily="66" charset="0"/>
              </a:rPr>
              <a:t>Tầng liên kết</a:t>
            </a: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3295650" y="5638800"/>
            <a:ext cx="2209800" cy="685800"/>
          </a:xfrm>
          <a:prstGeom prst="rect">
            <a:avLst/>
          </a:prstGeom>
          <a:gradFill rotWithShape="1">
            <a:gsLst>
              <a:gs pos="0">
                <a:srgbClr val="EBE600"/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Comic Sans MS" pitchFamily="66" charset="0"/>
              </a:rPr>
              <a:t>Physical</a:t>
            </a:r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5657850" y="5715000"/>
            <a:ext cx="1698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868300"/>
                </a:solidFill>
                <a:latin typeface="Comic Sans MS" pitchFamily="66" charset="0"/>
              </a:rPr>
              <a:t>Tầng vật lý</a:t>
            </a:r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 flipV="1">
            <a:off x="2819400" y="1524000"/>
            <a:ext cx="0" cy="480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2438400" y="57118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0033CC"/>
                </a:solidFill>
                <a:latin typeface="Comic Sans MS" pitchFamily="66" charset="0"/>
              </a:rPr>
              <a:t>1</a:t>
            </a:r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2362200" y="1600200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0033CC"/>
                </a:solidFill>
                <a:latin typeface="Comic Sans MS" pitchFamily="66" charset="0"/>
              </a:rPr>
              <a:t>7</a:t>
            </a:r>
          </a:p>
        </p:txBody>
      </p:sp>
      <p:sp>
        <p:nvSpPr>
          <p:cNvPr id="60436" name="AutoShape 20"/>
          <p:cNvSpPr>
            <a:spLocks noChangeArrowheads="1"/>
          </p:cNvSpPr>
          <p:nvPr/>
        </p:nvSpPr>
        <p:spPr bwMode="auto">
          <a:xfrm rot="5400000">
            <a:off x="1638300" y="1943100"/>
            <a:ext cx="2057400" cy="1219200"/>
          </a:xfrm>
          <a:prstGeom prst="flowChartOffpageConnector">
            <a:avLst/>
          </a:prstGeom>
          <a:gradFill rotWithShape="1">
            <a:gsLst>
              <a:gs pos="0">
                <a:srgbClr val="66FF66">
                  <a:gamma/>
                  <a:shade val="56078"/>
                  <a:invGamma/>
                </a:srgbClr>
              </a:gs>
              <a:gs pos="100000">
                <a:srgbClr val="66FF66">
                  <a:alpha val="50000"/>
                </a:srgbClr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0" y="20574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Application (Upper) Layers</a:t>
            </a:r>
          </a:p>
        </p:txBody>
      </p:sp>
      <p:sp>
        <p:nvSpPr>
          <p:cNvPr id="60438" name="AutoShape 22"/>
          <p:cNvSpPr>
            <a:spLocks noChangeArrowheads="1"/>
          </p:cNvSpPr>
          <p:nvPr/>
        </p:nvSpPr>
        <p:spPr bwMode="auto">
          <a:xfrm rot="16200000">
            <a:off x="4724400" y="4343400"/>
            <a:ext cx="2743200" cy="1219200"/>
          </a:xfrm>
          <a:prstGeom prst="flowChartOffpageConnector">
            <a:avLst/>
          </a:prstGeom>
          <a:gradFill rotWithShape="1">
            <a:gsLst>
              <a:gs pos="0">
                <a:srgbClr val="EBE600">
                  <a:alpha val="50000"/>
                </a:srgbClr>
              </a:gs>
              <a:gs pos="100000">
                <a:srgbClr val="EBE600">
                  <a:gamma/>
                  <a:shade val="46275"/>
                  <a:invGamma/>
                </a:srgbClr>
              </a:gs>
            </a:gsLst>
            <a:lin ang="2700000" scaled="1"/>
          </a:gra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6934200" y="46482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000">
                <a:latin typeface="Comic Sans MS" pitchFamily="66" charset="0"/>
              </a:rPr>
              <a:t>Data Flow (Lower) Layers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A696-75C0-4E1D-A482-26D5420205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Công nghệ thông tin - Đại học Khoa học tự nhiên TP Hồ Chí Minh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/>
      <p:bldP spid="60420" grpId="0"/>
      <p:bldP spid="60420" grpId="1"/>
      <p:bldP spid="60421" grpId="0" animBg="1"/>
      <p:bldP spid="60422" grpId="0"/>
      <p:bldP spid="60422" grpId="1"/>
      <p:bldP spid="60423" grpId="0" animBg="1"/>
      <p:bldP spid="60424" grpId="0"/>
      <p:bldP spid="60424" grpId="1"/>
      <p:bldP spid="60425" grpId="0" animBg="1"/>
      <p:bldP spid="60426" grpId="0"/>
      <p:bldP spid="60426" grpId="1"/>
      <p:bldP spid="60427" grpId="0" animBg="1"/>
      <p:bldP spid="60428" grpId="0"/>
      <p:bldP spid="60428" grpId="1"/>
      <p:bldP spid="60429" grpId="0" animBg="1"/>
      <p:bldP spid="60430" grpId="0"/>
      <p:bldP spid="60430" grpId="1"/>
      <p:bldP spid="60431" grpId="0" animBg="1"/>
      <p:bldP spid="60432" grpId="0"/>
      <p:bldP spid="60432" grpId="1"/>
      <p:bldP spid="60433" grpId="0" animBg="1"/>
      <p:bldP spid="60433" grpId="1" animBg="1"/>
      <p:bldP spid="60434" grpId="0"/>
      <p:bldP spid="60434" grpId="1"/>
      <p:bldP spid="60435" grpId="0"/>
      <p:bldP spid="60435" grpId="1"/>
      <p:bldP spid="60436" grpId="0" animBg="1"/>
      <p:bldP spid="60437" grpId="0"/>
      <p:bldP spid="60438" grpId="0" animBg="1"/>
      <p:bldP spid="604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1177</Words>
  <Application>Microsoft Office PowerPoint</Application>
  <PresentationFormat>On-screen Show (4:3)</PresentationFormat>
  <Paragraphs>291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Comic Sans MS</vt:lpstr>
      <vt:lpstr>Helvetica</vt:lpstr>
      <vt:lpstr>Tahoma</vt:lpstr>
      <vt:lpstr>Wingdings</vt:lpstr>
      <vt:lpstr>Office Theme</vt:lpstr>
      <vt:lpstr>Clip</vt:lpstr>
      <vt:lpstr>Bài 03 Mô hình OSI và TCP/IP</vt:lpstr>
      <vt:lpstr>Nội dung</vt:lpstr>
      <vt:lpstr>Giới thiệu - 1</vt:lpstr>
      <vt:lpstr>Giới thiệu - 2</vt:lpstr>
      <vt:lpstr>Giới thiệu - 3</vt:lpstr>
      <vt:lpstr>Giới thiệu - 4</vt:lpstr>
      <vt:lpstr>Nội dung</vt:lpstr>
      <vt:lpstr>OSI Model - 1</vt:lpstr>
      <vt:lpstr>OSI Model - 2</vt:lpstr>
      <vt:lpstr>OSI Model - 3</vt:lpstr>
      <vt:lpstr>OSI Model - 4</vt:lpstr>
      <vt:lpstr>Nội dung</vt:lpstr>
      <vt:lpstr>Mô hình TCP/IP - 1</vt:lpstr>
      <vt:lpstr>Mô hình TCP/IP - 2</vt:lpstr>
      <vt:lpstr>Nội dung</vt:lpstr>
      <vt:lpstr>Đóng gói dữ liệu - 1</vt:lpstr>
      <vt:lpstr>Đóng gói dữ liệu - 2</vt:lpstr>
      <vt:lpstr>Phân rã</vt:lpstr>
      <vt:lpstr>Minh họa</vt:lpstr>
      <vt:lpstr>Tài liệu tham khảo</vt:lpstr>
    </vt:vector>
  </TitlesOfParts>
  <Company>sedept.fit.hcmus.edu.vn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tdquang</dc:creator>
  <cp:lastModifiedBy>TRƯƠNG TRỌNG LỘC</cp:lastModifiedBy>
  <cp:revision>30</cp:revision>
  <dcterms:created xsi:type="dcterms:W3CDTF">2011-10-20T15:27:09Z</dcterms:created>
  <dcterms:modified xsi:type="dcterms:W3CDTF">2020-07-05T17:23:46Z</dcterms:modified>
</cp:coreProperties>
</file>