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84" r:id="rId5"/>
  </p:sldMasterIdLst>
  <p:notesMasterIdLst>
    <p:notesMasterId r:id="rId19"/>
  </p:notesMasterIdLst>
  <p:handoutMasterIdLst>
    <p:handoutMasterId r:id="rId20"/>
  </p:handoutMasterIdLst>
  <p:sldIdLst>
    <p:sldId id="256" r:id="rId6"/>
    <p:sldId id="319" r:id="rId7"/>
    <p:sldId id="258" r:id="rId8"/>
    <p:sldId id="328" r:id="rId9"/>
    <p:sldId id="326" r:id="rId10"/>
    <p:sldId id="340" r:id="rId11"/>
    <p:sldId id="341" r:id="rId12"/>
    <p:sldId id="332" r:id="rId13"/>
    <p:sldId id="349" r:id="rId14"/>
    <p:sldId id="348" r:id="rId15"/>
    <p:sldId id="347" r:id="rId16"/>
    <p:sldId id="346" r:id="rId17"/>
    <p:sldId id="345" r:id="rId18"/>
  </p:sldIdLst>
  <p:sldSz cx="9906000" cy="6858000" type="A4"/>
  <p:notesSz cx="6858000" cy="9144000"/>
  <p:defaultTextStyle>
    <a:defPPr>
      <a:defRPr lang="en-US"/>
    </a:defPPr>
    <a:lvl1pPr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5pPr>
    <a:lvl6pPr marL="2286000" algn="l" defTabSz="914400" rtl="0" eaLnBrk="1" latinLnBrk="0" hangingPunct="1">
      <a:defRPr sz="1400" b="1" kern="1200">
        <a:solidFill>
          <a:schemeClr val="tx1"/>
        </a:solidFill>
        <a:latin typeface="Arial" panose="020B0604020202020204" pitchFamily="34" charset="0"/>
        <a:ea typeface="+mn-ea"/>
        <a:cs typeface="+mn-cs"/>
      </a:defRPr>
    </a:lvl6pPr>
    <a:lvl7pPr marL="2743200" algn="l" defTabSz="914400" rtl="0" eaLnBrk="1" latinLnBrk="0" hangingPunct="1">
      <a:defRPr sz="1400" b="1" kern="1200">
        <a:solidFill>
          <a:schemeClr val="tx1"/>
        </a:solidFill>
        <a:latin typeface="Arial" panose="020B0604020202020204" pitchFamily="34" charset="0"/>
        <a:ea typeface="+mn-ea"/>
        <a:cs typeface="+mn-cs"/>
      </a:defRPr>
    </a:lvl7pPr>
    <a:lvl8pPr marL="3200400" algn="l" defTabSz="914400" rtl="0" eaLnBrk="1" latinLnBrk="0" hangingPunct="1">
      <a:defRPr sz="1400" b="1" kern="1200">
        <a:solidFill>
          <a:schemeClr val="tx1"/>
        </a:solidFill>
        <a:latin typeface="Arial" panose="020B0604020202020204" pitchFamily="34" charset="0"/>
        <a:ea typeface="+mn-ea"/>
        <a:cs typeface="+mn-cs"/>
      </a:defRPr>
    </a:lvl8pPr>
    <a:lvl9pPr marL="3657600" algn="l" defTabSz="914400" rtl="0" eaLnBrk="1" latinLnBrk="0" hangingPunct="1">
      <a:defRPr sz="1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8047"/>
    <a:srgbClr val="FFDE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7" autoAdjust="0"/>
    <p:restoredTop sz="94676" autoAdjust="0"/>
  </p:normalViewPr>
  <p:slideViewPr>
    <p:cSldViewPr>
      <p:cViewPr>
        <p:scale>
          <a:sx n="90" d="100"/>
          <a:sy n="90" d="100"/>
        </p:scale>
        <p:origin x="-1122" y="-7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01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074214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0850" y="152400"/>
            <a:ext cx="6108700" cy="4229100"/>
          </a:xfrm>
          <a:prstGeom prst="rect">
            <a:avLst/>
          </a:prstGeom>
          <a:noFill/>
          <a:ln w="12700">
            <a:solidFill>
              <a:prstClr val="black"/>
            </a:solidFill>
          </a:ln>
        </p:spPr>
        <p:txBody>
          <a:bodyPr vert="horz" lIns="91440" tIns="45720" rIns="91440" bIns="45720" rtlCol="0" anchor="ctr"/>
          <a:lstStyle/>
          <a:p>
            <a:pPr lvl="0"/>
            <a:endParaRPr lang="en-US" noProof="0" smtClean="0"/>
          </a:p>
        </p:txBody>
      </p:sp>
    </p:spTree>
    <p:extLst>
      <p:ext uri="{BB962C8B-B14F-4D97-AF65-F5344CB8AC3E}">
        <p14:creationId xmlns:p14="http://schemas.microsoft.com/office/powerpoint/2010/main" val="22404969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17197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50298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1541142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171" y="-8468"/>
            <a:ext cx="993395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24812" y="4050835"/>
            <a:ext cx="631227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19/01/2019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320F0B-8B62-4E01-8C94-2E71C2BE0ACB}" type="slidenum">
              <a:rPr lang="en-US" smtClean="0"/>
              <a:pPr>
                <a:defRPr/>
              </a:pPr>
              <a:t>‹#›</a:t>
            </a:fld>
            <a:endParaRPr lang="en-US"/>
          </a:p>
        </p:txBody>
      </p:sp>
      <p:pic>
        <p:nvPicPr>
          <p:cNvPr id="8" name="Picture 7"/>
          <p:cNvPicPr>
            <a:picLocks noChangeAspect="1"/>
          </p:cNvPicPr>
          <p:nvPr userDrawn="1"/>
        </p:nvPicPr>
        <p:blipFill>
          <a:blip r:embed="rId2"/>
          <a:stretch>
            <a:fillRect/>
          </a:stretch>
        </p:blipFill>
        <p:spPr>
          <a:xfrm>
            <a:off x="3524714" y="12236"/>
            <a:ext cx="2143906" cy="2143906"/>
          </a:xfrm>
          <a:prstGeom prst="rect">
            <a:avLst/>
          </a:prstGeom>
        </p:spPr>
      </p:pic>
    </p:spTree>
    <p:extLst>
      <p:ext uri="{BB962C8B-B14F-4D97-AF65-F5344CB8AC3E}">
        <p14:creationId xmlns:p14="http://schemas.microsoft.com/office/powerpoint/2010/main" val="1653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42D21AC-0D01-4D09-8468-90CC2F2355E6}" type="slidenum">
              <a:rPr lang="en-US" smtClean="0"/>
              <a:pPr>
                <a:defRPr/>
              </a:pPr>
              <a:t>‹#›</a:t>
            </a:fld>
            <a:endParaRPr lang="en-US"/>
          </a:p>
        </p:txBody>
      </p:sp>
    </p:spTree>
    <p:extLst>
      <p:ext uri="{BB962C8B-B14F-4D97-AF65-F5344CB8AC3E}">
        <p14:creationId xmlns:p14="http://schemas.microsoft.com/office/powerpoint/2010/main" val="39011160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42D21AC-0D01-4D09-8468-90CC2F2355E6}" type="slidenum">
              <a:rPr lang="en-US" smtClean="0"/>
              <a:pPr>
                <a:defRPr/>
              </a:pPr>
              <a:t>‹#›</a:t>
            </a:fld>
            <a:endParaRPr lang="en-US"/>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48832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42D21AC-0D01-4D09-8468-90CC2F2355E6}" type="slidenum">
              <a:rPr lang="en-US" smtClean="0"/>
              <a:pPr>
                <a:defRPr/>
              </a:pPr>
              <a:t>‹#›</a:t>
            </a:fld>
            <a:endParaRPr lang="en-US"/>
          </a:p>
        </p:txBody>
      </p:sp>
    </p:spTree>
    <p:extLst>
      <p:ext uri="{BB962C8B-B14F-4D97-AF65-F5344CB8AC3E}">
        <p14:creationId xmlns:p14="http://schemas.microsoft.com/office/powerpoint/2010/main" val="11682735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42D21AC-0D01-4D09-8468-90CC2F2355E6}" type="slidenum">
              <a:rPr lang="en-US" smtClean="0"/>
              <a:pPr>
                <a:defRPr/>
              </a:pPr>
              <a:t>‹#›</a:t>
            </a:fld>
            <a:endParaRPr lang="en-US"/>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69648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42D21AC-0D01-4D09-8468-90CC2F2355E6}" type="slidenum">
              <a:rPr lang="en-US" smtClean="0"/>
              <a:pPr>
                <a:defRPr/>
              </a:pPr>
              <a:t>‹#›</a:t>
            </a:fld>
            <a:endParaRPr lang="en-US"/>
          </a:p>
        </p:txBody>
      </p:sp>
    </p:spTree>
    <p:extLst>
      <p:ext uri="{BB962C8B-B14F-4D97-AF65-F5344CB8AC3E}">
        <p14:creationId xmlns:p14="http://schemas.microsoft.com/office/powerpoint/2010/main" val="1671975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B03D566-37A5-4D68-B2DD-5E1861B5B15C}" type="slidenum">
              <a:rPr lang="en-US" smtClean="0"/>
              <a:pPr>
                <a:defRPr/>
              </a:pPr>
              <a:t>‹#›</a:t>
            </a:fld>
            <a:endParaRPr lang="en-US"/>
          </a:p>
        </p:txBody>
      </p:sp>
    </p:spTree>
    <p:extLst>
      <p:ext uri="{BB962C8B-B14F-4D97-AF65-F5344CB8AC3E}">
        <p14:creationId xmlns:p14="http://schemas.microsoft.com/office/powerpoint/2010/main" val="2047614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FFA3521-FA97-4B49-9647-134E7A56B06F}" type="slidenum">
              <a:rPr lang="en-US" smtClean="0"/>
              <a:pPr>
                <a:defRPr/>
              </a:pPr>
              <a:t>‹#›</a:t>
            </a:fld>
            <a:endParaRPr lang="en-US"/>
          </a:p>
        </p:txBody>
      </p:sp>
    </p:spTree>
    <p:extLst>
      <p:ext uri="{BB962C8B-B14F-4D97-AF65-F5344CB8AC3E}">
        <p14:creationId xmlns:p14="http://schemas.microsoft.com/office/powerpoint/2010/main" val="2703861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Content with Caption">
    <p:spTree>
      <p:nvGrpSpPr>
        <p:cNvPr id="1" name=""/>
        <p:cNvGrpSpPr/>
        <p:nvPr/>
      </p:nvGrpSpPr>
      <p:grpSpPr>
        <a:xfrm>
          <a:off x="0" y="0"/>
          <a:ext cx="0" cy="0"/>
          <a:chOff x="0" y="0"/>
          <a:chExt cx="0" cy="0"/>
        </a:xfrm>
      </p:grpSpPr>
      <p:sp>
        <p:nvSpPr>
          <p:cNvPr id="4" name="Rectangle 3"/>
          <p:cNvSpPr/>
          <p:nvPr userDrawn="1"/>
        </p:nvSpPr>
        <p:spPr>
          <a:xfrm>
            <a:off x="644924" y="838200"/>
            <a:ext cx="9261078"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a:latin typeface="Segoe UI Light" panose="020B0502040204020203" pitchFamily="34" charset="0"/>
              <a:cs typeface="Segoe UI Light" panose="020B0502040204020203" pitchFamily="34" charset="0"/>
            </a:endParaRPr>
          </a:p>
        </p:txBody>
      </p:sp>
      <p:sp>
        <p:nvSpPr>
          <p:cNvPr id="5" name="Rectangle 4"/>
          <p:cNvSpPr/>
          <p:nvPr userDrawn="1"/>
        </p:nvSpPr>
        <p:spPr>
          <a:xfrm>
            <a:off x="0" y="838200"/>
            <a:ext cx="57785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495300" y="65604"/>
            <a:ext cx="8915400" cy="795528"/>
          </a:xfrm>
        </p:spPr>
        <p:txBody>
          <a:bodyPr/>
          <a:lstStyle>
            <a:lvl1pPr algn="l">
              <a:buNone/>
              <a:defRPr sz="3200" b="0">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12" name="Text Placeholder 11"/>
          <p:cNvSpPr>
            <a:spLocks noGrp="1"/>
          </p:cNvSpPr>
          <p:nvPr>
            <p:ph type="body" sz="quarter" idx="13"/>
          </p:nvPr>
        </p:nvSpPr>
        <p:spPr>
          <a:xfrm>
            <a:off x="644924" y="1295400"/>
            <a:ext cx="8600678" cy="5334000"/>
          </a:xfrm>
        </p:spPr>
        <p:txBody>
          <a:bodyPr>
            <a:normAutofit/>
          </a:bodyPr>
          <a:lstStyle>
            <a:lvl1pPr>
              <a:buClr>
                <a:schemeClr val="accent2"/>
              </a:buClr>
              <a:buSzPct val="70000"/>
              <a:buFont typeface="Wingdings 2" pitchFamily="18" charset="2"/>
              <a:buChar char="¤"/>
              <a:defRPr sz="2000">
                <a:latin typeface="Segoe UI Light" panose="020B0502040204020203" pitchFamily="34" charset="0"/>
                <a:cs typeface="Segoe UI Light" panose="020B0502040204020203" pitchFamily="34" charset="0"/>
              </a:defRPr>
            </a:lvl1pPr>
            <a:lvl2pPr>
              <a:buSzPct val="70000"/>
              <a:buFont typeface="Wingdings 2" pitchFamily="18" charset="2"/>
              <a:buChar char=""/>
              <a:defRPr sz="1800">
                <a:latin typeface="Segoe UI Light" panose="020B0502040204020203" pitchFamily="34" charset="0"/>
                <a:cs typeface="Segoe UI Light" panose="020B0502040204020203" pitchFamily="34" charset="0"/>
              </a:defRPr>
            </a:lvl2pPr>
            <a:lvl3pPr>
              <a:buSzPct val="70000"/>
              <a:buFont typeface="Wingdings" pitchFamily="2" charset="2"/>
              <a:buChar char="n"/>
              <a:defRPr sz="1600">
                <a:latin typeface="Segoe UI Light" panose="020B0502040204020203" pitchFamily="34" charset="0"/>
                <a:cs typeface="Segoe UI Light" panose="020B0502040204020203" pitchFamily="34" charset="0"/>
              </a:defRPr>
            </a:lvl3pPr>
            <a:lvl4pPr>
              <a:defRPr sz="1400">
                <a:latin typeface="Segoe UI Light" panose="020B0502040204020203" pitchFamily="34" charset="0"/>
                <a:cs typeface="Segoe UI Light" panose="020B0502040204020203" pitchFamily="34" charset="0"/>
              </a:defRPr>
            </a:lvl4pPr>
            <a:lvl5pPr>
              <a:defRPr sz="1400">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4"/>
          <p:cNvSpPr>
            <a:spLocks noGrp="1"/>
          </p:cNvSpPr>
          <p:nvPr>
            <p:ph type="dt" sz="half" idx="14"/>
          </p:nvPr>
        </p:nvSpPr>
        <p:spPr/>
        <p:txBody>
          <a:bodyPr/>
          <a:lstStyle>
            <a:lvl1pPr>
              <a:defRPr>
                <a:latin typeface="Segoe UI Light" panose="020B0502040204020203" pitchFamily="34" charset="0"/>
                <a:cs typeface="Segoe UI Light" panose="020B0502040204020203" pitchFamily="34" charset="0"/>
              </a:defRPr>
            </a:lvl1pPr>
          </a:lstStyle>
          <a:p>
            <a:pPr>
              <a:defRPr/>
            </a:pPr>
            <a:endParaRPr lang="en-US"/>
          </a:p>
        </p:txBody>
      </p:sp>
      <p:sp>
        <p:nvSpPr>
          <p:cNvPr id="7" name="Footer Placeholder 5"/>
          <p:cNvSpPr>
            <a:spLocks noGrp="1"/>
          </p:cNvSpPr>
          <p:nvPr>
            <p:ph type="ftr" sz="quarter" idx="15"/>
          </p:nvPr>
        </p:nvSpPr>
        <p:spPr/>
        <p:txBody>
          <a:bodyPr/>
          <a:lstStyle>
            <a:lvl1pPr>
              <a:defRPr>
                <a:latin typeface="Segoe UI Light" panose="020B0502040204020203" pitchFamily="34" charset="0"/>
                <a:cs typeface="Segoe UI Light" panose="020B0502040204020203" pitchFamily="34" charset="0"/>
              </a:defRPr>
            </a:lvl1pPr>
          </a:lstStyle>
          <a:p>
            <a:pPr>
              <a:defRPr/>
            </a:pPr>
            <a:endParaRPr lang="en-US"/>
          </a:p>
        </p:txBody>
      </p:sp>
      <p:sp>
        <p:nvSpPr>
          <p:cNvPr id="8" name="Slide Number Placeholder 6"/>
          <p:cNvSpPr>
            <a:spLocks noGrp="1"/>
          </p:cNvSpPr>
          <p:nvPr>
            <p:ph type="sldNum" sz="quarter" idx="16"/>
          </p:nvPr>
        </p:nvSpPr>
        <p:spPr>
          <a:xfrm>
            <a:off x="0" y="823916"/>
            <a:ext cx="577850" cy="244475"/>
          </a:xfrm>
        </p:spPr>
        <p:txBody>
          <a:bodyPr>
            <a:noAutofit/>
          </a:bodyPr>
          <a:lstStyle>
            <a:lvl1pPr>
              <a:defRPr sz="1000" smtClean="0">
                <a:solidFill>
                  <a:schemeClr val="bg1"/>
                </a:solidFill>
                <a:latin typeface="Segoe UI Light" panose="020B0502040204020203" pitchFamily="34" charset="0"/>
                <a:cs typeface="Segoe UI Light" panose="020B0502040204020203" pitchFamily="34" charset="0"/>
              </a:defRPr>
            </a:lvl1pPr>
          </a:lstStyle>
          <a:p>
            <a:pPr>
              <a:defRPr/>
            </a:pPr>
            <a:fld id="{D6EABAB3-C61D-4DDA-8C4F-95EA87D1FB94}" type="slidenum">
              <a:rPr lang="en-US" smtClean="0"/>
              <a:pPr>
                <a:defRPr/>
              </a:pPr>
              <a:t>‹#›</a:t>
            </a:fld>
            <a:endParaRPr lang="en-US"/>
          </a:p>
        </p:txBody>
      </p:sp>
    </p:spTree>
    <p:extLst>
      <p:ext uri="{BB962C8B-B14F-4D97-AF65-F5344CB8AC3E}">
        <p14:creationId xmlns:p14="http://schemas.microsoft.com/office/powerpoint/2010/main" val="1482392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3_Content with Caption">
    <p:spTree>
      <p:nvGrpSpPr>
        <p:cNvPr id="1" name=""/>
        <p:cNvGrpSpPr/>
        <p:nvPr/>
      </p:nvGrpSpPr>
      <p:grpSpPr>
        <a:xfrm>
          <a:off x="0" y="0"/>
          <a:ext cx="0" cy="0"/>
          <a:chOff x="0" y="0"/>
          <a:chExt cx="0" cy="0"/>
        </a:xfrm>
      </p:grpSpPr>
      <p:sp>
        <p:nvSpPr>
          <p:cNvPr id="4" name="Rectangle 3"/>
          <p:cNvSpPr/>
          <p:nvPr userDrawn="1"/>
        </p:nvSpPr>
        <p:spPr>
          <a:xfrm>
            <a:off x="644924" y="838200"/>
            <a:ext cx="9261078"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a:latin typeface="Segoe UI Light" panose="020B0502040204020203" pitchFamily="34" charset="0"/>
              <a:cs typeface="Segoe UI Light" panose="020B0502040204020203" pitchFamily="34" charset="0"/>
            </a:endParaRPr>
          </a:p>
        </p:txBody>
      </p:sp>
      <p:sp>
        <p:nvSpPr>
          <p:cNvPr id="5" name="Rectangle 4"/>
          <p:cNvSpPr/>
          <p:nvPr userDrawn="1"/>
        </p:nvSpPr>
        <p:spPr>
          <a:xfrm>
            <a:off x="0" y="838200"/>
            <a:ext cx="57785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495300" y="65604"/>
            <a:ext cx="8915400" cy="795528"/>
          </a:xfrm>
        </p:spPr>
        <p:txBody>
          <a:bodyPr/>
          <a:lstStyle>
            <a:lvl1pPr algn="l">
              <a:buNone/>
              <a:defRPr sz="3200" b="0">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12" name="Text Placeholder 11"/>
          <p:cNvSpPr>
            <a:spLocks noGrp="1"/>
          </p:cNvSpPr>
          <p:nvPr>
            <p:ph type="body" sz="quarter" idx="13"/>
          </p:nvPr>
        </p:nvSpPr>
        <p:spPr>
          <a:xfrm>
            <a:off x="644924" y="1295400"/>
            <a:ext cx="8600678" cy="5334000"/>
          </a:xfrm>
        </p:spPr>
        <p:txBody>
          <a:bodyPr>
            <a:normAutofit/>
          </a:bodyPr>
          <a:lstStyle>
            <a:lvl1pPr>
              <a:buClr>
                <a:schemeClr val="accent2"/>
              </a:buClr>
              <a:buSzPct val="70000"/>
              <a:buFont typeface="Wingdings 2" pitchFamily="18" charset="2"/>
              <a:buChar char="¤"/>
              <a:defRPr sz="2000">
                <a:latin typeface="Segoe UI Light" panose="020B0502040204020203" pitchFamily="34" charset="0"/>
                <a:cs typeface="Segoe UI Light" panose="020B0502040204020203" pitchFamily="34" charset="0"/>
              </a:defRPr>
            </a:lvl1pPr>
            <a:lvl2pPr>
              <a:buSzPct val="70000"/>
              <a:buFont typeface="Wingdings 2" pitchFamily="18" charset="2"/>
              <a:buChar char=""/>
              <a:defRPr sz="1800">
                <a:latin typeface="Segoe UI Light" panose="020B0502040204020203" pitchFamily="34" charset="0"/>
                <a:cs typeface="Segoe UI Light" panose="020B0502040204020203" pitchFamily="34" charset="0"/>
              </a:defRPr>
            </a:lvl2pPr>
            <a:lvl3pPr>
              <a:buSzPct val="70000"/>
              <a:buFont typeface="Wingdings" pitchFamily="2" charset="2"/>
              <a:buChar char="n"/>
              <a:defRPr sz="1600">
                <a:latin typeface="Segoe UI Light" panose="020B0502040204020203" pitchFamily="34" charset="0"/>
                <a:cs typeface="Segoe UI Light" panose="020B0502040204020203" pitchFamily="34" charset="0"/>
              </a:defRPr>
            </a:lvl3pPr>
            <a:lvl4pPr>
              <a:defRPr sz="1400">
                <a:latin typeface="Segoe UI Light" panose="020B0502040204020203" pitchFamily="34" charset="0"/>
                <a:cs typeface="Segoe UI Light" panose="020B0502040204020203" pitchFamily="34" charset="0"/>
              </a:defRPr>
            </a:lvl4pPr>
            <a:lvl5pPr>
              <a:defRPr sz="1400">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4"/>
          <p:cNvSpPr>
            <a:spLocks noGrp="1"/>
          </p:cNvSpPr>
          <p:nvPr>
            <p:ph type="dt" sz="half" idx="14"/>
          </p:nvPr>
        </p:nvSpPr>
        <p:spPr/>
        <p:txBody>
          <a:bodyPr/>
          <a:lstStyle>
            <a:lvl1pPr>
              <a:defRPr>
                <a:latin typeface="Segoe UI Light" panose="020B0502040204020203" pitchFamily="34" charset="0"/>
                <a:cs typeface="Segoe UI Light" panose="020B0502040204020203" pitchFamily="34" charset="0"/>
              </a:defRPr>
            </a:lvl1pPr>
          </a:lstStyle>
          <a:p>
            <a:pPr>
              <a:defRPr/>
            </a:pPr>
            <a:endParaRPr lang="en-US"/>
          </a:p>
        </p:txBody>
      </p:sp>
      <p:sp>
        <p:nvSpPr>
          <p:cNvPr id="7" name="Footer Placeholder 5"/>
          <p:cNvSpPr>
            <a:spLocks noGrp="1"/>
          </p:cNvSpPr>
          <p:nvPr>
            <p:ph type="ftr" sz="quarter" idx="15"/>
          </p:nvPr>
        </p:nvSpPr>
        <p:spPr/>
        <p:txBody>
          <a:bodyPr/>
          <a:lstStyle>
            <a:lvl1pPr>
              <a:defRPr>
                <a:latin typeface="Segoe UI Light" panose="020B0502040204020203" pitchFamily="34" charset="0"/>
                <a:cs typeface="Segoe UI Light" panose="020B0502040204020203" pitchFamily="34" charset="0"/>
              </a:defRPr>
            </a:lvl1pPr>
          </a:lstStyle>
          <a:p>
            <a:pPr>
              <a:defRPr/>
            </a:pPr>
            <a:endParaRPr lang="en-US"/>
          </a:p>
        </p:txBody>
      </p:sp>
      <p:sp>
        <p:nvSpPr>
          <p:cNvPr id="8" name="Slide Number Placeholder 6"/>
          <p:cNvSpPr>
            <a:spLocks noGrp="1"/>
          </p:cNvSpPr>
          <p:nvPr>
            <p:ph type="sldNum" sz="quarter" idx="16"/>
          </p:nvPr>
        </p:nvSpPr>
        <p:spPr>
          <a:xfrm>
            <a:off x="0" y="823916"/>
            <a:ext cx="577850" cy="244475"/>
          </a:xfrm>
        </p:spPr>
        <p:txBody>
          <a:bodyPr>
            <a:noAutofit/>
          </a:bodyPr>
          <a:lstStyle>
            <a:lvl1pPr>
              <a:defRPr sz="1000" smtClean="0">
                <a:solidFill>
                  <a:schemeClr val="bg1"/>
                </a:solidFill>
                <a:latin typeface="Segoe UI Light" panose="020B0502040204020203" pitchFamily="34" charset="0"/>
                <a:cs typeface="Segoe UI Light" panose="020B0502040204020203" pitchFamily="34" charset="0"/>
              </a:defRPr>
            </a:lvl1pPr>
          </a:lstStyle>
          <a:p>
            <a:pPr>
              <a:defRPr/>
            </a:pPr>
            <a:fld id="{D6EABAB3-C61D-4DDA-8C4F-95EA87D1FB94}" type="slidenum">
              <a:rPr lang="en-US" smtClean="0"/>
              <a:pPr>
                <a:defRPr/>
              </a:pPr>
              <a:t>‹#›</a:t>
            </a:fld>
            <a:endParaRPr lang="en-US"/>
          </a:p>
        </p:txBody>
      </p:sp>
    </p:spTree>
    <p:extLst>
      <p:ext uri="{BB962C8B-B14F-4D97-AF65-F5344CB8AC3E}">
        <p14:creationId xmlns:p14="http://schemas.microsoft.com/office/powerpoint/2010/main" val="4386550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9173DC5-DB26-4220-A862-866B10201FBF}" type="slidenum">
              <a:rPr lang="en-US" smtClean="0"/>
              <a:pPr>
                <a:defRPr/>
              </a:pPr>
              <a:t>‹#›</a:t>
            </a:fld>
            <a:endParaRPr lang="en-US"/>
          </a:p>
        </p:txBody>
      </p:sp>
    </p:spTree>
    <p:extLst>
      <p:ext uri="{BB962C8B-B14F-4D97-AF65-F5344CB8AC3E}">
        <p14:creationId xmlns:p14="http://schemas.microsoft.com/office/powerpoint/2010/main" val="74308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60399" y="4527448"/>
            <a:ext cx="687669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10C3B53-3422-48A6-81E5-61B83754C31E}" type="slidenum">
              <a:rPr lang="en-US" smtClean="0"/>
              <a:pPr>
                <a:defRPr/>
              </a:pPr>
              <a:t>‹#›</a:t>
            </a:fld>
            <a:endParaRPr lang="en-US"/>
          </a:p>
        </p:txBody>
      </p:sp>
    </p:spTree>
    <p:extLst>
      <p:ext uri="{BB962C8B-B14F-4D97-AF65-F5344CB8AC3E}">
        <p14:creationId xmlns:p14="http://schemas.microsoft.com/office/powerpoint/2010/main" val="224754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3DDDC41-4472-46E1-8979-9DF9914F98A1}" type="slidenum">
              <a:rPr lang="en-US" smtClean="0"/>
              <a:pPr>
                <a:defRPr/>
              </a:pPr>
              <a:t>‹#›</a:t>
            </a:fld>
            <a:endParaRPr lang="en-US"/>
          </a:p>
        </p:txBody>
      </p:sp>
    </p:spTree>
    <p:extLst>
      <p:ext uri="{BB962C8B-B14F-4D97-AF65-F5344CB8AC3E}">
        <p14:creationId xmlns:p14="http://schemas.microsoft.com/office/powerpoint/2010/main" val="255703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3396448-B980-40F2-B84C-A2858D7C0ECE}" type="slidenum">
              <a:rPr lang="en-US" smtClean="0"/>
              <a:pPr>
                <a:defRPr/>
              </a:pPr>
              <a:t>‹#›</a:t>
            </a:fld>
            <a:endParaRPr lang="en-US"/>
          </a:p>
        </p:txBody>
      </p:sp>
    </p:spTree>
    <p:extLst>
      <p:ext uri="{BB962C8B-B14F-4D97-AF65-F5344CB8AC3E}">
        <p14:creationId xmlns:p14="http://schemas.microsoft.com/office/powerpoint/2010/main" val="266018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9316136-562B-4DD9-812F-64C658EC2B76}" type="slidenum">
              <a:rPr lang="en-US" smtClean="0"/>
              <a:pPr>
                <a:defRPr/>
              </a:pPr>
              <a:t>‹#›</a:t>
            </a:fld>
            <a:endParaRPr lang="en-US"/>
          </a:p>
        </p:txBody>
      </p:sp>
    </p:spTree>
    <p:extLst>
      <p:ext uri="{BB962C8B-B14F-4D97-AF65-F5344CB8AC3E}">
        <p14:creationId xmlns:p14="http://schemas.microsoft.com/office/powerpoint/2010/main" val="4091030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0660AF2-D63A-4995-A5A9-9B7AF62F57B1}" type="slidenum">
              <a:rPr lang="en-US" smtClean="0"/>
              <a:pPr>
                <a:defRPr/>
              </a:pPr>
              <a:t>‹#›</a:t>
            </a:fld>
            <a:endParaRPr lang="en-US"/>
          </a:p>
        </p:txBody>
      </p:sp>
    </p:spTree>
    <p:extLst>
      <p:ext uri="{BB962C8B-B14F-4D97-AF65-F5344CB8AC3E}">
        <p14:creationId xmlns:p14="http://schemas.microsoft.com/office/powerpoint/2010/main" val="306236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42D21AC-0D01-4D09-8468-90CC2F2355E6}" type="slidenum">
              <a:rPr lang="en-US" smtClean="0"/>
              <a:pPr>
                <a:defRPr/>
              </a:pPr>
              <a:t>‹#›</a:t>
            </a:fld>
            <a:endParaRPr lang="en-US"/>
          </a:p>
        </p:txBody>
      </p:sp>
    </p:spTree>
    <p:extLst>
      <p:ext uri="{BB962C8B-B14F-4D97-AF65-F5344CB8AC3E}">
        <p14:creationId xmlns:p14="http://schemas.microsoft.com/office/powerpoint/2010/main" val="136366888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60399" y="609600"/>
            <a:ext cx="6876690"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5CF99E-19B8-4444-8895-FDD8FCB144F6}" type="slidenum">
              <a:rPr lang="en-US" smtClean="0"/>
              <a:pPr>
                <a:defRPr/>
              </a:pPr>
              <a:t>‹#›</a:t>
            </a:fld>
            <a:endParaRPr lang="en-US"/>
          </a:p>
        </p:txBody>
      </p:sp>
    </p:spTree>
    <p:extLst>
      <p:ext uri="{BB962C8B-B14F-4D97-AF65-F5344CB8AC3E}">
        <p14:creationId xmlns:p14="http://schemas.microsoft.com/office/powerpoint/2010/main" val="98436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172" y="-8468"/>
            <a:ext cx="993395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0400" y="609600"/>
            <a:ext cx="6876689"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399" y="2160590"/>
            <a:ext cx="6876690"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855696" y="6041364"/>
            <a:ext cx="74114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60399" y="6041364"/>
            <a:ext cx="5008221"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981732" y="6041364"/>
            <a:ext cx="55535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A42D21AC-0D01-4D09-8468-90CC2F2355E6}" type="slidenum">
              <a:rPr lang="en-US" smtClean="0"/>
              <a:pPr>
                <a:defRPr/>
              </a:pPr>
              <a:t>‹#›</a:t>
            </a:fld>
            <a:endParaRPr lang="en-US"/>
          </a:p>
        </p:txBody>
      </p:sp>
    </p:spTree>
    <p:extLst>
      <p:ext uri="{BB962C8B-B14F-4D97-AF65-F5344CB8AC3E}">
        <p14:creationId xmlns:p14="http://schemas.microsoft.com/office/powerpoint/2010/main" val="314134839"/>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903"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subTitle" idx="1"/>
          </p:nvPr>
        </p:nvSpPr>
        <p:spPr>
          <a:xfrm>
            <a:off x="1676400" y="3810000"/>
            <a:ext cx="7086600" cy="2209800"/>
          </a:xfrm>
        </p:spPr>
        <p:txBody>
          <a:bodyPr>
            <a:noAutofit/>
          </a:bodyPr>
          <a:lstStyle/>
          <a:p>
            <a:pPr algn="l"/>
            <a:r>
              <a:rPr lang="en-US" sz="2400" dirty="0" err="1" smtClean="0">
                <a:solidFill>
                  <a:srgbClr val="002060"/>
                </a:solidFill>
                <a:latin typeface="Times New Roman" pitchFamily="18" charset="0"/>
                <a:ea typeface="SimSun" pitchFamily="2" charset="-122"/>
                <a:cs typeface="Times New Roman" pitchFamily="18" charset="0"/>
              </a:rPr>
              <a:t>Người</a:t>
            </a:r>
            <a:r>
              <a:rPr lang="en-US" sz="2400" dirty="0" smtClean="0">
                <a:solidFill>
                  <a:srgbClr val="002060"/>
                </a:solidFill>
                <a:latin typeface="Times New Roman" pitchFamily="18" charset="0"/>
                <a:ea typeface="SimSun" pitchFamily="2" charset="-122"/>
                <a:cs typeface="Times New Roman" pitchFamily="18" charset="0"/>
              </a:rPr>
              <a:t> </a:t>
            </a:r>
            <a:r>
              <a:rPr lang="en-US" sz="2400" dirty="0" err="1" smtClean="0">
                <a:solidFill>
                  <a:srgbClr val="002060"/>
                </a:solidFill>
                <a:latin typeface="Times New Roman" pitchFamily="18" charset="0"/>
                <a:ea typeface="SimSun" pitchFamily="2" charset="-122"/>
                <a:cs typeface="Times New Roman" pitchFamily="18" charset="0"/>
              </a:rPr>
              <a:t>hướng</a:t>
            </a:r>
            <a:r>
              <a:rPr lang="en-US" sz="2400" dirty="0" smtClean="0">
                <a:solidFill>
                  <a:srgbClr val="002060"/>
                </a:solidFill>
                <a:latin typeface="Times New Roman" pitchFamily="18" charset="0"/>
                <a:ea typeface="SimSun" pitchFamily="2" charset="-122"/>
                <a:cs typeface="Times New Roman" pitchFamily="18" charset="0"/>
              </a:rPr>
              <a:t> </a:t>
            </a:r>
            <a:r>
              <a:rPr lang="en-US" sz="2400" dirty="0" err="1" smtClean="0">
                <a:solidFill>
                  <a:srgbClr val="002060"/>
                </a:solidFill>
                <a:latin typeface="Times New Roman" pitchFamily="18" charset="0"/>
                <a:ea typeface="SimSun" pitchFamily="2" charset="-122"/>
                <a:cs typeface="Times New Roman" pitchFamily="18" charset="0"/>
              </a:rPr>
              <a:t>dẫn</a:t>
            </a:r>
            <a:r>
              <a:rPr lang="en-US" sz="2400" dirty="0" smtClean="0">
                <a:solidFill>
                  <a:srgbClr val="002060"/>
                </a:solidFill>
                <a:latin typeface="Times New Roman" pitchFamily="18" charset="0"/>
                <a:ea typeface="SimSun" pitchFamily="2" charset="-122"/>
                <a:cs typeface="Times New Roman" pitchFamily="18" charset="0"/>
              </a:rPr>
              <a:t>: </a:t>
            </a:r>
            <a:r>
              <a:rPr lang="en-US" sz="2400" dirty="0" smtClean="0">
                <a:solidFill>
                  <a:srgbClr val="002060"/>
                </a:solidFill>
                <a:latin typeface="Times New Roman" pitchFamily="18" charset="0"/>
                <a:ea typeface="SimSun" pitchFamily="2" charset="-122"/>
                <a:cs typeface="Times New Roman" pitchFamily="18" charset="0"/>
              </a:rPr>
              <a:t>        PGS.TS </a:t>
            </a:r>
            <a:r>
              <a:rPr lang="en-US" sz="2400" dirty="0" err="1" smtClean="0">
                <a:solidFill>
                  <a:srgbClr val="002060"/>
                </a:solidFill>
                <a:latin typeface="Times New Roman" pitchFamily="18" charset="0"/>
                <a:ea typeface="SimSun" pitchFamily="2" charset="-122"/>
                <a:cs typeface="Times New Roman" pitchFamily="18" charset="0"/>
              </a:rPr>
              <a:t>Nguyễn</a:t>
            </a:r>
            <a:r>
              <a:rPr lang="en-US" sz="2400" dirty="0" smtClean="0">
                <a:solidFill>
                  <a:srgbClr val="002060"/>
                </a:solidFill>
                <a:latin typeface="Times New Roman" pitchFamily="18" charset="0"/>
                <a:ea typeface="SimSun" pitchFamily="2" charset="-122"/>
                <a:cs typeface="Times New Roman" pitchFamily="18" charset="0"/>
              </a:rPr>
              <a:t> </a:t>
            </a:r>
            <a:r>
              <a:rPr lang="en-US" sz="2400" dirty="0" smtClean="0">
                <a:solidFill>
                  <a:srgbClr val="002060"/>
                </a:solidFill>
                <a:latin typeface="Times New Roman" pitchFamily="18" charset="0"/>
                <a:ea typeface="SimSun" pitchFamily="2" charset="-122"/>
                <a:cs typeface="Times New Roman" pitchFamily="18" charset="0"/>
              </a:rPr>
              <a:t>Ngọc </a:t>
            </a:r>
            <a:r>
              <a:rPr lang="en-US" sz="2400" dirty="0" err="1" smtClean="0">
                <a:solidFill>
                  <a:srgbClr val="002060"/>
                </a:solidFill>
                <a:latin typeface="Times New Roman" pitchFamily="18" charset="0"/>
                <a:ea typeface="SimSun" pitchFamily="2" charset="-122"/>
                <a:cs typeface="Times New Roman" pitchFamily="18" charset="0"/>
              </a:rPr>
              <a:t>Hóa</a:t>
            </a:r>
            <a:endParaRPr lang="en-US" sz="2400" dirty="0" smtClean="0">
              <a:solidFill>
                <a:srgbClr val="002060"/>
              </a:solidFill>
              <a:latin typeface="Times New Roman" pitchFamily="18" charset="0"/>
              <a:ea typeface="SimSun" pitchFamily="2" charset="-122"/>
              <a:cs typeface="Times New Roman" pitchFamily="18" charset="0"/>
            </a:endParaRPr>
          </a:p>
          <a:p>
            <a:pPr algn="l"/>
            <a:r>
              <a:rPr lang="en-US" sz="2400" dirty="0" err="1" smtClean="0">
                <a:solidFill>
                  <a:srgbClr val="002060"/>
                </a:solidFill>
                <a:latin typeface="Times New Roman" pitchFamily="18" charset="0"/>
                <a:ea typeface="SimSun" pitchFamily="2" charset="-122"/>
                <a:cs typeface="Times New Roman" pitchFamily="18" charset="0"/>
              </a:rPr>
              <a:t>Học</a:t>
            </a:r>
            <a:r>
              <a:rPr lang="en-US" sz="2400" dirty="0" smtClean="0">
                <a:solidFill>
                  <a:srgbClr val="002060"/>
                </a:solidFill>
                <a:latin typeface="Times New Roman" pitchFamily="18" charset="0"/>
                <a:ea typeface="SimSun" pitchFamily="2" charset="-122"/>
                <a:cs typeface="Times New Roman" pitchFamily="18" charset="0"/>
              </a:rPr>
              <a:t> </a:t>
            </a:r>
            <a:r>
              <a:rPr lang="en-US" sz="2400" dirty="0" err="1" smtClean="0">
                <a:solidFill>
                  <a:srgbClr val="002060"/>
                </a:solidFill>
                <a:latin typeface="Times New Roman" pitchFamily="18" charset="0"/>
                <a:ea typeface="SimSun" pitchFamily="2" charset="-122"/>
                <a:cs typeface="Times New Roman" pitchFamily="18" charset="0"/>
              </a:rPr>
              <a:t>viên</a:t>
            </a:r>
            <a:r>
              <a:rPr lang="en-US" sz="2400" dirty="0" smtClean="0">
                <a:solidFill>
                  <a:srgbClr val="002060"/>
                </a:solidFill>
                <a:latin typeface="Times New Roman" pitchFamily="18" charset="0"/>
                <a:ea typeface="SimSun" pitchFamily="2" charset="-122"/>
                <a:cs typeface="Times New Roman" pitchFamily="18" charset="0"/>
              </a:rPr>
              <a:t>: </a:t>
            </a:r>
            <a:r>
              <a:rPr lang="en-US" sz="2400" dirty="0" smtClean="0">
                <a:solidFill>
                  <a:srgbClr val="002060"/>
                </a:solidFill>
                <a:latin typeface="Times New Roman" pitchFamily="18" charset="0"/>
                <a:ea typeface="SimSun" pitchFamily="2" charset="-122"/>
                <a:cs typeface="Times New Roman" pitchFamily="18" charset="0"/>
              </a:rPr>
              <a:t>                       </a:t>
            </a:r>
            <a:r>
              <a:rPr lang="en-US" sz="2400" dirty="0" err="1" smtClean="0">
                <a:solidFill>
                  <a:srgbClr val="002060"/>
                </a:solidFill>
                <a:latin typeface="Times New Roman" pitchFamily="18" charset="0"/>
                <a:ea typeface="SimSun" pitchFamily="2" charset="-122"/>
                <a:cs typeface="Times New Roman" pitchFamily="18" charset="0"/>
              </a:rPr>
              <a:t>Nguyễn</a:t>
            </a:r>
            <a:r>
              <a:rPr lang="en-US" sz="2400" dirty="0" smtClean="0">
                <a:solidFill>
                  <a:srgbClr val="002060"/>
                </a:solidFill>
                <a:latin typeface="Times New Roman" pitchFamily="18" charset="0"/>
                <a:ea typeface="SimSun" pitchFamily="2" charset="-122"/>
                <a:cs typeface="Times New Roman" pitchFamily="18" charset="0"/>
              </a:rPr>
              <a:t> </a:t>
            </a:r>
            <a:r>
              <a:rPr lang="en-US" sz="2400" dirty="0" err="1" smtClean="0">
                <a:solidFill>
                  <a:srgbClr val="002060"/>
                </a:solidFill>
                <a:latin typeface="Times New Roman" pitchFamily="18" charset="0"/>
                <a:ea typeface="SimSun" pitchFamily="2" charset="-122"/>
                <a:cs typeface="Times New Roman" pitchFamily="18" charset="0"/>
              </a:rPr>
              <a:t>Công</a:t>
            </a:r>
            <a:r>
              <a:rPr lang="en-US" sz="2400" dirty="0" smtClean="0">
                <a:solidFill>
                  <a:srgbClr val="002060"/>
                </a:solidFill>
                <a:latin typeface="Times New Roman" pitchFamily="18" charset="0"/>
                <a:ea typeface="SimSun" pitchFamily="2" charset="-122"/>
                <a:cs typeface="Times New Roman" pitchFamily="18" charset="0"/>
              </a:rPr>
              <a:t> </a:t>
            </a:r>
            <a:r>
              <a:rPr lang="en-US" sz="2400" dirty="0" err="1" smtClean="0">
                <a:solidFill>
                  <a:srgbClr val="002060"/>
                </a:solidFill>
                <a:latin typeface="Times New Roman" pitchFamily="18" charset="0"/>
                <a:ea typeface="SimSun" pitchFamily="2" charset="-122"/>
                <a:cs typeface="Times New Roman" pitchFamily="18" charset="0"/>
              </a:rPr>
              <a:t>Chiến</a:t>
            </a:r>
            <a:endParaRPr lang="en-US" sz="2400" dirty="0" smtClean="0">
              <a:solidFill>
                <a:srgbClr val="002060"/>
              </a:solidFill>
              <a:latin typeface="Times New Roman" pitchFamily="18" charset="0"/>
              <a:ea typeface="SimSun" pitchFamily="2" charset="-122"/>
              <a:cs typeface="Times New Roman" pitchFamily="18" charset="0"/>
            </a:endParaRPr>
          </a:p>
          <a:p>
            <a:pPr algn="l"/>
            <a:r>
              <a:rPr lang="en-US" sz="2400" dirty="0" smtClean="0">
                <a:solidFill>
                  <a:srgbClr val="002060"/>
                </a:solidFill>
                <a:latin typeface="Times New Roman" pitchFamily="18" charset="0"/>
                <a:ea typeface="SimSun" pitchFamily="2" charset="-122"/>
                <a:cs typeface="Times New Roman" pitchFamily="18" charset="0"/>
              </a:rPr>
              <a:t>                                       </a:t>
            </a:r>
            <a:r>
              <a:rPr lang="en-US" sz="2400" dirty="0" err="1" smtClean="0">
                <a:solidFill>
                  <a:srgbClr val="002060"/>
                </a:solidFill>
                <a:latin typeface="Times New Roman" pitchFamily="18" charset="0"/>
                <a:ea typeface="SimSun" pitchFamily="2" charset="-122"/>
                <a:cs typeface="Times New Roman" pitchFamily="18" charset="0"/>
              </a:rPr>
              <a:t>Lê</a:t>
            </a:r>
            <a:r>
              <a:rPr lang="en-US" sz="2400" dirty="0" smtClean="0">
                <a:solidFill>
                  <a:srgbClr val="002060"/>
                </a:solidFill>
                <a:latin typeface="Times New Roman" pitchFamily="18" charset="0"/>
                <a:ea typeface="SimSun" pitchFamily="2" charset="-122"/>
                <a:cs typeface="Times New Roman" pitchFamily="18" charset="0"/>
              </a:rPr>
              <a:t> </a:t>
            </a:r>
            <a:r>
              <a:rPr lang="en-US" sz="2400" dirty="0" err="1" smtClean="0">
                <a:solidFill>
                  <a:srgbClr val="002060"/>
                </a:solidFill>
                <a:latin typeface="Times New Roman" pitchFamily="18" charset="0"/>
                <a:ea typeface="SimSun" pitchFamily="2" charset="-122"/>
                <a:cs typeface="Times New Roman" pitchFamily="18" charset="0"/>
              </a:rPr>
              <a:t>Văn</a:t>
            </a:r>
            <a:r>
              <a:rPr lang="en-US" sz="2400" dirty="0" smtClean="0">
                <a:solidFill>
                  <a:srgbClr val="002060"/>
                </a:solidFill>
                <a:latin typeface="Times New Roman" pitchFamily="18" charset="0"/>
                <a:ea typeface="SimSun" pitchFamily="2" charset="-122"/>
                <a:cs typeface="Times New Roman" pitchFamily="18" charset="0"/>
              </a:rPr>
              <a:t> </a:t>
            </a:r>
            <a:r>
              <a:rPr lang="en-US" sz="2400" dirty="0" err="1" smtClean="0">
                <a:solidFill>
                  <a:srgbClr val="002060"/>
                </a:solidFill>
                <a:latin typeface="Times New Roman" pitchFamily="18" charset="0"/>
                <a:ea typeface="SimSun" pitchFamily="2" charset="-122"/>
                <a:cs typeface="Times New Roman" pitchFamily="18" charset="0"/>
              </a:rPr>
              <a:t>Trọng</a:t>
            </a:r>
            <a:endParaRPr lang="en-US" sz="2400" dirty="0" smtClean="0">
              <a:solidFill>
                <a:srgbClr val="002060"/>
              </a:solidFill>
              <a:latin typeface="Times New Roman" pitchFamily="18" charset="0"/>
              <a:ea typeface="SimSun" pitchFamily="2" charset="-122"/>
              <a:cs typeface="Times New Roman" pitchFamily="18" charset="0"/>
            </a:endParaRPr>
          </a:p>
          <a:p>
            <a:pPr algn="l"/>
            <a:r>
              <a:rPr lang="en-US" sz="2400" dirty="0" smtClean="0">
                <a:solidFill>
                  <a:srgbClr val="002060"/>
                </a:solidFill>
                <a:latin typeface="Times New Roman" pitchFamily="18" charset="0"/>
                <a:ea typeface="SimSun" pitchFamily="2" charset="-122"/>
                <a:cs typeface="Times New Roman" pitchFamily="18" charset="0"/>
              </a:rPr>
              <a:t>                                       </a:t>
            </a:r>
            <a:r>
              <a:rPr lang="en-US" sz="2400" dirty="0" err="1" smtClean="0">
                <a:solidFill>
                  <a:srgbClr val="002060"/>
                </a:solidFill>
                <a:latin typeface="Times New Roman" pitchFamily="18" charset="0"/>
                <a:ea typeface="SimSun" pitchFamily="2" charset="-122"/>
                <a:cs typeface="Times New Roman" pitchFamily="18" charset="0"/>
              </a:rPr>
              <a:t>Trần</a:t>
            </a:r>
            <a:r>
              <a:rPr lang="en-US" sz="2400" dirty="0" smtClean="0">
                <a:solidFill>
                  <a:srgbClr val="002060"/>
                </a:solidFill>
                <a:latin typeface="Times New Roman" pitchFamily="18" charset="0"/>
                <a:ea typeface="SimSun" pitchFamily="2" charset="-122"/>
                <a:cs typeface="Times New Roman" pitchFamily="18" charset="0"/>
              </a:rPr>
              <a:t> </a:t>
            </a:r>
            <a:r>
              <a:rPr lang="en-US" sz="2400" dirty="0" err="1" smtClean="0">
                <a:solidFill>
                  <a:srgbClr val="002060"/>
                </a:solidFill>
                <a:latin typeface="Times New Roman" pitchFamily="18" charset="0"/>
                <a:ea typeface="SimSun" pitchFamily="2" charset="-122"/>
                <a:cs typeface="Times New Roman" pitchFamily="18" charset="0"/>
              </a:rPr>
              <a:t>Văn</a:t>
            </a:r>
            <a:r>
              <a:rPr lang="en-US" sz="2400" dirty="0" smtClean="0">
                <a:solidFill>
                  <a:srgbClr val="002060"/>
                </a:solidFill>
                <a:latin typeface="Times New Roman" pitchFamily="18" charset="0"/>
                <a:ea typeface="SimSun" pitchFamily="2" charset="-122"/>
                <a:cs typeface="Times New Roman" pitchFamily="18" charset="0"/>
              </a:rPr>
              <a:t> </a:t>
            </a:r>
            <a:r>
              <a:rPr lang="en-US" sz="2400" dirty="0" err="1">
                <a:solidFill>
                  <a:srgbClr val="002060"/>
                </a:solidFill>
                <a:latin typeface="Times New Roman" pitchFamily="18" charset="0"/>
                <a:ea typeface="SimSun" pitchFamily="2" charset="-122"/>
                <a:cs typeface="Times New Roman" pitchFamily="18" charset="0"/>
              </a:rPr>
              <a:t>K</a:t>
            </a:r>
            <a:r>
              <a:rPr lang="en-US" sz="2400" dirty="0" err="1" smtClean="0">
                <a:solidFill>
                  <a:srgbClr val="002060"/>
                </a:solidFill>
                <a:latin typeface="Times New Roman" pitchFamily="18" charset="0"/>
                <a:ea typeface="SimSun" pitchFamily="2" charset="-122"/>
                <a:cs typeface="Times New Roman" pitchFamily="18" charset="0"/>
              </a:rPr>
              <a:t>hánh</a:t>
            </a:r>
            <a:endParaRPr lang="en-US" sz="2400" dirty="0" smtClean="0">
              <a:solidFill>
                <a:srgbClr val="002060"/>
              </a:solidFill>
              <a:latin typeface="Times New Roman" pitchFamily="18" charset="0"/>
              <a:ea typeface="SimSun" pitchFamily="2" charset="-122"/>
              <a:cs typeface="Times New Roman" pitchFamily="18" charset="0"/>
            </a:endParaRPr>
          </a:p>
          <a:p>
            <a:pPr algn="l"/>
            <a:r>
              <a:rPr lang="en-US" sz="2400" dirty="0" err="1" smtClean="0">
                <a:solidFill>
                  <a:srgbClr val="002060"/>
                </a:solidFill>
                <a:latin typeface="Times New Roman" pitchFamily="18" charset="0"/>
                <a:ea typeface="SimSun" pitchFamily="2" charset="-122"/>
                <a:cs typeface="Times New Roman" pitchFamily="18" charset="0"/>
              </a:rPr>
              <a:t>Lớp</a:t>
            </a:r>
            <a:r>
              <a:rPr lang="en-US" sz="2400" dirty="0" smtClean="0">
                <a:solidFill>
                  <a:srgbClr val="002060"/>
                </a:solidFill>
                <a:latin typeface="Times New Roman" pitchFamily="18" charset="0"/>
                <a:ea typeface="SimSun" pitchFamily="2" charset="-122"/>
                <a:cs typeface="Times New Roman" pitchFamily="18" charset="0"/>
              </a:rPr>
              <a:t>: </a:t>
            </a:r>
            <a:r>
              <a:rPr lang="en-US" sz="2400" dirty="0" smtClean="0">
                <a:solidFill>
                  <a:srgbClr val="002060"/>
                </a:solidFill>
                <a:latin typeface="Times New Roman" pitchFamily="18" charset="0"/>
                <a:ea typeface="SimSun" pitchFamily="2" charset="-122"/>
                <a:cs typeface="Times New Roman" pitchFamily="18" charset="0"/>
              </a:rPr>
              <a:t>                               Cao </a:t>
            </a:r>
            <a:r>
              <a:rPr lang="en-US" sz="2400" dirty="0" err="1" smtClean="0">
                <a:solidFill>
                  <a:srgbClr val="002060"/>
                </a:solidFill>
                <a:latin typeface="Times New Roman" pitchFamily="18" charset="0"/>
                <a:ea typeface="SimSun" pitchFamily="2" charset="-122"/>
                <a:cs typeface="Times New Roman" pitchFamily="18" charset="0"/>
              </a:rPr>
              <a:t>học</a:t>
            </a:r>
            <a:r>
              <a:rPr lang="en-US" sz="2400" dirty="0" smtClean="0">
                <a:solidFill>
                  <a:srgbClr val="002060"/>
                </a:solidFill>
                <a:latin typeface="Times New Roman" pitchFamily="18" charset="0"/>
                <a:ea typeface="SimSun" pitchFamily="2" charset="-122"/>
                <a:cs typeface="Times New Roman" pitchFamily="18" charset="0"/>
              </a:rPr>
              <a:t> HTTT – K25</a:t>
            </a:r>
            <a:endParaRPr lang="en-US" sz="2400" dirty="0" smtClean="0">
              <a:solidFill>
                <a:srgbClr val="002060"/>
              </a:solidFill>
              <a:latin typeface="Times New Roman" pitchFamily="18" charset="0"/>
              <a:ea typeface="SimSun" pitchFamily="2" charset="-122"/>
              <a:cs typeface="Times New Roman" pitchFamily="18" charset="0"/>
            </a:endParaRPr>
          </a:p>
          <a:p>
            <a:pPr algn="l"/>
            <a:endParaRPr lang="en-US" sz="2400" dirty="0" smtClean="0">
              <a:solidFill>
                <a:srgbClr val="002060"/>
              </a:solidFill>
              <a:latin typeface="Times New Roman" pitchFamily="18" charset="0"/>
              <a:ea typeface="SimSun" pitchFamily="2" charset="-122"/>
              <a:cs typeface="Times New Roman" pitchFamily="18" charset="0"/>
            </a:endParaRPr>
          </a:p>
          <a:p>
            <a:pPr algn="l"/>
            <a:endParaRPr lang="en-US" sz="2400" dirty="0">
              <a:solidFill>
                <a:srgbClr val="002060"/>
              </a:solidFill>
              <a:latin typeface="Times New Roman" pitchFamily="18" charset="0"/>
              <a:ea typeface="SimSun" pitchFamily="2" charset="-122"/>
              <a:cs typeface="Times New Roman" pitchFamily="18" charset="0"/>
            </a:endParaRPr>
          </a:p>
          <a:p>
            <a:pPr algn="l" eaLnBrk="1" hangingPunct="1"/>
            <a:endParaRPr lang="en-US" sz="2400" b="1" dirty="0">
              <a:solidFill>
                <a:schemeClr val="bg2"/>
              </a:solidFill>
              <a:latin typeface="Times New Roman" pitchFamily="18" charset="0"/>
              <a:cs typeface="Times New Roman" pitchFamily="18" charset="0"/>
            </a:endParaRPr>
          </a:p>
        </p:txBody>
      </p:sp>
      <p:sp>
        <p:nvSpPr>
          <p:cNvPr id="7" name="Rectangle 3"/>
          <p:cNvSpPr txBox="1">
            <a:spLocks noChangeArrowheads="1"/>
          </p:cNvSpPr>
          <p:nvPr/>
        </p:nvSpPr>
        <p:spPr>
          <a:xfrm>
            <a:off x="838200" y="1752600"/>
            <a:ext cx="7772400" cy="243840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fontAlgn="auto"/>
            <a:endParaRPr lang="en-US" sz="2800" dirty="0" smtClean="0">
              <a:solidFill>
                <a:srgbClr val="002060"/>
              </a:solidFill>
              <a:latin typeface="Arial" pitchFamily="34" charset="0"/>
              <a:cs typeface="Arial" pitchFamily="34" charset="0"/>
            </a:endParaRPr>
          </a:p>
          <a:p>
            <a:pPr algn="ctr" fontAlgn="auto"/>
            <a:r>
              <a:rPr lang="en-US" sz="2800" dirty="0" err="1" smtClean="0">
                <a:solidFill>
                  <a:srgbClr val="002060"/>
                </a:solidFill>
                <a:latin typeface="Arial" pitchFamily="34" charset="0"/>
                <a:cs typeface="Arial" pitchFamily="34" charset="0"/>
              </a:rPr>
              <a:t>Hê</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quản</a:t>
            </a:r>
            <a:r>
              <a:rPr lang="en-US" sz="2800" dirty="0" smtClean="0">
                <a:solidFill>
                  <a:srgbClr val="002060"/>
                </a:solidFill>
                <a:latin typeface="Arial" pitchFamily="34" charset="0"/>
                <a:cs typeface="Arial" pitchFamily="34" charset="0"/>
              </a:rPr>
              <a:t> trị CSDL</a:t>
            </a:r>
            <a:r>
              <a:rPr lang="en-US" sz="2800" dirty="0" smtClean="0">
                <a:solidFill>
                  <a:srgbClr val="002060"/>
                </a:solidFill>
                <a:latin typeface="Arial" pitchFamily="34" charset="0"/>
                <a:cs typeface="Arial" pitchFamily="34" charset="0"/>
              </a:rPr>
              <a:t> </a:t>
            </a:r>
          </a:p>
          <a:p>
            <a:pPr algn="ctr" fontAlgn="auto"/>
            <a:r>
              <a:rPr lang="en-US" sz="2800" dirty="0" err="1" smtClean="0">
                <a:solidFill>
                  <a:srgbClr val="002060"/>
                </a:solidFill>
                <a:latin typeface="Arial" pitchFamily="34" charset="0"/>
                <a:cs typeface="Arial" pitchFamily="34" charset="0"/>
              </a:rPr>
              <a:t>levelDB</a:t>
            </a:r>
            <a:r>
              <a:rPr lang="en-GB" sz="4400" dirty="0">
                <a:solidFill>
                  <a:srgbClr val="002060"/>
                </a:solidFill>
              </a:rPr>
              <a:t/>
            </a:r>
            <a:br>
              <a:rPr lang="en-GB" sz="4400" dirty="0">
                <a:solidFill>
                  <a:srgbClr val="002060"/>
                </a:solidFill>
              </a:rPr>
            </a:br>
            <a:endParaRPr lang="en-US" sz="2400" b="1"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65091"/>
            <a:ext cx="9525000" cy="795337"/>
          </a:xfrm>
        </p:spPr>
        <p:txBody>
          <a:bodyPr>
            <a:normAutofit/>
          </a:bodyPr>
          <a:lstStyle/>
          <a:p>
            <a:r>
              <a:rPr lang="en-US" b="1" dirty="0">
                <a:solidFill>
                  <a:schemeClr val="tx1"/>
                </a:solidFill>
                <a:latin typeface="Arial" pitchFamily="34" charset="0"/>
                <a:cs typeface="Arial" pitchFamily="34" charset="0"/>
              </a:rPr>
              <a:t>4</a:t>
            </a:r>
            <a:r>
              <a:rPr lang="en-US" b="1" dirty="0" smtClean="0">
                <a:solidFill>
                  <a:schemeClr val="tx1"/>
                </a:solidFill>
                <a:latin typeface="Arial" pitchFamily="34" charset="0"/>
                <a:cs typeface="Arial" pitchFamily="34" charset="0"/>
              </a:rPr>
              <a:t>. </a:t>
            </a:r>
            <a:r>
              <a:rPr lang="vi-VN" b="1" dirty="0">
                <a:solidFill>
                  <a:schemeClr val="tx1"/>
                </a:solidFill>
                <a:latin typeface="Arial" pitchFamily="34" charset="0"/>
                <a:cs typeface="Arial" pitchFamily="34" charset="0"/>
              </a:rPr>
              <a:t>Đặc tính của LevelDB</a:t>
            </a:r>
            <a:endParaRPr lang="en-US" b="1" dirty="0">
              <a:solidFill>
                <a:schemeClr val="tx1"/>
              </a:solidFill>
              <a:latin typeface="Arial" pitchFamily="34" charset="0"/>
              <a:cs typeface="Arial" pitchFamily="34" charset="0"/>
            </a:endParaRPr>
          </a:p>
        </p:txBody>
      </p:sp>
      <p:sp>
        <p:nvSpPr>
          <p:cNvPr id="16387" name="Text Placeholder 16"/>
          <p:cNvSpPr>
            <a:spLocks noGrp="1"/>
          </p:cNvSpPr>
          <p:nvPr>
            <p:ph type="body" sz="quarter" idx="13"/>
          </p:nvPr>
        </p:nvSpPr>
        <p:spPr>
          <a:xfrm>
            <a:off x="976316" y="1219200"/>
            <a:ext cx="8320084" cy="4800600"/>
          </a:xfrm>
        </p:spPr>
        <p:txBody>
          <a:bodyPr>
            <a:normAutofit/>
          </a:bodyPr>
          <a:lstStyle/>
          <a:p>
            <a:pPr algn="just"/>
            <a:r>
              <a:rPr lang="vi-VN" dirty="0" smtClean="0">
                <a:latin typeface="Times New Roman" pitchFamily="18" charset="0"/>
                <a:cs typeface="Times New Roman" pitchFamily="18" charset="0"/>
              </a:rPr>
              <a:t>Việc </a:t>
            </a:r>
            <a:r>
              <a:rPr lang="vi-VN" dirty="0">
                <a:latin typeface="Times New Roman" pitchFamily="18" charset="0"/>
                <a:cs typeface="Times New Roman" pitchFamily="18" charset="0"/>
              </a:rPr>
              <a:t>đọc tuần tự (hoặc traversal) của LevelDB là cực kỳ hiệu quả, và nó gần như gần với thứ tự đọc hệ thống tập tin.</a:t>
            </a:r>
          </a:p>
          <a:p>
            <a:pPr algn="just"/>
            <a:r>
              <a:rPr lang="vi-VN" dirty="0">
                <a:latin typeface="Times New Roman" pitchFamily="18" charset="0"/>
                <a:cs typeface="Times New Roman" pitchFamily="18" charset="0"/>
              </a:rPr>
              <a:t>Nó nhanh gấ</a:t>
            </a:r>
            <a:r>
              <a:rPr lang="vi-VN" dirty="0" smtClean="0">
                <a:latin typeface="Times New Roman" pitchFamily="18" charset="0"/>
                <a:cs typeface="Times New Roman" pitchFamily="18" charset="0"/>
              </a:rPr>
              <a:t>p </a:t>
            </a:r>
            <a:r>
              <a:rPr lang="vi-VN" dirty="0">
                <a:latin typeface="Times New Roman" pitchFamily="18" charset="0"/>
                <a:cs typeface="Times New Roman" pitchFamily="18" charset="0"/>
              </a:rPr>
              <a:t>nhiều lần so với cơ sở dữ liệu BTree (cây tìm kiếm tự cân bằng).</a:t>
            </a:r>
          </a:p>
          <a:p>
            <a:pPr algn="just"/>
            <a:r>
              <a:rPr lang="vi-VN" dirty="0">
                <a:latin typeface="Times New Roman" pitchFamily="18" charset="0"/>
                <a:cs typeface="Times New Roman" pitchFamily="18" charset="0"/>
              </a:rPr>
              <a:t>Viết tuần tự, hiệu năng cao (không đồng bộ), bị giới hạn bởi tốc độ đĩa, ghi ngẫu nhiên, hiệu suất hơi kém, nhưng hiệu năng vẫn là một lợi thế lớn so với các DB khác. Cho dù viết tuần tự hay viết ngẫu nhiên, hiệu suất nhanh hơn nhiều so với BTree.</a:t>
            </a:r>
          </a:p>
          <a:p>
            <a:pPr algn="just"/>
            <a:r>
              <a:rPr lang="vi-VN" dirty="0">
                <a:latin typeface="Times New Roman" pitchFamily="18" charset="0"/>
                <a:cs typeface="Times New Roman" pitchFamily="18" charset="0"/>
              </a:rPr>
              <a:t>Không hỗ trợ transaction, chỉ có thể truy vấn dữ liệu thông qua KEY, hỗ trợ hàng loạt đọc và ghi các hoạt động.</a:t>
            </a:r>
          </a:p>
          <a:p>
            <a:pPr algn="just"/>
            <a:r>
              <a:rPr lang="vi-VN" dirty="0">
                <a:latin typeface="Times New Roman" pitchFamily="18" charset="0"/>
                <a:cs typeface="Times New Roman" pitchFamily="18" charset="0"/>
              </a:rPr>
              <a:t>Kích thước dữ liệu Key-Value trong LevelDB không thể quá lớn. Nếu lưu trữ một khóa hoặc giá trị lớn, nó sẽ có tác động lớn hơn đến hiệu suất đọc và ghi của LevelDB</a:t>
            </a:r>
          </a:p>
        </p:txBody>
      </p:sp>
    </p:spTree>
    <p:extLst>
      <p:ext uri="{BB962C8B-B14F-4D97-AF65-F5344CB8AC3E}">
        <p14:creationId xmlns:p14="http://schemas.microsoft.com/office/powerpoint/2010/main" val="2903596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65091"/>
            <a:ext cx="9525000" cy="795337"/>
          </a:xfrm>
        </p:spPr>
        <p:txBody>
          <a:bodyPr>
            <a:normAutofit/>
          </a:bodyPr>
          <a:lstStyle/>
          <a:p>
            <a:r>
              <a:rPr lang="en-US" b="1" dirty="0">
                <a:solidFill>
                  <a:schemeClr val="tx1"/>
                </a:solidFill>
                <a:latin typeface="Arial" pitchFamily="34" charset="0"/>
                <a:cs typeface="Arial" pitchFamily="34" charset="0"/>
              </a:rPr>
              <a:t>5</a:t>
            </a:r>
            <a:r>
              <a:rPr lang="en-US" b="1" dirty="0" smtClean="0">
                <a:solidFill>
                  <a:schemeClr val="tx1"/>
                </a:solidFill>
                <a:latin typeface="Arial" pitchFamily="34" charset="0"/>
                <a:cs typeface="Arial" pitchFamily="34" charset="0"/>
              </a:rPr>
              <a:t>. </a:t>
            </a:r>
            <a:r>
              <a:rPr lang="vi-VN" b="1" dirty="0">
                <a:solidFill>
                  <a:schemeClr val="tx1"/>
                </a:solidFill>
                <a:latin typeface="Arial" pitchFamily="34" charset="0"/>
                <a:cs typeface="Arial" pitchFamily="34" charset="0"/>
              </a:rPr>
              <a:t>Một số ứng dụng của LevelDB</a:t>
            </a:r>
            <a:endParaRPr lang="en-US" b="1" dirty="0">
              <a:solidFill>
                <a:schemeClr val="tx1"/>
              </a:solidFill>
              <a:latin typeface="Arial" pitchFamily="34" charset="0"/>
              <a:cs typeface="Arial" pitchFamily="34" charset="0"/>
            </a:endParaRPr>
          </a:p>
        </p:txBody>
      </p:sp>
      <p:sp>
        <p:nvSpPr>
          <p:cNvPr id="16387" name="Text Placeholder 16"/>
          <p:cNvSpPr>
            <a:spLocks noGrp="1"/>
          </p:cNvSpPr>
          <p:nvPr>
            <p:ph type="body" sz="quarter" idx="13"/>
          </p:nvPr>
        </p:nvSpPr>
        <p:spPr>
          <a:xfrm>
            <a:off x="976316" y="1219200"/>
            <a:ext cx="8320084" cy="4800600"/>
          </a:xfrm>
        </p:spPr>
        <p:txBody>
          <a:bodyPr>
            <a:normAutofit/>
          </a:bodyPr>
          <a:lstStyle/>
          <a:p>
            <a:r>
              <a:rPr lang="vi-VN" sz="2400" b="1" dirty="0" smtClean="0"/>
              <a:t>Bitcoin Core</a:t>
            </a:r>
            <a:r>
              <a:rPr lang="en-US" sz="2400" b="1" dirty="0" smtClean="0"/>
              <a:t>:</a:t>
            </a:r>
            <a:r>
              <a:rPr lang="vi-VN" sz="2400" dirty="0" smtClean="0"/>
              <a:t> </a:t>
            </a:r>
            <a:r>
              <a:rPr lang="vi-VN" sz="2400" dirty="0"/>
              <a:t>lưu trữ siêu dữ liệu blockchain bằng cách sử dụng cơ sở dữ liệu LevelDB</a:t>
            </a:r>
          </a:p>
          <a:p>
            <a:r>
              <a:rPr lang="en-US" sz="2400" b="1" dirty="0" smtClean="0"/>
              <a:t>Website: </a:t>
            </a:r>
            <a:r>
              <a:rPr lang="vi-VN" sz="2400" dirty="0" smtClean="0"/>
              <a:t>LevelDB </a:t>
            </a:r>
            <a:r>
              <a:rPr lang="vi-VN" sz="2400" dirty="0"/>
              <a:t>có thể được trình duyệt web sử dụng để lưu trữ bộ nhớ Cache của các trang web được truy cập gần đây</a:t>
            </a:r>
          </a:p>
          <a:p>
            <a:r>
              <a:rPr lang="vi-VN" sz="2400" b="1" dirty="0"/>
              <a:t>Google </a:t>
            </a:r>
            <a:r>
              <a:rPr lang="vi-VN" sz="2400" b="1" dirty="0" smtClean="0"/>
              <a:t>Chrome</a:t>
            </a:r>
            <a:r>
              <a:rPr lang="en-US" sz="2400" b="1" dirty="0" smtClean="0"/>
              <a:t>:</a:t>
            </a:r>
            <a:r>
              <a:rPr lang="en-US" sz="2400" dirty="0" smtClean="0"/>
              <a:t> </a:t>
            </a:r>
            <a:r>
              <a:rPr lang="vi-VN" sz="2400" dirty="0" smtClean="0"/>
              <a:t>LevelDB </a:t>
            </a:r>
            <a:r>
              <a:rPr lang="vi-VN" sz="2400" dirty="0"/>
              <a:t>được sử dụng làm Back- end cho IndexedDB của Google Chrome và là một trong những phụ trợ được hỗ trợ cho Riak</a:t>
            </a:r>
          </a:p>
          <a:p>
            <a:r>
              <a:rPr lang="vi-VN" sz="2400" b="1" dirty="0" smtClean="0"/>
              <a:t>Autodesk </a:t>
            </a:r>
            <a:r>
              <a:rPr lang="vi-VN" sz="2400" b="1" dirty="0"/>
              <a:t>AutoCAD 2016 </a:t>
            </a:r>
            <a:r>
              <a:rPr lang="vi-VN" sz="2400" dirty="0"/>
              <a:t>cũng sử dụng </a:t>
            </a:r>
            <a:r>
              <a:rPr lang="vi-VN" sz="2400" dirty="0" smtClean="0"/>
              <a:t>LevelDB</a:t>
            </a:r>
            <a:endParaRPr lang="en-GB" sz="2400" b="1" dirty="0">
              <a:solidFill>
                <a:schemeClr val="tx1"/>
              </a:solidFill>
            </a:endParaRPr>
          </a:p>
        </p:txBody>
      </p:sp>
    </p:spTree>
    <p:extLst>
      <p:ext uri="{BB962C8B-B14F-4D97-AF65-F5344CB8AC3E}">
        <p14:creationId xmlns:p14="http://schemas.microsoft.com/office/powerpoint/2010/main" val="1993640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65091"/>
            <a:ext cx="9525000" cy="795337"/>
          </a:xfrm>
        </p:spPr>
        <p:txBody>
          <a:bodyPr>
            <a:normAutofit/>
          </a:bodyPr>
          <a:lstStyle/>
          <a:p>
            <a:r>
              <a:rPr lang="en-US" b="1" dirty="0">
                <a:solidFill>
                  <a:schemeClr val="tx1"/>
                </a:solidFill>
                <a:latin typeface="Arial" pitchFamily="34" charset="0"/>
                <a:cs typeface="Arial" pitchFamily="34" charset="0"/>
              </a:rPr>
              <a:t>6</a:t>
            </a:r>
            <a:r>
              <a:rPr lang="en-US" b="1" dirty="0" smtClean="0">
                <a:solidFill>
                  <a:schemeClr val="tx1"/>
                </a:solidFill>
                <a:latin typeface="Arial" pitchFamily="34" charset="0"/>
                <a:cs typeface="Arial" pitchFamily="34" charset="0"/>
              </a:rPr>
              <a:t>. </a:t>
            </a:r>
            <a:r>
              <a:rPr lang="en-US" b="1" dirty="0" smtClean="0">
                <a:solidFill>
                  <a:schemeClr val="tx1"/>
                </a:solidFill>
                <a:latin typeface="Arial" pitchFamily="34" charset="0"/>
                <a:cs typeface="Arial" pitchFamily="34" charset="0"/>
              </a:rPr>
              <a:t>So </a:t>
            </a:r>
            <a:r>
              <a:rPr lang="en-US" b="1" dirty="0" err="1" smtClean="0">
                <a:solidFill>
                  <a:schemeClr val="tx1"/>
                </a:solidFill>
                <a:latin typeface="Arial" pitchFamily="34" charset="0"/>
                <a:cs typeface="Arial" pitchFamily="34" charset="0"/>
              </a:rPr>
              <a:t>sánh</a:t>
            </a:r>
            <a:r>
              <a:rPr lang="en-US" b="1" dirty="0" smtClean="0">
                <a:solidFill>
                  <a:schemeClr val="tx1"/>
                </a:solidFill>
                <a:latin typeface="Arial" pitchFamily="34" charset="0"/>
                <a:cs typeface="Arial" pitchFamily="34" charset="0"/>
              </a:rPr>
              <a:t> MySQL </a:t>
            </a:r>
            <a:r>
              <a:rPr lang="en-US" b="1" dirty="0" err="1" smtClean="0">
                <a:solidFill>
                  <a:schemeClr val="tx1"/>
                </a:solidFill>
                <a:latin typeface="Arial" pitchFamily="34" charset="0"/>
                <a:cs typeface="Arial" pitchFamily="34" charset="0"/>
              </a:rPr>
              <a:t>và</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LevelDB</a:t>
            </a:r>
            <a:endParaRPr lang="en-US" b="1" dirty="0" smtClean="0">
              <a:solidFill>
                <a:schemeClr val="tx1"/>
              </a:solidFill>
              <a:latin typeface="Arial" pitchFamily="34" charset="0"/>
              <a:cs typeface="Arial" pitchFamily="34" charset="0"/>
            </a:endParaRPr>
          </a:p>
        </p:txBody>
      </p:sp>
      <p:sp>
        <p:nvSpPr>
          <p:cNvPr id="16387" name="Text Placeholder 16"/>
          <p:cNvSpPr>
            <a:spLocks noGrp="1"/>
          </p:cNvSpPr>
          <p:nvPr>
            <p:ph type="body" sz="quarter" idx="13"/>
          </p:nvPr>
        </p:nvSpPr>
        <p:spPr>
          <a:xfrm>
            <a:off x="976316" y="1219200"/>
            <a:ext cx="8167684" cy="4876800"/>
          </a:xfrm>
        </p:spPr>
        <p:txBody>
          <a:bodyPr>
            <a:normAutofit/>
          </a:bodyPr>
          <a:lstStyle/>
          <a:p>
            <a:pPr marL="0" indent="0">
              <a:buNone/>
            </a:pPr>
            <a:r>
              <a:rPr lang="vi-VN" dirty="0"/>
              <a:t>Bài toán đặt ra là insert 100 triệu bản</a:t>
            </a:r>
            <a:r>
              <a:rPr lang="en-US" dirty="0"/>
              <a:t>, </a:t>
            </a:r>
            <a:r>
              <a:rPr lang="en-US" dirty="0" err="1"/>
              <a:t>truy</a:t>
            </a:r>
            <a:r>
              <a:rPr lang="en-US" dirty="0"/>
              <a:t> </a:t>
            </a:r>
            <a:r>
              <a:rPr lang="en-US" dirty="0" err="1"/>
              <a:t>vấn</a:t>
            </a:r>
            <a:r>
              <a:rPr lang="en-US" dirty="0"/>
              <a:t> 1 </a:t>
            </a:r>
            <a:r>
              <a:rPr lang="en-US" dirty="0" err="1"/>
              <a:t>triệu</a:t>
            </a:r>
            <a:r>
              <a:rPr lang="en-US" dirty="0"/>
              <a:t> </a:t>
            </a:r>
            <a:r>
              <a:rPr lang="en-US" dirty="0" err="1"/>
              <a:t>bản</a:t>
            </a:r>
            <a:r>
              <a:rPr lang="en-US" dirty="0"/>
              <a:t> </a:t>
            </a:r>
            <a:r>
              <a:rPr lang="en-US" dirty="0" err="1"/>
              <a:t>ghi</a:t>
            </a:r>
            <a:r>
              <a:rPr lang="vi-VN" dirty="0"/>
              <a:t> từ cùng bảng dữ liệu, lần lượt trên LevelDB và MySQL</a:t>
            </a:r>
            <a:endParaRPr lang="en-US" dirty="0"/>
          </a:p>
          <a:p>
            <a:pPr marL="0" indent="0">
              <a:buNone/>
            </a:pPr>
            <a:r>
              <a:rPr lang="en-US" dirty="0" err="1"/>
              <a:t>Kết</a:t>
            </a:r>
            <a:r>
              <a:rPr lang="en-US" dirty="0"/>
              <a:t> </a:t>
            </a:r>
            <a:r>
              <a:rPr lang="en-US" dirty="0" err="1"/>
              <a:t>quả</a:t>
            </a:r>
            <a:r>
              <a:rPr lang="en-US" dirty="0"/>
              <a:t>: </a:t>
            </a:r>
            <a:r>
              <a:rPr lang="vi-VN" dirty="0"/>
              <a:t>LevelDB có tốc độ vượt trội MySQL</a:t>
            </a:r>
            <a:endParaRPr lang="en-US" dirty="0"/>
          </a:p>
          <a:p>
            <a:pPr marL="0" indent="0">
              <a:buNone/>
            </a:pPr>
            <a:r>
              <a:rPr lang="en-US" dirty="0" smtClean="0"/>
              <a:t>Insert: </a:t>
            </a:r>
            <a:r>
              <a:rPr lang="en-US" dirty="0" err="1" smtClean="0"/>
              <a:t>Kết</a:t>
            </a:r>
            <a:r>
              <a:rPr lang="en-US" dirty="0" smtClean="0"/>
              <a:t> </a:t>
            </a:r>
            <a:r>
              <a:rPr lang="en-US" dirty="0" err="1" smtClean="0"/>
              <a:t>quả</a:t>
            </a:r>
            <a:r>
              <a:rPr lang="en-US" dirty="0" smtClean="0"/>
              <a:t> insert 100 </a:t>
            </a:r>
            <a:r>
              <a:rPr lang="en-US" dirty="0" err="1" smtClean="0"/>
              <a:t>triệu</a:t>
            </a:r>
            <a:r>
              <a:rPr lang="en-US" dirty="0" smtClean="0"/>
              <a:t> </a:t>
            </a:r>
            <a:r>
              <a:rPr lang="en-US" dirty="0" err="1" smtClean="0"/>
              <a:t>bản</a:t>
            </a:r>
            <a:r>
              <a:rPr lang="en-US" dirty="0" smtClean="0"/>
              <a:t> </a:t>
            </a:r>
            <a:r>
              <a:rPr lang="en-US" dirty="0" err="1" smtClean="0"/>
              <a:t>ghi</a:t>
            </a:r>
            <a:r>
              <a:rPr lang="en-US" dirty="0"/>
              <a:t>:</a:t>
            </a:r>
            <a:endParaRPr lang="en-US" dirty="0" smtClean="0"/>
          </a:p>
          <a:p>
            <a:pPr lvl="1">
              <a:buFontTx/>
              <a:buChar char="-"/>
            </a:pPr>
            <a:r>
              <a:rPr lang="en-US" sz="2600" dirty="0" err="1" smtClean="0">
                <a:solidFill>
                  <a:schemeClr val="tx1"/>
                </a:solidFill>
                <a:latin typeface="Arial" pitchFamily="34" charset="0"/>
                <a:cs typeface="Arial" pitchFamily="34" charset="0"/>
              </a:rPr>
              <a:t>LevelDB</a:t>
            </a:r>
            <a:r>
              <a:rPr lang="en-US" sz="2600" dirty="0" smtClean="0">
                <a:solidFill>
                  <a:schemeClr val="tx1"/>
                </a:solidFill>
                <a:latin typeface="Arial" pitchFamily="34" charset="0"/>
                <a:cs typeface="Arial" pitchFamily="34" charset="0"/>
              </a:rPr>
              <a:t> </a:t>
            </a:r>
            <a:r>
              <a:rPr lang="en-US" sz="2600" dirty="0" err="1">
                <a:solidFill>
                  <a:schemeClr val="tx1"/>
                </a:solidFill>
                <a:latin typeface="Arial" pitchFamily="34" charset="0"/>
                <a:cs typeface="Arial" pitchFamily="34" charset="0"/>
              </a:rPr>
              <a:t>cần</a:t>
            </a:r>
            <a:r>
              <a:rPr lang="en-US" sz="2600" dirty="0">
                <a:solidFill>
                  <a:schemeClr val="tx1"/>
                </a:solidFill>
                <a:latin typeface="Arial" pitchFamily="34" charset="0"/>
                <a:cs typeface="Arial" pitchFamily="34" charset="0"/>
              </a:rPr>
              <a:t> 750s.</a:t>
            </a:r>
          </a:p>
          <a:p>
            <a:pPr lvl="1">
              <a:buFontTx/>
              <a:buChar char="-"/>
            </a:pPr>
            <a:r>
              <a:rPr lang="en-US" sz="2600" dirty="0" smtClean="0">
                <a:solidFill>
                  <a:schemeClr val="tx1"/>
                </a:solidFill>
                <a:latin typeface="Arial" pitchFamily="34" charset="0"/>
                <a:cs typeface="Arial" pitchFamily="34" charset="0"/>
              </a:rPr>
              <a:t>MySQL </a:t>
            </a:r>
            <a:r>
              <a:rPr lang="en-US" sz="2600" dirty="0" err="1">
                <a:solidFill>
                  <a:schemeClr val="tx1"/>
                </a:solidFill>
                <a:latin typeface="Arial" pitchFamily="34" charset="0"/>
                <a:cs typeface="Arial" pitchFamily="34" charset="0"/>
              </a:rPr>
              <a:t>cần</a:t>
            </a:r>
            <a:r>
              <a:rPr lang="en-US" sz="2600" dirty="0">
                <a:solidFill>
                  <a:schemeClr val="tx1"/>
                </a:solidFill>
                <a:latin typeface="Arial" pitchFamily="34" charset="0"/>
                <a:cs typeface="Arial" pitchFamily="34" charset="0"/>
              </a:rPr>
              <a:t> 6500s.</a:t>
            </a:r>
          </a:p>
          <a:p>
            <a:pPr marL="0" indent="0">
              <a:buNone/>
            </a:pPr>
            <a:r>
              <a:rPr lang="en-US" dirty="0" err="1" smtClean="0"/>
              <a:t>Truy</a:t>
            </a:r>
            <a:r>
              <a:rPr lang="en-US" dirty="0" smtClean="0"/>
              <a:t> </a:t>
            </a:r>
            <a:r>
              <a:rPr lang="en-US" dirty="0" err="1" smtClean="0"/>
              <a:t>vấn</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truy</a:t>
            </a:r>
            <a:r>
              <a:rPr lang="en-US" dirty="0" smtClean="0"/>
              <a:t> </a:t>
            </a:r>
            <a:r>
              <a:rPr lang="en-US" dirty="0" err="1" smtClean="0"/>
              <a:t>vấn</a:t>
            </a:r>
            <a:r>
              <a:rPr lang="en-US" dirty="0" smtClean="0"/>
              <a:t> 1 </a:t>
            </a:r>
            <a:r>
              <a:rPr lang="en-US" dirty="0" err="1" smtClean="0"/>
              <a:t>triệu</a:t>
            </a:r>
            <a:r>
              <a:rPr lang="en-US" dirty="0" smtClean="0"/>
              <a:t> </a:t>
            </a:r>
            <a:r>
              <a:rPr lang="en-US" dirty="0" err="1" smtClean="0"/>
              <a:t>bản</a:t>
            </a:r>
            <a:r>
              <a:rPr lang="en-US" dirty="0" smtClean="0"/>
              <a:t> </a:t>
            </a:r>
            <a:r>
              <a:rPr lang="en-US" dirty="0" err="1" smtClean="0"/>
              <a:t>ghi</a:t>
            </a:r>
            <a:r>
              <a:rPr lang="en-US" dirty="0" smtClean="0"/>
              <a:t> </a:t>
            </a:r>
            <a:r>
              <a:rPr lang="en-US" dirty="0" err="1" smtClean="0"/>
              <a:t>từ</a:t>
            </a:r>
            <a:r>
              <a:rPr lang="en-US" dirty="0" smtClean="0"/>
              <a:t> </a:t>
            </a:r>
            <a:r>
              <a:rPr lang="en-US" dirty="0" err="1" smtClean="0"/>
              <a:t>bảng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100 </a:t>
            </a:r>
            <a:r>
              <a:rPr lang="en-US" dirty="0" err="1" smtClean="0"/>
              <a:t>triệu</a:t>
            </a:r>
            <a:r>
              <a:rPr lang="en-US" dirty="0" smtClean="0"/>
              <a:t> </a:t>
            </a:r>
            <a:r>
              <a:rPr lang="en-US" dirty="0" err="1" smtClean="0"/>
              <a:t>bản</a:t>
            </a:r>
            <a:r>
              <a:rPr lang="en-US" dirty="0" smtClean="0"/>
              <a:t> </a:t>
            </a:r>
            <a:r>
              <a:rPr lang="en-US" dirty="0" err="1" smtClean="0"/>
              <a:t>ghi</a:t>
            </a:r>
            <a:r>
              <a:rPr lang="en-US" dirty="0" smtClean="0"/>
              <a:t>.</a:t>
            </a:r>
          </a:p>
          <a:p>
            <a:pPr lvl="1"/>
            <a:r>
              <a:rPr lang="en-US" dirty="0" err="1" smtClean="0"/>
              <a:t>LevelDB</a:t>
            </a:r>
            <a:r>
              <a:rPr lang="en-US" dirty="0" smtClean="0"/>
              <a:t>: </a:t>
            </a:r>
            <a:r>
              <a:rPr lang="en-US" dirty="0" err="1" smtClean="0"/>
              <a:t>cần</a:t>
            </a:r>
            <a:r>
              <a:rPr lang="en-US" dirty="0" smtClean="0"/>
              <a:t> 30s.</a:t>
            </a:r>
          </a:p>
          <a:p>
            <a:pPr lvl="1"/>
            <a:r>
              <a:rPr lang="en-US" dirty="0" smtClean="0"/>
              <a:t>MySQL: </a:t>
            </a:r>
            <a:r>
              <a:rPr lang="en-US" dirty="0" err="1" smtClean="0"/>
              <a:t>không</a:t>
            </a:r>
            <a:r>
              <a:rPr lang="en-US" dirty="0" smtClean="0"/>
              <a:t> </a:t>
            </a:r>
            <a:r>
              <a:rPr lang="en-US" dirty="0" err="1" smtClean="0"/>
              <a:t>truy</a:t>
            </a:r>
            <a:r>
              <a:rPr lang="en-US" dirty="0" smtClean="0"/>
              <a:t> </a:t>
            </a:r>
            <a:r>
              <a:rPr lang="en-US" dirty="0" err="1" smtClean="0"/>
              <a:t>vấn</a:t>
            </a:r>
            <a:r>
              <a:rPr lang="en-US" dirty="0" smtClean="0"/>
              <a:t> </a:t>
            </a:r>
            <a:r>
              <a:rPr lang="en-US" dirty="0" err="1" smtClean="0"/>
              <a:t>được</a:t>
            </a:r>
            <a:r>
              <a:rPr lang="en-US" dirty="0" smtClean="0"/>
              <a:t> </a:t>
            </a:r>
            <a:r>
              <a:rPr lang="en-US" dirty="0" err="1" smtClean="0"/>
              <a:t>dù</a:t>
            </a:r>
            <a:r>
              <a:rPr lang="en-US" dirty="0" smtClean="0"/>
              <a:t> select 1 </a:t>
            </a:r>
            <a:r>
              <a:rPr lang="en-US" dirty="0" err="1" smtClean="0"/>
              <a:t>bản</a:t>
            </a:r>
            <a:r>
              <a:rPr lang="en-US" dirty="0" smtClean="0"/>
              <a:t> </a:t>
            </a:r>
            <a:r>
              <a:rPr lang="en-US" dirty="0" err="1" smtClean="0"/>
              <a:t>ghi</a:t>
            </a:r>
            <a:r>
              <a:rPr lang="en-US" dirty="0" smtClean="0"/>
              <a:t>.</a:t>
            </a:r>
            <a:endParaRPr lang="vi-VN" dirty="0"/>
          </a:p>
          <a:p>
            <a:pPr marL="0" indent="0">
              <a:buNone/>
            </a:pPr>
            <a:endParaRPr lang="en-US" sz="2800" dirty="0" smtClean="0">
              <a:solidFill>
                <a:schemeClr val="tx1"/>
              </a:solidFill>
              <a:latin typeface="Arial" pitchFamily="34" charset="0"/>
              <a:cs typeface="Arial" pitchFamily="34" charset="0"/>
            </a:endParaRPr>
          </a:p>
          <a:p>
            <a:pPr>
              <a:buFontTx/>
              <a:buChar char="-"/>
            </a:pPr>
            <a:endParaRPr lang="en-US" sz="2800" dirty="0">
              <a:solidFill>
                <a:srgbClr val="FF0000"/>
              </a:solidFill>
              <a:latin typeface="Arial" pitchFamily="34" charset="0"/>
              <a:cs typeface="Arial" pitchFamily="34" charset="0"/>
            </a:endParaRPr>
          </a:p>
          <a:p>
            <a:pPr algn="just"/>
            <a:endParaRPr lang="en-GB" sz="2100" b="1" dirty="0">
              <a:solidFill>
                <a:schemeClr val="tx1"/>
              </a:solidFill>
            </a:endParaRPr>
          </a:p>
        </p:txBody>
      </p:sp>
    </p:spTree>
    <p:extLst>
      <p:ext uri="{BB962C8B-B14F-4D97-AF65-F5344CB8AC3E}">
        <p14:creationId xmlns:p14="http://schemas.microsoft.com/office/powerpoint/2010/main" val="2771200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Placeholder 16"/>
          <p:cNvSpPr>
            <a:spLocks noGrp="1"/>
          </p:cNvSpPr>
          <p:nvPr>
            <p:ph type="body" sz="quarter" idx="13"/>
          </p:nvPr>
        </p:nvSpPr>
        <p:spPr>
          <a:xfrm>
            <a:off x="1371600" y="-152400"/>
            <a:ext cx="7100884" cy="2514600"/>
          </a:xfrm>
        </p:spPr>
        <p:txBody>
          <a:bodyPr>
            <a:noAutofit/>
          </a:bodyPr>
          <a:lstStyle/>
          <a:p>
            <a:pPr marL="0" indent="0">
              <a:buNone/>
            </a:pPr>
            <a:endParaRPr lang="en-US" sz="4000" dirty="0">
              <a:solidFill>
                <a:srgbClr val="FF0000"/>
              </a:solidFill>
              <a:latin typeface="Arial" pitchFamily="34" charset="0"/>
              <a:cs typeface="Arial" pitchFamily="34" charset="0"/>
            </a:endParaRPr>
          </a:p>
          <a:p>
            <a:pPr marL="0" indent="0">
              <a:buNone/>
            </a:pPr>
            <a:endParaRPr lang="en-US" sz="4000" dirty="0" smtClean="0">
              <a:solidFill>
                <a:srgbClr val="FF0000"/>
              </a:solidFill>
              <a:latin typeface="Arial" pitchFamily="34" charset="0"/>
              <a:cs typeface="Arial" pitchFamily="34" charset="0"/>
            </a:endParaRPr>
          </a:p>
          <a:p>
            <a:pPr marL="0" indent="0" algn="ctr">
              <a:buNone/>
            </a:pPr>
            <a:endParaRPr lang="en-US" sz="4000" dirty="0" smtClean="0">
              <a:solidFill>
                <a:schemeClr val="tx1"/>
              </a:solidFill>
              <a:latin typeface="Arial" pitchFamily="34" charset="0"/>
              <a:cs typeface="Arial" pitchFamily="34" charset="0"/>
            </a:endParaRPr>
          </a:p>
          <a:p>
            <a:pPr marL="0" indent="0" algn="ctr">
              <a:buNone/>
            </a:pPr>
            <a:endParaRPr lang="en-US" sz="4000" dirty="0">
              <a:solidFill>
                <a:schemeClr val="tx1"/>
              </a:solidFill>
              <a:latin typeface="Arial" pitchFamily="34" charset="0"/>
              <a:cs typeface="Arial" pitchFamily="34" charset="0"/>
            </a:endParaRPr>
          </a:p>
          <a:p>
            <a:pPr marL="0" indent="0" algn="ctr">
              <a:buNone/>
            </a:pPr>
            <a:r>
              <a:rPr lang="en-US" sz="4000" dirty="0" smtClean="0">
                <a:solidFill>
                  <a:schemeClr val="tx1"/>
                </a:solidFill>
                <a:latin typeface="Arial" pitchFamily="34" charset="0"/>
                <a:cs typeface="Arial" pitchFamily="34" charset="0"/>
              </a:rPr>
              <a:t>THANK </a:t>
            </a:r>
            <a:r>
              <a:rPr lang="en-US" sz="4000" dirty="0" smtClean="0">
                <a:solidFill>
                  <a:schemeClr val="tx1"/>
                </a:solidFill>
                <a:latin typeface="Arial" pitchFamily="34" charset="0"/>
                <a:cs typeface="Arial" pitchFamily="34" charset="0"/>
              </a:rPr>
              <a:t>YOU!</a:t>
            </a:r>
            <a:endParaRPr lang="en-US" sz="4000" dirty="0">
              <a:solidFill>
                <a:schemeClr val="tx1"/>
              </a:solidFill>
              <a:latin typeface="Arial" pitchFamily="34" charset="0"/>
              <a:cs typeface="Arial" pitchFamily="34" charset="0"/>
            </a:endParaRPr>
          </a:p>
          <a:p>
            <a:pPr marL="0" indent="0" algn="just">
              <a:buNone/>
            </a:pPr>
            <a:endParaRPr lang="en-GB" sz="3200" b="1" dirty="0">
              <a:solidFill>
                <a:schemeClr val="tx1"/>
              </a:solidFill>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56184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066800" y="2057400"/>
            <a:ext cx="6400800" cy="5078313"/>
          </a:xfrm>
          <a:prstGeom prst="rect">
            <a:avLst/>
          </a:prstGeom>
          <a:noFill/>
        </p:spPr>
        <p:txBody>
          <a:bodyPr wrap="square" rtlCol="0">
            <a:spAutoFit/>
          </a:bodyPr>
          <a:lstStyle/>
          <a:p>
            <a:pPr algn="ctr">
              <a:lnSpc>
                <a:spcPct val="200000"/>
              </a:lnSpc>
            </a:pPr>
            <a:r>
              <a:rPr lang="en-US" sz="1800" dirty="0" smtClean="0">
                <a:latin typeface="Times New Roman" pitchFamily="18" charset="0"/>
                <a:cs typeface="Times New Roman" pitchFamily="18" charset="0"/>
              </a:rPr>
              <a:t>NỘI DUNG</a:t>
            </a:r>
          </a:p>
          <a:p>
            <a:pPr marL="400050" indent="-400050">
              <a:lnSpc>
                <a:spcPct val="200000"/>
              </a:lnSpc>
              <a:buAutoNum type="romanUcPeriod"/>
            </a:pPr>
            <a:r>
              <a:rPr lang="en-US" sz="1800" dirty="0" smtClean="0">
                <a:latin typeface="Times New Roman" pitchFamily="18" charset="0"/>
                <a:cs typeface="Times New Roman" pitchFamily="18" charset="0"/>
              </a:rPr>
              <a:t>GIỚI THIỆU</a:t>
            </a:r>
          </a:p>
          <a:p>
            <a:pPr marL="400050" indent="-400050">
              <a:lnSpc>
                <a:spcPct val="200000"/>
              </a:lnSpc>
              <a:buAutoNum type="romanUcPeriod"/>
            </a:pPr>
            <a:r>
              <a:rPr lang="en-US" sz="1800" dirty="0" smtClean="0">
                <a:latin typeface="Times New Roman" pitchFamily="18" charset="0"/>
                <a:cs typeface="Times New Roman" pitchFamily="18" charset="0"/>
              </a:rPr>
              <a:t>KIẾN TRÚC CỦA LEVELDB</a:t>
            </a:r>
          </a:p>
          <a:p>
            <a:pPr marL="400050" indent="-400050">
              <a:lnSpc>
                <a:spcPct val="200000"/>
              </a:lnSpc>
              <a:buAutoNum type="romanUcPeriod"/>
            </a:pPr>
            <a:r>
              <a:rPr lang="en-US" sz="1800" dirty="0" smtClean="0">
                <a:latin typeface="Times New Roman" pitchFamily="18" charset="0"/>
                <a:cs typeface="Times New Roman" pitchFamily="18" charset="0"/>
              </a:rPr>
              <a:t>MÔ HÌNH LƯU TRỮ DỮ LIỆU</a:t>
            </a:r>
          </a:p>
          <a:p>
            <a:pPr marL="400050" indent="-400050">
              <a:lnSpc>
                <a:spcPct val="200000"/>
              </a:lnSpc>
              <a:buAutoNum type="romanUcPeriod"/>
            </a:pPr>
            <a:r>
              <a:rPr lang="en-US" sz="1800" dirty="0" smtClean="0">
                <a:latin typeface="Times New Roman" pitchFamily="18" charset="0"/>
                <a:cs typeface="Times New Roman" pitchFamily="18" charset="0"/>
              </a:rPr>
              <a:t>ĐẶC TÍNH CỦA LEVELDB</a:t>
            </a:r>
          </a:p>
          <a:p>
            <a:pPr marL="400050" indent="-400050">
              <a:lnSpc>
                <a:spcPct val="200000"/>
              </a:lnSpc>
              <a:buAutoNum type="romanUcPeriod"/>
            </a:pPr>
            <a:r>
              <a:rPr lang="en-US" sz="1800" dirty="0" smtClean="0">
                <a:latin typeface="Times New Roman" pitchFamily="18" charset="0"/>
                <a:cs typeface="Times New Roman" pitchFamily="18" charset="0"/>
              </a:rPr>
              <a:t>MỘT SỐ ỨNG DỤNG CỦA LEVELDB</a:t>
            </a:r>
          </a:p>
          <a:p>
            <a:pPr marL="400050" indent="-400050">
              <a:lnSpc>
                <a:spcPct val="200000"/>
              </a:lnSpc>
              <a:buAutoNum type="romanUcPeriod"/>
            </a:pPr>
            <a:r>
              <a:rPr lang="en-US" sz="1800" dirty="0" smtClean="0">
                <a:latin typeface="Times New Roman" pitchFamily="18" charset="0"/>
                <a:cs typeface="Times New Roman" pitchFamily="18" charset="0"/>
              </a:rPr>
              <a:t>SO SÁNH HIỆU NĂNG GIỮA  LEVELDB VÀ MYSQL</a:t>
            </a:r>
          </a:p>
          <a:p>
            <a:pPr marL="342900" indent="-342900">
              <a:lnSpc>
                <a:spcPct val="200000"/>
              </a:lnSpc>
              <a:buAutoNum type="arabicPeriod"/>
            </a:pPr>
            <a:endParaRPr lang="en-US" sz="1800" dirty="0" smtClean="0">
              <a:latin typeface="Times New Roman" pitchFamily="18" charset="0"/>
              <a:cs typeface="Times New Roman" pitchFamily="18" charset="0"/>
            </a:endParaRPr>
          </a:p>
          <a:p>
            <a:pPr marL="342900" indent="-342900">
              <a:lnSpc>
                <a:spcPct val="200000"/>
              </a:lnSpc>
              <a:buAutoNum type="arabicPeriod"/>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717434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65091"/>
            <a:ext cx="8229600" cy="795337"/>
          </a:xfrm>
        </p:spPr>
        <p:txBody>
          <a:bodyPr/>
          <a:lstStyle/>
          <a:p>
            <a:r>
              <a:rPr lang="en-US" b="1" dirty="0" smtClean="0">
                <a:solidFill>
                  <a:schemeClr val="tx1"/>
                </a:solidFill>
                <a:latin typeface="Arial" pitchFamily="34" charset="0"/>
                <a:cs typeface="Arial" pitchFamily="34" charset="0"/>
              </a:rPr>
              <a:t>1. </a:t>
            </a:r>
            <a:r>
              <a:rPr lang="en-US" b="1" dirty="0" err="1" smtClean="0">
                <a:solidFill>
                  <a:schemeClr val="tx1"/>
                </a:solidFill>
                <a:latin typeface="Arial" pitchFamily="34" charset="0"/>
                <a:cs typeface="Arial" pitchFamily="34" charset="0"/>
              </a:rPr>
              <a:t>Giới</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thiệu</a:t>
            </a:r>
            <a:endParaRPr lang="en-US" b="1" dirty="0" smtClean="0">
              <a:solidFill>
                <a:schemeClr val="tx1"/>
              </a:solidFill>
              <a:latin typeface="Arial" pitchFamily="34" charset="0"/>
              <a:cs typeface="Arial" pitchFamily="34" charset="0"/>
            </a:endParaRPr>
          </a:p>
        </p:txBody>
      </p:sp>
      <p:sp>
        <p:nvSpPr>
          <p:cNvPr id="16387" name="Text Placeholder 16"/>
          <p:cNvSpPr>
            <a:spLocks noGrp="1"/>
          </p:cNvSpPr>
          <p:nvPr>
            <p:ph type="body" sz="quarter" idx="13"/>
          </p:nvPr>
        </p:nvSpPr>
        <p:spPr>
          <a:xfrm>
            <a:off x="595316" y="1143000"/>
            <a:ext cx="8929684" cy="5334000"/>
          </a:xfrm>
        </p:spPr>
        <p:txBody>
          <a:bodyPr>
            <a:normAutofit/>
          </a:bodyPr>
          <a:lstStyle/>
          <a:p>
            <a:pPr marL="0" indent="0" algn="just">
              <a:buNone/>
            </a:pPr>
            <a:r>
              <a:rPr lang="en-US" dirty="0" err="1" smtClean="0">
                <a:solidFill>
                  <a:srgbClr val="FF0000"/>
                </a:solidFill>
                <a:latin typeface="Times New Roman" pitchFamily="18" charset="0"/>
                <a:cs typeface="Times New Roman" pitchFamily="18" charset="0"/>
              </a:rPr>
              <a:t>Khái</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niệm</a:t>
            </a:r>
            <a:endParaRPr lang="en-US" dirty="0" smtClean="0">
              <a:solidFill>
                <a:srgbClr val="FF0000"/>
              </a:solidFill>
              <a:latin typeface="Times New Roman" pitchFamily="18" charset="0"/>
              <a:cs typeface="Times New Roman" pitchFamily="18" charset="0"/>
            </a:endParaRPr>
          </a:p>
          <a:p>
            <a:pPr algn="just"/>
            <a:r>
              <a:rPr lang="en-US" dirty="0" err="1" smtClean="0">
                <a:solidFill>
                  <a:schemeClr val="tx1"/>
                </a:solidFill>
                <a:latin typeface="Times New Roman" pitchFamily="18" charset="0"/>
                <a:cs typeface="Times New Roman" pitchFamily="18" charset="0"/>
              </a:rPr>
              <a:t>LevelDB</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là</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một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kho</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lưu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trữ</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dữ</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liệu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khóa</a:t>
            </a:r>
            <a:r>
              <a:rPr lang="en-US" dirty="0">
                <a:solidFill>
                  <a:schemeClr val="tx1"/>
                </a:solidFill>
                <a:latin typeface="Times New Roman" pitchFamily="18" charset="0"/>
                <a:cs typeface="Times New Roman" pitchFamily="18" charset="0"/>
              </a:rPr>
              <a:t> / </a:t>
            </a:r>
            <a:r>
              <a:rPr lang="en-US" dirty="0" err="1">
                <a:solidFill>
                  <a:schemeClr val="tx1"/>
                </a:solidFill>
                <a:latin typeface="Times New Roman" pitchFamily="18" charset="0"/>
                <a:cs typeface="Times New Roman" pitchFamily="18" charset="0"/>
              </a:rPr>
              <a:t>giá</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trị</a:t>
            </a:r>
            <a:r>
              <a:rPr lang="en-US" dirty="0">
                <a:solidFill>
                  <a:schemeClr val="tx1"/>
                </a:solidFill>
                <a:latin typeface="Times New Roman" pitchFamily="18" charset="0"/>
                <a:cs typeface="Times New Roman" pitchFamily="18" charset="0"/>
              </a:rPr>
              <a:t> (key/value) </a:t>
            </a:r>
            <a:r>
              <a:rPr lang="en-US" dirty="0" err="1">
                <a:solidFill>
                  <a:schemeClr val="tx1"/>
                </a:solidFill>
                <a:latin typeface="Times New Roman" pitchFamily="18" charset="0"/>
                <a:cs typeface="Times New Roman" pitchFamily="18" charset="0"/>
              </a:rPr>
              <a:t>mã</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nguồn</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mở</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Nó</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được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phát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triển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vào</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năm</a:t>
            </a:r>
            <a:r>
              <a:rPr lang="en-US" dirty="0">
                <a:solidFill>
                  <a:schemeClr val="tx1"/>
                </a:solidFill>
                <a:latin typeface="Times New Roman" pitchFamily="18" charset="0"/>
                <a:cs typeface="Times New Roman" pitchFamily="18" charset="0"/>
              </a:rPr>
              <a:t> 2011 </a:t>
            </a:r>
            <a:r>
              <a:rPr lang="en-US" dirty="0" err="1">
                <a:solidFill>
                  <a:schemeClr val="tx1"/>
                </a:solidFill>
                <a:latin typeface="Times New Roman" pitchFamily="18" charset="0"/>
                <a:cs typeface="Times New Roman" pitchFamily="18" charset="0"/>
              </a:rPr>
              <a:t>bởi</a:t>
            </a:r>
            <a:r>
              <a:rPr lang="en-US" dirty="0">
                <a:solidFill>
                  <a:schemeClr val="tx1"/>
                </a:solidFill>
                <a:latin typeface="Times New Roman" pitchFamily="18" charset="0"/>
                <a:cs typeface="Times New Roman" pitchFamily="18" charset="0"/>
              </a:rPr>
              <a:t> Jeff Dean </a:t>
            </a:r>
            <a:r>
              <a:rPr lang="en-US" dirty="0" err="1">
                <a:solidFill>
                  <a:schemeClr val="tx1"/>
                </a:solidFill>
                <a:latin typeface="Times New Roman" pitchFamily="18" charset="0"/>
                <a:cs typeface="Times New Roman" pitchFamily="18" charset="0"/>
              </a:rPr>
              <a:t>và</a:t>
            </a:r>
            <a:r>
              <a:rPr lang="en-US" dirty="0">
                <a:solidFill>
                  <a:schemeClr val="tx1"/>
                </a:solidFill>
                <a:latin typeface="Times New Roman" pitchFamily="18" charset="0"/>
                <a:cs typeface="Times New Roman" pitchFamily="18" charset="0"/>
              </a:rPr>
              <a:t> Sanjay </a:t>
            </a:r>
            <a:r>
              <a:rPr lang="en-US" dirty="0" err="1">
                <a:solidFill>
                  <a:schemeClr val="tx1"/>
                </a:solidFill>
                <a:latin typeface="Times New Roman" pitchFamily="18" charset="0"/>
                <a:cs typeface="Times New Roman" pitchFamily="18" charset="0"/>
              </a:rPr>
              <a:t>Ghemawat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các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nhà</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nghiên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cứu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từ</a:t>
            </a:r>
            <a:r>
              <a:rPr lang="en-US" dirty="0">
                <a:solidFill>
                  <a:schemeClr val="tx1"/>
                </a:solidFill>
                <a:latin typeface="Times New Roman" pitchFamily="18" charset="0"/>
                <a:cs typeface="Times New Roman" pitchFamily="18" charset="0"/>
              </a:rPr>
              <a:t> Google. </a:t>
            </a:r>
            <a:r>
              <a:rPr lang="en-US" dirty="0" err="1">
                <a:solidFill>
                  <a:schemeClr val="tx1"/>
                </a:solidFill>
                <a:latin typeface="Times New Roman" pitchFamily="18" charset="0"/>
                <a:cs typeface="Times New Roman" pitchFamily="18" charset="0"/>
              </a:rPr>
              <a:t>Nó</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được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viết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bằng</a:t>
            </a:r>
            <a:r>
              <a:rPr lang="en-US" dirty="0">
                <a:solidFill>
                  <a:schemeClr val="tx1"/>
                </a:solidFill>
                <a:latin typeface="Times New Roman" pitchFamily="18" charset="0"/>
                <a:cs typeface="Times New Roman" pitchFamily="18" charset="0"/>
              </a:rPr>
              <a:t> C </a:t>
            </a:r>
            <a:r>
              <a:rPr lang="en-US" dirty="0" smtClean="0">
                <a:solidFill>
                  <a:schemeClr val="tx1"/>
                </a:solidFill>
                <a:latin typeface="Times New Roman" pitchFamily="18" charset="0"/>
                <a:cs typeface="Times New Roman" pitchFamily="18" charset="0"/>
              </a:rPr>
              <a:t>++. </a:t>
            </a:r>
          </a:p>
          <a:p>
            <a:pPr algn="just"/>
            <a:r>
              <a:rPr lang="en-US" dirty="0" err="1" smtClean="0">
                <a:solidFill>
                  <a:schemeClr val="tx1"/>
                </a:solidFill>
                <a:latin typeface="Times New Roman" pitchFamily="18" charset="0"/>
                <a:cs typeface="Times New Roman" pitchFamily="18" charset="0"/>
              </a:rPr>
              <a:t>LevelDB</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dựa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trên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các</a:t>
            </a:r>
            <a:r>
              <a:rPr lang="en-US" dirty="0">
                <a:solidFill>
                  <a:schemeClr val="tx1"/>
                </a:solidFill>
                <a:latin typeface="Times New Roman" pitchFamily="18" charset="0"/>
                <a:cs typeface="Times New Roman" pitchFamily="18" charset="0"/>
              </a:rPr>
              <a:t> ý </a:t>
            </a:r>
            <a:r>
              <a:rPr lang="en-US" dirty="0" err="1">
                <a:solidFill>
                  <a:schemeClr val="tx1"/>
                </a:solidFill>
                <a:latin typeface="Times New Roman" pitchFamily="18" charset="0"/>
                <a:cs typeface="Times New Roman" pitchFamily="18" charset="0"/>
              </a:rPr>
              <a:t>tưởng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trong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GoogleTable</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BigTable</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nhưng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không</a:t>
            </a:r>
            <a:r>
              <a:rPr lang="en-US" dirty="0">
                <a:solidFill>
                  <a:schemeClr val="tx1"/>
                </a:solidFill>
                <a:latin typeface="Times New Roman" pitchFamily="18" charset="0"/>
                <a:cs typeface="Times New Roman" pitchFamily="18" charset="0"/>
              </a:rPr>
              <a:t> chia </a:t>
            </a:r>
            <a:r>
              <a:rPr lang="en-US" dirty="0" err="1">
                <a:solidFill>
                  <a:schemeClr val="tx1"/>
                </a:solidFill>
                <a:latin typeface="Times New Roman" pitchFamily="18" charset="0"/>
                <a:cs typeface="Times New Roman" pitchFamily="18" charset="0"/>
              </a:rPr>
              <a:t>sẻ</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mã</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với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BigTable</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điều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này</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cho</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phép</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nó</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được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cấp</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phép</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để</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phát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hành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nguồn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mở</a:t>
            </a:r>
            <a:r>
              <a:rPr lang="en-US" dirty="0">
                <a:solidFill>
                  <a:schemeClr val="tx1"/>
                </a:solidFill>
                <a:latin typeface="Times New Roman" pitchFamily="18" charset="0"/>
                <a:cs typeface="Times New Roman" pitchFamily="18" charset="0"/>
              </a:rPr>
              <a:t>. Dean </a:t>
            </a:r>
            <a:r>
              <a:rPr lang="en-US" dirty="0" err="1">
                <a:solidFill>
                  <a:schemeClr val="tx1"/>
                </a:solidFill>
                <a:latin typeface="Times New Roman" pitchFamily="18" charset="0"/>
                <a:cs typeface="Times New Roman" pitchFamily="18" charset="0"/>
              </a:rPr>
              <a:t>và</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Ghemawat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đã</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phát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triển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LevelDB</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như</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một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sự</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thay</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thế</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cho</a:t>
            </a:r>
            <a:r>
              <a:rPr lang="en-US" dirty="0">
                <a:solidFill>
                  <a:schemeClr val="tx1"/>
                </a:solidFill>
                <a:latin typeface="Times New Roman" pitchFamily="18" charset="0"/>
                <a:cs typeface="Times New Roman" pitchFamily="18" charset="0"/>
              </a:rPr>
              <a:t> SQLite </a:t>
            </a:r>
            <a:r>
              <a:rPr lang="en-US" dirty="0" err="1">
                <a:solidFill>
                  <a:schemeClr val="tx1"/>
                </a:solidFill>
                <a:latin typeface="Times New Roman" pitchFamily="18" charset="0"/>
                <a:cs typeface="Times New Roman" pitchFamily="18" charset="0"/>
              </a:rPr>
              <a:t>như</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là</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kho</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lưu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trữ</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dự</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phòng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cho</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việc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triển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khai</a:t>
            </a:r>
            <a:r>
              <a:rPr lang="en-US" dirty="0">
                <a:solidFill>
                  <a:schemeClr val="tx1"/>
                </a:solidFill>
                <a:latin typeface="Times New Roman" pitchFamily="18" charset="0"/>
                <a:cs typeface="Times New Roman" pitchFamily="18" charset="0"/>
              </a:rPr>
              <a:t> Chrome Index </a:t>
            </a:r>
            <a:r>
              <a:rPr lang="en-US" dirty="0" err="1">
                <a:solidFill>
                  <a:schemeClr val="tx1"/>
                </a:solidFill>
                <a:latin typeface="Times New Roman" pitchFamily="18" charset="0"/>
                <a:cs typeface="Times New Roman" pitchFamily="18" charset="0"/>
              </a:rPr>
              <a:t>IndexedDB</a:t>
            </a:r>
            <a:r>
              <a:rPr lang="en-US" dirty="0">
                <a:solidFill>
                  <a:schemeClr val="tx1"/>
                </a:solidFill>
                <a:latin typeface="Times New Roman" pitchFamily="18" charset="0"/>
                <a:cs typeface="Times New Roman" pitchFamily="18" charset="0"/>
              </a:rPr>
              <a:t>.</a:t>
            </a:r>
          </a:p>
          <a:p>
            <a:pPr algn="just"/>
            <a:endParaRPr lang="en-GB" dirty="0" smtClean="0">
              <a:solidFill>
                <a:schemeClr val="tx1"/>
              </a:solidFill>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65091"/>
            <a:ext cx="8229600" cy="795337"/>
          </a:xfrm>
        </p:spPr>
        <p:txBody>
          <a:bodyPr/>
          <a:lstStyle/>
          <a:p>
            <a:r>
              <a:rPr lang="en-US" b="1" dirty="0">
                <a:solidFill>
                  <a:schemeClr val="tx1"/>
                </a:solidFill>
                <a:latin typeface="Arial" pitchFamily="34" charset="0"/>
                <a:cs typeface="Arial" pitchFamily="34" charset="0"/>
              </a:rPr>
              <a:t>1. </a:t>
            </a:r>
            <a:r>
              <a:rPr lang="en-US" b="1" dirty="0" err="1" smtClean="0">
                <a:solidFill>
                  <a:schemeClr val="tx1"/>
                </a:solidFill>
                <a:latin typeface="Arial" pitchFamily="34" charset="0"/>
                <a:cs typeface="Arial" pitchFamily="34" charset="0"/>
              </a:rPr>
              <a:t>Giới</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thiệu</a:t>
            </a:r>
            <a:endParaRPr lang="en-US" b="1" dirty="0" smtClean="0">
              <a:solidFill>
                <a:schemeClr val="tx1"/>
              </a:solidFill>
              <a:latin typeface="Arial" pitchFamily="34" charset="0"/>
              <a:cs typeface="Arial" pitchFamily="34" charset="0"/>
            </a:endParaRPr>
          </a:p>
        </p:txBody>
      </p:sp>
      <p:sp>
        <p:nvSpPr>
          <p:cNvPr id="16387" name="Text Placeholder 16"/>
          <p:cNvSpPr>
            <a:spLocks noGrp="1"/>
          </p:cNvSpPr>
          <p:nvPr>
            <p:ph type="body" sz="quarter" idx="13"/>
          </p:nvPr>
        </p:nvSpPr>
        <p:spPr>
          <a:xfrm>
            <a:off x="595316" y="1143000"/>
            <a:ext cx="8929684" cy="5334000"/>
          </a:xfrm>
        </p:spPr>
        <p:txBody>
          <a:bodyPr>
            <a:normAutofit/>
          </a:bodyPr>
          <a:lstStyle/>
          <a:p>
            <a:pPr marL="0" indent="0">
              <a:buNone/>
            </a:pPr>
            <a:r>
              <a:rPr lang="en-US" sz="2100" dirty="0" err="1" smtClean="0">
                <a:solidFill>
                  <a:srgbClr val="FF0000"/>
                </a:solidFill>
                <a:latin typeface="Times New Roman" pitchFamily="18" charset="0"/>
                <a:cs typeface="Times New Roman" pitchFamily="18" charset="0"/>
              </a:rPr>
              <a:t>Các</a:t>
            </a:r>
            <a:r>
              <a:rPr lang="en-US" sz="2100" dirty="0" smtClean="0">
                <a:solidFill>
                  <a:srgbClr val="FF0000"/>
                </a:solidFill>
                <a:latin typeface="Times New Roman" pitchFamily="18" charset="0"/>
                <a:cs typeface="Times New Roman" pitchFamily="18" charset="0"/>
              </a:rPr>
              <a:t> </a:t>
            </a:r>
            <a:r>
              <a:rPr lang="en-US" sz="2100" dirty="0" err="1">
                <a:solidFill>
                  <a:srgbClr val="FF0000"/>
                </a:solidFill>
                <a:latin typeface="Times New Roman" pitchFamily="18" charset="0"/>
                <a:cs typeface="Times New Roman" pitchFamily="18" charset="0"/>
              </a:rPr>
              <a:t>đặc</a:t>
            </a:r>
            <a:r>
              <a:rPr lang="en-US" sz="2100" dirty="0">
                <a:solidFill>
                  <a:srgbClr val="FF0000"/>
                </a:solidFill>
                <a:latin typeface="Times New Roman" pitchFamily="18" charset="0"/>
                <a:cs typeface="Times New Roman" pitchFamily="18" charset="0"/>
              </a:rPr>
              <a:t> </a:t>
            </a:r>
            <a:r>
              <a:rPr lang="en-US" sz="2100" dirty="0" err="1" smtClean="0">
                <a:solidFill>
                  <a:srgbClr val="FF0000"/>
                </a:solidFill>
                <a:latin typeface="Times New Roman" pitchFamily="18" charset="0"/>
                <a:cs typeface="Times New Roman" pitchFamily="18" charset="0"/>
              </a:rPr>
              <a:t>điểm</a:t>
            </a:r>
            <a:endParaRPr lang="en-US" dirty="0" smtClean="0">
              <a:solidFill>
                <a:schemeClr val="tx1"/>
              </a:solidFill>
              <a:latin typeface="Times New Roman" pitchFamily="18" charset="0"/>
              <a:cs typeface="Times New Roman" pitchFamily="18" charset="0"/>
            </a:endParaRPr>
          </a:p>
          <a:p>
            <a:pPr algn="just"/>
            <a:r>
              <a:rPr lang="vi-VN" dirty="0">
                <a:solidFill>
                  <a:schemeClr val="tx1"/>
                </a:solidFill>
                <a:latin typeface="Times New Roman" pitchFamily="18" charset="0"/>
                <a:cs typeface="Times New Roman" pitchFamily="18" charset="0"/>
              </a:rPr>
              <a:t>LevelDB là một </a:t>
            </a:r>
            <a:r>
              <a:rPr lang="en-US" dirty="0" err="1">
                <a:solidFill>
                  <a:schemeClr val="tx1"/>
                </a:solidFill>
                <a:latin typeface="Times New Roman" pitchFamily="18" charset="0"/>
                <a:cs typeface="Times New Roman" pitchFamily="18" charset="0"/>
              </a:rPr>
              <a:t>hê</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quản</a:t>
            </a:r>
            <a:r>
              <a:rPr lang="en-US" dirty="0">
                <a:solidFill>
                  <a:schemeClr val="tx1"/>
                </a:solidFill>
                <a:latin typeface="Times New Roman" pitchFamily="18" charset="0"/>
                <a:cs typeface="Times New Roman" pitchFamily="18" charset="0"/>
              </a:rPr>
              <a:t> trị </a:t>
            </a:r>
            <a:r>
              <a:rPr lang="vi-VN" dirty="0">
                <a:solidFill>
                  <a:schemeClr val="tx1"/>
                </a:solidFill>
                <a:latin typeface="Times New Roman" pitchFamily="18" charset="0"/>
                <a:cs typeface="Times New Roman" pitchFamily="18" charset="0"/>
              </a:rPr>
              <a:t>NoSQL </a:t>
            </a:r>
            <a:r>
              <a:rPr lang="vi-VN" dirty="0">
                <a:solidFill>
                  <a:schemeClr val="tx1"/>
                </a:solidFill>
                <a:latin typeface="Times New Roman" pitchFamily="18" charset="0"/>
                <a:cs typeface="Times New Roman" pitchFamily="18" charset="0"/>
              </a:rPr>
              <a:t>và là một một thư viện lưu trữ dữ liệu theo dạng </a:t>
            </a:r>
            <a:r>
              <a:rPr lang="vi-VN" dirty="0">
                <a:solidFill>
                  <a:schemeClr val="tx1"/>
                </a:solidFill>
                <a:latin typeface="Times New Roman" pitchFamily="18" charset="0"/>
                <a:cs typeface="Times New Roman" pitchFamily="18" charset="0"/>
              </a:rPr>
              <a:t>Key-Value.</a:t>
            </a:r>
            <a:endParaRPr lang="vi-VN" dirty="0">
              <a:solidFill>
                <a:schemeClr val="tx1"/>
              </a:solidFill>
              <a:latin typeface="Times New Roman" pitchFamily="18" charset="0"/>
              <a:cs typeface="Times New Roman" pitchFamily="18" charset="0"/>
            </a:endParaRPr>
          </a:p>
          <a:p>
            <a:pPr algn="just"/>
            <a:r>
              <a:rPr lang="vi-VN" dirty="0">
                <a:solidFill>
                  <a:schemeClr val="tx1"/>
                </a:solidFill>
                <a:latin typeface="Times New Roman" pitchFamily="18" charset="0"/>
                <a:cs typeface="Times New Roman" pitchFamily="18" charset="0"/>
              </a:rPr>
              <a:t>Không </a:t>
            </a:r>
            <a:r>
              <a:rPr lang="vi-VN" dirty="0">
                <a:solidFill>
                  <a:schemeClr val="tx1"/>
                </a:solidFill>
                <a:latin typeface="Times New Roman" pitchFamily="18" charset="0"/>
                <a:cs typeface="Times New Roman" pitchFamily="18" charset="0"/>
              </a:rPr>
              <a:t>có </a:t>
            </a:r>
            <a:r>
              <a:rPr lang="vi-VN" dirty="0">
                <a:solidFill>
                  <a:schemeClr val="tx1"/>
                </a:solidFill>
                <a:latin typeface="Times New Roman" pitchFamily="18" charset="0"/>
                <a:cs typeface="Times New Roman" pitchFamily="18" charset="0"/>
              </a:rPr>
              <a:t>mô hình dữ liệu quan hệ và nó không hỗ trợ các truy vấn SQL</a:t>
            </a:r>
          </a:p>
          <a:p>
            <a:pPr algn="just"/>
            <a:r>
              <a:rPr lang="vi-VN" dirty="0">
                <a:solidFill>
                  <a:schemeClr val="tx1"/>
                </a:solidFill>
                <a:latin typeface="Times New Roman" pitchFamily="18" charset="0"/>
                <a:cs typeface="Times New Roman" pitchFamily="18" charset="0"/>
              </a:rPr>
              <a:t>Lưu trữ </a:t>
            </a:r>
            <a:r>
              <a:rPr lang="vi-VN" dirty="0">
                <a:solidFill>
                  <a:schemeClr val="tx1"/>
                </a:solidFill>
                <a:latin typeface="Times New Roman" pitchFamily="18" charset="0"/>
                <a:cs typeface="Times New Roman" pitchFamily="18" charset="0"/>
              </a:rPr>
              <a:t>Key </a:t>
            </a:r>
            <a:r>
              <a:rPr lang="vi-VN" dirty="0">
                <a:solidFill>
                  <a:schemeClr val="tx1"/>
                </a:solidFill>
                <a:latin typeface="Times New Roman" pitchFamily="18" charset="0"/>
                <a:cs typeface="Times New Roman" pitchFamily="18" charset="0"/>
              </a:rPr>
              <a:t>– Value trong mảng byte tùy ý và dữ liệu được sắp xếp theo khóa. Nó hỗ trợ ghi hàng loạt, lặp lại và chuyển tiếp, và nén dữ liệu qua thư viện nén Snappy của Google.</a:t>
            </a:r>
          </a:p>
          <a:p>
            <a:pPr algn="just"/>
            <a:r>
              <a:rPr lang="vi-VN" dirty="0">
                <a:solidFill>
                  <a:schemeClr val="tx1"/>
                </a:solidFill>
                <a:latin typeface="Times New Roman" pitchFamily="18" charset="0"/>
                <a:cs typeface="Times New Roman" pitchFamily="18" charset="0"/>
              </a:rPr>
              <a:t>Cung cấp một kho lưu trữ các giá trị Key-Value liên tục.</a:t>
            </a:r>
          </a:p>
          <a:p>
            <a:pPr algn="just"/>
            <a:r>
              <a:rPr lang="vi-VN" dirty="0">
                <a:solidFill>
                  <a:schemeClr val="tx1"/>
                </a:solidFill>
                <a:latin typeface="Times New Roman" pitchFamily="18" charset="0"/>
                <a:cs typeface="Times New Roman" pitchFamily="18" charset="0"/>
              </a:rPr>
              <a:t>Các hàm cơ bản trong LevelDB như: Get(), Put(), Del(), Batch()</a:t>
            </a:r>
          </a:p>
          <a:p>
            <a:pPr algn="just"/>
            <a:r>
              <a:rPr lang="vi-VN" dirty="0">
                <a:solidFill>
                  <a:schemeClr val="tx1"/>
                </a:solidFill>
                <a:latin typeface="Times New Roman" pitchFamily="18" charset="0"/>
                <a:cs typeface="Times New Roman" pitchFamily="18" charset="0"/>
              </a:rPr>
              <a:t>LevelDB hỗ trợ trên các nền tảng như C++, Python, </a:t>
            </a:r>
            <a:r>
              <a:rPr lang="vi-VN" dirty="0">
                <a:solidFill>
                  <a:schemeClr val="tx1"/>
                </a:solidFill>
                <a:latin typeface="Times New Roman" pitchFamily="18" charset="0"/>
                <a:cs typeface="Times New Roman" pitchFamily="18" charset="0"/>
              </a:rPr>
              <a:t>Javascript</a:t>
            </a:r>
            <a:endParaRPr lang="en-US" dirty="0">
              <a:solidFill>
                <a:schemeClr val="tx1"/>
              </a:solidFill>
              <a:latin typeface="Times New Roman" pitchFamily="18" charset="0"/>
              <a:cs typeface="Times New Roman" pitchFamily="18" charset="0"/>
            </a:endParaRPr>
          </a:p>
          <a:p>
            <a:pPr algn="just"/>
            <a:r>
              <a:rPr lang="en-US" dirty="0" err="1">
                <a:solidFill>
                  <a:schemeClr val="tx1"/>
                </a:solidFill>
                <a:latin typeface="Times New Roman" pitchFamily="18" charset="0"/>
                <a:cs typeface="Times New Roman" pitchFamily="18" charset="0"/>
              </a:rPr>
              <a:t>Không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thích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hợp</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xư</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ly</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các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dư</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liệu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phúc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tạp</a:t>
            </a:r>
            <a:r>
              <a:rPr lang="en-US" dirty="0">
                <a:solidFill>
                  <a:schemeClr val="tx1"/>
                </a:solidFill>
                <a:latin typeface="Times New Roman" pitchFamily="18" charset="0"/>
                <a:cs typeface="Times New Roman" pitchFamily="18" charset="0"/>
              </a:rPr>
              <a:t>, chỉ </a:t>
            </a:r>
            <a:r>
              <a:rPr lang="en-US" dirty="0" err="1">
                <a:solidFill>
                  <a:schemeClr val="tx1"/>
                </a:solidFill>
                <a:latin typeface="Times New Roman" pitchFamily="18" charset="0"/>
                <a:cs typeface="Times New Roman" pitchFamily="18" charset="0"/>
              </a:rPr>
              <a:t>phu</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hợp</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với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các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ứng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dụng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cần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truy</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xuất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nhanh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như</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phiên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giao</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dịch</a:t>
            </a:r>
            <a:r>
              <a:rPr lang="en-US" dirty="0">
                <a:solidFill>
                  <a:schemeClr val="tx1"/>
                </a:solidFill>
                <a:latin typeface="Times New Roman" pitchFamily="18" charset="0"/>
                <a:cs typeface="Times New Roman" pitchFamily="18" charset="0"/>
              </a:rPr>
              <a:t> hay </a:t>
            </a:r>
            <a:r>
              <a:rPr lang="en-US" dirty="0" err="1">
                <a:solidFill>
                  <a:schemeClr val="tx1"/>
                </a:solidFill>
                <a:latin typeface="Times New Roman" pitchFamily="18" charset="0"/>
                <a:cs typeface="Times New Roman" pitchFamily="18" charset="0"/>
              </a:rPr>
              <a:t>gio</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hàng</a:t>
            </a:r>
            <a:r>
              <a:rPr lang="en-US" dirty="0">
                <a:solidFill>
                  <a:schemeClr val="tx1"/>
                </a:solidFill>
                <a:latin typeface="Times New Roman" pitchFamily="18" charset="0"/>
                <a:cs typeface="Times New Roman" pitchFamily="18" charset="0"/>
              </a:rPr>
              <a:t>…</a:t>
            </a:r>
            <a:endParaRPr lang="en-US" sz="2100" dirty="0">
              <a:solidFill>
                <a:schemeClr val="tx1"/>
              </a:solidFill>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marL="0" indent="0">
              <a:buNone/>
            </a:pPr>
            <a:endParaRPr lang="en-US" dirty="0" smtClean="0">
              <a:solidFill>
                <a:schemeClr val="tx1"/>
              </a:solidFill>
              <a:latin typeface="Times New Roman" pitchFamily="18" charset="0"/>
              <a:cs typeface="Times New Roman" pitchFamily="18" charset="0"/>
            </a:endParaRPr>
          </a:p>
          <a:p>
            <a:endParaRPr lang="en-US" sz="1600" dirty="0">
              <a:solidFill>
                <a:schemeClr val="tx1"/>
              </a:solidFill>
              <a:latin typeface="Times New Roman" pitchFamily="18" charset="0"/>
              <a:cs typeface="Times New Roman" pitchFamily="18" charset="0"/>
            </a:endParaRPr>
          </a:p>
          <a:p>
            <a:pPr marL="342900" lvl="1" indent="-342900" algn="just">
              <a:buClr>
                <a:schemeClr val="accent2"/>
              </a:buClr>
              <a:buFont typeface="Wingdings 2" pitchFamily="18" charset="2"/>
              <a:buChar char="¤"/>
            </a:pPr>
            <a:endParaRPr lang="en-US" sz="2100" dirty="0" smtClean="0">
              <a:solidFill>
                <a:schemeClr val="tx1"/>
              </a:solidFill>
              <a:latin typeface="Times New Roman" pitchFamily="18" charset="0"/>
              <a:cs typeface="Times New Roman" pitchFamily="18" charset="0"/>
            </a:endParaRPr>
          </a:p>
          <a:p>
            <a:pPr marL="0" indent="0">
              <a:buNone/>
            </a:pP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116144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65091"/>
            <a:ext cx="9601200" cy="795337"/>
          </a:xfrm>
        </p:spPr>
        <p:txBody>
          <a:bodyPr>
            <a:normAutofit/>
          </a:bodyPr>
          <a:lstStyle/>
          <a:p>
            <a:r>
              <a:rPr lang="en-US" b="1" dirty="0" smtClean="0">
                <a:solidFill>
                  <a:schemeClr val="tx1"/>
                </a:solidFill>
                <a:latin typeface="Arial" pitchFamily="34" charset="0"/>
                <a:cs typeface="Arial" pitchFamily="34" charset="0"/>
              </a:rPr>
              <a:t>2. </a:t>
            </a:r>
            <a:r>
              <a:rPr lang="en-US" b="1" dirty="0" err="1" smtClean="0">
                <a:solidFill>
                  <a:schemeClr val="tx1"/>
                </a:solidFill>
                <a:latin typeface="Arial" pitchFamily="34" charset="0"/>
                <a:cs typeface="Arial" pitchFamily="34" charset="0"/>
              </a:rPr>
              <a:t>Kiến</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trúc</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của</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LevelDB</a:t>
            </a:r>
            <a:endParaRPr lang="en-US" b="1" dirty="0" smtClean="0">
              <a:solidFill>
                <a:schemeClr val="tx1"/>
              </a:solidFill>
              <a:latin typeface="Arial" pitchFamily="34" charset="0"/>
              <a:cs typeface="Arial" pitchFamily="34" charset="0"/>
            </a:endParaRPr>
          </a:p>
        </p:txBody>
      </p:sp>
      <p:sp>
        <p:nvSpPr>
          <p:cNvPr id="16387" name="Text Placeholder 16"/>
          <p:cNvSpPr>
            <a:spLocks noGrp="1"/>
          </p:cNvSpPr>
          <p:nvPr>
            <p:ph type="body" sz="quarter" idx="13"/>
          </p:nvPr>
        </p:nvSpPr>
        <p:spPr>
          <a:xfrm>
            <a:off x="838200" y="1219200"/>
            <a:ext cx="4343400" cy="4876800"/>
          </a:xfrm>
        </p:spPr>
        <p:txBody>
          <a:bodyPr>
            <a:normAutofit lnSpcReduction="10000"/>
          </a:bodyPr>
          <a:lstStyle/>
          <a:p>
            <a:pPr marL="0" indent="0">
              <a:buNone/>
            </a:pPr>
            <a:endParaRPr lang="en-US" sz="2400" b="1" dirty="0">
              <a:solidFill>
                <a:schemeClr val="tx1"/>
              </a:solidFill>
            </a:endParaRPr>
          </a:p>
          <a:p>
            <a:pPr algn="just"/>
            <a:r>
              <a:rPr lang="vi-VN" sz="2200" dirty="0" smtClean="0">
                <a:latin typeface="Times New Roman" pitchFamily="18" charset="0"/>
                <a:cs typeface="Times New Roman" pitchFamily="18" charset="0"/>
              </a:rPr>
              <a:t>Tất </a:t>
            </a:r>
            <a:r>
              <a:rPr lang="vi-VN" sz="2200" dirty="0">
                <a:latin typeface="Times New Roman" pitchFamily="18" charset="0"/>
                <a:cs typeface="Times New Roman" pitchFamily="18" charset="0"/>
              </a:rPr>
              <a:t>cả dữ liệu khi được đưa vào LevelDB sẽ được ghi thẳng vào Log và một “Memtable”.</a:t>
            </a:r>
          </a:p>
          <a:p>
            <a:pPr algn="just"/>
            <a:r>
              <a:rPr lang="vi-VN" sz="2200" dirty="0">
                <a:latin typeface="Times New Roman" pitchFamily="18" charset="0"/>
                <a:cs typeface="Times New Roman" pitchFamily="18" charset="0"/>
              </a:rPr>
              <a:t>Log này thường xuyên được ghi vào 1 file được gọi là sorted string table (SST)</a:t>
            </a:r>
          </a:p>
          <a:p>
            <a:pPr algn="just"/>
            <a:r>
              <a:rPr lang="vi-VN" sz="2200" dirty="0">
                <a:latin typeface="Times New Roman" pitchFamily="18" charset="0"/>
                <a:cs typeface="Times New Roman" pitchFamily="18" charset="0"/>
              </a:rPr>
              <a:t>Khi đọc thì dữ liệu được lấy ra từ Log và SST và được đưa vào phần Cache để giúp việc đọc dữ liệu nhanh hơn Cache được lưu trên Ram.</a:t>
            </a:r>
          </a:p>
          <a:p>
            <a:pPr algn="just"/>
            <a:r>
              <a:rPr lang="vi-VN" sz="2200" dirty="0">
                <a:latin typeface="Times New Roman" pitchFamily="18" charset="0"/>
                <a:cs typeface="Times New Roman" pitchFamily="18" charset="0"/>
              </a:rPr>
              <a:t>Mỗi SST được giới hạn ~2MB do đó LevelDB có rất nhiều file SST.</a:t>
            </a:r>
            <a:endParaRPr lang="en-US" sz="2200" b="1" i="1" dirty="0">
              <a:latin typeface="Times New Roman" pitchFamily="18" charset="0"/>
              <a:cs typeface="Times New Roman" pitchFamily="18" charset="0"/>
            </a:endParaRPr>
          </a:p>
          <a:p>
            <a:endParaRPr lang="en-US" sz="2400" b="1" i="1" dirty="0" smtClean="0">
              <a:solidFill>
                <a:schemeClr val="tx1"/>
              </a:solidFill>
            </a:endParaRPr>
          </a:p>
          <a:p>
            <a:endParaRPr lang="en-US" sz="2400" b="1" i="1" dirty="0"/>
          </a:p>
        </p:txBody>
      </p:sp>
      <p:pic>
        <p:nvPicPr>
          <p:cNvPr id="4" name="Picture 3" descr="LSM"/>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676400"/>
            <a:ext cx="4191000" cy="3429000"/>
          </a:xfrm>
          <a:prstGeom prst="rect">
            <a:avLst/>
          </a:prstGeom>
          <a:noFill/>
          <a:ln>
            <a:noFill/>
          </a:ln>
        </p:spPr>
      </p:pic>
    </p:spTree>
    <p:extLst>
      <p:ext uri="{BB962C8B-B14F-4D97-AF65-F5344CB8AC3E}">
        <p14:creationId xmlns:p14="http://schemas.microsoft.com/office/powerpoint/2010/main" val="1595319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65091"/>
            <a:ext cx="9601200" cy="795337"/>
          </a:xfrm>
        </p:spPr>
        <p:txBody>
          <a:bodyPr>
            <a:normAutofit/>
          </a:bodyPr>
          <a:lstStyle/>
          <a:p>
            <a:r>
              <a:rPr lang="en-US" b="1" dirty="0" smtClean="0">
                <a:solidFill>
                  <a:schemeClr val="tx1"/>
                </a:solidFill>
                <a:latin typeface="Arial" pitchFamily="34" charset="0"/>
                <a:cs typeface="Arial" pitchFamily="34" charset="0"/>
              </a:rPr>
              <a:t>2. </a:t>
            </a:r>
            <a:r>
              <a:rPr lang="en-US" b="1" dirty="0" err="1">
                <a:solidFill>
                  <a:schemeClr val="tx1"/>
                </a:solidFill>
                <a:latin typeface="Arial" pitchFamily="34" charset="0"/>
                <a:cs typeface="Arial" pitchFamily="34" charset="0"/>
              </a:rPr>
              <a:t>Kiến</a:t>
            </a:r>
            <a:r>
              <a:rPr lang="en-US" b="1" dirty="0">
                <a:solidFill>
                  <a:schemeClr val="tx1"/>
                </a:solidFill>
                <a:latin typeface="Arial" pitchFamily="34" charset="0"/>
                <a:cs typeface="Arial" pitchFamily="34" charset="0"/>
              </a:rPr>
              <a:t> </a:t>
            </a:r>
            <a:r>
              <a:rPr lang="en-US" b="1" dirty="0" err="1">
                <a:solidFill>
                  <a:schemeClr val="tx1"/>
                </a:solidFill>
                <a:latin typeface="Arial" pitchFamily="34" charset="0"/>
                <a:cs typeface="Arial" pitchFamily="34" charset="0"/>
              </a:rPr>
              <a:t>trúc</a:t>
            </a:r>
            <a:r>
              <a:rPr lang="en-US" b="1" dirty="0">
                <a:solidFill>
                  <a:schemeClr val="tx1"/>
                </a:solidFill>
                <a:latin typeface="Arial" pitchFamily="34" charset="0"/>
                <a:cs typeface="Arial" pitchFamily="34" charset="0"/>
              </a:rPr>
              <a:t> </a:t>
            </a:r>
            <a:r>
              <a:rPr lang="en-US" b="1" dirty="0" err="1">
                <a:solidFill>
                  <a:schemeClr val="tx1"/>
                </a:solidFill>
                <a:latin typeface="Arial" pitchFamily="34" charset="0"/>
                <a:cs typeface="Arial" pitchFamily="34" charset="0"/>
              </a:rPr>
              <a:t>của</a:t>
            </a:r>
            <a:r>
              <a:rPr lang="en-US" b="1" dirty="0">
                <a:solidFill>
                  <a:schemeClr val="tx1"/>
                </a:solidFill>
                <a:latin typeface="Arial" pitchFamily="34" charset="0"/>
                <a:cs typeface="Arial" pitchFamily="34" charset="0"/>
              </a:rPr>
              <a:t> </a:t>
            </a:r>
            <a:r>
              <a:rPr lang="en-US" b="1" dirty="0" err="1">
                <a:solidFill>
                  <a:schemeClr val="tx1"/>
                </a:solidFill>
                <a:latin typeface="Arial" pitchFamily="34" charset="0"/>
                <a:cs typeface="Arial" pitchFamily="34" charset="0"/>
              </a:rPr>
              <a:t>LevelDB</a:t>
            </a:r>
            <a:endParaRPr lang="en-US" b="1" dirty="0" smtClean="0">
              <a:solidFill>
                <a:schemeClr val="tx1"/>
              </a:solidFill>
              <a:latin typeface="Arial" pitchFamily="34" charset="0"/>
              <a:cs typeface="Arial" pitchFamily="34" charset="0"/>
            </a:endParaRPr>
          </a:p>
        </p:txBody>
      </p:sp>
      <p:sp>
        <p:nvSpPr>
          <p:cNvPr id="16387" name="Text Placeholder 16"/>
          <p:cNvSpPr>
            <a:spLocks noGrp="1"/>
          </p:cNvSpPr>
          <p:nvPr>
            <p:ph type="body" sz="quarter" idx="13"/>
          </p:nvPr>
        </p:nvSpPr>
        <p:spPr>
          <a:xfrm>
            <a:off x="976316" y="1219200"/>
            <a:ext cx="8396284" cy="5486400"/>
          </a:xfrm>
        </p:spPr>
        <p:txBody>
          <a:bodyPr>
            <a:normAutofit/>
          </a:bodyPr>
          <a:lstStyle/>
          <a:p>
            <a:pPr marL="0" indent="0">
              <a:buNone/>
            </a:pPr>
            <a:r>
              <a:rPr lang="en-US" sz="2800" dirty="0" smtClean="0">
                <a:solidFill>
                  <a:srgbClr val="FF0000"/>
                </a:solidFill>
                <a:latin typeface="Arial" pitchFamily="34" charset="0"/>
                <a:cs typeface="Arial" pitchFamily="34" charset="0"/>
              </a:rPr>
              <a:t>Sorted </a:t>
            </a:r>
            <a:r>
              <a:rPr lang="en-US" sz="2800" dirty="0">
                <a:solidFill>
                  <a:srgbClr val="FF0000"/>
                </a:solidFill>
                <a:latin typeface="Arial" pitchFamily="34" charset="0"/>
                <a:cs typeface="Arial" pitchFamily="34" charset="0"/>
              </a:rPr>
              <a:t>String Table (</a:t>
            </a:r>
            <a:r>
              <a:rPr lang="en-US" sz="2800" dirty="0" err="1">
                <a:solidFill>
                  <a:srgbClr val="FF0000"/>
                </a:solidFill>
                <a:latin typeface="Arial" pitchFamily="34" charset="0"/>
                <a:cs typeface="Arial" pitchFamily="34" charset="0"/>
              </a:rPr>
              <a:t>Bảng</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chuỗi</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phân</a:t>
            </a:r>
            <a:r>
              <a:rPr lang="en-US" sz="2800" dirty="0">
                <a:solidFill>
                  <a:srgbClr val="FF0000"/>
                </a:solidFill>
                <a:latin typeface="Arial" pitchFamily="34" charset="0"/>
                <a:cs typeface="Arial" pitchFamily="34" charset="0"/>
              </a:rPr>
              <a:t> </a:t>
            </a:r>
            <a:r>
              <a:rPr lang="en-US" sz="2800" dirty="0" err="1">
                <a:solidFill>
                  <a:srgbClr val="FF0000"/>
                </a:solidFill>
                <a:latin typeface="Arial" pitchFamily="34" charset="0"/>
                <a:cs typeface="Arial" pitchFamily="34" charset="0"/>
              </a:rPr>
              <a:t>loại</a:t>
            </a:r>
            <a:r>
              <a:rPr lang="en-US" sz="2800" dirty="0" smtClean="0">
                <a:solidFill>
                  <a:srgbClr val="FF0000"/>
                </a:solidFill>
                <a:latin typeface="Arial" pitchFamily="34" charset="0"/>
                <a:cs typeface="Arial" pitchFamily="34" charset="0"/>
              </a:rPr>
              <a:t>)</a:t>
            </a:r>
            <a:endParaRPr lang="en-US" sz="2800" dirty="0">
              <a:solidFill>
                <a:srgbClr val="FF0000"/>
              </a:solidFill>
              <a:latin typeface="Arial" pitchFamily="34" charset="0"/>
              <a:cs typeface="Arial" pitchFamily="34" charset="0"/>
            </a:endParaRPr>
          </a:p>
          <a:p>
            <a:pPr marL="0" indent="0" algn="just">
              <a:buNone/>
            </a:pPr>
            <a:r>
              <a:rPr lang="vi-VN" dirty="0">
                <a:latin typeface="Times New Roman" pitchFamily="18" charset="0"/>
                <a:cs typeface="Times New Roman" pitchFamily="18" charset="0"/>
              </a:rPr>
              <a:t>SSTables – Sorted String Table, tương tự như việc lưu </a:t>
            </a:r>
            <a:r>
              <a:rPr lang="vi-VN" dirty="0" smtClean="0">
                <a:latin typeface="Times New Roman" pitchFamily="18" charset="0"/>
                <a:cs typeface="Times New Roman" pitchFamily="18" charset="0"/>
              </a:rPr>
              <a:t>Log, </a:t>
            </a:r>
            <a:r>
              <a:rPr lang="vi-VN" dirty="0">
                <a:latin typeface="Times New Roman" pitchFamily="18" charset="0"/>
                <a:cs typeface="Times New Roman" pitchFamily="18" charset="0"/>
              </a:rPr>
              <a:t>nối vào segment (phân đoạn), nhưng data trong mỗi segment được sắp xếp theo key (sorted by key).</a:t>
            </a:r>
            <a:endParaRPr lang="en-US" i="1" dirty="0">
              <a:latin typeface="Times New Roman" pitchFamily="18" charset="0"/>
              <a:cs typeface="Times New Roman" pitchFamily="18" charset="0"/>
            </a:endParaRPr>
          </a:p>
        </p:txBody>
      </p:sp>
      <p:pic>
        <p:nvPicPr>
          <p:cNvPr id="1026" name="Picture 2" descr="https://images.viblo.asia/4d184247-531d-4e30-87aa-ad2ddb394fa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8598553"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78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65091"/>
            <a:ext cx="9601200" cy="795337"/>
          </a:xfrm>
        </p:spPr>
        <p:txBody>
          <a:bodyPr>
            <a:normAutofit/>
          </a:bodyPr>
          <a:lstStyle/>
          <a:p>
            <a:r>
              <a:rPr lang="en-US" b="1" dirty="0" smtClean="0">
                <a:solidFill>
                  <a:schemeClr val="tx1"/>
                </a:solidFill>
                <a:latin typeface="Arial" pitchFamily="34" charset="0"/>
                <a:cs typeface="Arial" pitchFamily="34" charset="0"/>
              </a:rPr>
              <a:t>2. </a:t>
            </a:r>
            <a:r>
              <a:rPr lang="en-US" b="1" dirty="0" err="1">
                <a:solidFill>
                  <a:schemeClr val="tx1"/>
                </a:solidFill>
                <a:latin typeface="Arial" pitchFamily="34" charset="0"/>
                <a:cs typeface="Arial" pitchFamily="34" charset="0"/>
              </a:rPr>
              <a:t>Kiến</a:t>
            </a:r>
            <a:r>
              <a:rPr lang="en-US" b="1" dirty="0">
                <a:solidFill>
                  <a:schemeClr val="tx1"/>
                </a:solidFill>
                <a:latin typeface="Arial" pitchFamily="34" charset="0"/>
                <a:cs typeface="Arial" pitchFamily="34" charset="0"/>
              </a:rPr>
              <a:t> </a:t>
            </a:r>
            <a:r>
              <a:rPr lang="en-US" b="1" dirty="0" err="1">
                <a:solidFill>
                  <a:schemeClr val="tx1"/>
                </a:solidFill>
                <a:latin typeface="Arial" pitchFamily="34" charset="0"/>
                <a:cs typeface="Arial" pitchFamily="34" charset="0"/>
              </a:rPr>
              <a:t>trúc</a:t>
            </a:r>
            <a:r>
              <a:rPr lang="en-US" b="1" dirty="0">
                <a:solidFill>
                  <a:schemeClr val="tx1"/>
                </a:solidFill>
                <a:latin typeface="Arial" pitchFamily="34" charset="0"/>
                <a:cs typeface="Arial" pitchFamily="34" charset="0"/>
              </a:rPr>
              <a:t> </a:t>
            </a:r>
            <a:r>
              <a:rPr lang="en-US" b="1" dirty="0" err="1">
                <a:solidFill>
                  <a:schemeClr val="tx1"/>
                </a:solidFill>
                <a:latin typeface="Arial" pitchFamily="34" charset="0"/>
                <a:cs typeface="Arial" pitchFamily="34" charset="0"/>
              </a:rPr>
              <a:t>của</a:t>
            </a:r>
            <a:r>
              <a:rPr lang="en-US" b="1" dirty="0">
                <a:solidFill>
                  <a:schemeClr val="tx1"/>
                </a:solidFill>
                <a:latin typeface="Arial" pitchFamily="34" charset="0"/>
                <a:cs typeface="Arial" pitchFamily="34" charset="0"/>
              </a:rPr>
              <a:t> </a:t>
            </a:r>
            <a:r>
              <a:rPr lang="en-US" b="1" dirty="0" err="1">
                <a:solidFill>
                  <a:schemeClr val="tx1"/>
                </a:solidFill>
                <a:latin typeface="Arial" pitchFamily="34" charset="0"/>
                <a:cs typeface="Arial" pitchFamily="34" charset="0"/>
              </a:rPr>
              <a:t>LevelDB</a:t>
            </a:r>
            <a:endParaRPr lang="en-US" b="1" dirty="0" smtClean="0">
              <a:solidFill>
                <a:schemeClr val="tx1"/>
              </a:solidFill>
              <a:latin typeface="Arial" pitchFamily="34" charset="0"/>
              <a:cs typeface="Arial" pitchFamily="34" charset="0"/>
            </a:endParaRPr>
          </a:p>
        </p:txBody>
      </p:sp>
      <p:sp>
        <p:nvSpPr>
          <p:cNvPr id="16387" name="Text Placeholder 16"/>
          <p:cNvSpPr>
            <a:spLocks noGrp="1"/>
          </p:cNvSpPr>
          <p:nvPr>
            <p:ph type="body" sz="quarter" idx="13"/>
          </p:nvPr>
        </p:nvSpPr>
        <p:spPr>
          <a:xfrm>
            <a:off x="976316" y="1219200"/>
            <a:ext cx="8396284" cy="5486400"/>
          </a:xfrm>
        </p:spPr>
        <p:txBody>
          <a:bodyPr>
            <a:normAutofit/>
          </a:bodyPr>
          <a:lstStyle/>
          <a:p>
            <a:pPr marL="0" indent="0" algn="just">
              <a:buNone/>
            </a:pPr>
            <a:r>
              <a:rPr lang="en-US" dirty="0" err="1" smtClean="0">
                <a:solidFill>
                  <a:srgbClr val="FF0000"/>
                </a:solidFill>
                <a:latin typeface="Times New Roman" pitchFamily="18" charset="0"/>
                <a:cs typeface="Times New Roman" pitchFamily="18" charset="0"/>
              </a:rPr>
              <a:t>Ưu</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điểm</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của</a:t>
            </a:r>
            <a:r>
              <a:rPr lang="en-US" dirty="0" smtClean="0">
                <a:solidFill>
                  <a:srgbClr val="FF0000"/>
                </a:solidFill>
                <a:latin typeface="Times New Roman" pitchFamily="18" charset="0"/>
                <a:cs typeface="Times New Roman" pitchFamily="18" charset="0"/>
              </a:rPr>
              <a:t> SST</a:t>
            </a:r>
          </a:p>
          <a:p>
            <a:pPr algn="just"/>
            <a:r>
              <a:rPr lang="vi-VN" dirty="0" smtClean="0">
                <a:latin typeface="Times New Roman" pitchFamily="18" charset="0"/>
                <a:cs typeface="Times New Roman" pitchFamily="18" charset="0"/>
              </a:rPr>
              <a:t>Quá </a:t>
            </a:r>
            <a:r>
              <a:rPr lang="vi-VN" dirty="0">
                <a:latin typeface="Times New Roman" pitchFamily="18" charset="0"/>
                <a:cs typeface="Times New Roman" pitchFamily="18" charset="0"/>
              </a:rPr>
              <a:t>trình hợp nhất diễn ra đơn giản và hiệu quả hơn. Do phân đoạn đã sắp xếp theo key, nên lúc hợp nhất chỉ cần đọc qua các segments theo thứ tự, copy key nhỏ nhất vào new segment. Nếu các key giống nhau thì chỉ lấy key mới nhất (segment mới nhất) và bỏ qua các key còn lạ.</a:t>
            </a:r>
          </a:p>
          <a:p>
            <a:pPr algn="just"/>
            <a:r>
              <a:rPr lang="vi-VN" dirty="0">
                <a:latin typeface="Times New Roman" pitchFamily="18" charset="0"/>
                <a:cs typeface="Times New Roman" pitchFamily="18" charset="0"/>
              </a:rPr>
              <a:t>Index cho SStable sẽ không cần phải lưu toàn bộ key trong memory, thay vào đó chỉ cần lưu một vài key đánh dấu.</a:t>
            </a:r>
          </a:p>
          <a:p>
            <a:pPr algn="just"/>
            <a:r>
              <a:rPr lang="vi-VN" dirty="0">
                <a:latin typeface="Times New Roman" pitchFamily="18" charset="0"/>
                <a:cs typeface="Times New Roman" pitchFamily="18" charset="0"/>
              </a:rPr>
              <a:t>Có thể group các nhóm key-value lại thành một Khối và nén trước khi viết xuống disk, mỗi chỉ số index ở trên sẽ trỏ vào vị trí đầu tiên của mỗi khối nén này.</a:t>
            </a:r>
          </a:p>
          <a:p>
            <a:endParaRPr lang="en-US" sz="2400" b="1" dirty="0">
              <a:solidFill>
                <a:schemeClr val="tx1"/>
              </a:solidFill>
            </a:endParaRPr>
          </a:p>
          <a:p>
            <a:pPr marL="0" indent="0">
              <a:buNone/>
            </a:pPr>
            <a:endParaRPr lang="en-US" sz="2400" b="1" i="1" dirty="0"/>
          </a:p>
        </p:txBody>
      </p:sp>
    </p:spTree>
    <p:extLst>
      <p:ext uri="{BB962C8B-B14F-4D97-AF65-F5344CB8AC3E}">
        <p14:creationId xmlns:p14="http://schemas.microsoft.com/office/powerpoint/2010/main" val="216310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65091"/>
            <a:ext cx="9525000" cy="795337"/>
          </a:xfrm>
        </p:spPr>
        <p:txBody>
          <a:bodyPr>
            <a:normAutofit/>
          </a:bodyPr>
          <a:lstStyle/>
          <a:p>
            <a:r>
              <a:rPr lang="en-US" b="1" dirty="0">
                <a:solidFill>
                  <a:schemeClr val="tx1"/>
                </a:solidFill>
                <a:latin typeface="Arial" pitchFamily="34" charset="0"/>
                <a:cs typeface="Arial" pitchFamily="34" charset="0"/>
              </a:rPr>
              <a:t>3</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Mô</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hình</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lưu</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trữ</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dữ</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liệu</a:t>
            </a:r>
            <a:endParaRPr lang="en-US" b="1" dirty="0">
              <a:solidFill>
                <a:schemeClr val="tx1"/>
              </a:solidFill>
              <a:latin typeface="Arial" pitchFamily="34" charset="0"/>
              <a:cs typeface="Arial" pitchFamily="34" charset="0"/>
            </a:endParaRPr>
          </a:p>
        </p:txBody>
      </p:sp>
      <p:sp>
        <p:nvSpPr>
          <p:cNvPr id="16387" name="Text Placeholder 16"/>
          <p:cNvSpPr>
            <a:spLocks noGrp="1"/>
          </p:cNvSpPr>
          <p:nvPr>
            <p:ph type="body" sz="quarter" idx="13"/>
          </p:nvPr>
        </p:nvSpPr>
        <p:spPr>
          <a:xfrm>
            <a:off x="976316" y="1219200"/>
            <a:ext cx="8320084" cy="4800600"/>
          </a:xfrm>
        </p:spPr>
        <p:txBody>
          <a:bodyPr>
            <a:normAutofit/>
          </a:bodyPr>
          <a:lstStyle/>
          <a:p>
            <a:r>
              <a:rPr lang="vi-VN" dirty="0" smtClean="0">
                <a:latin typeface="Times New Roman" pitchFamily="18" charset="0"/>
                <a:cs typeface="Times New Roman" pitchFamily="18" charset="0"/>
              </a:rPr>
              <a:t>Dữ </a:t>
            </a:r>
            <a:r>
              <a:rPr lang="vi-VN" dirty="0">
                <a:latin typeface="Times New Roman" pitchFamily="18" charset="0"/>
                <a:cs typeface="Times New Roman" pitchFamily="18" charset="0"/>
              </a:rPr>
              <a:t>liệu trong LevelDB được lưu theo các </a:t>
            </a:r>
            <a:r>
              <a:rPr lang="vi-VN" dirty="0" smtClean="0">
                <a:latin typeface="Times New Roman" pitchFamily="18" charset="0"/>
                <a:cs typeface="Times New Roman" pitchFamily="18" charset="0"/>
              </a:rPr>
              <a:t>level</a:t>
            </a:r>
            <a:endParaRPr lang="vi-VN" dirty="0">
              <a:latin typeface="Times New Roman" pitchFamily="18" charset="0"/>
              <a:cs typeface="Times New Roman" pitchFamily="18" charset="0"/>
            </a:endParaRPr>
          </a:p>
        </p:txBody>
      </p:sp>
      <p:pic>
        <p:nvPicPr>
          <p:cNvPr id="2" name="Picture 1"/>
          <p:cNvPicPr>
            <a:picLocks noChangeAspect="1"/>
          </p:cNvPicPr>
          <p:nvPr/>
        </p:nvPicPr>
        <p:blipFill>
          <a:blip r:embed="rId2"/>
          <a:stretch>
            <a:fillRect/>
          </a:stretch>
        </p:blipFill>
        <p:spPr>
          <a:xfrm>
            <a:off x="2505075" y="1828800"/>
            <a:ext cx="4810125" cy="4448175"/>
          </a:xfrm>
          <a:prstGeom prst="rect">
            <a:avLst/>
          </a:prstGeom>
        </p:spPr>
      </p:pic>
    </p:spTree>
    <p:extLst>
      <p:ext uri="{BB962C8B-B14F-4D97-AF65-F5344CB8AC3E}">
        <p14:creationId xmlns:p14="http://schemas.microsoft.com/office/powerpoint/2010/main" val="2096112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65091"/>
            <a:ext cx="9525000" cy="795337"/>
          </a:xfrm>
        </p:spPr>
        <p:txBody>
          <a:bodyPr>
            <a:normAutofit/>
          </a:bodyPr>
          <a:lstStyle/>
          <a:p>
            <a:r>
              <a:rPr lang="en-US" b="1" dirty="0">
                <a:solidFill>
                  <a:schemeClr val="tx1"/>
                </a:solidFill>
                <a:latin typeface="Arial" pitchFamily="34" charset="0"/>
                <a:cs typeface="Arial" pitchFamily="34" charset="0"/>
              </a:rPr>
              <a:t>3</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Mô</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hình</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lưu</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trữ</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dữ</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liệu</a:t>
            </a:r>
            <a:endParaRPr lang="en-US" b="1" dirty="0">
              <a:solidFill>
                <a:schemeClr val="tx1"/>
              </a:solidFill>
              <a:latin typeface="Arial" pitchFamily="34" charset="0"/>
              <a:cs typeface="Arial" pitchFamily="34" charset="0"/>
            </a:endParaRPr>
          </a:p>
        </p:txBody>
      </p:sp>
      <p:sp>
        <p:nvSpPr>
          <p:cNvPr id="16387" name="Text Placeholder 16"/>
          <p:cNvSpPr>
            <a:spLocks noGrp="1"/>
          </p:cNvSpPr>
          <p:nvPr>
            <p:ph type="body" sz="quarter" idx="13"/>
          </p:nvPr>
        </p:nvSpPr>
        <p:spPr>
          <a:xfrm>
            <a:off x="976316" y="1219200"/>
            <a:ext cx="8320084" cy="4800600"/>
          </a:xfrm>
        </p:spPr>
        <p:txBody>
          <a:bodyPr>
            <a:normAutofit/>
          </a:bodyPr>
          <a:lstStyle/>
          <a:p>
            <a:pPr algn="just"/>
            <a:r>
              <a:rPr lang="vi-VN" dirty="0">
                <a:latin typeface="Times New Roman" pitchFamily="18" charset="0"/>
                <a:cs typeface="Times New Roman" pitchFamily="18" charset="0"/>
              </a:rPr>
              <a:t>Log: tối đa là 4MB sau đó được ghi vào các file SST ở Level 0</a:t>
            </a:r>
          </a:p>
          <a:p>
            <a:pPr algn="just"/>
            <a:r>
              <a:rPr lang="vi-VN" dirty="0">
                <a:latin typeface="Times New Roman" pitchFamily="18" charset="0"/>
                <a:cs typeface="Times New Roman" pitchFamily="18" charset="0"/>
              </a:rPr>
              <a:t>Level 0: tối data là 4 file SST sau đó 1 file SST được chuyuển vào Level 1</a:t>
            </a:r>
          </a:p>
          <a:p>
            <a:pPr algn="just"/>
            <a:r>
              <a:rPr lang="vi-VN" dirty="0">
                <a:latin typeface="Times New Roman" pitchFamily="18" charset="0"/>
                <a:cs typeface="Times New Roman" pitchFamily="18" charset="0"/>
              </a:rPr>
              <a:t>Level 1: tổng kích thước là 10MB sau đó 1 file SST được chuyuển vào Level 2</a:t>
            </a:r>
          </a:p>
          <a:p>
            <a:pPr algn="just"/>
            <a:r>
              <a:rPr lang="vi-VN" dirty="0">
                <a:latin typeface="Times New Roman" pitchFamily="18" charset="0"/>
                <a:cs typeface="Times New Roman" pitchFamily="18" charset="0"/>
              </a:rPr>
              <a:t>Level 2: tổng kích thước là 100MB sau đó 1 file SST được chuyuển vào Level 3</a:t>
            </a:r>
          </a:p>
          <a:p>
            <a:pPr algn="just"/>
            <a:r>
              <a:rPr lang="vi-VN" dirty="0">
                <a:latin typeface="Times New Roman" pitchFamily="18" charset="0"/>
                <a:cs typeface="Times New Roman" pitchFamily="18" charset="0"/>
              </a:rPr>
              <a:t>Level 3+: cứ như vậy tổng kích thước của level này = level trước nó x 10 và sau đó 1 file được chuyển xuống level cao hơn</a:t>
            </a:r>
            <a:r>
              <a:rPr lang="vi-VN" dirty="0" smtClean="0">
                <a:latin typeface="Times New Roman" pitchFamily="18" charset="0"/>
                <a:cs typeface="Times New Roman" pitchFamily="18" charset="0"/>
              </a:rPr>
              <a:t>.</a:t>
            </a:r>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val="4057324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42C780BF795A4FA2503C8B7CB0C071" ma:contentTypeVersion="2" ma:contentTypeDescription="Create a new document." ma:contentTypeScope="" ma:versionID="81b9d896e21b2f5092d8528ca270839e">
  <xsd:schema xmlns:xsd="http://www.w3.org/2001/XMLSchema" xmlns:xs="http://www.w3.org/2001/XMLSchema" xmlns:p="http://schemas.microsoft.com/office/2006/metadata/properties" xmlns:ns2="58d51bf1-8085-4ac0-b627-dac4b1122f7e" targetNamespace="http://schemas.microsoft.com/office/2006/metadata/properties" ma:root="true" ma:fieldsID="9a77b16bb624fdbb90c22130b0a3c665" ns2:_="">
    <xsd:import namespace="58d51bf1-8085-4ac0-b627-dac4b1122f7e"/>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d51bf1-8085-4ac0-b627-dac4b1122f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58d51bf1-8085-4ac0-b627-dac4b1122f7e">SZ2YR2V7EQU6-1389423261-3957</_dlc_DocId>
    <_dlc_DocIdUrl xmlns="58d51bf1-8085-4ac0-b627-dac4b1122f7e">
      <Url>http://sharepoint/mobile/_layouts/15/DocIdRedir.aspx?ID=SZ2YR2V7EQU6-1389423261-3957</Url>
      <Description>SZ2YR2V7EQU6-1389423261-3957</Description>
    </_dlc_DocIdUrl>
  </documentManagement>
</p:properties>
</file>

<file path=customXml/itemProps1.xml><?xml version="1.0" encoding="utf-8"?>
<ds:datastoreItem xmlns:ds="http://schemas.openxmlformats.org/officeDocument/2006/customXml" ds:itemID="{E152ED00-C8E6-4BD0-B936-8694F901B312}">
  <ds:schemaRefs>
    <ds:schemaRef ds:uri="http://schemas.microsoft.com/sharepoint/v3/contenttype/forms"/>
  </ds:schemaRefs>
</ds:datastoreItem>
</file>

<file path=customXml/itemProps2.xml><?xml version="1.0" encoding="utf-8"?>
<ds:datastoreItem xmlns:ds="http://schemas.openxmlformats.org/officeDocument/2006/customXml" ds:itemID="{4A107828-A36E-45C5-8042-3D1EBC8CFF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d51bf1-8085-4ac0-b627-dac4b1122f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1CE8CD-7AD8-456F-9353-14F88155C67C}">
  <ds:schemaRefs>
    <ds:schemaRef ds:uri="http://schemas.microsoft.com/sharepoint/events"/>
  </ds:schemaRefs>
</ds:datastoreItem>
</file>

<file path=customXml/itemProps4.xml><?xml version="1.0" encoding="utf-8"?>
<ds:datastoreItem xmlns:ds="http://schemas.openxmlformats.org/officeDocument/2006/customXml" ds:itemID="{9F9BD2C1-CF00-4FAE-BE87-C919A1EDFE81}">
  <ds:schemaRefs>
    <ds:schemaRef ds:uri="http://schemas.microsoft.com/office/2006/documentManagement/types"/>
    <ds:schemaRef ds:uri="http://purl.org/dc/terms/"/>
    <ds:schemaRef ds:uri="http://purl.org/dc/elements/1.1/"/>
    <ds:schemaRef ds:uri="http://schemas.microsoft.com/office/2006/metadata/properties"/>
    <ds:schemaRef ds:uri="58d51bf1-8085-4ac0-b627-dac4b1122f7e"/>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6531</TotalTime>
  <Words>866</Words>
  <Application>Microsoft Office PowerPoint</Application>
  <PresentationFormat>A4 Paper (210x297 mm)</PresentationFormat>
  <Paragraphs>81</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PowerPoint Presentation</vt:lpstr>
      <vt:lpstr>PowerPoint Presentation</vt:lpstr>
      <vt:lpstr>1. Giới thiệu</vt:lpstr>
      <vt:lpstr>1. Giới thiệu</vt:lpstr>
      <vt:lpstr>2. Kiến trúc của LevelDB</vt:lpstr>
      <vt:lpstr>2. Kiến trúc của LevelDB</vt:lpstr>
      <vt:lpstr>2. Kiến trúc của LevelDB</vt:lpstr>
      <vt:lpstr>3. Mô hình lưu trữ dữ liệu</vt:lpstr>
      <vt:lpstr>3. Mô hình lưu trữ dữ liệu</vt:lpstr>
      <vt:lpstr>4. Đặc tính của LevelDB</vt:lpstr>
      <vt:lpstr>5. Một số ứng dụng của LevelDB</vt:lpstr>
      <vt:lpstr>6. So sánh MySQL và LevelDB</vt:lpstr>
      <vt:lpstr>PowerPoint Presentation</vt:lpstr>
    </vt:vector>
  </TitlesOfParts>
  <Company>UCSF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dữ liệu (CSDL) chung về vận hành khai thác (VHKT) cho Mạng lõi tại Thị trường nước ngoài  Lê Bá Khánh Duy T/P Kỹ thuật khai thác – VTC 11/2013</dc:title>
  <dc:creator>duylbk@viettel.com.vn</dc:creator>
  <cp:lastModifiedBy>Administrator_PC</cp:lastModifiedBy>
  <cp:revision>513</cp:revision>
  <cp:lastPrinted>2013-11-23T03:45:50Z</cp:lastPrinted>
  <dcterms:created xsi:type="dcterms:W3CDTF">2009-03-02T20:03:18Z</dcterms:created>
  <dcterms:modified xsi:type="dcterms:W3CDTF">2019-01-19T09:08:52Z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0x0101000242C780BF795A4FA2503C8B7CB0C071</vt:lpwstr>
  </property>
  <property fmtid="{D5CDD505-2E9C-101B-9397-08002B2CF9AE}" pid="3" name="_dlc_DocIdItemGuid">
    <vt:lpwstr>3af9b8f6-5842-4a39-8ae1-40e5a767e1a5</vt:lpwstr>
  </property>
</Properties>
</file>