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7"/>
  </p:notesMasterIdLst>
  <p:sldIdLst>
    <p:sldId id="256" r:id="rId5"/>
    <p:sldId id="263" r:id="rId6"/>
    <p:sldId id="257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2552-CF6B-4469-B14C-CF174EF4B0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A0A60-C923-457D-BCAD-45AD09B7C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549158"/>
            <a:ext cx="8282885" cy="1555812"/>
          </a:xfrm>
        </p:spPr>
        <p:txBody>
          <a:bodyPr/>
          <a:lstStyle/>
          <a:p>
            <a:pPr algn="ctr"/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 Home-Control and Monitoring System Using Smart Phone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1E3AF8D-1955-4D2D-9BEB-3A088087E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3359" y="3710861"/>
            <a:ext cx="2260644" cy="11083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  <a:p>
            <a:pPr algn="l"/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F013250-0588-4508-A4FB-7AF43212D58D}"/>
              </a:ext>
            </a:extLst>
          </p:cNvPr>
          <p:cNvSpPr txBox="1"/>
          <p:nvPr/>
        </p:nvSpPr>
        <p:spPr>
          <a:xfrm>
            <a:off x="5178642" y="371086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F8A47BA-251C-488D-8D7E-51C7DC0F3120}"/>
              </a:ext>
            </a:extLst>
          </p:cNvPr>
          <p:cNvSpPr txBox="1"/>
          <p:nvPr/>
        </p:nvSpPr>
        <p:spPr>
          <a:xfrm>
            <a:off x="7013359" y="4980373"/>
            <a:ext cx="22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Đức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Vũ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Tuyên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Trần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4C9D7EE-3342-46FC-B3FA-4B297AF4BE7C}"/>
              </a:ext>
            </a:extLst>
          </p:cNvPr>
          <p:cNvSpPr txBox="1"/>
          <p:nvPr/>
        </p:nvSpPr>
        <p:spPr>
          <a:xfrm>
            <a:off x="4915269" y="4980373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745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145" y="1803633"/>
            <a:ext cx="6291710" cy="170208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1E3AF8D-1955-4D2D-9BEB-3A088087E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3852" y="4103588"/>
            <a:ext cx="3818701" cy="556336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</p:txBody>
      </p:sp>
    </p:spTree>
    <p:extLst>
      <p:ext uri="{BB962C8B-B14F-4D97-AF65-F5344CB8AC3E}">
        <p14:creationId xmlns:p14="http://schemas.microsoft.com/office/powerpoint/2010/main" val="89486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4592515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1.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722A5-D735-4D83-94D5-1032ED056C81}"/>
              </a:ext>
            </a:extLst>
          </p:cNvPr>
          <p:cNvSpPr/>
          <p:nvPr/>
        </p:nvSpPr>
        <p:spPr>
          <a:xfrm>
            <a:off x="2283068" y="2941519"/>
            <a:ext cx="6324601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Node.js là một môi trường máy chủ mã nguồn mở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5F1113-7737-4B14-8FAD-54ACAA6FAC20}"/>
              </a:ext>
            </a:extLst>
          </p:cNvPr>
          <p:cNvSpPr/>
          <p:nvPr/>
        </p:nvSpPr>
        <p:spPr>
          <a:xfrm>
            <a:off x="2283068" y="4058142"/>
            <a:ext cx="6324601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/>
              <a:t>Node.js cho phép bạn chạy JavaScript trên máy chủ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02BE75-8CC0-42D5-8BFF-B187A3D84A6B}"/>
              </a:ext>
            </a:extLst>
          </p:cNvPr>
          <p:cNvSpPr/>
          <p:nvPr/>
        </p:nvSpPr>
        <p:spPr>
          <a:xfrm>
            <a:off x="2283067" y="5174765"/>
            <a:ext cx="6324601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nhanh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bộ (non-blocking)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45656-EFFA-459E-AC42-EF9393493FDC}"/>
              </a:ext>
            </a:extLst>
          </p:cNvPr>
          <p:cNvSpPr txBox="1"/>
          <p:nvPr/>
        </p:nvSpPr>
        <p:spPr>
          <a:xfrm>
            <a:off x="1736479" y="1887556"/>
            <a:ext cx="3827587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ode là gì? Kiến thức cần biết về Node của Bitcoin và Blockchain">
            <a:extLst>
              <a:ext uri="{FF2B5EF4-FFF2-40B4-BE49-F238E27FC236}">
                <a16:creationId xmlns:a16="http://schemas.microsoft.com/office/drawing/2014/main" id="{33AF0E22-651C-4464-98A3-E4AF89A8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23" y="1702223"/>
            <a:ext cx="893885" cy="8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4592515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1.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722A5-D735-4D83-94D5-1032ED056C81}"/>
              </a:ext>
            </a:extLst>
          </p:cNvPr>
          <p:cNvSpPr/>
          <p:nvPr/>
        </p:nvSpPr>
        <p:spPr>
          <a:xfrm>
            <a:off x="2283069" y="2941519"/>
            <a:ext cx="5876194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 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trong NodeJS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5F1113-7737-4B14-8FAD-54ACAA6FAC20}"/>
              </a:ext>
            </a:extLst>
          </p:cNvPr>
          <p:cNvSpPr/>
          <p:nvPr/>
        </p:nvSpPr>
        <p:spPr>
          <a:xfrm>
            <a:off x="2283069" y="4058142"/>
            <a:ext cx="5876194" cy="78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trường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và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45656-EFFA-459E-AC42-EF9393493FDC}"/>
              </a:ext>
            </a:extLst>
          </p:cNvPr>
          <p:cNvSpPr txBox="1"/>
          <p:nvPr/>
        </p:nvSpPr>
        <p:spPr>
          <a:xfrm>
            <a:off x="1736479" y="1887556"/>
            <a:ext cx="2334359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Build a Command-Line Real-Time Chat App using SocketIO | by Chidume Nnamdi  🔥💻🎵🎮 | Bits and Pieces">
            <a:extLst>
              <a:ext uri="{FF2B5EF4-FFF2-40B4-BE49-F238E27FC236}">
                <a16:creationId xmlns:a16="http://schemas.microsoft.com/office/drawing/2014/main" id="{078BBCC5-2B5F-4CF6-814D-71400241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74" y="1669273"/>
            <a:ext cx="1922585" cy="9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C1296E-60DC-48B8-9CD2-76EA13502CAD}"/>
              </a:ext>
            </a:extLst>
          </p:cNvPr>
          <p:cNvSpPr/>
          <p:nvPr/>
        </p:nvSpPr>
        <p:spPr>
          <a:xfrm>
            <a:off x="2283069" y="5336931"/>
            <a:ext cx="5876194" cy="78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sensor, server và app</a:t>
            </a:r>
          </a:p>
        </p:txBody>
      </p:sp>
    </p:spTree>
    <p:extLst>
      <p:ext uri="{BB962C8B-B14F-4D97-AF65-F5344CB8AC3E}">
        <p14:creationId xmlns:p14="http://schemas.microsoft.com/office/powerpoint/2010/main" val="234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4592515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1.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39FDB-B0D2-4632-B5CB-E456E5D9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795096"/>
            <a:ext cx="7038975" cy="384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D0C88-013F-41B9-B759-74EC4E48010F}"/>
              </a:ext>
            </a:extLst>
          </p:cNvPr>
          <p:cNvSpPr txBox="1"/>
          <p:nvPr/>
        </p:nvSpPr>
        <p:spPr>
          <a:xfrm>
            <a:off x="3860593" y="5886390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hệ thống</a:t>
            </a:r>
          </a:p>
        </p:txBody>
      </p:sp>
    </p:spTree>
    <p:extLst>
      <p:ext uri="{BB962C8B-B14F-4D97-AF65-F5344CB8AC3E}">
        <p14:creationId xmlns:p14="http://schemas.microsoft.com/office/powerpoint/2010/main" val="59317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4592515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1.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D0C88-013F-41B9-B759-74EC4E48010F}"/>
              </a:ext>
            </a:extLst>
          </p:cNvPr>
          <p:cNvSpPr txBox="1"/>
          <p:nvPr/>
        </p:nvSpPr>
        <p:spPr>
          <a:xfrm>
            <a:off x="3860592" y="4784552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hệ thống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FFEB0-18CD-4971-9D28-6C34807D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8" y="2370625"/>
            <a:ext cx="7277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0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7482254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2. Database Management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722A5-D735-4D83-94D5-1032ED056C81}"/>
              </a:ext>
            </a:extLst>
          </p:cNvPr>
          <p:cNvSpPr/>
          <p:nvPr/>
        </p:nvSpPr>
        <p:spPr>
          <a:xfrm>
            <a:off x="2283069" y="3090989"/>
            <a:ext cx="5876194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hệ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trị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5F1113-7737-4B14-8FAD-54ACAA6FAC20}"/>
              </a:ext>
            </a:extLst>
          </p:cNvPr>
          <p:cNvSpPr/>
          <p:nvPr/>
        </p:nvSpPr>
        <p:spPr>
          <a:xfrm>
            <a:off x="2283069" y="4207612"/>
            <a:ext cx="5876194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hệ</a:t>
            </a:r>
          </a:p>
        </p:txBody>
      </p:sp>
      <p:pic>
        <p:nvPicPr>
          <p:cNvPr id="3074" name="Picture 2" descr="MySQL là gì? Tại sao nên sử dụng MySQL?">
            <a:extLst>
              <a:ext uri="{FF2B5EF4-FFF2-40B4-BE49-F238E27FC236}">
                <a16:creationId xmlns:a16="http://schemas.microsoft.com/office/drawing/2014/main" id="{33F4123A-D39B-45F8-961D-A8DCDB41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35" y="1540833"/>
            <a:ext cx="1947862" cy="121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0957F8-CD65-4E43-8D9F-39E78F67720D}"/>
              </a:ext>
            </a:extLst>
          </p:cNvPr>
          <p:cNvSpPr/>
          <p:nvPr/>
        </p:nvSpPr>
        <p:spPr>
          <a:xfrm>
            <a:off x="2306515" y="5324235"/>
            <a:ext cx="5876194" cy="624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toàn,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và dễ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7482254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3. 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7ED82-4898-4B52-BF8C-71383C97A482}"/>
              </a:ext>
            </a:extLst>
          </p:cNvPr>
          <p:cNvGraphicFramePr>
            <a:graphicFrameLocks noGrp="1"/>
          </p:cNvGraphicFramePr>
          <p:nvPr/>
        </p:nvGraphicFramePr>
        <p:xfrm>
          <a:off x="1500066" y="319909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53">
                  <a:extLst>
                    <a:ext uri="{9D8B030D-6E8A-4147-A177-3AD203B41FA5}">
                      <a16:colId xmlns:a16="http://schemas.microsoft.com/office/drawing/2014/main" val="2239364834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2527731258"/>
                    </a:ext>
                  </a:extLst>
                </a:gridCol>
                <a:gridCol w="2224454">
                  <a:extLst>
                    <a:ext uri="{9D8B030D-6E8A-4147-A177-3AD203B41FA5}">
                      <a16:colId xmlns:a16="http://schemas.microsoft.com/office/drawing/2014/main" val="3892816005"/>
                    </a:ext>
                  </a:extLst>
                </a:gridCol>
                <a:gridCol w="2141416">
                  <a:extLst>
                    <a:ext uri="{9D8B030D-6E8A-4147-A177-3AD203B41FA5}">
                      <a16:colId xmlns:a16="http://schemas.microsoft.com/office/drawing/2014/main" val="185892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9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Mật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khẩu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38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A189CE5-248D-416C-B673-DACB81727FD6}"/>
              </a:ext>
            </a:extLst>
          </p:cNvPr>
          <p:cNvSpPr txBox="1"/>
          <p:nvPr/>
        </p:nvSpPr>
        <p:spPr>
          <a:xfrm>
            <a:off x="1417025" y="1808426"/>
            <a:ext cx="8211041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b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tai_khoan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</p:txBody>
      </p:sp>
    </p:spTree>
    <p:extLst>
      <p:ext uri="{BB962C8B-B14F-4D97-AF65-F5344CB8AC3E}">
        <p14:creationId xmlns:p14="http://schemas.microsoft.com/office/powerpoint/2010/main" val="137154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7482254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3. 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7ED82-4898-4B52-BF8C-71383C97A482}"/>
              </a:ext>
            </a:extLst>
          </p:cNvPr>
          <p:cNvGraphicFramePr>
            <a:graphicFrameLocks noGrp="1"/>
          </p:cNvGraphicFramePr>
          <p:nvPr/>
        </p:nvGraphicFramePr>
        <p:xfrm>
          <a:off x="1500066" y="319909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53">
                  <a:extLst>
                    <a:ext uri="{9D8B030D-6E8A-4147-A177-3AD203B41FA5}">
                      <a16:colId xmlns:a16="http://schemas.microsoft.com/office/drawing/2014/main" val="2239364834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2527731258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3892816005"/>
                    </a:ext>
                  </a:extLst>
                </a:gridCol>
                <a:gridCol w="1679820">
                  <a:extLst>
                    <a:ext uri="{9D8B030D-6E8A-4147-A177-3AD203B41FA5}">
                      <a16:colId xmlns:a16="http://schemas.microsoft.com/office/drawing/2014/main" val="185892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ID_account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9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nhà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38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A189CE5-248D-416C-B673-DACB81727FD6}"/>
              </a:ext>
            </a:extLst>
          </p:cNvPr>
          <p:cNvSpPr txBox="1"/>
          <p:nvPr/>
        </p:nvSpPr>
        <p:spPr>
          <a:xfrm>
            <a:off x="1417025" y="1808426"/>
            <a:ext cx="8211041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b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</p:txBody>
      </p:sp>
    </p:spTree>
    <p:extLst>
      <p:ext uri="{BB962C8B-B14F-4D97-AF65-F5344CB8AC3E}">
        <p14:creationId xmlns:p14="http://schemas.microsoft.com/office/powerpoint/2010/main" val="79369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7482254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3. 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7ED82-4898-4B52-BF8C-71383C97A482}"/>
              </a:ext>
            </a:extLst>
          </p:cNvPr>
          <p:cNvGraphicFramePr>
            <a:graphicFrameLocks noGrp="1"/>
          </p:cNvGraphicFramePr>
          <p:nvPr/>
        </p:nvGraphicFramePr>
        <p:xfrm>
          <a:off x="1503485" y="365067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823">
                  <a:extLst>
                    <a:ext uri="{9D8B030D-6E8A-4147-A177-3AD203B41FA5}">
                      <a16:colId xmlns:a16="http://schemas.microsoft.com/office/drawing/2014/main" val="2239364834"/>
                    </a:ext>
                  </a:extLst>
                </a:gridCol>
                <a:gridCol w="2004646">
                  <a:extLst>
                    <a:ext uri="{9D8B030D-6E8A-4147-A177-3AD203B41FA5}">
                      <a16:colId xmlns:a16="http://schemas.microsoft.com/office/drawing/2014/main" val="2527731258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3892816005"/>
                    </a:ext>
                  </a:extLst>
                </a:gridCol>
                <a:gridCol w="1565031">
                  <a:extLst>
                    <a:ext uri="{9D8B030D-6E8A-4147-A177-3AD203B41FA5}">
                      <a16:colId xmlns:a16="http://schemas.microsoft.com/office/drawing/2014/main" val="1858922035"/>
                    </a:ext>
                  </a:extLst>
                </a:gridCol>
                <a:gridCol w="1472223">
                  <a:extLst>
                    <a:ext uri="{9D8B030D-6E8A-4147-A177-3AD203B41FA5}">
                      <a16:colId xmlns:a16="http://schemas.microsoft.com/office/drawing/2014/main" val="138601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ID_Home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9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tòa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nhà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38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A189CE5-248D-416C-B673-DACB81727FD6}"/>
              </a:ext>
            </a:extLst>
          </p:cNvPr>
          <p:cNvSpPr txBox="1"/>
          <p:nvPr/>
        </p:nvSpPr>
        <p:spPr>
          <a:xfrm>
            <a:off x="1417025" y="1808426"/>
            <a:ext cx="8211041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tòa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b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</p:txBody>
      </p:sp>
    </p:spTree>
    <p:extLst>
      <p:ext uri="{BB962C8B-B14F-4D97-AF65-F5344CB8AC3E}">
        <p14:creationId xmlns:p14="http://schemas.microsoft.com/office/powerpoint/2010/main" val="217617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7482254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3. 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7ED82-4898-4B52-BF8C-71383C97A482}"/>
              </a:ext>
            </a:extLst>
          </p:cNvPr>
          <p:cNvGraphicFramePr>
            <a:graphicFrameLocks noGrp="1"/>
          </p:cNvGraphicFramePr>
          <p:nvPr/>
        </p:nvGraphicFramePr>
        <p:xfrm>
          <a:off x="1503485" y="3650675"/>
          <a:ext cx="95220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15">
                  <a:extLst>
                    <a:ext uri="{9D8B030D-6E8A-4147-A177-3AD203B41FA5}">
                      <a16:colId xmlns:a16="http://schemas.microsoft.com/office/drawing/2014/main" val="2239364834"/>
                    </a:ext>
                  </a:extLst>
                </a:gridCol>
                <a:gridCol w="1328777">
                  <a:extLst>
                    <a:ext uri="{9D8B030D-6E8A-4147-A177-3AD203B41FA5}">
                      <a16:colId xmlns:a16="http://schemas.microsoft.com/office/drawing/2014/main" val="2527731258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892816005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1858922035"/>
                    </a:ext>
                  </a:extLst>
                </a:gridCol>
                <a:gridCol w="1151793">
                  <a:extLst>
                    <a:ext uri="{9D8B030D-6E8A-4147-A177-3AD203B41FA5}">
                      <a16:colId xmlns:a16="http://schemas.microsoft.com/office/drawing/2014/main" val="1386011319"/>
                    </a:ext>
                  </a:extLst>
                </a:gridCol>
                <a:gridCol w="1081453">
                  <a:extLst>
                    <a:ext uri="{9D8B030D-6E8A-4147-A177-3AD203B41FA5}">
                      <a16:colId xmlns:a16="http://schemas.microsoft.com/office/drawing/2014/main" val="3775957171"/>
                    </a:ext>
                  </a:extLst>
                </a:gridCol>
                <a:gridCol w="1345223">
                  <a:extLst>
                    <a:ext uri="{9D8B030D-6E8A-4147-A177-3AD203B41FA5}">
                      <a16:colId xmlns:a16="http://schemas.microsoft.com/office/drawing/2014/main" val="2543847934"/>
                    </a:ext>
                  </a:extLst>
                </a:gridCol>
                <a:gridCol w="1011117">
                  <a:extLst>
                    <a:ext uri="{9D8B030D-6E8A-4147-A177-3AD203B41FA5}">
                      <a16:colId xmlns:a16="http://schemas.microsoft.com/office/drawing/2014/main" val="237196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ID_Room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Favorite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91372"/>
                  </a:ext>
                </a:extLst>
              </a:tr>
              <a:tr h="59776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thích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trị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38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A189CE5-248D-416C-B673-DACB81727FD6}"/>
              </a:ext>
            </a:extLst>
          </p:cNvPr>
          <p:cNvSpPr txBox="1"/>
          <p:nvPr/>
        </p:nvSpPr>
        <p:spPr>
          <a:xfrm>
            <a:off x="1417025" y="1808426"/>
            <a:ext cx="8211041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b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thiet_bi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</p:txBody>
      </p:sp>
    </p:spTree>
    <p:extLst>
      <p:ext uri="{BB962C8B-B14F-4D97-AF65-F5344CB8AC3E}">
        <p14:creationId xmlns:p14="http://schemas.microsoft.com/office/powerpoint/2010/main" val="127188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C71485-15D0-448C-ADD8-920436E6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C3E7304F-66B1-4011-ABE5-11F0EDDBAD2D}"/>
              </a:ext>
            </a:extLst>
          </p:cNvPr>
          <p:cNvSpPr/>
          <p:nvPr/>
        </p:nvSpPr>
        <p:spPr>
          <a:xfrm>
            <a:off x="1020931" y="1811045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A0AEA5A3-265B-49A2-966E-ED514B879E33}"/>
              </a:ext>
            </a:extLst>
          </p:cNvPr>
          <p:cNvSpPr/>
          <p:nvPr/>
        </p:nvSpPr>
        <p:spPr>
          <a:xfrm>
            <a:off x="985421" y="2599337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54D1E02-558F-4BC6-9A35-861BCBDAA863}"/>
              </a:ext>
            </a:extLst>
          </p:cNvPr>
          <p:cNvSpPr/>
          <p:nvPr/>
        </p:nvSpPr>
        <p:spPr>
          <a:xfrm>
            <a:off x="1003176" y="3387629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219E3C7-0CAD-492C-858B-15540EC0F1CC}"/>
              </a:ext>
            </a:extLst>
          </p:cNvPr>
          <p:cNvSpPr txBox="1"/>
          <p:nvPr/>
        </p:nvSpPr>
        <p:spPr>
          <a:xfrm>
            <a:off x="1811044" y="1899675"/>
            <a:ext cx="587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C477D109-1CD7-4945-A996-7C30B6C5A1C0}"/>
              </a:ext>
            </a:extLst>
          </p:cNvPr>
          <p:cNvSpPr/>
          <p:nvPr/>
        </p:nvSpPr>
        <p:spPr>
          <a:xfrm>
            <a:off x="1020931" y="4152589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3ED8FD2-32AB-4524-9693-74F60D2CACC8}"/>
              </a:ext>
            </a:extLst>
          </p:cNvPr>
          <p:cNvSpPr txBox="1"/>
          <p:nvPr/>
        </p:nvSpPr>
        <p:spPr>
          <a:xfrm>
            <a:off x="1811044" y="2580510"/>
            <a:ext cx="6773662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firmware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C57E707-B005-4DFA-A3E3-A026DA8B393E}"/>
              </a:ext>
            </a:extLst>
          </p:cNvPr>
          <p:cNvSpPr txBox="1"/>
          <p:nvPr/>
        </p:nvSpPr>
        <p:spPr>
          <a:xfrm>
            <a:off x="1811044" y="3429000"/>
            <a:ext cx="499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Server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lí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2B24BA4-E6E6-46D6-A0AA-358DC6A42197}"/>
              </a:ext>
            </a:extLst>
          </p:cNvPr>
          <p:cNvSpPr txBox="1"/>
          <p:nvPr/>
        </p:nvSpPr>
        <p:spPr>
          <a:xfrm>
            <a:off x="1811044" y="4250421"/>
            <a:ext cx="587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android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3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7482254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3. Database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7ED82-4898-4B52-BF8C-71383C97A482}"/>
              </a:ext>
            </a:extLst>
          </p:cNvPr>
          <p:cNvGraphicFramePr>
            <a:graphicFrameLocks noGrp="1"/>
          </p:cNvGraphicFramePr>
          <p:nvPr/>
        </p:nvGraphicFramePr>
        <p:xfrm>
          <a:off x="1503485" y="3650675"/>
          <a:ext cx="95220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15">
                  <a:extLst>
                    <a:ext uri="{9D8B030D-6E8A-4147-A177-3AD203B41FA5}">
                      <a16:colId xmlns:a16="http://schemas.microsoft.com/office/drawing/2014/main" val="2239364834"/>
                    </a:ext>
                  </a:extLst>
                </a:gridCol>
                <a:gridCol w="1328777">
                  <a:extLst>
                    <a:ext uri="{9D8B030D-6E8A-4147-A177-3AD203B41FA5}">
                      <a16:colId xmlns:a16="http://schemas.microsoft.com/office/drawing/2014/main" val="2527731258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892816005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1858922035"/>
                    </a:ext>
                  </a:extLst>
                </a:gridCol>
                <a:gridCol w="1151793">
                  <a:extLst>
                    <a:ext uri="{9D8B030D-6E8A-4147-A177-3AD203B41FA5}">
                      <a16:colId xmlns:a16="http://schemas.microsoft.com/office/drawing/2014/main" val="1386011319"/>
                    </a:ext>
                  </a:extLst>
                </a:gridCol>
                <a:gridCol w="1081453">
                  <a:extLst>
                    <a:ext uri="{9D8B030D-6E8A-4147-A177-3AD203B41FA5}">
                      <a16:colId xmlns:a16="http://schemas.microsoft.com/office/drawing/2014/main" val="3775957171"/>
                    </a:ext>
                  </a:extLst>
                </a:gridCol>
                <a:gridCol w="1345223">
                  <a:extLst>
                    <a:ext uri="{9D8B030D-6E8A-4147-A177-3AD203B41FA5}">
                      <a16:colId xmlns:a16="http://schemas.microsoft.com/office/drawing/2014/main" val="2543847934"/>
                    </a:ext>
                  </a:extLst>
                </a:gridCol>
                <a:gridCol w="1011117">
                  <a:extLst>
                    <a:ext uri="{9D8B030D-6E8A-4147-A177-3AD203B41FA5}">
                      <a16:colId xmlns:a16="http://schemas.microsoft.com/office/drawing/2014/main" val="237196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Trường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ID_Room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Favorite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91372"/>
                  </a:ext>
                </a:extLst>
              </a:tr>
              <a:tr h="59776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phòng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thích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trị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389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A189CE5-248D-416C-B673-DACB81727FD6}"/>
              </a:ext>
            </a:extLst>
          </p:cNvPr>
          <p:cNvSpPr txBox="1"/>
          <p:nvPr/>
        </p:nvSpPr>
        <p:spPr>
          <a:xfrm>
            <a:off x="1417025" y="1808426"/>
            <a:ext cx="8211041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b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thiet_bi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</p:txBody>
      </p:sp>
    </p:spTree>
    <p:extLst>
      <p:ext uri="{BB962C8B-B14F-4D97-AF65-F5344CB8AC3E}">
        <p14:creationId xmlns:p14="http://schemas.microsoft.com/office/powerpoint/2010/main" val="171659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624254"/>
            <a:ext cx="7482254" cy="7325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l"/>
            <a:r>
              <a:rPr lang="en-US" sz="4400" b="1" dirty="0"/>
              <a:t>4. Functional specification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78AB0-F0BD-446C-906B-F1631F59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98" y="1470517"/>
            <a:ext cx="6579441" cy="51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96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B3DC26-CD2E-4724-8170-19FF9C408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123" y="1633048"/>
            <a:ext cx="7766936" cy="1555812"/>
          </a:xfrm>
        </p:spPr>
        <p:txBody>
          <a:bodyPr/>
          <a:lstStyle/>
          <a:p>
            <a:pPr algn="ctr"/>
            <a:r>
              <a:rPr lang="en-US" sz="3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Android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1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C71485-15D0-448C-ADD8-920436E6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C3E7304F-66B1-4011-ABE5-11F0EDDBAD2D}"/>
              </a:ext>
            </a:extLst>
          </p:cNvPr>
          <p:cNvSpPr/>
          <p:nvPr/>
        </p:nvSpPr>
        <p:spPr>
          <a:xfrm>
            <a:off x="1020931" y="1811045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A0AEA5A3-265B-49A2-966E-ED514B879E33}"/>
              </a:ext>
            </a:extLst>
          </p:cNvPr>
          <p:cNvSpPr/>
          <p:nvPr/>
        </p:nvSpPr>
        <p:spPr>
          <a:xfrm>
            <a:off x="985421" y="2599337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54D1E02-558F-4BC6-9A35-861BCBDAA863}"/>
              </a:ext>
            </a:extLst>
          </p:cNvPr>
          <p:cNvSpPr/>
          <p:nvPr/>
        </p:nvSpPr>
        <p:spPr>
          <a:xfrm>
            <a:off x="1003176" y="3387629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219E3C7-0CAD-492C-858B-15540EC0F1CC}"/>
              </a:ext>
            </a:extLst>
          </p:cNvPr>
          <p:cNvSpPr txBox="1"/>
          <p:nvPr/>
        </p:nvSpPr>
        <p:spPr>
          <a:xfrm>
            <a:off x="1811044" y="1899675"/>
            <a:ext cx="587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C477D109-1CD7-4945-A996-7C30B6C5A1C0}"/>
              </a:ext>
            </a:extLst>
          </p:cNvPr>
          <p:cNvSpPr/>
          <p:nvPr/>
        </p:nvSpPr>
        <p:spPr>
          <a:xfrm>
            <a:off x="1020931" y="4152589"/>
            <a:ext cx="550417" cy="50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3ED8FD2-32AB-4524-9693-74F60D2CACC8}"/>
              </a:ext>
            </a:extLst>
          </p:cNvPr>
          <p:cNvSpPr txBox="1"/>
          <p:nvPr/>
        </p:nvSpPr>
        <p:spPr>
          <a:xfrm>
            <a:off x="1811044" y="2580510"/>
            <a:ext cx="6773662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Activity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C57E707-B005-4DFA-A3E3-A026DA8B393E}"/>
              </a:ext>
            </a:extLst>
          </p:cNvPr>
          <p:cNvSpPr txBox="1"/>
          <p:nvPr/>
        </p:nvSpPr>
        <p:spPr>
          <a:xfrm>
            <a:off x="1811044" y="3429000"/>
            <a:ext cx="499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Fragment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2B24BA4-E6E6-46D6-A0AA-358DC6A42197}"/>
              </a:ext>
            </a:extLst>
          </p:cNvPr>
          <p:cNvSpPr txBox="1"/>
          <p:nvPr/>
        </p:nvSpPr>
        <p:spPr>
          <a:xfrm>
            <a:off x="1811044" y="4250421"/>
            <a:ext cx="587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Navigation Graph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0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2D3B0D-5CCC-479F-9DB7-E158E644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Hình ảnh 36">
            <a:extLst>
              <a:ext uri="{FF2B5EF4-FFF2-40B4-BE49-F238E27FC236}">
                <a16:creationId xmlns:a16="http://schemas.microsoft.com/office/drawing/2014/main" id="{936C8828-F0A2-4997-BCC9-D26DB3D954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65" y="1666788"/>
            <a:ext cx="6957206" cy="42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4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615E27-0F5C-4380-A63D-2588D85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Activity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766032-2AC9-447B-8F21-8B39FFC1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09" y="2066925"/>
            <a:ext cx="4060521" cy="379534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 Splash Screen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ung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năng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Dấu hỏi Biểu tượng máy tính, câu hỏi, hoạt hình, khu vực png | PNGEgg">
            <a:extLst>
              <a:ext uri="{FF2B5EF4-FFF2-40B4-BE49-F238E27FC236}">
                <a16:creationId xmlns:a16="http://schemas.microsoft.com/office/drawing/2014/main" id="{798469D9-F419-49A3-B88F-2A947C83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4" y="4546561"/>
            <a:ext cx="189740" cy="31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146FA307-E822-4A6E-A8C6-35D5EB235D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84" y="1154259"/>
            <a:ext cx="6547174" cy="4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9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Activity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A54902-C959-4ECA-A3F3-B0960F1B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1549"/>
            <a:ext cx="3756121" cy="434981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559342F-2F91-484E-BE6C-28EF54C102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14" y="1078345"/>
            <a:ext cx="4836812" cy="47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Activity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A54902-C959-4ECA-A3F3-B0960F1B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1549"/>
            <a:ext cx="3756121" cy="434981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Menu Bar, Fragment container, Bottom Navbar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Fragment container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46785A9-3781-4872-9467-2A3AB3720F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73" y="1026218"/>
            <a:ext cx="2498329" cy="51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76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Fragment</a:t>
            </a:r>
          </a:p>
        </p:txBody>
      </p:sp>
      <p:pic>
        <p:nvPicPr>
          <p:cNvPr id="7" name="Hình ảnh 6" descr="Ảnh có chứa văn bản, thiết bị điện tử&#10;&#10;Mô tả được tạo tự động">
            <a:extLst>
              <a:ext uri="{FF2B5EF4-FFF2-40B4-BE49-F238E27FC236}">
                <a16:creationId xmlns:a16="http://schemas.microsoft.com/office/drawing/2014/main" id="{296DD350-17DA-4A4A-91F6-F709F48E8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07" y="1457438"/>
            <a:ext cx="2152808" cy="4426123"/>
          </a:xfrm>
          <a:prstGeom prst="rect">
            <a:avLst/>
          </a:prstGeom>
        </p:spPr>
      </p:pic>
      <p:pic>
        <p:nvPicPr>
          <p:cNvPr id="8" name="Hình ảnh 7" descr="Ảnh có chứa văn bản, ảnh chụp màn hình, thiết bị điện tử&#10;&#10;Mô tả được tạo tự động">
            <a:extLst>
              <a:ext uri="{FF2B5EF4-FFF2-40B4-BE49-F238E27FC236}">
                <a16:creationId xmlns:a16="http://schemas.microsoft.com/office/drawing/2014/main" id="{6BF9177E-F7AF-4C7B-8EFD-DF45BD9662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24" y="1457438"/>
            <a:ext cx="2153220" cy="4426123"/>
          </a:xfrm>
          <a:prstGeom prst="rect">
            <a:avLst/>
          </a:prstGeom>
        </p:spPr>
      </p:pic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0C4969AB-3C78-4E2F-A440-569031D779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62" y="1457438"/>
            <a:ext cx="2153221" cy="4426607"/>
          </a:xfrm>
          <a:prstGeom prst="rect">
            <a:avLst/>
          </a:prstGeom>
        </p:spPr>
      </p:pic>
      <p:pic>
        <p:nvPicPr>
          <p:cNvPr id="10" name="Hình ảnh 9" descr="Ảnh có chứa bàn&#10;&#10;Mô tả được tạo tự động">
            <a:extLst>
              <a:ext uri="{FF2B5EF4-FFF2-40B4-BE49-F238E27FC236}">
                <a16:creationId xmlns:a16="http://schemas.microsoft.com/office/drawing/2014/main" id="{3FB41A68-8264-40D4-BA0E-078135CE25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0" y="1457734"/>
            <a:ext cx="2153221" cy="442582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E890E64-1563-41F3-97E0-ABB49CD9A968}"/>
              </a:ext>
            </a:extLst>
          </p:cNvPr>
          <p:cNvSpPr txBox="1"/>
          <p:nvPr/>
        </p:nvSpPr>
        <p:spPr>
          <a:xfrm>
            <a:off x="988907" y="60855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home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B3CCE0B-1351-4769-B054-0E7544F9CEC6}"/>
              </a:ext>
            </a:extLst>
          </p:cNvPr>
          <p:cNvSpPr txBox="1"/>
          <p:nvPr/>
        </p:nvSpPr>
        <p:spPr>
          <a:xfrm>
            <a:off x="3831744" y="60855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BFA3295-E079-4FDE-AD60-B8BCA40181C2}"/>
              </a:ext>
            </a:extLst>
          </p:cNvPr>
          <p:cNvSpPr txBox="1"/>
          <p:nvPr/>
        </p:nvSpPr>
        <p:spPr>
          <a:xfrm>
            <a:off x="6543061" y="6085552"/>
            <a:ext cx="215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ECC890F-E5E8-4645-A9AA-E0406D1B6DD5}"/>
              </a:ext>
            </a:extLst>
          </p:cNvPr>
          <p:cNvSpPr txBox="1"/>
          <p:nvPr/>
        </p:nvSpPr>
        <p:spPr>
          <a:xfrm>
            <a:off x="9273999" y="60855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9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Fragment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B3CCE0B-1351-4769-B054-0E7544F9CEC6}"/>
              </a:ext>
            </a:extLst>
          </p:cNvPr>
          <p:cNvSpPr txBox="1"/>
          <p:nvPr/>
        </p:nvSpPr>
        <p:spPr>
          <a:xfrm>
            <a:off x="4089911" y="6063734"/>
            <a:ext cx="261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BF63935-0C8A-463D-8DDA-A0E27539F7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51" y="1455970"/>
            <a:ext cx="4546323" cy="43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7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2D3B0D-5CCC-479F-9DB7-E158E644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AC0E10E-F0CA-418E-A3BA-8A30705FA3BA}"/>
              </a:ext>
            </a:extLst>
          </p:cNvPr>
          <p:cNvSpPr txBox="1"/>
          <p:nvPr/>
        </p:nvSpPr>
        <p:spPr>
          <a:xfrm>
            <a:off x="1473692" y="2388094"/>
            <a:ext cx="679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0EB6AA49-BF1D-4FA8-9790-808A254729DD}"/>
              </a:ext>
            </a:extLst>
          </p:cNvPr>
          <p:cNvSpPr txBox="1"/>
          <p:nvPr/>
        </p:nvSpPr>
        <p:spPr>
          <a:xfrm>
            <a:off x="1473692" y="1930400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</a:p>
        </p:txBody>
      </p:sp>
      <p:pic>
        <p:nvPicPr>
          <p:cNvPr id="1026" name="Picture 2" descr="Câu hỏi hay về in ấn có lỗi thời hay không? - Quảng cáo Hùng Phát">
            <a:extLst>
              <a:ext uri="{FF2B5EF4-FFF2-40B4-BE49-F238E27FC236}">
                <a16:creationId xmlns:a16="http://schemas.microsoft.com/office/drawing/2014/main" id="{984CA861-5F64-4B4C-A0E9-93C78ACA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72" y="3157584"/>
            <a:ext cx="464921" cy="4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F302FEFC-E283-42F0-A3C3-73F13103B30D}"/>
              </a:ext>
            </a:extLst>
          </p:cNvPr>
          <p:cNvSpPr txBox="1"/>
          <p:nvPr/>
        </p:nvSpPr>
        <p:spPr>
          <a:xfrm>
            <a:off x="2139517" y="3242503"/>
            <a:ext cx="561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http?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BDAAB5DE-A8FA-4F1D-931D-8549DA0C7E64}"/>
              </a:ext>
            </a:extLst>
          </p:cNvPr>
          <p:cNvSpPr txBox="1"/>
          <p:nvPr/>
        </p:nvSpPr>
        <p:spPr>
          <a:xfrm>
            <a:off x="1633490" y="4003830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ộp Văn bản 36">
            <a:extLst>
              <a:ext uri="{FF2B5EF4-FFF2-40B4-BE49-F238E27FC236}">
                <a16:creationId xmlns:a16="http://schemas.microsoft.com/office/drawing/2014/main" id="{87DEB716-220D-4515-8254-6C883BF10DA4}"/>
              </a:ext>
            </a:extLst>
          </p:cNvPr>
          <p:cNvSpPr txBox="1"/>
          <p:nvPr/>
        </p:nvSpPr>
        <p:spPr>
          <a:xfrm>
            <a:off x="4234007" y="3957554"/>
            <a:ext cx="831215" cy="83121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Hộp Văn bản 46">
            <a:extLst>
              <a:ext uri="{FF2B5EF4-FFF2-40B4-BE49-F238E27FC236}">
                <a16:creationId xmlns:a16="http://schemas.microsoft.com/office/drawing/2014/main" id="{30197232-E4A3-4FFE-B40B-070DE995BAA4}"/>
              </a:ext>
            </a:extLst>
          </p:cNvPr>
          <p:cNvSpPr txBox="1"/>
          <p:nvPr/>
        </p:nvSpPr>
        <p:spPr>
          <a:xfrm>
            <a:off x="7489652" y="3978509"/>
            <a:ext cx="879475" cy="8382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Hộp Văn bản 49">
            <a:extLst>
              <a:ext uri="{FF2B5EF4-FFF2-40B4-BE49-F238E27FC236}">
                <a16:creationId xmlns:a16="http://schemas.microsoft.com/office/drawing/2014/main" id="{3C3B77ED-14C8-4D79-90FF-EA9995CCD116}"/>
              </a:ext>
            </a:extLst>
          </p:cNvPr>
          <p:cNvSpPr txBox="1"/>
          <p:nvPr/>
        </p:nvSpPr>
        <p:spPr>
          <a:xfrm>
            <a:off x="5924377" y="3991844"/>
            <a:ext cx="934720" cy="70612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1C717FD2-A993-459D-9FAA-FE6C0BA970E6}"/>
              </a:ext>
            </a:extLst>
          </p:cNvPr>
          <p:cNvCxnSpPr/>
          <p:nvPr/>
        </p:nvCxnSpPr>
        <p:spPr>
          <a:xfrm>
            <a:off x="5030932" y="4130909"/>
            <a:ext cx="948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ộp Văn bản 1">
            <a:extLst>
              <a:ext uri="{FF2B5EF4-FFF2-40B4-BE49-F238E27FC236}">
                <a16:creationId xmlns:a16="http://schemas.microsoft.com/office/drawing/2014/main" id="{A49859F6-DC55-4F0E-B626-59EA7EEDCAC6}"/>
              </a:ext>
            </a:extLst>
          </p:cNvPr>
          <p:cNvSpPr txBox="1"/>
          <p:nvPr/>
        </p:nvSpPr>
        <p:spPr>
          <a:xfrm>
            <a:off x="4234007" y="4760194"/>
            <a:ext cx="1044575" cy="49149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Decive </a:t>
            </a:r>
          </a:p>
        </p:txBody>
      </p:sp>
      <p:sp>
        <p:nvSpPr>
          <p:cNvPr id="26" name="Hộp Văn bản 2">
            <a:extLst>
              <a:ext uri="{FF2B5EF4-FFF2-40B4-BE49-F238E27FC236}">
                <a16:creationId xmlns:a16="http://schemas.microsoft.com/office/drawing/2014/main" id="{0F06BB7A-90BF-4C97-A078-9E6BC43F607A}"/>
              </a:ext>
            </a:extLst>
          </p:cNvPr>
          <p:cNvSpPr txBox="1"/>
          <p:nvPr/>
        </p:nvSpPr>
        <p:spPr>
          <a:xfrm>
            <a:off x="5970732" y="5009114"/>
            <a:ext cx="803275" cy="57467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FA76AAC7-0787-43D8-ADA5-115BF32EA562}"/>
              </a:ext>
            </a:extLst>
          </p:cNvPr>
          <p:cNvCxnSpPr/>
          <p:nvPr/>
        </p:nvCxnSpPr>
        <p:spPr>
          <a:xfrm>
            <a:off x="6236162" y="4697964"/>
            <a:ext cx="0" cy="2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90ACDFC-0032-47B1-992B-09AC8921CDB3}"/>
              </a:ext>
            </a:extLst>
          </p:cNvPr>
          <p:cNvCxnSpPr/>
          <p:nvPr/>
        </p:nvCxnSpPr>
        <p:spPr>
          <a:xfrm flipV="1">
            <a:off x="6415867" y="4684629"/>
            <a:ext cx="0" cy="2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Hộp Văn bản 6">
            <a:extLst>
              <a:ext uri="{FF2B5EF4-FFF2-40B4-BE49-F238E27FC236}">
                <a16:creationId xmlns:a16="http://schemas.microsoft.com/office/drawing/2014/main" id="{9FF0199C-4DFB-4569-8951-912467CFDCEC}"/>
              </a:ext>
            </a:extLst>
          </p:cNvPr>
          <p:cNvSpPr txBox="1"/>
          <p:nvPr/>
        </p:nvSpPr>
        <p:spPr>
          <a:xfrm>
            <a:off x="6000577" y="5543149"/>
            <a:ext cx="872490" cy="29781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</a:p>
        </p:txBody>
      </p:sp>
      <p:sp>
        <p:nvSpPr>
          <p:cNvPr id="30" name="Hộp Văn bản 14">
            <a:extLst>
              <a:ext uri="{FF2B5EF4-FFF2-40B4-BE49-F238E27FC236}">
                <a16:creationId xmlns:a16="http://schemas.microsoft.com/office/drawing/2014/main" id="{D726F1A2-5CA3-4B3D-85B8-02C359885DA4}"/>
              </a:ext>
            </a:extLst>
          </p:cNvPr>
          <p:cNvSpPr txBox="1"/>
          <p:nvPr/>
        </p:nvSpPr>
        <p:spPr>
          <a:xfrm>
            <a:off x="7628717" y="4872589"/>
            <a:ext cx="838200" cy="49847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 android</a:t>
            </a:r>
          </a:p>
        </p:txBody>
      </p: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F92B4740-877A-47E1-BBDD-B6BD5D1E08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57" y="3876427"/>
            <a:ext cx="643255" cy="64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Hình ảnh 31" descr="IconExperience » G-Collection » Server Icon">
            <a:extLst>
              <a:ext uri="{FF2B5EF4-FFF2-40B4-BE49-F238E27FC236}">
                <a16:creationId xmlns:a16="http://schemas.microsoft.com/office/drawing/2014/main" id="{7CA5C31C-5D8D-47F6-A6A0-66190C60B7F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47" y="3897829"/>
            <a:ext cx="608330" cy="60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Hình ảnh 32" descr="Mobile Phone Hand Icon Hand Holding Smartphone Flat Design ⬇ Vector Image  by © byemoke | Vector Stock 252577714">
            <a:extLst>
              <a:ext uri="{FF2B5EF4-FFF2-40B4-BE49-F238E27FC236}">
                <a16:creationId xmlns:a16="http://schemas.microsoft.com/office/drawing/2014/main" id="{A8DBF9B5-A8F0-48F3-B591-9090328DA3D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66" y="3876427"/>
            <a:ext cx="69024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Hình ảnh 33" descr="Office, database Free Icon of Super Flat Remix V1.08">
            <a:extLst>
              <a:ext uri="{FF2B5EF4-FFF2-40B4-BE49-F238E27FC236}">
                <a16:creationId xmlns:a16="http://schemas.microsoft.com/office/drawing/2014/main" id="{C31F55B3-B126-46B3-9F6C-5740469C6F6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42451"/>
            <a:ext cx="476885" cy="47688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Hộp Văn bản 10">
            <a:extLst>
              <a:ext uri="{FF2B5EF4-FFF2-40B4-BE49-F238E27FC236}">
                <a16:creationId xmlns:a16="http://schemas.microsoft.com/office/drawing/2014/main" id="{168F3573-8B9E-4E07-BA82-06A093631B5D}"/>
              </a:ext>
            </a:extLst>
          </p:cNvPr>
          <p:cNvSpPr txBox="1"/>
          <p:nvPr/>
        </p:nvSpPr>
        <p:spPr>
          <a:xfrm>
            <a:off x="5173717" y="3774278"/>
            <a:ext cx="650240" cy="27559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</a:t>
            </a:r>
            <a:endParaRPr lang="en-US" sz="13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Hộp Văn bản 10">
            <a:extLst>
              <a:ext uri="{FF2B5EF4-FFF2-40B4-BE49-F238E27FC236}">
                <a16:creationId xmlns:a16="http://schemas.microsoft.com/office/drawing/2014/main" id="{C159723F-C7C8-4818-941E-2FF517CB2391}"/>
              </a:ext>
            </a:extLst>
          </p:cNvPr>
          <p:cNvSpPr txBox="1"/>
          <p:nvPr/>
        </p:nvSpPr>
        <p:spPr>
          <a:xfrm>
            <a:off x="6798046" y="3874540"/>
            <a:ext cx="650240" cy="384039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??? </a:t>
            </a:r>
          </a:p>
        </p:txBody>
      </p:sp>
      <p:sp>
        <p:nvSpPr>
          <p:cNvPr id="38" name="Mũi tên: Phải 37">
            <a:extLst>
              <a:ext uri="{FF2B5EF4-FFF2-40B4-BE49-F238E27FC236}">
                <a16:creationId xmlns:a16="http://schemas.microsoft.com/office/drawing/2014/main" id="{B41023B3-5C4C-4185-9A77-EF50A4533922}"/>
              </a:ext>
            </a:extLst>
          </p:cNvPr>
          <p:cNvSpPr/>
          <p:nvPr/>
        </p:nvSpPr>
        <p:spPr>
          <a:xfrm>
            <a:off x="6572885" y="4049868"/>
            <a:ext cx="1305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̃i tên: Phải 38">
            <a:extLst>
              <a:ext uri="{FF2B5EF4-FFF2-40B4-BE49-F238E27FC236}">
                <a16:creationId xmlns:a16="http://schemas.microsoft.com/office/drawing/2014/main" id="{7CC00F36-719F-486F-AC82-75D03428553F}"/>
              </a:ext>
            </a:extLst>
          </p:cNvPr>
          <p:cNvSpPr/>
          <p:nvPr/>
        </p:nvSpPr>
        <p:spPr>
          <a:xfrm>
            <a:off x="1168570" y="5269384"/>
            <a:ext cx="464920" cy="24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ABF7EC58-F414-4A09-B773-62A27A928AAF}"/>
              </a:ext>
            </a:extLst>
          </p:cNvPr>
          <p:cNvSpPr txBox="1"/>
          <p:nvPr/>
        </p:nvSpPr>
        <p:spPr>
          <a:xfrm>
            <a:off x="1709432" y="5219817"/>
            <a:ext cx="31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Firebase, MQTT, Socket io</a:t>
            </a:r>
          </a:p>
        </p:txBody>
      </p:sp>
    </p:spTree>
    <p:extLst>
      <p:ext uri="{BB962C8B-B14F-4D97-AF65-F5344CB8AC3E}">
        <p14:creationId xmlns:p14="http://schemas.microsoft.com/office/powerpoint/2010/main" val="309625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Fragment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B3CCE0B-1351-4769-B054-0E7544F9CEC6}"/>
              </a:ext>
            </a:extLst>
          </p:cNvPr>
          <p:cNvSpPr txBox="1"/>
          <p:nvPr/>
        </p:nvSpPr>
        <p:spPr>
          <a:xfrm>
            <a:off x="1376217" y="6063734"/>
            <a:ext cx="205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67D32F8-1680-47A5-9689-733E1C9B45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8" y="1590668"/>
            <a:ext cx="2050818" cy="4216382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thiết bị điện tử&#10;&#10;Mô tả được tạo tự động">
            <a:extLst>
              <a:ext uri="{FF2B5EF4-FFF2-40B4-BE49-F238E27FC236}">
                <a16:creationId xmlns:a16="http://schemas.microsoft.com/office/drawing/2014/main" id="{1228C2EC-BA87-4982-950A-CDBE90BCDC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98" y="1590144"/>
            <a:ext cx="2050818" cy="421585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1FC03BF-2626-4E32-BFA7-095260375B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72" y="1590144"/>
            <a:ext cx="2050818" cy="4216082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46539AF-4329-457B-93F3-23BA1E303D13}"/>
              </a:ext>
            </a:extLst>
          </p:cNvPr>
          <p:cNvSpPr txBox="1"/>
          <p:nvPr/>
        </p:nvSpPr>
        <p:spPr>
          <a:xfrm>
            <a:off x="4357197" y="6059116"/>
            <a:ext cx="205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E392E26-5E66-4E32-AF50-66212054650C}"/>
              </a:ext>
            </a:extLst>
          </p:cNvPr>
          <p:cNvSpPr txBox="1"/>
          <p:nvPr/>
        </p:nvSpPr>
        <p:spPr>
          <a:xfrm>
            <a:off x="7499171" y="6059115"/>
            <a:ext cx="205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A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6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Graph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AE0FDB1-FF8B-4355-91EF-31068D5024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15" y="1587000"/>
            <a:ext cx="8051030" cy="40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861" y="2673292"/>
            <a:ext cx="4658064" cy="1059809"/>
          </a:xfrm>
        </p:spPr>
        <p:txBody>
          <a:bodyPr>
            <a:normAutofit/>
          </a:bodyPr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66654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615E27-0F5C-4380-A63D-2588D85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Socket io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766032-2AC9-447B-8F21-8B39FFC1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09" y="2066925"/>
            <a:ext cx="4060521" cy="3795341"/>
          </a:xfrm>
        </p:spPr>
        <p:txBody>
          <a:bodyPr>
            <a:normAutofit/>
          </a:bodyPr>
          <a:lstStyle/>
          <a:p>
            <a:r>
              <a:rPr lang="vi-VN" dirty="0"/>
              <a:t>Socket.io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cho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thực</a:t>
            </a:r>
            <a:r>
              <a:rPr lang="en-US" dirty="0"/>
              <a:t> </a:t>
            </a:r>
            <a:r>
              <a:rPr lang="vi-VN" dirty="0"/>
              <a:t>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hai </a:t>
            </a:r>
            <a:r>
              <a:rPr lang="vi-VN" dirty="0" err="1"/>
              <a:t>chiều</a:t>
            </a:r>
            <a:r>
              <a:rPr lang="vi-VN" dirty="0"/>
              <a:t>.</a:t>
            </a:r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websocket</a:t>
            </a:r>
            <a:r>
              <a:rPr lang="en-US" dirty="0"/>
              <a:t> (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hơp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</a:t>
            </a:r>
          </a:p>
          <a:p>
            <a:endParaRPr lang="en-US" dirty="0"/>
          </a:p>
        </p:txBody>
      </p:sp>
      <p:pic>
        <p:nvPicPr>
          <p:cNvPr id="3074" name="Picture 2" descr="Real time chat in PHP +Redis +Pub/Sub +WebSockets (+NodeJS) - Stack Overflow">
            <a:extLst>
              <a:ext uri="{FF2B5EF4-FFF2-40B4-BE49-F238E27FC236}">
                <a16:creationId xmlns:a16="http://schemas.microsoft.com/office/drawing/2014/main" id="{8C7BA96A-B257-4A0D-88E3-29F3E81E8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86" y="1930400"/>
            <a:ext cx="50006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ấu hỏi Biểu tượng máy tính, câu hỏi, hoạt hình, khu vực png | PNGEgg">
            <a:extLst>
              <a:ext uri="{FF2B5EF4-FFF2-40B4-BE49-F238E27FC236}">
                <a16:creationId xmlns:a16="http://schemas.microsoft.com/office/drawing/2014/main" id="{798469D9-F419-49A3-B88F-2A947C83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4" y="4546561"/>
            <a:ext cx="189740" cy="31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3F80E2-4A73-4DC4-94BE-5229DDA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socket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A54902-C959-4ECA-A3F3-B0960F1B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549"/>
            <a:ext cx="3380316" cy="4349813"/>
          </a:xfrm>
        </p:spPr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 TCP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eal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hay thông tin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khoán</a:t>
            </a: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socket là gì?">
            <a:extLst>
              <a:ext uri="{FF2B5EF4-FFF2-40B4-BE49-F238E27FC236}">
                <a16:creationId xmlns:a16="http://schemas.microsoft.com/office/drawing/2014/main" id="{1392CCB8-C5CB-4D3C-B235-4B1082938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893" y="1602365"/>
            <a:ext cx="5360990" cy="36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734635-0463-481D-9A31-E201620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firmware</a:t>
            </a:r>
          </a:p>
        </p:txBody>
      </p:sp>
      <p:pic>
        <p:nvPicPr>
          <p:cNvPr id="1026" name="Picture 2" descr="Thu phát wifi ESP8266 12E - Nshop">
            <a:extLst>
              <a:ext uri="{FF2B5EF4-FFF2-40B4-BE49-F238E27FC236}">
                <a16:creationId xmlns:a16="http://schemas.microsoft.com/office/drawing/2014/main" id="{F26257BF-88F5-40B4-AD20-ACAAEA7E1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40" y="2931696"/>
            <a:ext cx="3612932" cy="23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EAEE9ED-0006-4221-9BF0-11F032240BED}"/>
              </a:ext>
            </a:extLst>
          </p:cNvPr>
          <p:cNvCxnSpPr/>
          <p:nvPr/>
        </p:nvCxnSpPr>
        <p:spPr>
          <a:xfrm>
            <a:off x="5921406" y="3994951"/>
            <a:ext cx="1464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AF1BCDD-EAA3-4CC6-8854-4430D2DDF43D}"/>
              </a:ext>
            </a:extLst>
          </p:cNvPr>
          <p:cNvSpPr/>
          <p:nvPr/>
        </p:nvSpPr>
        <p:spPr>
          <a:xfrm>
            <a:off x="7377344" y="3773010"/>
            <a:ext cx="727969" cy="48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490B666-3AE2-4F9E-8473-247A092CA6A9}"/>
              </a:ext>
            </a:extLst>
          </p:cNvPr>
          <p:cNvCxnSpPr/>
          <p:nvPr/>
        </p:nvCxnSpPr>
        <p:spPr>
          <a:xfrm flipV="1">
            <a:off x="5992427" y="2858610"/>
            <a:ext cx="1384917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DB3F50B-60F5-445A-9395-FF12E9EE1C72}"/>
              </a:ext>
            </a:extLst>
          </p:cNvPr>
          <p:cNvSpPr/>
          <p:nvPr/>
        </p:nvSpPr>
        <p:spPr>
          <a:xfrm>
            <a:off x="7386221" y="2565647"/>
            <a:ext cx="967666" cy="51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F9D8713F-95BE-4A9E-84A5-F428B10E4A24}"/>
              </a:ext>
            </a:extLst>
          </p:cNvPr>
          <p:cNvCxnSpPr/>
          <p:nvPr/>
        </p:nvCxnSpPr>
        <p:spPr>
          <a:xfrm flipH="1" flipV="1">
            <a:off x="2192784" y="3306931"/>
            <a:ext cx="626456" cy="57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57767208-3A49-4445-8F32-2C586DB1ADC4}"/>
              </a:ext>
            </a:extLst>
          </p:cNvPr>
          <p:cNvSpPr/>
          <p:nvPr/>
        </p:nvSpPr>
        <p:spPr>
          <a:xfrm>
            <a:off x="1247612" y="2858609"/>
            <a:ext cx="936295" cy="62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5382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320C9-23FE-402C-A126-257C853F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84">
            <a:extLst>
              <a:ext uri="{FF2B5EF4-FFF2-40B4-BE49-F238E27FC236}">
                <a16:creationId xmlns:a16="http://schemas.microsoft.com/office/drawing/2014/main" id="{161BF57E-986C-4BFE-B140-7DA65088E25A}"/>
              </a:ext>
            </a:extLst>
          </p:cNvPr>
          <p:cNvSpPr txBox="1"/>
          <p:nvPr/>
        </p:nvSpPr>
        <p:spPr>
          <a:xfrm>
            <a:off x="4975668" y="1806343"/>
            <a:ext cx="742950" cy="27844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" name="Hộp Văn bản 85">
            <a:extLst>
              <a:ext uri="{FF2B5EF4-FFF2-40B4-BE49-F238E27FC236}">
                <a16:creationId xmlns:a16="http://schemas.microsoft.com/office/drawing/2014/main" id="{694FF920-C993-4D57-B9DE-7B25427BE58F}"/>
              </a:ext>
            </a:extLst>
          </p:cNvPr>
          <p:cNvSpPr txBox="1"/>
          <p:nvPr/>
        </p:nvSpPr>
        <p:spPr>
          <a:xfrm>
            <a:off x="4885498" y="2431702"/>
            <a:ext cx="923290" cy="3657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Đọc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ROM </a:t>
            </a:r>
          </a:p>
        </p:txBody>
      </p:sp>
      <p:sp>
        <p:nvSpPr>
          <p:cNvPr id="6" name="Hộp Văn bản 86">
            <a:extLst>
              <a:ext uri="{FF2B5EF4-FFF2-40B4-BE49-F238E27FC236}">
                <a16:creationId xmlns:a16="http://schemas.microsoft.com/office/drawing/2014/main" id="{C56FCA3B-E573-4705-B016-EAB94C2C793C}"/>
              </a:ext>
            </a:extLst>
          </p:cNvPr>
          <p:cNvSpPr txBox="1"/>
          <p:nvPr/>
        </p:nvSpPr>
        <p:spPr>
          <a:xfrm>
            <a:off x="4849810" y="3326440"/>
            <a:ext cx="1012191" cy="31178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nối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wifi</a:t>
            </a: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Hộp Văn bản 88">
            <a:extLst>
              <a:ext uri="{FF2B5EF4-FFF2-40B4-BE49-F238E27FC236}">
                <a16:creationId xmlns:a16="http://schemas.microsoft.com/office/drawing/2014/main" id="{13F14FBA-8B56-48EA-95DD-BF42FE297E9D}"/>
              </a:ext>
            </a:extLst>
          </p:cNvPr>
          <p:cNvSpPr txBox="1"/>
          <p:nvPr/>
        </p:nvSpPr>
        <p:spPr>
          <a:xfrm>
            <a:off x="7415448" y="3278398"/>
            <a:ext cx="1245281" cy="40815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 hình esp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192FD339-03A7-43A6-BAC4-36819B955A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47143" y="2084789"/>
            <a:ext cx="0" cy="3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ộp Văn bản 92">
            <a:extLst>
              <a:ext uri="{FF2B5EF4-FFF2-40B4-BE49-F238E27FC236}">
                <a16:creationId xmlns:a16="http://schemas.microsoft.com/office/drawing/2014/main" id="{6AC834BC-E0F7-4C96-8148-0D87700F7CEA}"/>
              </a:ext>
            </a:extLst>
          </p:cNvPr>
          <p:cNvSpPr txBox="1"/>
          <p:nvPr/>
        </p:nvSpPr>
        <p:spPr>
          <a:xfrm>
            <a:off x="6496123" y="3261379"/>
            <a:ext cx="664845" cy="27686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01B6B3F1-BDB8-4961-BFB8-1D8D0EDB2E1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862001" y="3482333"/>
            <a:ext cx="1553447" cy="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E7B223F-25A2-4651-8C46-5ABB1BAA8F0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355906" y="3638225"/>
            <a:ext cx="3602" cy="50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97">
            <a:extLst>
              <a:ext uri="{FF2B5EF4-FFF2-40B4-BE49-F238E27FC236}">
                <a16:creationId xmlns:a16="http://schemas.microsoft.com/office/drawing/2014/main" id="{FEE4D9DD-EB4C-4FAA-9B9F-41FA4CBB5292}"/>
              </a:ext>
            </a:extLst>
          </p:cNvPr>
          <p:cNvSpPr txBox="1"/>
          <p:nvPr/>
        </p:nvSpPr>
        <p:spPr>
          <a:xfrm>
            <a:off x="4701013" y="4142220"/>
            <a:ext cx="1316989" cy="33899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nối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server  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07C25B3A-D784-46CF-9C3E-8DB9EDB0422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347143" y="2797462"/>
            <a:ext cx="8763" cy="52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ộp Văn bản 100">
            <a:extLst>
              <a:ext uri="{FF2B5EF4-FFF2-40B4-BE49-F238E27FC236}">
                <a16:creationId xmlns:a16="http://schemas.microsoft.com/office/drawing/2014/main" id="{62A741A4-1E17-453E-B1C9-D3367B21C8C1}"/>
              </a:ext>
            </a:extLst>
          </p:cNvPr>
          <p:cNvSpPr txBox="1"/>
          <p:nvPr/>
        </p:nvSpPr>
        <p:spPr>
          <a:xfrm>
            <a:off x="4503925" y="4866444"/>
            <a:ext cx="1682747" cy="46926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Lấy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server </a:t>
            </a:r>
          </a:p>
        </p:txBody>
      </p:sp>
      <p:sp>
        <p:nvSpPr>
          <p:cNvPr id="16" name="Hộp Văn bản 101">
            <a:extLst>
              <a:ext uri="{FF2B5EF4-FFF2-40B4-BE49-F238E27FC236}">
                <a16:creationId xmlns:a16="http://schemas.microsoft.com/office/drawing/2014/main" id="{0995B926-CB0F-4184-9F46-CDE5ED30677E}"/>
              </a:ext>
            </a:extLst>
          </p:cNvPr>
          <p:cNvSpPr txBox="1"/>
          <p:nvPr/>
        </p:nvSpPr>
        <p:spPr>
          <a:xfrm>
            <a:off x="4725668" y="5814253"/>
            <a:ext cx="1260475" cy="36972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A7B214F3-5B96-4A06-A09F-203F88F1F91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986143" y="5999117"/>
            <a:ext cx="2076328" cy="1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32EAC82B-B784-4F6E-82B0-0C62EAA8151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8038089" y="3686551"/>
            <a:ext cx="32252" cy="23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B1625357-526F-4187-9C8D-4F7C229C90C6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 flipV="1">
            <a:off x="4055863" y="5996531"/>
            <a:ext cx="669805" cy="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109">
            <a:extLst>
              <a:ext uri="{FF2B5EF4-FFF2-40B4-BE49-F238E27FC236}">
                <a16:creationId xmlns:a16="http://schemas.microsoft.com/office/drawing/2014/main" id="{1578D77B-395E-43CD-A6B9-287024484C66}"/>
              </a:ext>
            </a:extLst>
          </p:cNvPr>
          <p:cNvSpPr txBox="1"/>
          <p:nvPr/>
        </p:nvSpPr>
        <p:spPr>
          <a:xfrm>
            <a:off x="2389777" y="5841273"/>
            <a:ext cx="1666086" cy="3105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khiển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Hộp Văn bản 111">
            <a:extLst>
              <a:ext uri="{FF2B5EF4-FFF2-40B4-BE49-F238E27FC236}">
                <a16:creationId xmlns:a16="http://schemas.microsoft.com/office/drawing/2014/main" id="{69473C18-9D38-422B-AE0B-D134A5AAFFBF}"/>
              </a:ext>
            </a:extLst>
          </p:cNvPr>
          <p:cNvSpPr txBox="1"/>
          <p:nvPr/>
        </p:nvSpPr>
        <p:spPr>
          <a:xfrm>
            <a:off x="2647283" y="4875486"/>
            <a:ext cx="1151074" cy="46926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Đẩy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lên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server </a:t>
            </a:r>
          </a:p>
        </p:txBody>
      </p:sp>
      <p:sp>
        <p:nvSpPr>
          <p:cNvPr id="25" name="Hộp Văn bản 114">
            <a:extLst>
              <a:ext uri="{FF2B5EF4-FFF2-40B4-BE49-F238E27FC236}">
                <a16:creationId xmlns:a16="http://schemas.microsoft.com/office/drawing/2014/main" id="{FE07FC65-B35E-425A-8092-D870A4229045}"/>
              </a:ext>
            </a:extLst>
          </p:cNvPr>
          <p:cNvSpPr txBox="1"/>
          <p:nvPr/>
        </p:nvSpPr>
        <p:spPr>
          <a:xfrm>
            <a:off x="5404801" y="3762269"/>
            <a:ext cx="609600" cy="25590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yes</a:t>
            </a: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Hộp Văn bản 115">
            <a:extLst>
              <a:ext uri="{FF2B5EF4-FFF2-40B4-BE49-F238E27FC236}">
                <a16:creationId xmlns:a16="http://schemas.microsoft.com/office/drawing/2014/main" id="{E5299622-ABCE-4AED-9F5A-EF2451FA9AC5}"/>
              </a:ext>
            </a:extLst>
          </p:cNvPr>
          <p:cNvSpPr txBox="1"/>
          <p:nvPr/>
        </p:nvSpPr>
        <p:spPr>
          <a:xfrm>
            <a:off x="6812369" y="5722852"/>
            <a:ext cx="609600" cy="25590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yes</a:t>
            </a: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Hộp Văn bản 116">
            <a:extLst>
              <a:ext uri="{FF2B5EF4-FFF2-40B4-BE49-F238E27FC236}">
                <a16:creationId xmlns:a16="http://schemas.microsoft.com/office/drawing/2014/main" id="{CC3B9CEE-313F-4072-AA41-10FF5D2858DA}"/>
              </a:ext>
            </a:extLst>
          </p:cNvPr>
          <p:cNvSpPr txBox="1"/>
          <p:nvPr/>
        </p:nvSpPr>
        <p:spPr>
          <a:xfrm>
            <a:off x="4261154" y="5735314"/>
            <a:ext cx="320675" cy="23749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n-US" sz="13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Hộp Văn bản 117">
            <a:extLst>
              <a:ext uri="{FF2B5EF4-FFF2-40B4-BE49-F238E27FC236}">
                <a16:creationId xmlns:a16="http://schemas.microsoft.com/office/drawing/2014/main" id="{703D7401-1DB4-4E92-9ADF-0F0B5A680F5F}"/>
              </a:ext>
            </a:extLst>
          </p:cNvPr>
          <p:cNvSpPr txBox="1"/>
          <p:nvPr/>
        </p:nvSpPr>
        <p:spPr>
          <a:xfrm>
            <a:off x="7359178" y="2350450"/>
            <a:ext cx="1342070" cy="50250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mới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ROM </a:t>
            </a:r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1F37652A-BAE4-475B-A202-5BBAE21F69C7}"/>
              </a:ext>
            </a:extLst>
          </p:cNvPr>
          <p:cNvCxnSpPr>
            <a:cxnSpLocks/>
            <a:stCxn id="7" idx="0"/>
            <a:endCxn id="28" idx="2"/>
          </p:cNvCxnSpPr>
          <p:nvPr/>
        </p:nvCxnSpPr>
        <p:spPr>
          <a:xfrm flipH="1" flipV="1">
            <a:off x="8030213" y="2852954"/>
            <a:ext cx="7876" cy="42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0B4C3BBA-3AD2-49AA-A70C-965477026E1E}"/>
              </a:ext>
            </a:extLst>
          </p:cNvPr>
          <p:cNvCxnSpPr>
            <a:cxnSpLocks/>
            <a:stCxn id="28" idx="1"/>
            <a:endCxn id="5" idx="3"/>
          </p:cNvCxnSpPr>
          <p:nvPr/>
        </p:nvCxnSpPr>
        <p:spPr>
          <a:xfrm flipH="1">
            <a:off x="5808788" y="2601702"/>
            <a:ext cx="1550390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C04A3437-24EC-4852-AB3C-5B6CB6D3500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345299" y="4481210"/>
            <a:ext cx="14209" cy="3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AAD417A4-124E-4426-AFC6-5937D9DDD67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345299" y="5335710"/>
            <a:ext cx="10607" cy="47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B35B412B-89A0-4D7E-AFB3-A557A90963EA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3798357" y="5101077"/>
            <a:ext cx="705568" cy="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EB1DDFAB-1C65-4B86-9A3A-D4CD63007CE7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3222820" y="5344752"/>
            <a:ext cx="0" cy="49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1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6ACAF3-2C31-4BBD-B894-F1E1ADD6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ESP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CE3785-0E3A-429C-A029-C43CAA201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11" y="2505075"/>
            <a:ext cx="336698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DP là gì? Kiến thức cơ bản về UDP - CÔNG TY TNHH GIẢI PHÁP WIN ERP">
            <a:extLst>
              <a:ext uri="{FF2B5EF4-FFF2-40B4-BE49-F238E27FC236}">
                <a16:creationId xmlns:a16="http://schemas.microsoft.com/office/drawing/2014/main" id="{867CF3DB-2C26-4008-A4BC-B5C44C28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476501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273B045-CD90-4A41-BAFA-1D2C6284B8E7}"/>
              </a:ext>
            </a:extLst>
          </p:cNvPr>
          <p:cNvSpPr txBox="1"/>
          <p:nvPr/>
        </p:nvSpPr>
        <p:spPr>
          <a:xfrm>
            <a:off x="1762125" y="430530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Access point mode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0929F56-4436-4816-BCD5-603AE8581A71}"/>
              </a:ext>
            </a:extLst>
          </p:cNvPr>
          <p:cNvSpPr txBox="1"/>
          <p:nvPr/>
        </p:nvSpPr>
        <p:spPr>
          <a:xfrm>
            <a:off x="6267450" y="422540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UDP</a:t>
            </a:r>
          </a:p>
        </p:txBody>
      </p:sp>
    </p:spTree>
    <p:extLst>
      <p:ext uri="{BB962C8B-B14F-4D97-AF65-F5344CB8AC3E}">
        <p14:creationId xmlns:p14="http://schemas.microsoft.com/office/powerpoint/2010/main" val="384989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9E1F2-9AC4-4DAB-BB58-4B50DAEF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69E37BC-DC1F-45D4-8A5D-DFB8A7EB3729}"/>
              </a:ext>
            </a:extLst>
          </p:cNvPr>
          <p:cNvSpPr/>
          <p:nvPr/>
        </p:nvSpPr>
        <p:spPr>
          <a:xfrm>
            <a:off x="2574523" y="2308195"/>
            <a:ext cx="1118586" cy="701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9F7BE777-A50B-4793-8C28-6AF075115810}"/>
              </a:ext>
            </a:extLst>
          </p:cNvPr>
          <p:cNvCxnSpPr/>
          <p:nvPr/>
        </p:nvCxnSpPr>
        <p:spPr>
          <a:xfrm>
            <a:off x="3817396" y="2503503"/>
            <a:ext cx="192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770806A2-D8F5-4DF1-9EB1-1016BE9E7064}"/>
              </a:ext>
            </a:extLst>
          </p:cNvPr>
          <p:cNvSpPr/>
          <p:nvPr/>
        </p:nvSpPr>
        <p:spPr>
          <a:xfrm>
            <a:off x="5956915" y="2281561"/>
            <a:ext cx="1180730" cy="727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85C0F63-9BD0-44E3-9145-08DE79AF7D6D}"/>
              </a:ext>
            </a:extLst>
          </p:cNvPr>
          <p:cNvSpPr txBox="1"/>
          <p:nvPr/>
        </p:nvSpPr>
        <p:spPr>
          <a:xfrm>
            <a:off x="4172503" y="2121763"/>
            <a:ext cx="11807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14F8A99E-E30C-45D4-8FE1-B3325F12CA51}"/>
              </a:ext>
            </a:extLst>
          </p:cNvPr>
          <p:cNvCxnSpPr/>
          <p:nvPr/>
        </p:nvCxnSpPr>
        <p:spPr>
          <a:xfrm flipH="1">
            <a:off x="3817396" y="2814221"/>
            <a:ext cx="199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38048FDA-AE89-4E9C-8D84-061CA4E82443}"/>
              </a:ext>
            </a:extLst>
          </p:cNvPr>
          <p:cNvSpPr txBox="1"/>
          <p:nvPr/>
        </p:nvSpPr>
        <p:spPr>
          <a:xfrm>
            <a:off x="4030462" y="2877269"/>
            <a:ext cx="17133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4511B79-A3FF-412D-A68F-DE7715D3A325}"/>
              </a:ext>
            </a:extLst>
          </p:cNvPr>
          <p:cNvSpPr/>
          <p:nvPr/>
        </p:nvSpPr>
        <p:spPr>
          <a:xfrm>
            <a:off x="5956915" y="3266982"/>
            <a:ext cx="1180730" cy="1171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get/push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6223EBCD-690C-4120-BB05-1ADC7598A1EC}"/>
              </a:ext>
            </a:extLst>
          </p:cNvPr>
          <p:cNvSpPr/>
          <p:nvPr/>
        </p:nvSpPr>
        <p:spPr>
          <a:xfrm>
            <a:off x="2543451" y="3344427"/>
            <a:ext cx="1180730" cy="918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get/push</a:t>
            </a: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7EFFBA75-9C7E-4B46-9D9D-2626C21F1228}"/>
              </a:ext>
            </a:extLst>
          </p:cNvPr>
          <p:cNvCxnSpPr/>
          <p:nvPr/>
        </p:nvCxnSpPr>
        <p:spPr>
          <a:xfrm>
            <a:off x="3852908" y="3674616"/>
            <a:ext cx="1926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1C99B515-41CE-4F78-A277-1236CF48FAD7}"/>
              </a:ext>
            </a:extLst>
          </p:cNvPr>
          <p:cNvCxnSpPr/>
          <p:nvPr/>
        </p:nvCxnSpPr>
        <p:spPr>
          <a:xfrm flipH="1">
            <a:off x="3852908" y="5268275"/>
            <a:ext cx="199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ECB92A0E-A663-4055-891F-713B47C8C0CC}"/>
              </a:ext>
            </a:extLst>
          </p:cNvPr>
          <p:cNvSpPr/>
          <p:nvPr/>
        </p:nvSpPr>
        <p:spPr>
          <a:xfrm>
            <a:off x="2488630" y="4657453"/>
            <a:ext cx="1282822" cy="1196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get/push response</a:t>
            </a:r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9C2D2439-103B-4CA9-8118-D3D3428E2E64}"/>
              </a:ext>
            </a:extLst>
          </p:cNvPr>
          <p:cNvSpPr/>
          <p:nvPr/>
        </p:nvSpPr>
        <p:spPr>
          <a:xfrm>
            <a:off x="5969615" y="4682351"/>
            <a:ext cx="1180730" cy="1171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get/push response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DC32F34C-979A-4E1F-ACF5-BA7FD7F69480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3133816" y="3009531"/>
            <a:ext cx="0" cy="33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ũi tên: Xuống 24">
            <a:extLst>
              <a:ext uri="{FF2B5EF4-FFF2-40B4-BE49-F238E27FC236}">
                <a16:creationId xmlns:a16="http://schemas.microsoft.com/office/drawing/2014/main" id="{2829D2BE-808C-4A4E-A1A1-CC90A7D65315}"/>
              </a:ext>
            </a:extLst>
          </p:cNvPr>
          <p:cNvSpPr/>
          <p:nvPr/>
        </p:nvSpPr>
        <p:spPr>
          <a:xfrm>
            <a:off x="3130041" y="2951039"/>
            <a:ext cx="45719" cy="29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̃i tên: Xuống 25">
            <a:extLst>
              <a:ext uri="{FF2B5EF4-FFF2-40B4-BE49-F238E27FC236}">
                <a16:creationId xmlns:a16="http://schemas.microsoft.com/office/drawing/2014/main" id="{15A3D103-8BEE-4E53-80B2-3581A32116D4}"/>
              </a:ext>
            </a:extLst>
          </p:cNvPr>
          <p:cNvSpPr/>
          <p:nvPr/>
        </p:nvSpPr>
        <p:spPr>
          <a:xfrm>
            <a:off x="6547280" y="3023463"/>
            <a:ext cx="45719" cy="243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Đường kết nối: Cong 27">
            <a:extLst>
              <a:ext uri="{FF2B5EF4-FFF2-40B4-BE49-F238E27FC236}">
                <a16:creationId xmlns:a16="http://schemas.microsoft.com/office/drawing/2014/main" id="{D2CE9AD1-2060-4A0A-84B4-0BDAF4EF7C84}"/>
              </a:ext>
            </a:extLst>
          </p:cNvPr>
          <p:cNvCxnSpPr>
            <a:cxnSpLocks/>
            <a:stCxn id="4" idx="1"/>
            <a:endCxn id="19" idx="1"/>
          </p:cNvCxnSpPr>
          <p:nvPr/>
        </p:nvCxnSpPr>
        <p:spPr>
          <a:xfrm rot="10800000" flipV="1">
            <a:off x="2488631" y="2658863"/>
            <a:ext cx="85893" cy="2596962"/>
          </a:xfrm>
          <a:prstGeom prst="curvedConnector3">
            <a:avLst>
              <a:gd name="adj1" fmla="val 366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ờng kết nối: Cong 30">
            <a:extLst>
              <a:ext uri="{FF2B5EF4-FFF2-40B4-BE49-F238E27FC236}">
                <a16:creationId xmlns:a16="http://schemas.microsoft.com/office/drawing/2014/main" id="{DB916BB6-AB4D-4DA4-8277-9B30ACEC92E4}"/>
              </a:ext>
            </a:extLst>
          </p:cNvPr>
          <p:cNvCxnSpPr>
            <a:cxnSpLocks/>
            <a:stCxn id="7" idx="3"/>
            <a:endCxn id="20" idx="3"/>
          </p:cNvCxnSpPr>
          <p:nvPr/>
        </p:nvCxnSpPr>
        <p:spPr>
          <a:xfrm>
            <a:off x="7137645" y="2645546"/>
            <a:ext cx="12700" cy="2622729"/>
          </a:xfrm>
          <a:prstGeom prst="curvedConnector3">
            <a:avLst>
              <a:gd name="adj1" fmla="val 19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67543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EAF3286915D4D8DFEA057E43D6D9E" ma:contentTypeVersion="10" ma:contentTypeDescription="Create a new document." ma:contentTypeScope="" ma:versionID="0cf6de435bbbdcff3b3eb851d75c2d50">
  <xsd:schema xmlns:xsd="http://www.w3.org/2001/XMLSchema" xmlns:xs="http://www.w3.org/2001/XMLSchema" xmlns:p="http://schemas.microsoft.com/office/2006/metadata/properties" xmlns:ns3="2e69f415-965a-4d32-ade4-1a5a2054eebe" xmlns:ns4="b80d02bb-9aee-4bbe-ba4c-0cc92e3cbc23" targetNamespace="http://schemas.microsoft.com/office/2006/metadata/properties" ma:root="true" ma:fieldsID="70331ba7a5e7c8b631adce740c2e2e72" ns3:_="" ns4:_="">
    <xsd:import namespace="2e69f415-965a-4d32-ade4-1a5a2054eebe"/>
    <xsd:import namespace="b80d02bb-9aee-4bbe-ba4c-0cc92e3cbc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9f415-965a-4d32-ade4-1a5a2054e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d02bb-9aee-4bbe-ba4c-0cc92e3cbc2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D401F6-007F-49DF-92F6-FADBE9A47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624EF-6D27-466F-BB9C-D8C5831103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69f415-965a-4d32-ade4-1a5a2054eebe"/>
    <ds:schemaRef ds:uri="b80d02bb-9aee-4bbe-ba4c-0cc92e3cbc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1FD857-304C-463B-B66A-17520FCF8F80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b80d02bb-9aee-4bbe-ba4c-0cc92e3cbc23"/>
    <ds:schemaRef ds:uri="2e69f415-965a-4d32-ade4-1a5a2054eeb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940</Words>
  <Application>Microsoft Office PowerPoint</Application>
  <PresentationFormat>Màn hình rộng</PresentationFormat>
  <Paragraphs>228</Paragraphs>
  <Slides>32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Trebuchet MS</vt:lpstr>
      <vt:lpstr>Wingdings 3</vt:lpstr>
      <vt:lpstr>Mặt kim cương</vt:lpstr>
      <vt:lpstr>Smart Home-Control and Monitoring System Using Smart Phone </vt:lpstr>
      <vt:lpstr>Tổng quan về bài thuyết trình </vt:lpstr>
      <vt:lpstr>Đặt vấn đề</vt:lpstr>
      <vt:lpstr>Socket io</vt:lpstr>
      <vt:lpstr>Web socket </vt:lpstr>
      <vt:lpstr>Xây dựng phần cứng và phát triển firmware</vt:lpstr>
      <vt:lpstr>Sơ đồ hoạt động của thiết bị</vt:lpstr>
      <vt:lpstr>Cấu hình ESP</vt:lpstr>
      <vt:lpstr>Trạng thái hoạt động</vt:lpstr>
      <vt:lpstr>Xây dựng server và cơ sở dữ liệu</vt:lpstr>
      <vt:lpstr>1. Server</vt:lpstr>
      <vt:lpstr>1. Server</vt:lpstr>
      <vt:lpstr>1. Server</vt:lpstr>
      <vt:lpstr>1. Server</vt:lpstr>
      <vt:lpstr>2. Database Management</vt:lpstr>
      <vt:lpstr>3. Database Design</vt:lpstr>
      <vt:lpstr>3. Database Design</vt:lpstr>
      <vt:lpstr>3. Database Design</vt:lpstr>
      <vt:lpstr>3. Database Design</vt:lpstr>
      <vt:lpstr>3. Database Design</vt:lpstr>
      <vt:lpstr>4. Functional specification</vt:lpstr>
      <vt:lpstr>Phát triển ứng dụng trên Android</vt:lpstr>
      <vt:lpstr>Nội dung</vt:lpstr>
      <vt:lpstr>Chức năng chính của ứng dụng</vt:lpstr>
      <vt:lpstr>Các Activity</vt:lpstr>
      <vt:lpstr>Các Activity</vt:lpstr>
      <vt:lpstr>Các Activity</vt:lpstr>
      <vt:lpstr>Các Fragment</vt:lpstr>
      <vt:lpstr>Các Fragment</vt:lpstr>
      <vt:lpstr>Các Fragment</vt:lpstr>
      <vt:lpstr>Navigation Graph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io</dc:title>
  <dc:creator>Nguyen Van Tiem 20164039</dc:creator>
  <cp:lastModifiedBy>Nguyen Duc Trong 20164810</cp:lastModifiedBy>
  <cp:revision>28</cp:revision>
  <dcterms:created xsi:type="dcterms:W3CDTF">2021-03-18T14:05:34Z</dcterms:created>
  <dcterms:modified xsi:type="dcterms:W3CDTF">2021-06-06T16:30:30Z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0x0101003D6EAF3286915D4D8DFEA057E43D6D9E</vt:lpwstr>
  </property>
</Properties>
</file>