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95" r:id="rId7"/>
    <p:sldId id="297" r:id="rId8"/>
    <p:sldId id="262" r:id="rId9"/>
    <p:sldId id="299" r:id="rId10"/>
    <p:sldId id="296" r:id="rId11"/>
    <p:sldId id="298" r:id="rId12"/>
    <p:sldId id="300" r:id="rId13"/>
    <p:sldId id="270" r:id="rId14"/>
  </p:sldIdLst>
  <p:sldSz cx="18288000" cy="10287000"/>
  <p:notesSz cx="6858000" cy="9144000"/>
  <p:embeddedFontLst>
    <p:embeddedFont>
      <p:font typeface="Fz Poppins" pitchFamily="2" charset="0"/>
      <p:regular r:id="rId16"/>
      <p:bold r:id="rId17"/>
      <p:italic r:id="rId18"/>
      <p:boldItalic r:id="rId19"/>
    </p:embeddedFont>
    <p:embeddedFont>
      <p:font typeface="Fz Poppins Black" pitchFamily="2" charset="0"/>
      <p:bold r:id="rId20"/>
      <p:boldItalic r:id="rId21"/>
    </p:embeddedFont>
    <p:embeddedFont>
      <p:font typeface="Fz Poppins Bold" pitchFamily="2" charset="0"/>
      <p:bold r:id="rId22"/>
    </p:embeddedFont>
    <p:embeddedFont>
      <p:font typeface="Poppins" panose="00000500000000000000" pitchFamily="50" charset="0"/>
      <p:regular r:id="rId23"/>
      <p:bold r:id="rId24"/>
      <p:italic r:id="rId25"/>
      <p:boldItalic r:id="rId26"/>
    </p:embeddedFont>
    <p:embeddedFont>
      <p:font typeface="Poppins Italics"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57C1"/>
    <a:srgbClr val="E6A1A6"/>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3898" autoAdjust="0"/>
  </p:normalViewPr>
  <p:slideViewPr>
    <p:cSldViewPr>
      <p:cViewPr varScale="1">
        <p:scale>
          <a:sx n="58" d="100"/>
          <a:sy n="58" d="100"/>
        </p:scale>
        <p:origin x="221"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76AAF5-1761-418B-B3AF-946DEC504090}" type="datetimeFigureOut">
              <a:rPr lang="en-US" smtClean="0"/>
              <a:t>5/28/2025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793AD-3766-4483-8571-C6F096E3779B}" type="slidenum">
              <a:rPr lang="en-US" smtClean="0"/>
              <a:t>‹#›</a:t>
            </a:fld>
            <a:endParaRPr lang="en-US"/>
          </a:p>
        </p:txBody>
      </p:sp>
    </p:spTree>
    <p:extLst>
      <p:ext uri="{BB962C8B-B14F-4D97-AF65-F5344CB8AC3E}">
        <p14:creationId xmlns:p14="http://schemas.microsoft.com/office/powerpoint/2010/main" val="3099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extBox 2"/>
          <p:cNvSpPr txBox="1"/>
          <p:nvPr/>
        </p:nvSpPr>
        <p:spPr>
          <a:xfrm rot="-147946">
            <a:off x="144192" y="3336000"/>
            <a:ext cx="17999615" cy="2462213"/>
          </a:xfrm>
          <a:prstGeom prst="rect">
            <a:avLst/>
          </a:prstGeom>
        </p:spPr>
        <p:txBody>
          <a:bodyPr wrap="square" lIns="0" tIns="0" rIns="0" bIns="0" rtlCol="0" anchor="t">
            <a:spAutoFit/>
          </a:bodyPr>
          <a:lstStyle/>
          <a:p>
            <a:pPr algn="ctr"/>
            <a:r>
              <a:rPr lang="en-US" sz="8000" b="1">
                <a:solidFill>
                  <a:srgbClr val="E6A1A6"/>
                </a:solidFill>
                <a:latin typeface="Fz Poppins Black" pitchFamily="2" charset="0"/>
                <a:ea typeface="Poppins Ultra-Bold"/>
                <a:cs typeface="Fz Poppins Black" pitchFamily="2" charset="0"/>
                <a:sym typeface="Poppins Ultra-Bold"/>
              </a:rPr>
              <a:t>NHẬN DIỆN </a:t>
            </a:r>
            <a:r>
              <a:rPr lang="en-US" sz="8000" b="1">
                <a:solidFill>
                  <a:srgbClr val="2657C1"/>
                </a:solidFill>
                <a:latin typeface="Fz Poppins Black" pitchFamily="2" charset="0"/>
                <a:ea typeface="Poppins Ultra-Bold"/>
                <a:cs typeface="Fz Poppins Black" pitchFamily="2" charset="0"/>
                <a:sym typeface="Poppins Ultra-Bold"/>
              </a:rPr>
              <a:t>VÀ</a:t>
            </a:r>
            <a:r>
              <a:rPr lang="en-US" sz="8000" b="1">
                <a:solidFill>
                  <a:srgbClr val="E6A1A6"/>
                </a:solidFill>
                <a:latin typeface="Fz Poppins Black" pitchFamily="2" charset="0"/>
                <a:ea typeface="Poppins Ultra-Bold"/>
                <a:cs typeface="Fz Poppins Black" pitchFamily="2" charset="0"/>
                <a:sym typeface="Poppins Ultra-Bold"/>
              </a:rPr>
              <a:t> DỰ ĐOÁN </a:t>
            </a:r>
            <a:r>
              <a:rPr lang="en-US" sz="8000" b="1">
                <a:solidFill>
                  <a:srgbClr val="2657C1"/>
                </a:solidFill>
                <a:latin typeface="Fz Poppins Black" pitchFamily="2" charset="0"/>
                <a:ea typeface="Poppins Ultra-Bold"/>
                <a:cs typeface="Fz Poppins Black" pitchFamily="2" charset="0"/>
                <a:sym typeface="Poppins Ultra-Bold"/>
              </a:rPr>
              <a:t>GƯƠNG MẶT ĐEO KHẨU TRANG </a:t>
            </a:r>
            <a:r>
              <a:rPr lang="en-US" sz="8000" b="1">
                <a:solidFill>
                  <a:srgbClr val="E6A1A6"/>
                </a:solidFill>
                <a:latin typeface="Fz Poppins Black" pitchFamily="2" charset="0"/>
                <a:ea typeface="Poppins Ultra-Bold"/>
                <a:cs typeface="Fz Poppins Black" pitchFamily="2" charset="0"/>
                <a:sym typeface="Poppins Ultra-Bold"/>
              </a:rPr>
              <a:t>BẰNG </a:t>
            </a:r>
          </a:p>
        </p:txBody>
      </p:sp>
      <p:grpSp>
        <p:nvGrpSpPr>
          <p:cNvPr id="14" name="Group 13">
            <a:extLst>
              <a:ext uri="{FF2B5EF4-FFF2-40B4-BE49-F238E27FC236}">
                <a16:creationId xmlns:a16="http://schemas.microsoft.com/office/drawing/2014/main" id="{88297977-C927-456C-3779-C9A090B977EC}"/>
              </a:ext>
            </a:extLst>
          </p:cNvPr>
          <p:cNvGrpSpPr/>
          <p:nvPr/>
        </p:nvGrpSpPr>
        <p:grpSpPr>
          <a:xfrm>
            <a:off x="7162800" y="5372100"/>
            <a:ext cx="12069712" cy="1753995"/>
            <a:chOff x="5821983" y="5371597"/>
            <a:chExt cx="12069712" cy="1753995"/>
          </a:xfrm>
        </p:grpSpPr>
        <p:grpSp>
          <p:nvGrpSpPr>
            <p:cNvPr id="4" name="Group 4"/>
            <p:cNvGrpSpPr/>
            <p:nvPr/>
          </p:nvGrpSpPr>
          <p:grpSpPr>
            <a:xfrm rot="21283576">
              <a:off x="5821983" y="5371597"/>
              <a:ext cx="12069712" cy="1753995"/>
              <a:chOff x="0" y="-38100"/>
              <a:chExt cx="1113791" cy="269440"/>
            </a:xfrm>
          </p:grpSpPr>
          <p:sp>
            <p:nvSpPr>
              <p:cNvPr id="5" name="Freeform 5"/>
              <p:cNvSpPr/>
              <p:nvPr/>
            </p:nvSpPr>
            <p:spPr>
              <a:xfrm>
                <a:off x="70696" y="-23871"/>
                <a:ext cx="911530" cy="231340"/>
              </a:xfrm>
              <a:custGeom>
                <a:avLst/>
                <a:gdLst/>
                <a:ahLst/>
                <a:cxnLst/>
                <a:rect l="l" t="t" r="r" b="b"/>
                <a:pathLst>
                  <a:path w="1113791" h="231340">
                    <a:moveTo>
                      <a:pt x="0" y="0"/>
                    </a:moveTo>
                    <a:lnTo>
                      <a:pt x="1113791" y="0"/>
                    </a:lnTo>
                    <a:lnTo>
                      <a:pt x="1113791" y="231340"/>
                    </a:lnTo>
                    <a:lnTo>
                      <a:pt x="0" y="231340"/>
                    </a:lnTo>
                    <a:close/>
                  </a:path>
                </a:pathLst>
              </a:custGeom>
              <a:solidFill>
                <a:srgbClr val="2657C1"/>
              </a:solidFill>
              <a:ln w="95250" cap="sq">
                <a:solidFill>
                  <a:srgbClr val="F7F7F7"/>
                </a:solidFill>
                <a:prstDash val="solid"/>
                <a:miter/>
              </a:ln>
            </p:spPr>
            <p:txBody>
              <a:bodyPr/>
              <a:lstStyle/>
              <a:p>
                <a:endParaRPr lang="en-US"/>
              </a:p>
            </p:txBody>
          </p:sp>
          <p:sp>
            <p:nvSpPr>
              <p:cNvPr id="6" name="TextBox 6"/>
              <p:cNvSpPr txBox="1"/>
              <p:nvPr/>
            </p:nvSpPr>
            <p:spPr>
              <a:xfrm>
                <a:off x="0" y="-38100"/>
                <a:ext cx="1113791" cy="269440"/>
              </a:xfrm>
              <a:prstGeom prst="rect">
                <a:avLst/>
              </a:prstGeom>
            </p:spPr>
            <p:txBody>
              <a:bodyPr lIns="93682" tIns="93682" rIns="93682" bIns="93682" rtlCol="0" anchor="ctr"/>
              <a:lstStyle/>
              <a:p>
                <a:pPr algn="ctr">
                  <a:lnSpc>
                    <a:spcPts val="2659"/>
                  </a:lnSpc>
                  <a:spcBef>
                    <a:spcPct val="0"/>
                  </a:spcBef>
                </a:pPr>
                <a:endParaRPr/>
              </a:p>
            </p:txBody>
          </p:sp>
        </p:grpSp>
        <p:sp>
          <p:nvSpPr>
            <p:cNvPr id="7" name="TextBox 7"/>
            <p:cNvSpPr txBox="1"/>
            <p:nvPr/>
          </p:nvSpPr>
          <p:spPr>
            <a:xfrm rot="21283576">
              <a:off x="6398395" y="6160290"/>
              <a:ext cx="10264023" cy="691343"/>
            </a:xfrm>
            <a:prstGeom prst="rect">
              <a:avLst/>
            </a:prstGeom>
          </p:spPr>
          <p:txBody>
            <a:bodyPr wrap="square" lIns="0" tIns="0" rIns="0" bIns="0" rtlCol="0" anchor="t">
              <a:spAutoFit/>
            </a:bodyPr>
            <a:lstStyle/>
            <a:p>
              <a:pPr algn="ctr">
                <a:lnSpc>
                  <a:spcPts val="4473"/>
                </a:lnSpc>
              </a:pPr>
              <a:r>
                <a:rPr lang="en-US" sz="7200" b="1">
                  <a:solidFill>
                    <a:srgbClr val="F7F7F7"/>
                  </a:solidFill>
                  <a:latin typeface="Fz Poppins Black" pitchFamily="2" charset="0"/>
                  <a:ea typeface="Poppins Semi-Bold"/>
                  <a:cs typeface="Fz Poppins Black" pitchFamily="2" charset="0"/>
                  <a:sym typeface="Poppins Semi-Bold"/>
                </a:rPr>
                <a:t>Thị  </a:t>
              </a:r>
              <a:r>
                <a:rPr lang="en-US" sz="7200" b="1" err="1">
                  <a:solidFill>
                    <a:srgbClr val="F7F7F7"/>
                  </a:solidFill>
                  <a:latin typeface="Fz Poppins Black" pitchFamily="2" charset="0"/>
                  <a:ea typeface="Poppins Semi-Bold"/>
                  <a:cs typeface="Fz Poppins Black" pitchFamily="2" charset="0"/>
                  <a:sym typeface="Poppins Semi-Bold"/>
                </a:rPr>
                <a:t>Giác</a:t>
              </a:r>
              <a:r>
                <a:rPr lang="en-US" sz="7200" b="1">
                  <a:solidFill>
                    <a:srgbClr val="F7F7F7"/>
                  </a:solidFill>
                  <a:latin typeface="Fz Poppins Black" pitchFamily="2" charset="0"/>
                  <a:ea typeface="Poppins Semi-Bold"/>
                  <a:cs typeface="Fz Poppins Black" pitchFamily="2" charset="0"/>
                  <a:sym typeface="Poppins Semi-Bold"/>
                </a:rPr>
                <a:t> </a:t>
              </a:r>
              <a:r>
                <a:rPr lang="en-US" sz="7200" b="1" err="1">
                  <a:solidFill>
                    <a:srgbClr val="F7F7F7"/>
                  </a:solidFill>
                  <a:latin typeface="Fz Poppins Black" pitchFamily="2" charset="0"/>
                  <a:ea typeface="Poppins Semi-Bold"/>
                  <a:cs typeface="Fz Poppins Black" pitchFamily="2" charset="0"/>
                  <a:sym typeface="Poppins Semi-Bold"/>
                </a:rPr>
                <a:t>Máy</a:t>
              </a:r>
              <a:r>
                <a:rPr lang="en-US" sz="7200" b="1">
                  <a:solidFill>
                    <a:srgbClr val="F7F7F7"/>
                  </a:solidFill>
                  <a:latin typeface="Fz Poppins Black" pitchFamily="2" charset="0"/>
                  <a:ea typeface="Poppins Semi-Bold"/>
                  <a:cs typeface="Fz Poppins Black" pitchFamily="2" charset="0"/>
                  <a:sym typeface="Poppins Semi-Bold"/>
                </a:rPr>
                <a:t> </a:t>
              </a:r>
              <a:r>
                <a:rPr lang="en-US" sz="7200" b="1" err="1">
                  <a:solidFill>
                    <a:srgbClr val="F7F7F7"/>
                  </a:solidFill>
                  <a:latin typeface="Fz Poppins Black" pitchFamily="2" charset="0"/>
                  <a:ea typeface="Poppins Semi-Bold"/>
                  <a:cs typeface="Fz Poppins Black" pitchFamily="2" charset="0"/>
                  <a:sym typeface="Poppins Semi-Bold"/>
                </a:rPr>
                <a:t>Tính</a:t>
              </a:r>
              <a:endParaRPr lang="en-US" sz="7200" b="1">
                <a:solidFill>
                  <a:srgbClr val="F7F7F7"/>
                </a:solidFill>
                <a:latin typeface="Fz Poppins Black" pitchFamily="2" charset="0"/>
                <a:ea typeface="Poppins Semi-Bold"/>
                <a:cs typeface="Fz Poppins Black" pitchFamily="2" charset="0"/>
                <a:sym typeface="Poppins Semi-Bold"/>
              </a:endParaRPr>
            </a:p>
          </p:txBody>
        </p:sp>
      </p:grpSp>
      <p:sp>
        <p:nvSpPr>
          <p:cNvPr id="8" name="TextBox 8"/>
          <p:cNvSpPr txBox="1"/>
          <p:nvPr/>
        </p:nvSpPr>
        <p:spPr>
          <a:xfrm>
            <a:off x="12740164" y="8800515"/>
            <a:ext cx="4519136" cy="923330"/>
          </a:xfrm>
          <a:prstGeom prst="rect">
            <a:avLst/>
          </a:prstGeom>
        </p:spPr>
        <p:txBody>
          <a:bodyPr lIns="0" tIns="0" rIns="0" bIns="0" rtlCol="0" anchor="t">
            <a:spAutoFit/>
          </a:bodyPr>
          <a:lstStyle/>
          <a:p>
            <a:pPr algn="r"/>
            <a:r>
              <a:rPr lang="en-US" sz="6000" err="1">
                <a:solidFill>
                  <a:srgbClr val="2657C1"/>
                </a:solidFill>
                <a:latin typeface="Fz Poppins Black" pitchFamily="2" charset="0"/>
                <a:ea typeface="Poppins"/>
                <a:cs typeface="Fz Poppins Black" pitchFamily="2" charset="0"/>
                <a:sym typeface="Poppins"/>
              </a:rPr>
              <a:t>Nhóm</a:t>
            </a:r>
            <a:r>
              <a:rPr lang="en-US" sz="6000">
                <a:solidFill>
                  <a:srgbClr val="2657C1"/>
                </a:solidFill>
                <a:latin typeface="Fz Poppins Black" pitchFamily="2" charset="0"/>
                <a:ea typeface="Poppins"/>
                <a:cs typeface="Fz Poppins Black" pitchFamily="2" charset="0"/>
                <a:sym typeface="Poppins"/>
              </a:rPr>
              <a:t> 16 </a:t>
            </a:r>
          </a:p>
        </p:txBody>
      </p:sp>
      <p:sp>
        <p:nvSpPr>
          <p:cNvPr id="11" name="TextBox 11"/>
          <p:cNvSpPr txBox="1"/>
          <p:nvPr/>
        </p:nvSpPr>
        <p:spPr>
          <a:xfrm>
            <a:off x="1444069" y="962025"/>
            <a:ext cx="4519136" cy="439608"/>
          </a:xfrm>
          <a:prstGeom prst="rect">
            <a:avLst/>
          </a:prstGeom>
        </p:spPr>
        <p:txBody>
          <a:bodyPr lIns="0" tIns="0" rIns="0" bIns="0" rtlCol="0" anchor="t">
            <a:spAutoFit/>
          </a:bodyPr>
          <a:lstStyle/>
          <a:p>
            <a:pPr algn="just">
              <a:lnSpc>
                <a:spcPts val="3640"/>
              </a:lnSpc>
            </a:pPr>
            <a:r>
              <a:rPr lang="en-US" sz="2600" b="1" spc="-52">
                <a:solidFill>
                  <a:srgbClr val="2657C1"/>
                </a:solidFill>
                <a:latin typeface="Fz Poppins Black" pitchFamily="2" charset="0"/>
                <a:ea typeface="Poppins Bold"/>
                <a:cs typeface="Fz Poppins Black" pitchFamily="2" charset="0"/>
                <a:sym typeface="Poppins Bold"/>
              </a:rPr>
              <a:t>Thị </a:t>
            </a:r>
            <a:r>
              <a:rPr lang="en-US" sz="2600" b="1" spc="-52" err="1">
                <a:solidFill>
                  <a:srgbClr val="2657C1"/>
                </a:solidFill>
                <a:latin typeface="Fz Poppins Black" pitchFamily="2" charset="0"/>
                <a:ea typeface="Poppins Bold"/>
                <a:cs typeface="Fz Poppins Black" pitchFamily="2" charset="0"/>
                <a:sym typeface="Poppins Bold"/>
              </a:rPr>
              <a:t>giác</a:t>
            </a:r>
            <a:r>
              <a:rPr lang="en-US" sz="2600" b="1" spc="-52">
                <a:solidFill>
                  <a:srgbClr val="2657C1"/>
                </a:solidFill>
                <a:latin typeface="Fz Poppins Black" pitchFamily="2" charset="0"/>
                <a:ea typeface="Poppins Bold"/>
                <a:cs typeface="Fz Poppins Black" pitchFamily="2" charset="0"/>
                <a:sym typeface="Poppins Bold"/>
              </a:rPr>
              <a:t> </a:t>
            </a:r>
            <a:r>
              <a:rPr lang="en-US" sz="2600" b="1" spc="-52" err="1">
                <a:solidFill>
                  <a:srgbClr val="2657C1"/>
                </a:solidFill>
                <a:latin typeface="Fz Poppins Black" pitchFamily="2" charset="0"/>
                <a:ea typeface="Poppins Bold"/>
                <a:cs typeface="Fz Poppins Black" pitchFamily="2" charset="0"/>
                <a:sym typeface="Poppins Bold"/>
              </a:rPr>
              <a:t>Máy</a:t>
            </a:r>
            <a:r>
              <a:rPr lang="en-US" sz="2600" b="1" spc="-52">
                <a:solidFill>
                  <a:srgbClr val="2657C1"/>
                </a:solidFill>
                <a:latin typeface="Fz Poppins Black" pitchFamily="2" charset="0"/>
                <a:ea typeface="Poppins Bold"/>
                <a:cs typeface="Fz Poppins Black" pitchFamily="2" charset="0"/>
                <a:sym typeface="Poppins Bold"/>
              </a:rPr>
              <a:t> </a:t>
            </a:r>
            <a:r>
              <a:rPr lang="en-US" sz="2600" b="1" spc="-52" err="1">
                <a:solidFill>
                  <a:srgbClr val="2657C1"/>
                </a:solidFill>
                <a:latin typeface="Fz Poppins Black" pitchFamily="2" charset="0"/>
                <a:ea typeface="Poppins Bold"/>
                <a:cs typeface="Fz Poppins Black" pitchFamily="2" charset="0"/>
                <a:sym typeface="Poppins Bold"/>
              </a:rPr>
              <a:t>tính</a:t>
            </a:r>
            <a:endParaRPr lang="en-US" sz="2600" b="1" spc="-52">
              <a:solidFill>
                <a:srgbClr val="2657C1"/>
              </a:solidFill>
              <a:latin typeface="Fz Poppins Black" pitchFamily="2" charset="0"/>
              <a:ea typeface="Poppins Bold"/>
              <a:cs typeface="Fz Poppins Black" pitchFamily="2" charset="0"/>
              <a:sym typeface="Poppins Bold"/>
            </a:endParaRPr>
          </a:p>
        </p:txBody>
      </p:sp>
      <p:sp>
        <p:nvSpPr>
          <p:cNvPr id="12" name="TextBox 12"/>
          <p:cNvSpPr txBox="1"/>
          <p:nvPr/>
        </p:nvSpPr>
        <p:spPr>
          <a:xfrm>
            <a:off x="1028700" y="8800515"/>
            <a:ext cx="3314700" cy="439608"/>
          </a:xfrm>
          <a:prstGeom prst="rect">
            <a:avLst/>
          </a:prstGeom>
        </p:spPr>
        <p:txBody>
          <a:bodyPr wrap="square" lIns="0" tIns="0" rIns="0" bIns="0" rtlCol="0" anchor="t">
            <a:spAutoFit/>
          </a:bodyPr>
          <a:lstStyle/>
          <a:p>
            <a:pPr algn="l">
              <a:lnSpc>
                <a:spcPts val="3640"/>
              </a:lnSpc>
            </a:pPr>
            <a:r>
              <a:rPr lang="en-US" sz="2600" i="1">
                <a:solidFill>
                  <a:srgbClr val="2657C1"/>
                </a:solidFill>
                <a:latin typeface="Poppins Italics"/>
                <a:ea typeface="Poppins Italics"/>
                <a:cs typeface="Poppins Italics"/>
                <a:sym typeface="Poppins Italics"/>
              </a:rPr>
              <a:t>Thành </a:t>
            </a:r>
            <a:r>
              <a:rPr lang="en-US" sz="2600" i="1" err="1">
                <a:solidFill>
                  <a:srgbClr val="2657C1"/>
                </a:solidFill>
                <a:latin typeface="Poppins Italics"/>
                <a:ea typeface="Poppins Italics"/>
                <a:cs typeface="Poppins Italics"/>
                <a:sym typeface="Poppins Italics"/>
              </a:rPr>
              <a:t>viên</a:t>
            </a:r>
            <a:r>
              <a:rPr lang="en-US" sz="2600" i="1">
                <a:solidFill>
                  <a:srgbClr val="2657C1"/>
                </a:solidFill>
                <a:latin typeface="Poppins Italics"/>
                <a:ea typeface="Poppins Italics"/>
                <a:cs typeface="Poppins Italics"/>
                <a:sym typeface="Poppins Italics"/>
              </a:rPr>
              <a:t> </a:t>
            </a:r>
            <a:r>
              <a:rPr lang="en-US" sz="2600" i="1" err="1">
                <a:solidFill>
                  <a:srgbClr val="2657C1"/>
                </a:solidFill>
                <a:latin typeface="Poppins Italics"/>
                <a:ea typeface="Poppins Italics"/>
                <a:cs typeface="Poppins Italics"/>
                <a:sym typeface="Poppins Italics"/>
              </a:rPr>
              <a:t>nhóm</a:t>
            </a:r>
            <a:r>
              <a:rPr lang="en-US" sz="2600" i="1">
                <a:solidFill>
                  <a:srgbClr val="2657C1"/>
                </a:solidFill>
                <a:latin typeface="Poppins Italics"/>
                <a:ea typeface="Poppins Italics"/>
                <a:cs typeface="Poppins Italics"/>
                <a:sym typeface="Poppins Italics"/>
              </a:rPr>
              <a:t>:</a:t>
            </a:r>
          </a:p>
        </p:txBody>
      </p:sp>
      <p:sp>
        <p:nvSpPr>
          <p:cNvPr id="13" name="TextBox 13"/>
          <p:cNvSpPr txBox="1"/>
          <p:nvPr/>
        </p:nvSpPr>
        <p:spPr>
          <a:xfrm>
            <a:off x="4340087" y="8800515"/>
            <a:ext cx="5261114" cy="1362937"/>
          </a:xfrm>
          <a:prstGeom prst="rect">
            <a:avLst/>
          </a:prstGeom>
        </p:spPr>
        <p:txBody>
          <a:bodyPr wrap="square" lIns="0" tIns="0" rIns="0" bIns="0" rtlCol="0" anchor="t">
            <a:spAutoFit/>
          </a:bodyPr>
          <a:lstStyle/>
          <a:p>
            <a:pPr algn="just">
              <a:lnSpc>
                <a:spcPts val="3640"/>
              </a:lnSpc>
            </a:pPr>
            <a:r>
              <a:rPr lang="en-US" sz="2600" b="1" kern="0">
                <a:solidFill>
                  <a:srgbClr val="2657C1"/>
                </a:solidFill>
                <a:effectLst/>
                <a:latin typeface="Fz Poppins Bold" pitchFamily="2" charset="0"/>
                <a:ea typeface="Times New Roman" panose="02020603050405020304" pitchFamily="18" charset="0"/>
                <a:cs typeface="Fz Poppins Bold" pitchFamily="2" charset="0"/>
              </a:rPr>
              <a:t>21090141</a:t>
            </a:r>
            <a:r>
              <a:rPr lang="en-US" sz="2600" b="1" spc="-52">
                <a:solidFill>
                  <a:srgbClr val="2657C1"/>
                </a:solidFill>
                <a:latin typeface="Fz Poppins Bold" pitchFamily="2" charset="0"/>
                <a:ea typeface="Poppins Bold"/>
                <a:cs typeface="Fz Poppins Bold" pitchFamily="2" charset="0"/>
                <a:sym typeface="Poppins Bold"/>
              </a:rPr>
              <a:t> – Trương Xuân Hùng</a:t>
            </a:r>
          </a:p>
          <a:p>
            <a:pPr algn="just">
              <a:lnSpc>
                <a:spcPts val="3640"/>
              </a:lnSpc>
            </a:pPr>
            <a:r>
              <a:rPr lang="en-US" sz="2600" b="1" spc="-52">
                <a:solidFill>
                  <a:srgbClr val="2657C1"/>
                </a:solidFill>
                <a:latin typeface="Fz Poppins Bold" pitchFamily="2" charset="0"/>
                <a:ea typeface="Poppins Bold"/>
                <a:cs typeface="Fz Poppins Bold" pitchFamily="2" charset="0"/>
                <a:sym typeface="Poppins Bold"/>
              </a:rPr>
              <a:t>21031271 – Nguyễn </a:t>
            </a:r>
            <a:r>
              <a:rPr lang="en-US" sz="2600" b="1" spc="-52" err="1">
                <a:solidFill>
                  <a:srgbClr val="2657C1"/>
                </a:solidFill>
                <a:latin typeface="Fz Poppins Bold" pitchFamily="2" charset="0"/>
                <a:ea typeface="Poppins Bold"/>
                <a:cs typeface="Fz Poppins Bold" pitchFamily="2" charset="0"/>
                <a:sym typeface="Poppins Bold"/>
              </a:rPr>
              <a:t>Trọng</a:t>
            </a:r>
            <a:r>
              <a:rPr lang="en-US" sz="2600" b="1" spc="-52">
                <a:solidFill>
                  <a:srgbClr val="2657C1"/>
                </a:solidFill>
                <a:latin typeface="Fz Poppins Bold" pitchFamily="2" charset="0"/>
                <a:ea typeface="Poppins Bold"/>
                <a:cs typeface="Fz Poppins Bold" pitchFamily="2" charset="0"/>
                <a:sym typeface="Poppins Bold"/>
              </a:rPr>
              <a:t> Nghĩa</a:t>
            </a:r>
          </a:p>
          <a:p>
            <a:pPr algn="just">
              <a:lnSpc>
                <a:spcPts val="3640"/>
              </a:lnSpc>
            </a:pPr>
            <a:endParaRPr lang="en-US" sz="2600" b="1" spc="-52">
              <a:solidFill>
                <a:srgbClr val="2657C1"/>
              </a:solidFill>
              <a:latin typeface="Fz Poppins Bold" pitchFamily="2" charset="0"/>
              <a:ea typeface="Poppins Bold"/>
              <a:cs typeface="Fz Poppins Bold" pitchFamily="2" charset="0"/>
              <a:sym typeface="Poppins Bold"/>
            </a:endParaRPr>
          </a:p>
        </p:txBody>
      </p:sp>
      <p:sp>
        <p:nvSpPr>
          <p:cNvPr id="3" name="TextBox 2">
            <a:extLst>
              <a:ext uri="{FF2B5EF4-FFF2-40B4-BE49-F238E27FC236}">
                <a16:creationId xmlns:a16="http://schemas.microsoft.com/office/drawing/2014/main" id="{C3970724-CF61-B854-A480-98D990998304}"/>
              </a:ext>
            </a:extLst>
          </p:cNvPr>
          <p:cNvSpPr txBox="1"/>
          <p:nvPr/>
        </p:nvSpPr>
        <p:spPr>
          <a:xfrm>
            <a:off x="12740164" y="962025"/>
            <a:ext cx="4519136" cy="457785"/>
          </a:xfrm>
          <a:prstGeom prst="rect">
            <a:avLst/>
          </a:prstGeom>
        </p:spPr>
        <p:txBody>
          <a:bodyPr lIns="0" tIns="0" rIns="0" bIns="0" rtlCol="0" anchor="t">
            <a:spAutoFit/>
          </a:bodyPr>
          <a:lstStyle/>
          <a:p>
            <a:pPr algn="r">
              <a:lnSpc>
                <a:spcPts val="3640"/>
              </a:lnSpc>
            </a:pPr>
            <a:r>
              <a:rPr lang="en-US" sz="2600">
                <a:solidFill>
                  <a:srgbClr val="2657C1"/>
                </a:solidFill>
                <a:latin typeface="Poppins"/>
                <a:ea typeface="Poppins"/>
                <a:cs typeface="Poppins"/>
                <a:sym typeface="Poppins"/>
              </a:rPr>
              <a:t>May - 2025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9BB14F02-1012-1FAC-082C-31A07AD73EDB}"/>
            </a:ext>
          </a:extLst>
        </p:cNvPr>
        <p:cNvGrpSpPr/>
        <p:nvPr/>
      </p:nvGrpSpPr>
      <p:grpSpPr>
        <a:xfrm>
          <a:off x="0" y="0"/>
          <a:ext cx="0" cy="0"/>
          <a:chOff x="0" y="0"/>
          <a:chExt cx="0" cy="0"/>
        </a:xfrm>
      </p:grpSpPr>
      <p:sp>
        <p:nvSpPr>
          <p:cNvPr id="26" name="TextBox 26">
            <a:extLst>
              <a:ext uri="{FF2B5EF4-FFF2-40B4-BE49-F238E27FC236}">
                <a16:creationId xmlns:a16="http://schemas.microsoft.com/office/drawing/2014/main" id="{FFE4FF83-A60D-7614-AA74-DD9B6A3BBE0C}"/>
              </a:ext>
            </a:extLst>
          </p:cNvPr>
          <p:cNvSpPr txBox="1"/>
          <p:nvPr/>
        </p:nvSpPr>
        <p:spPr>
          <a:xfrm>
            <a:off x="609600" y="643391"/>
            <a:ext cx="17068800" cy="1767728"/>
          </a:xfrm>
          <a:prstGeom prst="rect">
            <a:avLst/>
          </a:prstGeom>
        </p:spPr>
        <p:txBody>
          <a:bodyPr wrap="square" lIns="0" tIns="0" rIns="0" bIns="0" rtlCol="0" anchor="t">
            <a:spAutoFit/>
          </a:bodyPr>
          <a:lstStyle/>
          <a:p>
            <a:pPr>
              <a:lnSpc>
                <a:spcPts val="14549"/>
              </a:lnSpc>
            </a:pPr>
            <a:r>
              <a:rPr lang="en-US" sz="10392" b="1" spc="-207">
                <a:solidFill>
                  <a:srgbClr val="E6A1A6"/>
                </a:solidFill>
                <a:latin typeface="Fz Poppins Black" pitchFamily="2" charset="0"/>
                <a:ea typeface="Poppins Ultra-Bold"/>
                <a:cs typeface="Fz Poppins Black" pitchFamily="2" charset="0"/>
                <a:sym typeface="Poppins Ultra-Bold"/>
              </a:rPr>
              <a:t>Đánh  giá </a:t>
            </a:r>
            <a:r>
              <a:rPr lang="en-US" sz="10392" b="1" spc="-207">
                <a:solidFill>
                  <a:srgbClr val="2657C1"/>
                </a:solidFill>
                <a:latin typeface="Fz Poppins Black" pitchFamily="2" charset="0"/>
                <a:ea typeface="Poppins Ultra-Bold"/>
                <a:cs typeface="Fz Poppins Black" pitchFamily="2" charset="0"/>
                <a:sym typeface="Poppins Ultra-Bold"/>
              </a:rPr>
              <a:t>mô hình</a:t>
            </a:r>
          </a:p>
        </p:txBody>
      </p:sp>
      <p:sp>
        <p:nvSpPr>
          <p:cNvPr id="28" name="TextBox 27">
            <a:extLst>
              <a:ext uri="{FF2B5EF4-FFF2-40B4-BE49-F238E27FC236}">
                <a16:creationId xmlns:a16="http://schemas.microsoft.com/office/drawing/2014/main" id="{9E6DE450-6BB3-8BFE-65EF-16BBCDFB9B09}"/>
              </a:ext>
            </a:extLst>
          </p:cNvPr>
          <p:cNvSpPr txBox="1"/>
          <p:nvPr/>
        </p:nvSpPr>
        <p:spPr>
          <a:xfrm>
            <a:off x="1066800" y="2411119"/>
            <a:ext cx="6071419" cy="1159292"/>
          </a:xfrm>
          <a:prstGeom prst="rect">
            <a:avLst/>
          </a:prstGeom>
          <a:noFill/>
        </p:spPr>
        <p:txBody>
          <a:bodyPr wrap="square" anchor="ctr">
            <a:spAutoFit/>
          </a:bodyPr>
          <a:lstStyle/>
          <a:p>
            <a:pPr>
              <a:lnSpc>
                <a:spcPct val="200000"/>
              </a:lnSpc>
            </a:pPr>
            <a:r>
              <a:rPr lang="en-US" sz="4000" b="1" kern="0">
                <a:solidFill>
                  <a:srgbClr val="2657C1"/>
                </a:solidFill>
                <a:effectLst/>
                <a:latin typeface="Fz Poppins" pitchFamily="2" charset="0"/>
                <a:ea typeface="Aptos" panose="020B0004020202020204" pitchFamily="34" charset="0"/>
                <a:cs typeface="Fz Poppins" pitchFamily="2" charset="0"/>
              </a:rPr>
              <a:t>U-Net</a:t>
            </a:r>
            <a:endParaRPr lang="en-US" sz="4000" b="1">
              <a:solidFill>
                <a:srgbClr val="2657C1"/>
              </a:solidFill>
              <a:latin typeface="Fz Poppins" pitchFamily="2" charset="0"/>
              <a:cs typeface="Fz Poppins" pitchFamily="2" charset="0"/>
            </a:endParaRPr>
          </a:p>
        </p:txBody>
      </p:sp>
      <p:graphicFrame>
        <p:nvGraphicFramePr>
          <p:cNvPr id="2" name="Table 1">
            <a:extLst>
              <a:ext uri="{FF2B5EF4-FFF2-40B4-BE49-F238E27FC236}">
                <a16:creationId xmlns:a16="http://schemas.microsoft.com/office/drawing/2014/main" id="{BD5954DD-DBD5-B010-53C7-7B5DBD444BAF}"/>
              </a:ext>
            </a:extLst>
          </p:cNvPr>
          <p:cNvGraphicFramePr>
            <a:graphicFrameLocks noGrp="1"/>
          </p:cNvGraphicFramePr>
          <p:nvPr>
            <p:extLst>
              <p:ext uri="{D42A27DB-BD31-4B8C-83A1-F6EECF244321}">
                <p14:modId xmlns:p14="http://schemas.microsoft.com/office/powerpoint/2010/main" val="1890278741"/>
              </p:ext>
            </p:extLst>
          </p:nvPr>
        </p:nvGraphicFramePr>
        <p:xfrm>
          <a:off x="4432899" y="4000500"/>
          <a:ext cx="9422202" cy="3129435"/>
        </p:xfrm>
        <a:graphic>
          <a:graphicData uri="http://schemas.openxmlformats.org/drawingml/2006/table">
            <a:tbl>
              <a:tblPr firstRow="1" firstCol="1" bandRow="1">
                <a:tableStyleId>{5C22544A-7EE6-4342-B048-85BDC9FD1C3A}</a:tableStyleId>
              </a:tblPr>
              <a:tblGrid>
                <a:gridCol w="4963422">
                  <a:extLst>
                    <a:ext uri="{9D8B030D-6E8A-4147-A177-3AD203B41FA5}">
                      <a16:colId xmlns:a16="http://schemas.microsoft.com/office/drawing/2014/main" val="309396081"/>
                    </a:ext>
                  </a:extLst>
                </a:gridCol>
                <a:gridCol w="4458780">
                  <a:extLst>
                    <a:ext uri="{9D8B030D-6E8A-4147-A177-3AD203B41FA5}">
                      <a16:colId xmlns:a16="http://schemas.microsoft.com/office/drawing/2014/main" val="851073288"/>
                    </a:ext>
                  </a:extLst>
                </a:gridCol>
              </a:tblGrid>
              <a:tr h="617665">
                <a:tc>
                  <a:txBody>
                    <a:bodyPr/>
                    <a:lstStyle/>
                    <a:p>
                      <a:pPr algn="ctr">
                        <a:lnSpc>
                          <a:spcPct val="115000"/>
                        </a:lnSpc>
                        <a:spcAft>
                          <a:spcPts val="800"/>
                        </a:spcAft>
                        <a:buNone/>
                      </a:pPr>
                      <a:r>
                        <a:rPr lang="en-US" sz="2800" kern="100">
                          <a:solidFill>
                            <a:schemeClr val="bg1"/>
                          </a:solidFill>
                          <a:effectLst/>
                          <a:latin typeface="Fz Poppins" pitchFamily="2" charset="0"/>
                          <a:cs typeface="Fz Poppins" pitchFamily="2" charset="0"/>
                        </a:rPr>
                        <a:t>Độ đo</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E6A1A6"/>
                    </a:solidFill>
                  </a:tcPr>
                </a:tc>
                <a:tc>
                  <a:txBody>
                    <a:bodyPr/>
                    <a:lstStyle/>
                    <a:p>
                      <a:pPr algn="ctr">
                        <a:lnSpc>
                          <a:spcPct val="115000"/>
                        </a:lnSpc>
                        <a:spcAft>
                          <a:spcPts val="800"/>
                        </a:spcAft>
                        <a:buNone/>
                      </a:pPr>
                      <a:r>
                        <a:rPr lang="en-US" sz="2800" kern="100">
                          <a:solidFill>
                            <a:schemeClr val="bg1"/>
                          </a:solidFill>
                          <a:effectLst/>
                          <a:latin typeface="Fz Poppins" pitchFamily="2" charset="0"/>
                          <a:cs typeface="Fz Poppins" pitchFamily="2" charset="0"/>
                        </a:rPr>
                        <a:t>Validation</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E6A1A6"/>
                    </a:solidFill>
                  </a:tcPr>
                </a:tc>
                <a:extLst>
                  <a:ext uri="{0D108BD9-81ED-4DB2-BD59-A6C34878D82A}">
                    <a16:rowId xmlns:a16="http://schemas.microsoft.com/office/drawing/2014/main" val="1716394726"/>
                  </a:ext>
                </a:extLst>
              </a:tr>
              <a:tr h="658775">
                <a:tc>
                  <a:txBody>
                    <a:bodyPr/>
                    <a:lstStyle/>
                    <a:p>
                      <a:pPr algn="ctr">
                        <a:lnSpc>
                          <a:spcPct val="115000"/>
                        </a:lnSpc>
                        <a:spcAft>
                          <a:spcPts val="800"/>
                        </a:spcAft>
                        <a:buNone/>
                      </a:pPr>
                      <a:r>
                        <a:rPr lang="en-US" sz="2800" b="1" kern="1200">
                          <a:solidFill>
                            <a:schemeClr val="bg1"/>
                          </a:solidFill>
                          <a:effectLst/>
                          <a:latin typeface="+mn-lt"/>
                          <a:ea typeface="+mn-ea"/>
                          <a:cs typeface="+mn-cs"/>
                        </a:rPr>
                        <a:t>SSIM</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tc>
                  <a:txBody>
                    <a:bodyPr/>
                    <a:lstStyle/>
                    <a:p>
                      <a:pPr algn="ctr">
                        <a:lnSpc>
                          <a:spcPct val="115000"/>
                        </a:lnSpc>
                        <a:spcAft>
                          <a:spcPts val="800"/>
                        </a:spcAft>
                        <a:buNone/>
                      </a:pPr>
                      <a:r>
                        <a:rPr lang="en-US" sz="2800" kern="1200">
                          <a:solidFill>
                            <a:schemeClr val="bg1"/>
                          </a:solidFill>
                          <a:effectLst/>
                          <a:latin typeface="+mn-lt"/>
                          <a:ea typeface="+mn-ea"/>
                          <a:cs typeface="+mn-cs"/>
                        </a:rPr>
                        <a:t>0.8209 ± 0.0631</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extLst>
                  <a:ext uri="{0D108BD9-81ED-4DB2-BD59-A6C34878D82A}">
                    <a16:rowId xmlns:a16="http://schemas.microsoft.com/office/drawing/2014/main" val="248181710"/>
                  </a:ext>
                </a:extLst>
              </a:tr>
              <a:tr h="617665">
                <a:tc>
                  <a:txBody>
                    <a:bodyPr/>
                    <a:lstStyle/>
                    <a:p>
                      <a:pPr algn="ctr">
                        <a:lnSpc>
                          <a:spcPct val="115000"/>
                        </a:lnSpc>
                        <a:spcAft>
                          <a:spcPts val="800"/>
                        </a:spcAft>
                        <a:buNone/>
                      </a:pPr>
                      <a:r>
                        <a:rPr lang="en-US" sz="2800" b="1" kern="1200">
                          <a:solidFill>
                            <a:schemeClr val="bg1"/>
                          </a:solidFill>
                          <a:effectLst/>
                          <a:latin typeface="+mn-lt"/>
                          <a:ea typeface="+mn-ea"/>
                          <a:cs typeface="+mn-cs"/>
                        </a:rPr>
                        <a:t>PSNR </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tc>
                  <a:txBody>
                    <a:bodyPr/>
                    <a:lstStyle/>
                    <a:p>
                      <a:pPr algn="ctr">
                        <a:lnSpc>
                          <a:spcPct val="115000"/>
                        </a:lnSpc>
                        <a:spcAft>
                          <a:spcPts val="800"/>
                        </a:spcAft>
                        <a:buNone/>
                      </a:pPr>
                      <a:r>
                        <a:rPr lang="en-US" sz="2800" kern="1200">
                          <a:solidFill>
                            <a:schemeClr val="bg1"/>
                          </a:solidFill>
                          <a:effectLst/>
                          <a:latin typeface="+mn-lt"/>
                          <a:ea typeface="+mn-ea"/>
                          <a:cs typeface="+mn-cs"/>
                        </a:rPr>
                        <a:t>23.49 ± 3.08 dB</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extLst>
                  <a:ext uri="{0D108BD9-81ED-4DB2-BD59-A6C34878D82A}">
                    <a16:rowId xmlns:a16="http://schemas.microsoft.com/office/drawing/2014/main" val="3008477545"/>
                  </a:ext>
                </a:extLst>
              </a:tr>
              <a:tr h="617665">
                <a:tc>
                  <a:txBody>
                    <a:bodyPr/>
                    <a:lstStyle/>
                    <a:p>
                      <a:pPr algn="ctr">
                        <a:lnSpc>
                          <a:spcPct val="115000"/>
                        </a:lnSpc>
                        <a:spcAft>
                          <a:spcPts val="800"/>
                        </a:spcAft>
                        <a:buNone/>
                      </a:pPr>
                      <a:r>
                        <a:rPr lang="en-US" sz="2800" b="1" kern="1200">
                          <a:solidFill>
                            <a:schemeClr val="bg1"/>
                          </a:solidFill>
                          <a:effectLst/>
                          <a:latin typeface="+mn-lt"/>
                          <a:ea typeface="+mn-ea"/>
                          <a:cs typeface="+mn-cs"/>
                        </a:rPr>
                        <a:t>LPIPS </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tc>
                  <a:txBody>
                    <a:bodyPr/>
                    <a:lstStyle/>
                    <a:p>
                      <a:pPr algn="ctr">
                        <a:lnSpc>
                          <a:spcPct val="115000"/>
                        </a:lnSpc>
                        <a:spcAft>
                          <a:spcPts val="800"/>
                        </a:spcAft>
                        <a:buNone/>
                      </a:pPr>
                      <a:r>
                        <a:rPr lang="en-US" sz="2800" kern="1200">
                          <a:solidFill>
                            <a:schemeClr val="bg1"/>
                          </a:solidFill>
                          <a:effectLst/>
                          <a:latin typeface="+mn-lt"/>
                          <a:ea typeface="+mn-ea"/>
                          <a:cs typeface="+mn-cs"/>
                        </a:rPr>
                        <a:t>0.2159 ± 0.0526</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extLst>
                  <a:ext uri="{0D108BD9-81ED-4DB2-BD59-A6C34878D82A}">
                    <a16:rowId xmlns:a16="http://schemas.microsoft.com/office/drawing/2014/main" val="1724797041"/>
                  </a:ext>
                </a:extLst>
              </a:tr>
              <a:tr h="617665">
                <a:tc>
                  <a:txBody>
                    <a:bodyPr/>
                    <a:lstStyle/>
                    <a:p>
                      <a:pPr algn="ctr">
                        <a:lnSpc>
                          <a:spcPct val="115000"/>
                        </a:lnSpc>
                        <a:spcAft>
                          <a:spcPts val="800"/>
                        </a:spcAft>
                        <a:buNone/>
                      </a:pPr>
                      <a:r>
                        <a:rPr lang="en-US" sz="2800" b="1" kern="1200">
                          <a:solidFill>
                            <a:schemeClr val="bg1"/>
                          </a:solidFill>
                          <a:effectLst/>
                          <a:latin typeface="+mn-lt"/>
                          <a:ea typeface="+mn-ea"/>
                          <a:cs typeface="+mn-cs"/>
                        </a:rPr>
                        <a:t>MAE</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tc>
                  <a:txBody>
                    <a:bodyPr/>
                    <a:lstStyle/>
                    <a:p>
                      <a:pPr algn="ctr">
                        <a:lnSpc>
                          <a:spcPct val="115000"/>
                        </a:lnSpc>
                        <a:spcAft>
                          <a:spcPts val="800"/>
                        </a:spcAft>
                        <a:buNone/>
                      </a:pPr>
                      <a:r>
                        <a:rPr lang="en-US" sz="2800" kern="1200">
                          <a:solidFill>
                            <a:schemeClr val="bg1"/>
                          </a:solidFill>
                          <a:effectLst/>
                          <a:latin typeface="+mn-lt"/>
                          <a:ea typeface="+mn-ea"/>
                          <a:cs typeface="+mn-cs"/>
                        </a:rPr>
                        <a:t>0.0360 ± 0.0148</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extLst>
                  <a:ext uri="{0D108BD9-81ED-4DB2-BD59-A6C34878D82A}">
                    <a16:rowId xmlns:a16="http://schemas.microsoft.com/office/drawing/2014/main" val="683395140"/>
                  </a:ext>
                </a:extLst>
              </a:tr>
            </a:tbl>
          </a:graphicData>
        </a:graphic>
      </p:graphicFrame>
    </p:spTree>
    <p:extLst>
      <p:ext uri="{BB962C8B-B14F-4D97-AF65-F5344CB8AC3E}">
        <p14:creationId xmlns:p14="http://schemas.microsoft.com/office/powerpoint/2010/main" val="1838114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7B9AE9E0-3AAF-7BE6-0AC6-221DB25949DA}"/>
            </a:ext>
          </a:extLst>
        </p:cNvPr>
        <p:cNvGrpSpPr/>
        <p:nvPr/>
      </p:nvGrpSpPr>
      <p:grpSpPr>
        <a:xfrm>
          <a:off x="0" y="0"/>
          <a:ext cx="0" cy="0"/>
          <a:chOff x="0" y="0"/>
          <a:chExt cx="0" cy="0"/>
        </a:xfrm>
      </p:grpSpPr>
      <p:sp>
        <p:nvSpPr>
          <p:cNvPr id="26" name="TextBox 26">
            <a:extLst>
              <a:ext uri="{FF2B5EF4-FFF2-40B4-BE49-F238E27FC236}">
                <a16:creationId xmlns:a16="http://schemas.microsoft.com/office/drawing/2014/main" id="{F0711529-F627-2A74-8071-CEC8586BC0D2}"/>
              </a:ext>
            </a:extLst>
          </p:cNvPr>
          <p:cNvSpPr txBox="1"/>
          <p:nvPr/>
        </p:nvSpPr>
        <p:spPr>
          <a:xfrm>
            <a:off x="609600" y="643391"/>
            <a:ext cx="17068800" cy="1767728"/>
          </a:xfrm>
          <a:prstGeom prst="rect">
            <a:avLst/>
          </a:prstGeom>
        </p:spPr>
        <p:txBody>
          <a:bodyPr wrap="square" lIns="0" tIns="0" rIns="0" bIns="0" rtlCol="0" anchor="t">
            <a:spAutoFit/>
          </a:bodyPr>
          <a:lstStyle/>
          <a:p>
            <a:pPr>
              <a:lnSpc>
                <a:spcPts val="14549"/>
              </a:lnSpc>
            </a:pPr>
            <a:r>
              <a:rPr lang="en-US" sz="10392" b="1" spc="-207">
                <a:solidFill>
                  <a:srgbClr val="E6A1A6"/>
                </a:solidFill>
                <a:latin typeface="Fz Poppins Black" pitchFamily="2" charset="0"/>
                <a:ea typeface="Poppins Ultra-Bold"/>
                <a:cs typeface="Fz Poppins Black" pitchFamily="2" charset="0"/>
                <a:sym typeface="Poppins Ultra-Bold"/>
              </a:rPr>
              <a:t>Đánh  giá </a:t>
            </a:r>
            <a:r>
              <a:rPr lang="en-US" sz="10392" b="1" spc="-207">
                <a:solidFill>
                  <a:srgbClr val="2657C1"/>
                </a:solidFill>
                <a:latin typeface="Fz Poppins Black" pitchFamily="2" charset="0"/>
                <a:ea typeface="Poppins Ultra-Bold"/>
                <a:cs typeface="Fz Poppins Black" pitchFamily="2" charset="0"/>
                <a:sym typeface="Poppins Ultra-Bold"/>
              </a:rPr>
              <a:t>mô hình</a:t>
            </a:r>
          </a:p>
        </p:txBody>
      </p:sp>
      <p:sp>
        <p:nvSpPr>
          <p:cNvPr id="28" name="TextBox 27">
            <a:extLst>
              <a:ext uri="{FF2B5EF4-FFF2-40B4-BE49-F238E27FC236}">
                <a16:creationId xmlns:a16="http://schemas.microsoft.com/office/drawing/2014/main" id="{9D73EC91-6A4D-9799-F0BD-E649D58E6FA5}"/>
              </a:ext>
            </a:extLst>
          </p:cNvPr>
          <p:cNvSpPr txBox="1"/>
          <p:nvPr/>
        </p:nvSpPr>
        <p:spPr>
          <a:xfrm>
            <a:off x="1066800" y="2411119"/>
            <a:ext cx="6071419" cy="1159292"/>
          </a:xfrm>
          <a:prstGeom prst="rect">
            <a:avLst/>
          </a:prstGeom>
          <a:noFill/>
        </p:spPr>
        <p:txBody>
          <a:bodyPr wrap="square" anchor="ctr">
            <a:spAutoFit/>
          </a:bodyPr>
          <a:lstStyle/>
          <a:p>
            <a:pPr>
              <a:lnSpc>
                <a:spcPct val="200000"/>
              </a:lnSpc>
            </a:pPr>
            <a:r>
              <a:rPr lang="en-US" sz="4000" b="1" kern="0">
                <a:solidFill>
                  <a:srgbClr val="2657C1"/>
                </a:solidFill>
                <a:effectLst/>
                <a:latin typeface="Fz Poppins" pitchFamily="2" charset="0"/>
                <a:ea typeface="Aptos" panose="020B0004020202020204" pitchFamily="34" charset="0"/>
                <a:cs typeface="Fz Poppins" pitchFamily="2" charset="0"/>
              </a:rPr>
              <a:t>U-Net</a:t>
            </a:r>
            <a:endParaRPr lang="en-US" sz="4000" b="1">
              <a:solidFill>
                <a:srgbClr val="2657C1"/>
              </a:solidFill>
              <a:latin typeface="Fz Poppins" pitchFamily="2" charset="0"/>
              <a:cs typeface="Fz Poppins" pitchFamily="2" charset="0"/>
            </a:endParaRPr>
          </a:p>
        </p:txBody>
      </p:sp>
      <p:sp>
        <p:nvSpPr>
          <p:cNvPr id="4" name="TextBox 3">
            <a:extLst>
              <a:ext uri="{FF2B5EF4-FFF2-40B4-BE49-F238E27FC236}">
                <a16:creationId xmlns:a16="http://schemas.microsoft.com/office/drawing/2014/main" id="{ECEA515A-D92A-E4AF-A2E9-DEDD24060150}"/>
              </a:ext>
            </a:extLst>
          </p:cNvPr>
          <p:cNvSpPr txBox="1"/>
          <p:nvPr/>
        </p:nvSpPr>
        <p:spPr>
          <a:xfrm>
            <a:off x="1143000" y="3848100"/>
            <a:ext cx="16002000" cy="1815882"/>
          </a:xfrm>
          <a:prstGeom prst="rect">
            <a:avLst/>
          </a:prstGeom>
          <a:noFill/>
        </p:spPr>
        <p:txBody>
          <a:bodyPr wrap="square">
            <a:spAutoFit/>
          </a:bodyPr>
          <a:lstStyle/>
          <a:p>
            <a:r>
              <a:rPr lang="en-US" sz="2800" kern="0">
                <a:solidFill>
                  <a:srgbClr val="2657C1"/>
                </a:solidFill>
                <a:effectLst/>
                <a:latin typeface="Fz Poppins" pitchFamily="2" charset="0"/>
                <a:ea typeface="Aptos" panose="020B0004020202020204" pitchFamily="34" charset="0"/>
                <a:cs typeface="Fz Poppins" pitchFamily="2" charset="0"/>
              </a:rPr>
              <a:t>Mặc dù các chỉ số đánh giá định lượng như SSIM, PSNR, LPIPS và MAE cho thấy mô hình đạt kết quả khá tốt</a:t>
            </a:r>
            <a:r>
              <a:rPr lang="en-US" sz="2800" kern="0">
                <a:solidFill>
                  <a:srgbClr val="2657C1"/>
                </a:solidFill>
                <a:latin typeface="Fz Poppins" pitchFamily="2" charset="0"/>
                <a:ea typeface="Aptos" panose="020B0004020202020204" pitchFamily="34" charset="0"/>
                <a:cs typeface="Fz Poppins" pitchFamily="2" charset="0"/>
              </a:rPr>
              <a:t>, nhưng</a:t>
            </a:r>
            <a:r>
              <a:rPr lang="en-US" sz="2800" kern="0">
                <a:solidFill>
                  <a:srgbClr val="2657C1"/>
                </a:solidFill>
                <a:effectLst/>
                <a:latin typeface="Fz Poppins" pitchFamily="2" charset="0"/>
                <a:ea typeface="Aptos" panose="020B0004020202020204" pitchFamily="34" charset="0"/>
                <a:cs typeface="Fz Poppins" pitchFamily="2" charset="0"/>
              </a:rPr>
              <a:t> các đặc điểm khuôn mặt quan trọng như mũi và miệng – vốn đóng vai trò then chốt trong việc nhận diện khuôn mặt – thường không được tái hiện rõ nét hoặc bị mờ nhòe, làm giảm tính chân thực và tự nhiên của ảnh đầu ra.</a:t>
            </a:r>
            <a:endParaRPr lang="en-US" sz="2800">
              <a:solidFill>
                <a:srgbClr val="2657C1"/>
              </a:solidFill>
              <a:latin typeface="Fz Poppins" pitchFamily="2" charset="0"/>
              <a:cs typeface="Fz Poppins" pitchFamily="2" charset="0"/>
            </a:endParaRPr>
          </a:p>
        </p:txBody>
      </p:sp>
      <p:pic>
        <p:nvPicPr>
          <p:cNvPr id="3" name="Picture 2" descr="A person with blue face&#10;&#10;AI-generated content may be incorrect.">
            <a:extLst>
              <a:ext uri="{FF2B5EF4-FFF2-40B4-BE49-F238E27FC236}">
                <a16:creationId xmlns:a16="http://schemas.microsoft.com/office/drawing/2014/main" id="{6C3D2D6A-A3AB-B539-0D13-A27DDCFEB091}"/>
              </a:ext>
            </a:extLst>
          </p:cNvPr>
          <p:cNvPicPr>
            <a:picLocks noChangeAspect="1"/>
          </p:cNvPicPr>
          <p:nvPr/>
        </p:nvPicPr>
        <p:blipFill>
          <a:blip r:embed="rId2"/>
          <a:stretch>
            <a:fillRect/>
          </a:stretch>
        </p:blipFill>
        <p:spPr>
          <a:xfrm>
            <a:off x="2941587" y="5663982"/>
            <a:ext cx="12404826" cy="4386263"/>
          </a:xfrm>
          <a:prstGeom prst="rect">
            <a:avLst/>
          </a:prstGeom>
        </p:spPr>
      </p:pic>
    </p:spTree>
    <p:extLst>
      <p:ext uri="{BB962C8B-B14F-4D97-AF65-F5344CB8AC3E}">
        <p14:creationId xmlns:p14="http://schemas.microsoft.com/office/powerpoint/2010/main" val="2084741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8DC1A23C-6E93-EE64-64A6-928EA1BCF0F0}"/>
            </a:ext>
          </a:extLst>
        </p:cNvPr>
        <p:cNvGrpSpPr/>
        <p:nvPr/>
      </p:nvGrpSpPr>
      <p:grpSpPr>
        <a:xfrm>
          <a:off x="0" y="0"/>
          <a:ext cx="0" cy="0"/>
          <a:chOff x="0" y="0"/>
          <a:chExt cx="0" cy="0"/>
        </a:xfrm>
      </p:grpSpPr>
      <p:sp>
        <p:nvSpPr>
          <p:cNvPr id="26" name="TextBox 26">
            <a:extLst>
              <a:ext uri="{FF2B5EF4-FFF2-40B4-BE49-F238E27FC236}">
                <a16:creationId xmlns:a16="http://schemas.microsoft.com/office/drawing/2014/main" id="{B3809610-6C15-B27E-C041-3E34FAD13986}"/>
              </a:ext>
            </a:extLst>
          </p:cNvPr>
          <p:cNvSpPr txBox="1"/>
          <p:nvPr/>
        </p:nvSpPr>
        <p:spPr>
          <a:xfrm>
            <a:off x="609600" y="643391"/>
            <a:ext cx="17068800" cy="1767728"/>
          </a:xfrm>
          <a:prstGeom prst="rect">
            <a:avLst/>
          </a:prstGeom>
        </p:spPr>
        <p:txBody>
          <a:bodyPr wrap="square" lIns="0" tIns="0" rIns="0" bIns="0" rtlCol="0" anchor="t">
            <a:spAutoFit/>
          </a:bodyPr>
          <a:lstStyle/>
          <a:p>
            <a:pPr>
              <a:lnSpc>
                <a:spcPts val="14549"/>
              </a:lnSpc>
            </a:pPr>
            <a:r>
              <a:rPr lang="en-US" sz="10392" b="1" spc="-207">
                <a:solidFill>
                  <a:srgbClr val="E6A1A6"/>
                </a:solidFill>
                <a:latin typeface="Fz Poppins Black" pitchFamily="2" charset="0"/>
                <a:ea typeface="Poppins Ultra-Bold"/>
                <a:cs typeface="Fz Poppins Black" pitchFamily="2" charset="0"/>
                <a:sym typeface="Poppins Ultra-Bold"/>
              </a:rPr>
              <a:t>Tổng kết</a:t>
            </a:r>
            <a:endParaRPr lang="en-US" sz="10392" b="1" spc="-207">
              <a:solidFill>
                <a:srgbClr val="2657C1"/>
              </a:solidFill>
              <a:latin typeface="Fz Poppins Black" pitchFamily="2" charset="0"/>
              <a:ea typeface="Poppins Ultra-Bold"/>
              <a:cs typeface="Fz Poppins Black" pitchFamily="2" charset="0"/>
              <a:sym typeface="Poppins Ultra-Bold"/>
            </a:endParaRPr>
          </a:p>
        </p:txBody>
      </p:sp>
      <p:sp>
        <p:nvSpPr>
          <p:cNvPr id="5" name="TextBox 4">
            <a:extLst>
              <a:ext uri="{FF2B5EF4-FFF2-40B4-BE49-F238E27FC236}">
                <a16:creationId xmlns:a16="http://schemas.microsoft.com/office/drawing/2014/main" id="{B6870219-558E-09ED-920C-86E8F0EB8201}"/>
              </a:ext>
            </a:extLst>
          </p:cNvPr>
          <p:cNvSpPr txBox="1"/>
          <p:nvPr/>
        </p:nvSpPr>
        <p:spPr>
          <a:xfrm>
            <a:off x="609600" y="3543300"/>
            <a:ext cx="16916399" cy="4401205"/>
          </a:xfrm>
          <a:prstGeom prst="rect">
            <a:avLst/>
          </a:prstGeom>
          <a:noFill/>
        </p:spPr>
        <p:txBody>
          <a:bodyPr wrap="square">
            <a:spAutoFit/>
          </a:bodyPr>
          <a:lstStyle/>
          <a:p>
            <a:pPr marL="457200" indent="-457200">
              <a:buFontTx/>
              <a:buChar char="-"/>
            </a:pPr>
            <a:r>
              <a:rPr lang="en-US" sz="2800">
                <a:solidFill>
                  <a:srgbClr val="2657C1"/>
                </a:solidFill>
                <a:latin typeface="Fz Poppins" pitchFamily="2" charset="0"/>
                <a:cs typeface="Fz Poppins" pitchFamily="2" charset="0"/>
              </a:rPr>
              <a:t>Mô hình YOLO cho thấy kết quả đánh giá rất tốt với độ chính xác cao, có thể áp dụng trực tiếp vào các bài toán nhận dạng trong thực tế. </a:t>
            </a:r>
          </a:p>
          <a:p>
            <a:endParaRPr lang="en-US" sz="2800">
              <a:solidFill>
                <a:srgbClr val="2657C1"/>
              </a:solidFill>
              <a:latin typeface="Fz Poppins" pitchFamily="2" charset="0"/>
              <a:cs typeface="Fz Poppins" pitchFamily="2" charset="0"/>
            </a:endParaRPr>
          </a:p>
          <a:p>
            <a:pPr marL="457200" indent="-457200">
              <a:buFontTx/>
              <a:buChar char="-"/>
            </a:pPr>
            <a:r>
              <a:rPr lang="en-US" sz="2800">
                <a:solidFill>
                  <a:srgbClr val="2657C1"/>
                </a:solidFill>
                <a:latin typeface="Fz Poppins" pitchFamily="2" charset="0"/>
                <a:cs typeface="Fz Poppins" pitchFamily="2" charset="0"/>
              </a:rPr>
              <a:t>Mô hình U-Net cũng đạt được các chỉ số đánh giá tốt, tuy nhiên, ảnh đầu ra thực tế chưa đạt độ rõ nét và chân thực như kỳ vọng. Điều này cho thấy mô hình tái tạo vẫn cần được cải thiện thêm, đặc biệt là ở khả năng khôi phục các chi tiết khuôn mặt bị che khuất. </a:t>
            </a:r>
          </a:p>
          <a:p>
            <a:endParaRPr lang="en-US" sz="2800">
              <a:solidFill>
                <a:srgbClr val="2657C1"/>
              </a:solidFill>
              <a:latin typeface="Fz Poppins" pitchFamily="2" charset="0"/>
              <a:cs typeface="Fz Poppins" pitchFamily="2" charset="0"/>
            </a:endParaRPr>
          </a:p>
          <a:p>
            <a:pPr marL="457200" indent="-457200">
              <a:buFontTx/>
              <a:buChar char="-"/>
            </a:pPr>
            <a:r>
              <a:rPr lang="en-US" sz="2800">
                <a:solidFill>
                  <a:srgbClr val="2657C1"/>
                </a:solidFill>
                <a:latin typeface="Fz Poppins" pitchFamily="2" charset="0"/>
                <a:cs typeface="Fz Poppins" pitchFamily="2" charset="0"/>
              </a:rPr>
              <a:t>Ta có thể xây dựng hệ thống nhận diện khẩu trang và tái tạo khuôn mặt có thể được xây dựng hiệu quả bằng cách kết hợp hai mô hình chuyên biệt: YOLO cho nhiệm vụ phát hiện đối tượng và U-Net cho nhiệm vụ tái tạo hình ảnh.</a:t>
            </a:r>
          </a:p>
        </p:txBody>
      </p:sp>
    </p:spTree>
    <p:extLst>
      <p:ext uri="{BB962C8B-B14F-4D97-AF65-F5344CB8AC3E}">
        <p14:creationId xmlns:p14="http://schemas.microsoft.com/office/powerpoint/2010/main" val="323258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740164" y="962025"/>
            <a:ext cx="4519136" cy="439608"/>
          </a:xfrm>
          <a:prstGeom prst="rect">
            <a:avLst/>
          </a:prstGeom>
        </p:spPr>
        <p:txBody>
          <a:bodyPr lIns="0" tIns="0" rIns="0" bIns="0" rtlCol="0" anchor="t">
            <a:spAutoFit/>
          </a:bodyPr>
          <a:lstStyle/>
          <a:p>
            <a:pPr algn="r">
              <a:lnSpc>
                <a:spcPts val="3640"/>
              </a:lnSpc>
            </a:pPr>
            <a:r>
              <a:rPr lang="en-US" sz="2600">
                <a:solidFill>
                  <a:srgbClr val="2657C1"/>
                </a:solidFill>
                <a:latin typeface="Fz Poppins" pitchFamily="2" charset="0"/>
                <a:ea typeface="Poppins"/>
                <a:cs typeface="Fz Poppins" pitchFamily="2" charset="0"/>
                <a:sym typeface="Poppins"/>
              </a:rPr>
              <a:t>May - 2025</a:t>
            </a:r>
          </a:p>
        </p:txBody>
      </p:sp>
      <p:sp>
        <p:nvSpPr>
          <p:cNvPr id="8" name="TextBox 8"/>
          <p:cNvSpPr txBox="1"/>
          <p:nvPr/>
        </p:nvSpPr>
        <p:spPr>
          <a:xfrm>
            <a:off x="2234690" y="3150294"/>
            <a:ext cx="13818620" cy="3986412"/>
          </a:xfrm>
          <a:prstGeom prst="rect">
            <a:avLst/>
          </a:prstGeom>
        </p:spPr>
        <p:txBody>
          <a:bodyPr wrap="square" lIns="0" tIns="0" rIns="0" bIns="0" rtlCol="0" anchor="t">
            <a:spAutoFit/>
          </a:bodyPr>
          <a:lstStyle/>
          <a:p>
            <a:pPr algn="ctr">
              <a:lnSpc>
                <a:spcPts val="14816"/>
              </a:lnSpc>
            </a:pPr>
            <a:r>
              <a:rPr lang="en-US" sz="18500" b="1" spc="-370">
                <a:solidFill>
                  <a:srgbClr val="E6A1A6"/>
                </a:solidFill>
                <a:latin typeface="Fz Poppins Bold" pitchFamily="2" charset="0"/>
                <a:ea typeface="Poppins Bold"/>
                <a:cs typeface="Fz Poppins Bold" pitchFamily="2" charset="0"/>
                <a:sym typeface="Poppins Bold"/>
              </a:rPr>
              <a:t>Cảm ơn </a:t>
            </a:r>
            <a:r>
              <a:rPr lang="en-US" sz="18500" b="1" spc="-370">
                <a:solidFill>
                  <a:srgbClr val="2657C1"/>
                </a:solidFill>
                <a:latin typeface="Fz Poppins Bold" pitchFamily="2" charset="0"/>
                <a:ea typeface="Poppins Bold"/>
                <a:cs typeface="Fz Poppins Bold" pitchFamily="2" charset="0"/>
                <a:sym typeface="Poppins Bold"/>
              </a:rPr>
              <a:t>đã lắng nghe!</a:t>
            </a:r>
          </a:p>
        </p:txBody>
      </p:sp>
      <p:grpSp>
        <p:nvGrpSpPr>
          <p:cNvPr id="19" name="Group 18">
            <a:extLst>
              <a:ext uri="{FF2B5EF4-FFF2-40B4-BE49-F238E27FC236}">
                <a16:creationId xmlns:a16="http://schemas.microsoft.com/office/drawing/2014/main" id="{38254918-CF52-ED07-6FC7-5ED7B5534A15}"/>
              </a:ext>
            </a:extLst>
          </p:cNvPr>
          <p:cNvGrpSpPr/>
          <p:nvPr/>
        </p:nvGrpSpPr>
        <p:grpSpPr>
          <a:xfrm>
            <a:off x="11125200" y="6272244"/>
            <a:ext cx="5625408" cy="1146437"/>
            <a:chOff x="9333544" y="6174988"/>
            <a:chExt cx="5625408" cy="1146437"/>
          </a:xfrm>
        </p:grpSpPr>
        <p:grpSp>
          <p:nvGrpSpPr>
            <p:cNvPr id="9" name="Group 9"/>
            <p:cNvGrpSpPr/>
            <p:nvPr/>
          </p:nvGrpSpPr>
          <p:grpSpPr>
            <a:xfrm rot="-316424">
              <a:off x="9333544" y="6174988"/>
              <a:ext cx="5625408" cy="1146437"/>
              <a:chOff x="0" y="-38100"/>
              <a:chExt cx="1322107" cy="269440"/>
            </a:xfrm>
          </p:grpSpPr>
          <p:sp>
            <p:nvSpPr>
              <p:cNvPr id="10" name="Freeform 10"/>
              <p:cNvSpPr/>
              <p:nvPr/>
            </p:nvSpPr>
            <p:spPr>
              <a:xfrm>
                <a:off x="0" y="0"/>
                <a:ext cx="1322107" cy="231340"/>
              </a:xfrm>
              <a:custGeom>
                <a:avLst/>
                <a:gdLst/>
                <a:ahLst/>
                <a:cxnLst/>
                <a:rect l="l" t="t" r="r" b="b"/>
                <a:pathLst>
                  <a:path w="1322107" h="231340">
                    <a:moveTo>
                      <a:pt x="0" y="0"/>
                    </a:moveTo>
                    <a:lnTo>
                      <a:pt x="1322107" y="0"/>
                    </a:lnTo>
                    <a:lnTo>
                      <a:pt x="1322107" y="231340"/>
                    </a:lnTo>
                    <a:lnTo>
                      <a:pt x="0" y="231340"/>
                    </a:lnTo>
                    <a:close/>
                  </a:path>
                </a:pathLst>
              </a:custGeom>
              <a:solidFill>
                <a:srgbClr val="E6A1A6"/>
              </a:solidFill>
              <a:ln w="95250" cap="sq">
                <a:solidFill>
                  <a:srgbClr val="F7F7F7"/>
                </a:solidFill>
                <a:prstDash val="solid"/>
                <a:miter/>
              </a:ln>
            </p:spPr>
            <p:txBody>
              <a:bodyPr/>
              <a:lstStyle/>
              <a:p>
                <a:endParaRPr lang="en-US"/>
              </a:p>
            </p:txBody>
          </p:sp>
          <p:sp>
            <p:nvSpPr>
              <p:cNvPr id="11" name="TextBox 11"/>
              <p:cNvSpPr txBox="1"/>
              <p:nvPr/>
            </p:nvSpPr>
            <p:spPr>
              <a:xfrm>
                <a:off x="0" y="-38100"/>
                <a:ext cx="1322107" cy="269440"/>
              </a:xfrm>
              <a:prstGeom prst="rect">
                <a:avLst/>
              </a:prstGeom>
            </p:spPr>
            <p:txBody>
              <a:bodyPr lIns="45229" tIns="45229" rIns="45229" bIns="45229" rtlCol="0" anchor="ctr"/>
              <a:lstStyle/>
              <a:p>
                <a:pPr algn="ctr">
                  <a:lnSpc>
                    <a:spcPts val="2659"/>
                  </a:lnSpc>
                  <a:spcBef>
                    <a:spcPct val="0"/>
                  </a:spcBef>
                </a:pPr>
                <a:endParaRPr/>
              </a:p>
            </p:txBody>
          </p:sp>
        </p:grpSp>
        <p:sp>
          <p:nvSpPr>
            <p:cNvPr id="12" name="TextBox 12"/>
            <p:cNvSpPr txBox="1"/>
            <p:nvPr/>
          </p:nvSpPr>
          <p:spPr>
            <a:xfrm rot="21283576">
              <a:off x="10094915" y="6728531"/>
              <a:ext cx="4117565" cy="501676"/>
            </a:xfrm>
            <a:prstGeom prst="rect">
              <a:avLst/>
            </a:prstGeom>
          </p:spPr>
          <p:txBody>
            <a:bodyPr lIns="0" tIns="0" rIns="0" bIns="0" rtlCol="0" anchor="t">
              <a:spAutoFit/>
            </a:bodyPr>
            <a:lstStyle/>
            <a:p>
              <a:pPr algn="ctr">
                <a:lnSpc>
                  <a:spcPts val="3239"/>
                </a:lnSpc>
              </a:pPr>
              <a:r>
                <a:rPr lang="en-US" sz="5400" b="1">
                  <a:solidFill>
                    <a:srgbClr val="F7F7F7"/>
                  </a:solidFill>
                  <a:latin typeface="Fz Poppins Bold" pitchFamily="2" charset="0"/>
                  <a:ea typeface="Poppins Semi-Bold"/>
                  <a:cs typeface="Fz Poppins Bold" pitchFamily="2" charset="0"/>
                  <a:sym typeface="Poppins Semi-Bold"/>
                </a:rPr>
                <a:t>Nhóm 16</a:t>
              </a:r>
            </a:p>
          </p:txBody>
        </p:sp>
      </p:grpSp>
      <p:grpSp>
        <p:nvGrpSpPr>
          <p:cNvPr id="13" name="Group 13"/>
          <p:cNvGrpSpPr/>
          <p:nvPr/>
        </p:nvGrpSpPr>
        <p:grpSpPr>
          <a:xfrm rot="-5400000">
            <a:off x="18918335" y="282866"/>
            <a:ext cx="178381" cy="6477187"/>
            <a:chOff x="0" y="0"/>
            <a:chExt cx="46981" cy="1705926"/>
          </a:xfrm>
          <a:solidFill>
            <a:srgbClr val="E6A1A6"/>
          </a:solidFill>
        </p:grpSpPr>
        <p:sp>
          <p:nvSpPr>
            <p:cNvPr id="14" name="Freeform 14"/>
            <p:cNvSpPr/>
            <p:nvPr/>
          </p:nvSpPr>
          <p:spPr>
            <a:xfrm>
              <a:off x="0" y="0"/>
              <a:ext cx="46981" cy="1705926"/>
            </a:xfrm>
            <a:custGeom>
              <a:avLst/>
              <a:gdLst/>
              <a:ahLst/>
              <a:cxnLst/>
              <a:rect l="l" t="t" r="r" b="b"/>
              <a:pathLst>
                <a:path w="46981" h="1705926">
                  <a:moveTo>
                    <a:pt x="0" y="0"/>
                  </a:moveTo>
                  <a:lnTo>
                    <a:pt x="46981" y="0"/>
                  </a:lnTo>
                  <a:lnTo>
                    <a:pt x="46981" y="1705926"/>
                  </a:lnTo>
                  <a:lnTo>
                    <a:pt x="0" y="1705926"/>
                  </a:lnTo>
                  <a:close/>
                </a:path>
              </a:pathLst>
            </a:custGeom>
            <a:grpFill/>
          </p:spPr>
          <p:txBody>
            <a:bodyPr/>
            <a:lstStyle/>
            <a:p>
              <a:endParaRPr lang="en-US"/>
            </a:p>
          </p:txBody>
        </p:sp>
        <p:sp>
          <p:nvSpPr>
            <p:cNvPr id="15" name="TextBox 15"/>
            <p:cNvSpPr txBox="1"/>
            <p:nvPr/>
          </p:nvSpPr>
          <p:spPr>
            <a:xfrm>
              <a:off x="0" y="-66675"/>
              <a:ext cx="46981" cy="1772601"/>
            </a:xfrm>
            <a:prstGeom prst="rect">
              <a:avLst/>
            </a:prstGeom>
            <a:grpFill/>
          </p:spPr>
          <p:txBody>
            <a:bodyPr lIns="50800" tIns="50800" rIns="50800" bIns="50800" rtlCol="0" anchor="ctr"/>
            <a:lstStyle/>
            <a:p>
              <a:pPr algn="just">
                <a:lnSpc>
                  <a:spcPts val="3640"/>
                </a:lnSpc>
              </a:pPr>
              <a:endParaRPr/>
            </a:p>
          </p:txBody>
        </p:sp>
      </p:grpSp>
      <p:grpSp>
        <p:nvGrpSpPr>
          <p:cNvPr id="16" name="Group 16"/>
          <p:cNvGrpSpPr/>
          <p:nvPr/>
        </p:nvGrpSpPr>
        <p:grpSpPr>
          <a:xfrm rot="-5400000">
            <a:off x="375854" y="4808332"/>
            <a:ext cx="178381" cy="6477187"/>
            <a:chOff x="0" y="0"/>
            <a:chExt cx="46981" cy="1705926"/>
          </a:xfrm>
          <a:solidFill>
            <a:srgbClr val="E6A1A6"/>
          </a:solidFill>
        </p:grpSpPr>
        <p:sp>
          <p:nvSpPr>
            <p:cNvPr id="17" name="Freeform 17"/>
            <p:cNvSpPr/>
            <p:nvPr/>
          </p:nvSpPr>
          <p:spPr>
            <a:xfrm>
              <a:off x="0" y="0"/>
              <a:ext cx="46981" cy="1705926"/>
            </a:xfrm>
            <a:custGeom>
              <a:avLst/>
              <a:gdLst/>
              <a:ahLst/>
              <a:cxnLst/>
              <a:rect l="l" t="t" r="r" b="b"/>
              <a:pathLst>
                <a:path w="46981" h="1705926">
                  <a:moveTo>
                    <a:pt x="0" y="0"/>
                  </a:moveTo>
                  <a:lnTo>
                    <a:pt x="46981" y="0"/>
                  </a:lnTo>
                  <a:lnTo>
                    <a:pt x="46981" y="1705926"/>
                  </a:lnTo>
                  <a:lnTo>
                    <a:pt x="0" y="1705926"/>
                  </a:lnTo>
                  <a:close/>
                </a:path>
              </a:pathLst>
            </a:custGeom>
            <a:grpFill/>
          </p:spPr>
          <p:txBody>
            <a:bodyPr/>
            <a:lstStyle/>
            <a:p>
              <a:endParaRPr lang="en-US"/>
            </a:p>
          </p:txBody>
        </p:sp>
        <p:sp>
          <p:nvSpPr>
            <p:cNvPr id="18" name="TextBox 18"/>
            <p:cNvSpPr txBox="1"/>
            <p:nvPr/>
          </p:nvSpPr>
          <p:spPr>
            <a:xfrm>
              <a:off x="0" y="-66675"/>
              <a:ext cx="46981" cy="1772601"/>
            </a:xfrm>
            <a:prstGeom prst="rect">
              <a:avLst/>
            </a:prstGeom>
            <a:grpFill/>
          </p:spPr>
          <p:txBody>
            <a:bodyPr lIns="50800" tIns="50800" rIns="50800" bIns="50800" rtlCol="0" anchor="ctr"/>
            <a:lstStyle/>
            <a:p>
              <a:pPr algn="just">
                <a:lnSpc>
                  <a:spcPts val="3640"/>
                </a:lnSpc>
              </a:pPr>
              <a:endParaRPr/>
            </a:p>
          </p:txBody>
        </p:sp>
      </p:grpSp>
      <p:sp>
        <p:nvSpPr>
          <p:cNvPr id="20" name="TextBox 11">
            <a:extLst>
              <a:ext uri="{FF2B5EF4-FFF2-40B4-BE49-F238E27FC236}">
                <a16:creationId xmlns:a16="http://schemas.microsoft.com/office/drawing/2014/main" id="{42D1A69D-1C6D-1423-9B3F-DD76321EBC25}"/>
              </a:ext>
            </a:extLst>
          </p:cNvPr>
          <p:cNvSpPr txBox="1"/>
          <p:nvPr/>
        </p:nvSpPr>
        <p:spPr>
          <a:xfrm>
            <a:off x="1444069" y="962025"/>
            <a:ext cx="4519136" cy="439608"/>
          </a:xfrm>
          <a:prstGeom prst="rect">
            <a:avLst/>
          </a:prstGeom>
        </p:spPr>
        <p:txBody>
          <a:bodyPr lIns="0" tIns="0" rIns="0" bIns="0" rtlCol="0" anchor="t">
            <a:spAutoFit/>
          </a:bodyPr>
          <a:lstStyle/>
          <a:p>
            <a:pPr algn="just">
              <a:lnSpc>
                <a:spcPts val="3640"/>
              </a:lnSpc>
            </a:pPr>
            <a:r>
              <a:rPr lang="en-US" sz="2600" b="1" spc="-52">
                <a:solidFill>
                  <a:srgbClr val="2657C1"/>
                </a:solidFill>
                <a:latin typeface="Fz Poppins Black" pitchFamily="2" charset="0"/>
                <a:ea typeface="Poppins Bold"/>
                <a:cs typeface="Fz Poppins Black" pitchFamily="2" charset="0"/>
                <a:sym typeface="Poppins Bold"/>
              </a:rPr>
              <a:t>Thị </a:t>
            </a:r>
            <a:r>
              <a:rPr lang="en-US" sz="2600" b="1" spc="-52" err="1">
                <a:solidFill>
                  <a:srgbClr val="2657C1"/>
                </a:solidFill>
                <a:latin typeface="Fz Poppins Black" pitchFamily="2" charset="0"/>
                <a:ea typeface="Poppins Bold"/>
                <a:cs typeface="Fz Poppins Black" pitchFamily="2" charset="0"/>
                <a:sym typeface="Poppins Bold"/>
              </a:rPr>
              <a:t>giác</a:t>
            </a:r>
            <a:r>
              <a:rPr lang="en-US" sz="2600" b="1" spc="-52">
                <a:solidFill>
                  <a:srgbClr val="2657C1"/>
                </a:solidFill>
                <a:latin typeface="Fz Poppins Black" pitchFamily="2" charset="0"/>
                <a:ea typeface="Poppins Bold"/>
                <a:cs typeface="Fz Poppins Black" pitchFamily="2" charset="0"/>
                <a:sym typeface="Poppins Bold"/>
              </a:rPr>
              <a:t> </a:t>
            </a:r>
            <a:r>
              <a:rPr lang="en-US" sz="2600" b="1" spc="-52" err="1">
                <a:solidFill>
                  <a:srgbClr val="2657C1"/>
                </a:solidFill>
                <a:latin typeface="Fz Poppins Black" pitchFamily="2" charset="0"/>
                <a:ea typeface="Poppins Bold"/>
                <a:cs typeface="Fz Poppins Black" pitchFamily="2" charset="0"/>
                <a:sym typeface="Poppins Bold"/>
              </a:rPr>
              <a:t>Máy</a:t>
            </a:r>
            <a:r>
              <a:rPr lang="en-US" sz="2600" b="1" spc="-52">
                <a:solidFill>
                  <a:srgbClr val="2657C1"/>
                </a:solidFill>
                <a:latin typeface="Fz Poppins Black" pitchFamily="2" charset="0"/>
                <a:ea typeface="Poppins Bold"/>
                <a:cs typeface="Fz Poppins Black" pitchFamily="2" charset="0"/>
                <a:sym typeface="Poppins Bold"/>
              </a:rPr>
              <a:t> </a:t>
            </a:r>
            <a:r>
              <a:rPr lang="en-US" sz="2600" b="1" spc="-52" err="1">
                <a:solidFill>
                  <a:srgbClr val="2657C1"/>
                </a:solidFill>
                <a:latin typeface="Fz Poppins Black" pitchFamily="2" charset="0"/>
                <a:ea typeface="Poppins Bold"/>
                <a:cs typeface="Fz Poppins Black" pitchFamily="2" charset="0"/>
                <a:sym typeface="Poppins Bold"/>
              </a:rPr>
              <a:t>tính</a:t>
            </a:r>
            <a:endParaRPr lang="en-US" sz="2600" b="1" spc="-52">
              <a:solidFill>
                <a:srgbClr val="2657C1"/>
              </a:solidFill>
              <a:latin typeface="Fz Poppins Black" pitchFamily="2" charset="0"/>
              <a:ea typeface="Poppins Bold"/>
              <a:cs typeface="Fz Poppins Black" pitchFamily="2" charset="0"/>
              <a:sym typeface="Poppins Bold"/>
            </a:endParaRPr>
          </a:p>
        </p:txBody>
      </p:sp>
      <p:sp>
        <p:nvSpPr>
          <p:cNvPr id="21" name="TextBox 12">
            <a:extLst>
              <a:ext uri="{FF2B5EF4-FFF2-40B4-BE49-F238E27FC236}">
                <a16:creationId xmlns:a16="http://schemas.microsoft.com/office/drawing/2014/main" id="{51CA09CA-B065-F7F3-A993-5E6C92C49354}"/>
              </a:ext>
            </a:extLst>
          </p:cNvPr>
          <p:cNvSpPr txBox="1"/>
          <p:nvPr/>
        </p:nvSpPr>
        <p:spPr>
          <a:xfrm>
            <a:off x="1028700" y="8800515"/>
            <a:ext cx="3314700" cy="439608"/>
          </a:xfrm>
          <a:prstGeom prst="rect">
            <a:avLst/>
          </a:prstGeom>
        </p:spPr>
        <p:txBody>
          <a:bodyPr wrap="square" lIns="0" tIns="0" rIns="0" bIns="0" rtlCol="0" anchor="t">
            <a:spAutoFit/>
          </a:bodyPr>
          <a:lstStyle/>
          <a:p>
            <a:pPr algn="l">
              <a:lnSpc>
                <a:spcPts val="3640"/>
              </a:lnSpc>
            </a:pPr>
            <a:r>
              <a:rPr lang="en-US" sz="2600" i="1">
                <a:solidFill>
                  <a:srgbClr val="2657C1"/>
                </a:solidFill>
                <a:latin typeface="Poppins Italics"/>
                <a:ea typeface="Poppins Italics"/>
                <a:cs typeface="Poppins Italics"/>
                <a:sym typeface="Poppins Italics"/>
              </a:rPr>
              <a:t>Thành </a:t>
            </a:r>
            <a:r>
              <a:rPr lang="en-US" sz="2600" i="1" err="1">
                <a:solidFill>
                  <a:srgbClr val="2657C1"/>
                </a:solidFill>
                <a:latin typeface="Poppins Italics"/>
                <a:ea typeface="Poppins Italics"/>
                <a:cs typeface="Poppins Italics"/>
                <a:sym typeface="Poppins Italics"/>
              </a:rPr>
              <a:t>viên</a:t>
            </a:r>
            <a:r>
              <a:rPr lang="en-US" sz="2600" i="1">
                <a:solidFill>
                  <a:srgbClr val="2657C1"/>
                </a:solidFill>
                <a:latin typeface="Poppins Italics"/>
                <a:ea typeface="Poppins Italics"/>
                <a:cs typeface="Poppins Italics"/>
                <a:sym typeface="Poppins Italics"/>
              </a:rPr>
              <a:t> </a:t>
            </a:r>
            <a:r>
              <a:rPr lang="en-US" sz="2600" i="1" err="1">
                <a:solidFill>
                  <a:srgbClr val="2657C1"/>
                </a:solidFill>
                <a:latin typeface="Poppins Italics"/>
                <a:ea typeface="Poppins Italics"/>
                <a:cs typeface="Poppins Italics"/>
                <a:sym typeface="Poppins Italics"/>
              </a:rPr>
              <a:t>nhóm</a:t>
            </a:r>
            <a:r>
              <a:rPr lang="en-US" sz="2600" i="1">
                <a:solidFill>
                  <a:srgbClr val="2657C1"/>
                </a:solidFill>
                <a:latin typeface="Poppins Italics"/>
                <a:ea typeface="Poppins Italics"/>
                <a:cs typeface="Poppins Italics"/>
                <a:sym typeface="Poppins Italics"/>
              </a:rPr>
              <a:t>:</a:t>
            </a:r>
          </a:p>
        </p:txBody>
      </p:sp>
      <p:sp>
        <p:nvSpPr>
          <p:cNvPr id="22" name="TextBox 13">
            <a:extLst>
              <a:ext uri="{FF2B5EF4-FFF2-40B4-BE49-F238E27FC236}">
                <a16:creationId xmlns:a16="http://schemas.microsoft.com/office/drawing/2014/main" id="{0C07ECC2-0F68-57C9-50EC-54F6ED5137FD}"/>
              </a:ext>
            </a:extLst>
          </p:cNvPr>
          <p:cNvSpPr txBox="1"/>
          <p:nvPr/>
        </p:nvSpPr>
        <p:spPr>
          <a:xfrm>
            <a:off x="4340087" y="8800515"/>
            <a:ext cx="5261114" cy="1362937"/>
          </a:xfrm>
          <a:prstGeom prst="rect">
            <a:avLst/>
          </a:prstGeom>
        </p:spPr>
        <p:txBody>
          <a:bodyPr wrap="square" lIns="0" tIns="0" rIns="0" bIns="0" rtlCol="0" anchor="t">
            <a:spAutoFit/>
          </a:bodyPr>
          <a:lstStyle/>
          <a:p>
            <a:pPr algn="just">
              <a:lnSpc>
                <a:spcPts val="3640"/>
              </a:lnSpc>
            </a:pPr>
            <a:r>
              <a:rPr lang="en-US" sz="2600" b="1" kern="0">
                <a:solidFill>
                  <a:srgbClr val="2657C1"/>
                </a:solidFill>
                <a:effectLst/>
                <a:latin typeface="Fz Poppins Bold" pitchFamily="2" charset="0"/>
                <a:ea typeface="Times New Roman" panose="02020603050405020304" pitchFamily="18" charset="0"/>
                <a:cs typeface="Fz Poppins Bold" pitchFamily="2" charset="0"/>
              </a:rPr>
              <a:t>21090141</a:t>
            </a:r>
            <a:r>
              <a:rPr lang="en-US" sz="2600" b="1" spc="-52">
                <a:solidFill>
                  <a:srgbClr val="2657C1"/>
                </a:solidFill>
                <a:latin typeface="Fz Poppins Bold" pitchFamily="2" charset="0"/>
                <a:ea typeface="Poppins Bold"/>
                <a:cs typeface="Fz Poppins Bold" pitchFamily="2" charset="0"/>
                <a:sym typeface="Poppins Bold"/>
              </a:rPr>
              <a:t> – Trương Xuân Hùng</a:t>
            </a:r>
          </a:p>
          <a:p>
            <a:pPr algn="just">
              <a:lnSpc>
                <a:spcPts val="3640"/>
              </a:lnSpc>
            </a:pPr>
            <a:r>
              <a:rPr lang="en-US" sz="2600" b="1" spc="-52">
                <a:solidFill>
                  <a:srgbClr val="2657C1"/>
                </a:solidFill>
                <a:latin typeface="Fz Poppins Bold" pitchFamily="2" charset="0"/>
                <a:ea typeface="Poppins Bold"/>
                <a:cs typeface="Fz Poppins Bold" pitchFamily="2" charset="0"/>
                <a:sym typeface="Poppins Bold"/>
              </a:rPr>
              <a:t>21031271 – Nguyễn </a:t>
            </a:r>
            <a:r>
              <a:rPr lang="en-US" sz="2600" b="1" spc="-52" err="1">
                <a:solidFill>
                  <a:srgbClr val="2657C1"/>
                </a:solidFill>
                <a:latin typeface="Fz Poppins Bold" pitchFamily="2" charset="0"/>
                <a:ea typeface="Poppins Bold"/>
                <a:cs typeface="Fz Poppins Bold" pitchFamily="2" charset="0"/>
                <a:sym typeface="Poppins Bold"/>
              </a:rPr>
              <a:t>Trọng</a:t>
            </a:r>
            <a:r>
              <a:rPr lang="en-US" sz="2600" b="1" spc="-52">
                <a:solidFill>
                  <a:srgbClr val="2657C1"/>
                </a:solidFill>
                <a:latin typeface="Fz Poppins Bold" pitchFamily="2" charset="0"/>
                <a:ea typeface="Poppins Bold"/>
                <a:cs typeface="Fz Poppins Bold" pitchFamily="2" charset="0"/>
                <a:sym typeface="Poppins Bold"/>
              </a:rPr>
              <a:t> Nghĩa</a:t>
            </a:r>
          </a:p>
          <a:p>
            <a:pPr algn="just">
              <a:lnSpc>
                <a:spcPts val="3640"/>
              </a:lnSpc>
            </a:pPr>
            <a:endParaRPr lang="en-US" sz="2600" b="1" spc="-52">
              <a:solidFill>
                <a:srgbClr val="2657C1"/>
              </a:solidFill>
              <a:latin typeface="Fz Poppins Bold" pitchFamily="2" charset="0"/>
              <a:ea typeface="Poppins Bold"/>
              <a:cs typeface="Fz Poppins Bold" pitchFamily="2" charset="0"/>
              <a:sym typeface="Poppins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0" name="TextBox 10"/>
          <p:cNvSpPr txBox="1"/>
          <p:nvPr/>
        </p:nvSpPr>
        <p:spPr>
          <a:xfrm>
            <a:off x="1066800" y="2933700"/>
            <a:ext cx="16107697" cy="4787721"/>
          </a:xfrm>
          <a:prstGeom prst="rect">
            <a:avLst/>
          </a:prstGeom>
        </p:spPr>
        <p:txBody>
          <a:bodyPr wrap="square" lIns="0" tIns="0" rIns="0" bIns="0" rtlCol="0" anchor="t">
            <a:spAutoFit/>
          </a:bodyPr>
          <a:lstStyle/>
          <a:p>
            <a:pPr algn="just">
              <a:lnSpc>
                <a:spcPts val="3359"/>
              </a:lnSpc>
            </a:pPr>
            <a:r>
              <a:rPr lang="en-US" sz="2800" kern="0">
                <a:solidFill>
                  <a:srgbClr val="2657C1"/>
                </a:solidFill>
                <a:effectLst/>
                <a:latin typeface="Fz Poppins" pitchFamily="2" charset="0"/>
                <a:ea typeface="Aptos" panose="020B0004020202020204" pitchFamily="34" charset="0"/>
                <a:cs typeface="Fz Poppins" pitchFamily="2" charset="0"/>
              </a:rPr>
              <a:t>	</a:t>
            </a:r>
            <a:r>
              <a:rPr lang="vi-VN" sz="2800" kern="0">
                <a:solidFill>
                  <a:srgbClr val="2657C1"/>
                </a:solidFill>
                <a:effectLst/>
                <a:latin typeface="Fz Poppins" pitchFamily="2" charset="0"/>
                <a:ea typeface="Aptos" panose="020B0004020202020204" pitchFamily="34" charset="0"/>
                <a:cs typeface="Fz Poppins" pitchFamily="2" charset="0"/>
              </a:rPr>
              <a:t>Đồ án tập trung phát triển và đánh giá hiệu suất của hai mô hình học sâu trong bài toán nhận diện và khôi phục gương mặt đeo khẩu trang, một ứng dụng quan trọng của thị giác máy tính trong an ninh, y tế và kiểm soát dịch bệnh, đặc biệt trong bối cảnh đại dịch COVID-19. </a:t>
            </a:r>
            <a:endParaRPr lang="en-US" sz="2800" kern="0">
              <a:solidFill>
                <a:srgbClr val="2657C1"/>
              </a:solidFill>
              <a:effectLst/>
              <a:latin typeface="Fz Poppins" pitchFamily="2" charset="0"/>
              <a:ea typeface="Aptos" panose="020B0004020202020204" pitchFamily="34" charset="0"/>
              <a:cs typeface="Fz Poppins" pitchFamily="2" charset="0"/>
            </a:endParaRPr>
          </a:p>
          <a:p>
            <a:pPr algn="just">
              <a:lnSpc>
                <a:spcPts val="3359"/>
              </a:lnSpc>
            </a:pPr>
            <a:r>
              <a:rPr lang="en-US" sz="2800" kern="0">
                <a:solidFill>
                  <a:srgbClr val="2657C1"/>
                </a:solidFill>
                <a:effectLst/>
                <a:latin typeface="Fz Poppins" pitchFamily="2" charset="0"/>
                <a:ea typeface="Aptos" panose="020B0004020202020204" pitchFamily="34" charset="0"/>
                <a:cs typeface="Fz Poppins" pitchFamily="2" charset="0"/>
              </a:rPr>
              <a:t>	</a:t>
            </a:r>
            <a:r>
              <a:rPr lang="vi-VN" sz="2800" b="1" kern="0">
                <a:solidFill>
                  <a:srgbClr val="2657C1"/>
                </a:solidFill>
                <a:effectLst/>
                <a:latin typeface="Fz Poppins" pitchFamily="2" charset="0"/>
                <a:ea typeface="Aptos" panose="020B0004020202020204" pitchFamily="34" charset="0"/>
                <a:cs typeface="Fz Poppins" pitchFamily="2" charset="0"/>
              </a:rPr>
              <a:t>Mô hình YOLO </a:t>
            </a:r>
            <a:r>
              <a:rPr lang="vi-VN" sz="2800" kern="0">
                <a:solidFill>
                  <a:srgbClr val="2657C1"/>
                </a:solidFill>
                <a:effectLst/>
                <a:latin typeface="Fz Poppins" pitchFamily="2" charset="0"/>
                <a:ea typeface="Aptos" panose="020B0004020202020204" pitchFamily="34" charset="0"/>
                <a:cs typeface="Fz Poppins" pitchFamily="2" charset="0"/>
              </a:rPr>
              <a:t>được sử dụng để phát hiện nhanh và chính xác các vùng gương mặt, xác định trạng thái đeo khẩu trang</a:t>
            </a:r>
            <a:r>
              <a:rPr lang="en-US" sz="2800" kern="0">
                <a:solidFill>
                  <a:srgbClr val="2657C1"/>
                </a:solidFill>
                <a:effectLst/>
                <a:latin typeface="Fz Poppins" pitchFamily="2" charset="0"/>
                <a:ea typeface="Aptos" panose="020B0004020202020204" pitchFamily="34" charset="0"/>
                <a:cs typeface="Fz Poppins" pitchFamily="2" charset="0"/>
              </a:rPr>
              <a:t>.</a:t>
            </a:r>
          </a:p>
          <a:p>
            <a:pPr algn="just">
              <a:lnSpc>
                <a:spcPts val="3359"/>
              </a:lnSpc>
            </a:pPr>
            <a:r>
              <a:rPr lang="en-US" sz="2800" kern="0">
                <a:solidFill>
                  <a:srgbClr val="2657C1"/>
                </a:solidFill>
                <a:effectLst/>
                <a:latin typeface="Fz Poppins" pitchFamily="2" charset="0"/>
                <a:ea typeface="Aptos" panose="020B0004020202020204" pitchFamily="34" charset="0"/>
                <a:cs typeface="Fz Poppins" pitchFamily="2" charset="0"/>
              </a:rPr>
              <a:t>	</a:t>
            </a:r>
            <a:r>
              <a:rPr lang="vi-VN" sz="2800" b="1" kern="0">
                <a:solidFill>
                  <a:srgbClr val="2657C1"/>
                </a:solidFill>
                <a:effectLst/>
                <a:latin typeface="Fz Poppins" pitchFamily="2" charset="0"/>
                <a:ea typeface="Aptos" panose="020B0004020202020204" pitchFamily="34" charset="0"/>
                <a:cs typeface="Fz Poppins" pitchFamily="2" charset="0"/>
              </a:rPr>
              <a:t>U-Net</a:t>
            </a:r>
            <a:r>
              <a:rPr lang="vi-VN" sz="2800" kern="0">
                <a:solidFill>
                  <a:srgbClr val="2657C1"/>
                </a:solidFill>
                <a:effectLst/>
                <a:latin typeface="Fz Poppins" pitchFamily="2" charset="0"/>
                <a:ea typeface="Aptos" panose="020B0004020202020204" pitchFamily="34" charset="0"/>
                <a:cs typeface="Fz Poppins" pitchFamily="2" charset="0"/>
              </a:rPr>
              <a:t> được áp dụng để tái tạo chi tiết và chân thực các đặc điểm gương mặt bị che khuất. Mục tiêu là so sánh độ chính xác, tốc độ xử lý và khả năng tổng quát hóa của YOLO và U-Net </a:t>
            </a:r>
            <a:r>
              <a:rPr lang="en-US" sz="2800" kern="0">
                <a:solidFill>
                  <a:srgbClr val="2657C1"/>
                </a:solidFill>
                <a:effectLst/>
                <a:latin typeface="Fz Poppins" pitchFamily="2" charset="0"/>
                <a:ea typeface="Aptos" panose="020B0004020202020204" pitchFamily="34" charset="0"/>
                <a:cs typeface="Fz Poppins" pitchFamily="2" charset="0"/>
              </a:rPr>
              <a:t>từ đó đề xuất giải pháp tối ưu cho bài toán nhận diện và khôi phục gương mặt hoặc có thể xây dựng một hệ thống có thể vừa nhận diện và vừa tái tạo lại gương mặt khi đeo khẩu trang.</a:t>
            </a:r>
            <a:endParaRPr lang="en-US" sz="2800" spc="-48">
              <a:solidFill>
                <a:srgbClr val="2657C1"/>
              </a:solidFill>
              <a:latin typeface="Fz Poppins" pitchFamily="2" charset="0"/>
              <a:ea typeface="Poppins"/>
              <a:cs typeface="Fz Poppins" pitchFamily="2" charset="0"/>
              <a:sym typeface="Poppins"/>
            </a:endParaRPr>
          </a:p>
        </p:txBody>
      </p:sp>
      <p:sp>
        <p:nvSpPr>
          <p:cNvPr id="11" name="TextBox 11"/>
          <p:cNvSpPr txBox="1"/>
          <p:nvPr/>
        </p:nvSpPr>
        <p:spPr>
          <a:xfrm>
            <a:off x="1066800" y="404506"/>
            <a:ext cx="13030200" cy="1767728"/>
          </a:xfrm>
          <a:prstGeom prst="rect">
            <a:avLst/>
          </a:prstGeom>
        </p:spPr>
        <p:txBody>
          <a:bodyPr wrap="square" lIns="0" tIns="0" rIns="0" bIns="0" rtlCol="0" anchor="t">
            <a:spAutoFit/>
          </a:bodyPr>
          <a:lstStyle/>
          <a:p>
            <a:pPr algn="just">
              <a:lnSpc>
                <a:spcPts val="14549"/>
              </a:lnSpc>
            </a:pPr>
            <a:r>
              <a:rPr lang="en-US" sz="10392" b="1" spc="-207">
                <a:solidFill>
                  <a:srgbClr val="E6A1A6"/>
                </a:solidFill>
                <a:latin typeface="Fz Poppins Black" pitchFamily="2" charset="0"/>
                <a:ea typeface="Poppins Ultra-Bold"/>
                <a:cs typeface="Fz Poppins Black" pitchFamily="2" charset="0"/>
                <a:sym typeface="Poppins Ultra-Bold"/>
              </a:rPr>
              <a:t>Mục tiêu </a:t>
            </a:r>
            <a:r>
              <a:rPr lang="en-US" sz="10392" b="1" spc="-207">
                <a:solidFill>
                  <a:srgbClr val="2657C1"/>
                </a:solidFill>
                <a:latin typeface="Fz Poppins Black" pitchFamily="2" charset="0"/>
                <a:ea typeface="Poppins Ultra-Bold"/>
                <a:cs typeface="Fz Poppins Black" pitchFamily="2" charset="0"/>
                <a:sym typeface="Poppins Ultra-Bold"/>
              </a:rPr>
              <a:t>đề tài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5"/>
          <p:cNvSpPr txBox="1"/>
          <p:nvPr/>
        </p:nvSpPr>
        <p:spPr>
          <a:xfrm>
            <a:off x="838200" y="647700"/>
            <a:ext cx="13449300" cy="1752083"/>
          </a:xfrm>
          <a:prstGeom prst="rect">
            <a:avLst/>
          </a:prstGeom>
        </p:spPr>
        <p:txBody>
          <a:bodyPr wrap="square" lIns="0" tIns="0" rIns="0" bIns="0" rtlCol="0" anchor="t">
            <a:spAutoFit/>
          </a:bodyPr>
          <a:lstStyle/>
          <a:p>
            <a:pPr algn="just">
              <a:lnSpc>
                <a:spcPts val="14549"/>
              </a:lnSpc>
            </a:pPr>
            <a:r>
              <a:rPr lang="en-US" sz="10392" b="1" spc="-207">
                <a:solidFill>
                  <a:srgbClr val="2657C1"/>
                </a:solidFill>
                <a:latin typeface="Fz Poppins Black" pitchFamily="2" charset="0"/>
                <a:ea typeface="Poppins Ultra-Bold"/>
                <a:cs typeface="Fz Poppins Black" pitchFamily="2" charset="0"/>
                <a:sym typeface="Poppins Ultra-Bold"/>
              </a:rPr>
              <a:t>Tổng quan </a:t>
            </a:r>
            <a:r>
              <a:rPr lang="en-US" sz="10392" b="1" spc="-207">
                <a:solidFill>
                  <a:srgbClr val="E6A1A6"/>
                </a:solidFill>
                <a:latin typeface="Fz Poppins Black" pitchFamily="2" charset="0"/>
                <a:ea typeface="Poppins Ultra-Bold"/>
                <a:cs typeface="Fz Poppins Black" pitchFamily="2" charset="0"/>
                <a:sym typeface="Poppins Ultra-Bold"/>
              </a:rPr>
              <a:t>dữ liệu</a:t>
            </a:r>
          </a:p>
        </p:txBody>
      </p:sp>
      <p:sp>
        <p:nvSpPr>
          <p:cNvPr id="2" name="TextBox 10">
            <a:extLst>
              <a:ext uri="{FF2B5EF4-FFF2-40B4-BE49-F238E27FC236}">
                <a16:creationId xmlns:a16="http://schemas.microsoft.com/office/drawing/2014/main" id="{E0C173D6-1504-6E5F-7272-ED8A5747F222}"/>
              </a:ext>
            </a:extLst>
          </p:cNvPr>
          <p:cNvSpPr txBox="1"/>
          <p:nvPr/>
        </p:nvSpPr>
        <p:spPr>
          <a:xfrm>
            <a:off x="706221" y="3009900"/>
            <a:ext cx="16868761" cy="2607637"/>
          </a:xfrm>
          <a:prstGeom prst="rect">
            <a:avLst/>
          </a:prstGeom>
        </p:spPr>
        <p:txBody>
          <a:bodyPr wrap="square" lIns="0" tIns="0" rIns="0" bIns="0" rtlCol="0" anchor="t">
            <a:spAutoFit/>
          </a:bodyPr>
          <a:lstStyle/>
          <a:p>
            <a:pPr algn="just">
              <a:lnSpc>
                <a:spcPts val="3359"/>
              </a:lnSpc>
            </a:pPr>
            <a:r>
              <a:rPr lang="en-US" sz="2800" spc="-48">
                <a:solidFill>
                  <a:srgbClr val="2657C1"/>
                </a:solidFill>
                <a:latin typeface="Fz Poppins" pitchFamily="2" charset="0"/>
                <a:ea typeface="Poppins"/>
                <a:cs typeface="Fz Poppins" pitchFamily="2" charset="0"/>
                <a:sym typeface="Poppins"/>
              </a:rPr>
              <a:t>- Dữ liệu gồm </a:t>
            </a:r>
            <a:r>
              <a:rPr lang="en-US" sz="2800" b="1" spc="-48">
                <a:solidFill>
                  <a:srgbClr val="2657C1"/>
                </a:solidFill>
                <a:latin typeface="Fz Poppins" pitchFamily="2" charset="0"/>
                <a:ea typeface="Poppins"/>
                <a:cs typeface="Fz Poppins" pitchFamily="2" charset="0"/>
                <a:sym typeface="Poppins"/>
              </a:rPr>
              <a:t>10428</a:t>
            </a:r>
            <a:r>
              <a:rPr lang="en-US" sz="2800" spc="-48">
                <a:solidFill>
                  <a:srgbClr val="2657C1"/>
                </a:solidFill>
                <a:latin typeface="Fz Poppins" pitchFamily="2" charset="0"/>
                <a:ea typeface="Poppins"/>
                <a:cs typeface="Fz Poppins" pitchFamily="2" charset="0"/>
                <a:sym typeface="Poppins"/>
              </a:rPr>
              <a:t> ảnh được phân thành 2 lớp face và mask, trong đó:</a:t>
            </a:r>
          </a:p>
          <a:p>
            <a:pPr algn="just">
              <a:lnSpc>
                <a:spcPts val="3359"/>
              </a:lnSpc>
            </a:pPr>
            <a:r>
              <a:rPr lang="en-US" sz="2800" spc="-48">
                <a:solidFill>
                  <a:srgbClr val="2657C1"/>
                </a:solidFill>
                <a:latin typeface="Fz Poppins" pitchFamily="2" charset="0"/>
                <a:ea typeface="Poppins"/>
                <a:cs typeface="Fz Poppins" pitchFamily="2" charset="0"/>
                <a:sym typeface="Poppins"/>
              </a:rPr>
              <a:t>	+ Dữ liệu gương mặt (face): </a:t>
            </a:r>
            <a:r>
              <a:rPr lang="en-US" sz="2800" b="1" spc="-48">
                <a:solidFill>
                  <a:srgbClr val="2657C1"/>
                </a:solidFill>
                <a:latin typeface="Fz Poppins" pitchFamily="2" charset="0"/>
                <a:ea typeface="Poppins"/>
                <a:cs typeface="Fz Poppins" pitchFamily="2" charset="0"/>
                <a:sym typeface="Poppins"/>
              </a:rPr>
              <a:t>5214</a:t>
            </a:r>
            <a:r>
              <a:rPr lang="en-US" sz="2800" spc="-48">
                <a:solidFill>
                  <a:srgbClr val="2657C1"/>
                </a:solidFill>
                <a:latin typeface="Fz Poppins" pitchFamily="2" charset="0"/>
                <a:ea typeface="Poppins"/>
                <a:cs typeface="Fz Poppins" pitchFamily="2" charset="0"/>
                <a:sym typeface="Poppins"/>
              </a:rPr>
              <a:t> ảnh</a:t>
            </a:r>
          </a:p>
          <a:p>
            <a:pPr algn="just">
              <a:lnSpc>
                <a:spcPts val="3359"/>
              </a:lnSpc>
            </a:pPr>
            <a:r>
              <a:rPr lang="en-US" sz="2800" spc="-48">
                <a:solidFill>
                  <a:srgbClr val="2657C1"/>
                </a:solidFill>
                <a:latin typeface="Fz Poppins" pitchFamily="2" charset="0"/>
                <a:ea typeface="Poppins"/>
                <a:cs typeface="Fz Poppins" pitchFamily="2" charset="0"/>
                <a:sym typeface="Poppins"/>
              </a:rPr>
              <a:t>	+ Dữ liệu gương mặt có khẩu trang (mask): </a:t>
            </a:r>
            <a:r>
              <a:rPr lang="en-US" sz="2800" b="1" spc="-48">
                <a:solidFill>
                  <a:srgbClr val="2657C1"/>
                </a:solidFill>
                <a:latin typeface="Fz Poppins" pitchFamily="2" charset="0"/>
                <a:ea typeface="Poppins"/>
                <a:cs typeface="Fz Poppins" pitchFamily="2" charset="0"/>
                <a:sym typeface="Poppins"/>
              </a:rPr>
              <a:t>5214</a:t>
            </a:r>
            <a:r>
              <a:rPr lang="en-US" sz="2800" spc="-48">
                <a:solidFill>
                  <a:srgbClr val="2657C1"/>
                </a:solidFill>
                <a:latin typeface="Fz Poppins" pitchFamily="2" charset="0"/>
                <a:ea typeface="Poppins"/>
                <a:cs typeface="Fz Poppins" pitchFamily="2" charset="0"/>
                <a:sym typeface="Poppins"/>
              </a:rPr>
              <a:t> ảnh (dùng MaskTheFace để thêm khẩu 	trang cho 	dữ liệu gương mặt)</a:t>
            </a:r>
          </a:p>
          <a:p>
            <a:pPr marL="457200" indent="-457200" algn="just">
              <a:lnSpc>
                <a:spcPts val="3359"/>
              </a:lnSpc>
              <a:buFontTx/>
              <a:buChar char="-"/>
            </a:pPr>
            <a:r>
              <a:rPr lang="en-US" sz="2800" spc="-48">
                <a:solidFill>
                  <a:srgbClr val="2657C1"/>
                </a:solidFill>
                <a:latin typeface="Fz Poppins" pitchFamily="2" charset="0"/>
                <a:ea typeface="Poppins"/>
                <a:cs typeface="Fz Poppins" pitchFamily="2" charset="0"/>
                <a:sym typeface="Poppins"/>
              </a:rPr>
              <a:t>Ảnh được chuẩn hóa về dải [0,1] bằng phương pháp Min-Max Scaling.</a:t>
            </a:r>
          </a:p>
          <a:p>
            <a:pPr marL="457200" indent="-457200" algn="just">
              <a:lnSpc>
                <a:spcPts val="3359"/>
              </a:lnSpc>
              <a:buFontTx/>
              <a:buChar char="-"/>
            </a:pPr>
            <a:r>
              <a:rPr lang="en-US" sz="2800" spc="-48">
                <a:solidFill>
                  <a:srgbClr val="2657C1"/>
                </a:solidFill>
                <a:latin typeface="Fz Poppins" pitchFamily="2" charset="0"/>
                <a:ea typeface="Poppins"/>
                <a:cs typeface="Fz Poppins" pitchFamily="2" charset="0"/>
                <a:sym typeface="Poppins"/>
              </a:rPr>
              <a:t>Tất cả ảnh được điều chỉnh kích thước về thành 256x256 px đảm bảo tính nhất quán.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3" name="Group 3"/>
          <p:cNvGrpSpPr/>
          <p:nvPr/>
        </p:nvGrpSpPr>
        <p:grpSpPr>
          <a:xfrm>
            <a:off x="9065429" y="4914900"/>
            <a:ext cx="157142" cy="5450657"/>
            <a:chOff x="0" y="0"/>
            <a:chExt cx="41387" cy="1435564"/>
          </a:xfrm>
          <a:solidFill>
            <a:srgbClr val="E6A1A6"/>
          </a:solidFill>
        </p:grpSpPr>
        <p:sp>
          <p:nvSpPr>
            <p:cNvPr id="4" name="Freeform 4"/>
            <p:cNvSpPr/>
            <p:nvPr/>
          </p:nvSpPr>
          <p:spPr>
            <a:xfrm>
              <a:off x="0" y="0"/>
              <a:ext cx="41387" cy="1435564"/>
            </a:xfrm>
            <a:custGeom>
              <a:avLst/>
              <a:gdLst/>
              <a:ahLst/>
              <a:cxnLst/>
              <a:rect l="l" t="t" r="r" b="b"/>
              <a:pathLst>
                <a:path w="41387" h="1435564">
                  <a:moveTo>
                    <a:pt x="0" y="0"/>
                  </a:moveTo>
                  <a:lnTo>
                    <a:pt x="41387" y="0"/>
                  </a:lnTo>
                  <a:lnTo>
                    <a:pt x="41387" y="1435564"/>
                  </a:lnTo>
                  <a:lnTo>
                    <a:pt x="0" y="1435564"/>
                  </a:lnTo>
                  <a:close/>
                </a:path>
              </a:pathLst>
            </a:custGeom>
            <a:grpFill/>
          </p:spPr>
          <p:txBody>
            <a:bodyPr/>
            <a:lstStyle/>
            <a:p>
              <a:endParaRPr lang="en-US">
                <a:solidFill>
                  <a:srgbClr val="2657C1"/>
                </a:solidFill>
              </a:endParaRPr>
            </a:p>
          </p:txBody>
        </p:sp>
        <p:sp>
          <p:nvSpPr>
            <p:cNvPr id="5" name="TextBox 5"/>
            <p:cNvSpPr txBox="1"/>
            <p:nvPr/>
          </p:nvSpPr>
          <p:spPr>
            <a:xfrm>
              <a:off x="0" y="-66675"/>
              <a:ext cx="41387" cy="1502239"/>
            </a:xfrm>
            <a:prstGeom prst="rect">
              <a:avLst/>
            </a:prstGeom>
            <a:grpFill/>
          </p:spPr>
          <p:txBody>
            <a:bodyPr lIns="50800" tIns="50800" rIns="50800" bIns="50800" rtlCol="0" anchor="ctr"/>
            <a:lstStyle/>
            <a:p>
              <a:pPr algn="ctr">
                <a:lnSpc>
                  <a:spcPts val="3640"/>
                </a:lnSpc>
              </a:pPr>
              <a:endParaRPr>
                <a:solidFill>
                  <a:srgbClr val="2657C1"/>
                </a:solidFill>
              </a:endParaRPr>
            </a:p>
          </p:txBody>
        </p:sp>
      </p:grpSp>
      <p:sp>
        <p:nvSpPr>
          <p:cNvPr id="11" name="TextBox 11"/>
          <p:cNvSpPr txBox="1"/>
          <p:nvPr/>
        </p:nvSpPr>
        <p:spPr>
          <a:xfrm>
            <a:off x="990600" y="1401633"/>
            <a:ext cx="15858203" cy="1767728"/>
          </a:xfrm>
          <a:prstGeom prst="rect">
            <a:avLst/>
          </a:prstGeom>
        </p:spPr>
        <p:txBody>
          <a:bodyPr wrap="square" lIns="0" tIns="0" rIns="0" bIns="0" rtlCol="0" anchor="t">
            <a:spAutoFit/>
          </a:bodyPr>
          <a:lstStyle/>
          <a:p>
            <a:pPr>
              <a:lnSpc>
                <a:spcPts val="14549"/>
              </a:lnSpc>
            </a:pPr>
            <a:r>
              <a:rPr lang="en-US" sz="10392" b="1" spc="-207">
                <a:solidFill>
                  <a:srgbClr val="2657C1"/>
                </a:solidFill>
                <a:latin typeface="Fz Poppins Black" pitchFamily="2" charset="0"/>
                <a:ea typeface="Poppins Ultra-Bold"/>
                <a:cs typeface="Fz Poppins Black" pitchFamily="2" charset="0"/>
                <a:sym typeface="Poppins Ultra-Bold"/>
              </a:rPr>
              <a:t>Các </a:t>
            </a:r>
            <a:r>
              <a:rPr lang="en-US" sz="10392" b="1" spc="-207">
                <a:solidFill>
                  <a:srgbClr val="E6A1A6"/>
                </a:solidFill>
                <a:latin typeface="Fz Poppins Black" pitchFamily="2" charset="0"/>
                <a:ea typeface="Poppins Ultra-Bold"/>
                <a:cs typeface="Fz Poppins Black" pitchFamily="2" charset="0"/>
                <a:sym typeface="Poppins Ultra-Bold"/>
              </a:rPr>
              <a:t>mô hình </a:t>
            </a:r>
            <a:r>
              <a:rPr lang="en-US" sz="10392" b="1" spc="-207">
                <a:solidFill>
                  <a:srgbClr val="2657C1"/>
                </a:solidFill>
                <a:latin typeface="Fz Poppins Black" pitchFamily="2" charset="0"/>
                <a:ea typeface="Poppins Ultra-Bold"/>
                <a:cs typeface="Fz Poppins Black" pitchFamily="2" charset="0"/>
                <a:sym typeface="Poppins Ultra-Bold"/>
              </a:rPr>
              <a:t>sử dụng</a:t>
            </a:r>
          </a:p>
        </p:txBody>
      </p:sp>
      <p:sp>
        <p:nvSpPr>
          <p:cNvPr id="14" name="TextBox 11">
            <a:extLst>
              <a:ext uri="{FF2B5EF4-FFF2-40B4-BE49-F238E27FC236}">
                <a16:creationId xmlns:a16="http://schemas.microsoft.com/office/drawing/2014/main" id="{A7EF8032-2CBB-59E3-6BAD-FBA450443B62}"/>
              </a:ext>
            </a:extLst>
          </p:cNvPr>
          <p:cNvSpPr txBox="1"/>
          <p:nvPr/>
        </p:nvSpPr>
        <p:spPr>
          <a:xfrm>
            <a:off x="1444069" y="962025"/>
            <a:ext cx="4519136" cy="439608"/>
          </a:xfrm>
          <a:prstGeom prst="rect">
            <a:avLst/>
          </a:prstGeom>
        </p:spPr>
        <p:txBody>
          <a:bodyPr lIns="0" tIns="0" rIns="0" bIns="0" rtlCol="0" anchor="t">
            <a:spAutoFit/>
          </a:bodyPr>
          <a:lstStyle/>
          <a:p>
            <a:pPr algn="just">
              <a:lnSpc>
                <a:spcPts val="3640"/>
              </a:lnSpc>
            </a:pPr>
            <a:r>
              <a:rPr lang="en-US" sz="2600" b="1" spc="-52">
                <a:solidFill>
                  <a:srgbClr val="E6A1A6"/>
                </a:solidFill>
                <a:latin typeface="Fz Poppins Black" pitchFamily="2" charset="0"/>
                <a:ea typeface="Poppins Bold"/>
                <a:cs typeface="Fz Poppins Black" pitchFamily="2" charset="0"/>
                <a:sym typeface="Poppins Bold"/>
              </a:rPr>
              <a:t>Thị </a:t>
            </a:r>
            <a:r>
              <a:rPr lang="en-US" sz="2600" b="1" spc="-52" err="1">
                <a:solidFill>
                  <a:srgbClr val="E6A1A6"/>
                </a:solidFill>
                <a:latin typeface="Fz Poppins Black" pitchFamily="2" charset="0"/>
                <a:ea typeface="Poppins Bold"/>
                <a:cs typeface="Fz Poppins Black" pitchFamily="2" charset="0"/>
                <a:sym typeface="Poppins Bold"/>
              </a:rPr>
              <a:t>giác</a:t>
            </a:r>
            <a:r>
              <a:rPr lang="en-US" sz="2600" b="1" spc="-52">
                <a:solidFill>
                  <a:srgbClr val="E6A1A6"/>
                </a:solidFill>
                <a:latin typeface="Fz Poppins Black" pitchFamily="2" charset="0"/>
                <a:ea typeface="Poppins Bold"/>
                <a:cs typeface="Fz Poppins Black" pitchFamily="2" charset="0"/>
                <a:sym typeface="Poppins Bold"/>
              </a:rPr>
              <a:t> </a:t>
            </a:r>
            <a:r>
              <a:rPr lang="en-US" sz="2600" b="1" spc="-52" err="1">
                <a:solidFill>
                  <a:srgbClr val="E6A1A6"/>
                </a:solidFill>
                <a:latin typeface="Fz Poppins Black" pitchFamily="2" charset="0"/>
                <a:ea typeface="Poppins Bold"/>
                <a:cs typeface="Fz Poppins Black" pitchFamily="2" charset="0"/>
                <a:sym typeface="Poppins Bold"/>
              </a:rPr>
              <a:t>Máy</a:t>
            </a:r>
            <a:r>
              <a:rPr lang="en-US" sz="2600" b="1" spc="-52">
                <a:solidFill>
                  <a:srgbClr val="E6A1A6"/>
                </a:solidFill>
                <a:latin typeface="Fz Poppins Black" pitchFamily="2" charset="0"/>
                <a:ea typeface="Poppins Bold"/>
                <a:cs typeface="Fz Poppins Black" pitchFamily="2" charset="0"/>
                <a:sym typeface="Poppins Bold"/>
              </a:rPr>
              <a:t> </a:t>
            </a:r>
            <a:r>
              <a:rPr lang="en-US" sz="2600" b="1" spc="-52" err="1">
                <a:solidFill>
                  <a:srgbClr val="E6A1A6"/>
                </a:solidFill>
                <a:latin typeface="Fz Poppins Black" pitchFamily="2" charset="0"/>
                <a:ea typeface="Poppins Bold"/>
                <a:cs typeface="Fz Poppins Black" pitchFamily="2" charset="0"/>
                <a:sym typeface="Poppins Bold"/>
              </a:rPr>
              <a:t>tính</a:t>
            </a:r>
            <a:endParaRPr lang="en-US" sz="2600" b="1" spc="-52">
              <a:solidFill>
                <a:srgbClr val="E6A1A6"/>
              </a:solidFill>
              <a:latin typeface="Fz Poppins Black" pitchFamily="2" charset="0"/>
              <a:ea typeface="Poppins Bold"/>
              <a:cs typeface="Fz Poppins Black" pitchFamily="2" charset="0"/>
              <a:sym typeface="Poppins Bold"/>
            </a:endParaRPr>
          </a:p>
        </p:txBody>
      </p:sp>
      <p:sp>
        <p:nvSpPr>
          <p:cNvPr id="2" name="Rectangle 1">
            <a:extLst>
              <a:ext uri="{FF2B5EF4-FFF2-40B4-BE49-F238E27FC236}">
                <a16:creationId xmlns:a16="http://schemas.microsoft.com/office/drawing/2014/main" id="{5D93C16A-831F-3DD3-3DF0-A3E412C66A3B}"/>
              </a:ext>
            </a:extLst>
          </p:cNvPr>
          <p:cNvSpPr/>
          <p:nvPr/>
        </p:nvSpPr>
        <p:spPr>
          <a:xfrm>
            <a:off x="1689652" y="3411069"/>
            <a:ext cx="4953000" cy="1447800"/>
          </a:xfrm>
          <a:prstGeom prst="rect">
            <a:avLst/>
          </a:prstGeom>
          <a:solidFill>
            <a:srgbClr val="2657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a:latin typeface="Fz Poppins" pitchFamily="2" charset="0"/>
                <a:cs typeface="Fz Poppins" pitchFamily="2" charset="0"/>
              </a:rPr>
              <a:t>YOLOv8</a:t>
            </a:r>
          </a:p>
        </p:txBody>
      </p:sp>
      <p:sp>
        <p:nvSpPr>
          <p:cNvPr id="6" name="Rectangle 5">
            <a:extLst>
              <a:ext uri="{FF2B5EF4-FFF2-40B4-BE49-F238E27FC236}">
                <a16:creationId xmlns:a16="http://schemas.microsoft.com/office/drawing/2014/main" id="{78BEC283-3389-3F22-D577-EF4F9C9A38F0}"/>
              </a:ext>
            </a:extLst>
          </p:cNvPr>
          <p:cNvSpPr/>
          <p:nvPr/>
        </p:nvSpPr>
        <p:spPr>
          <a:xfrm>
            <a:off x="11635409" y="3411069"/>
            <a:ext cx="4953000" cy="1447800"/>
          </a:xfrm>
          <a:prstGeom prst="rect">
            <a:avLst/>
          </a:prstGeom>
          <a:solidFill>
            <a:srgbClr val="E6A1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a:latin typeface="Fz Poppins" pitchFamily="2" charset="0"/>
                <a:cs typeface="Fz Poppins" pitchFamily="2" charset="0"/>
              </a:rPr>
              <a:t>U-NET</a:t>
            </a:r>
          </a:p>
        </p:txBody>
      </p:sp>
      <p:sp>
        <p:nvSpPr>
          <p:cNvPr id="12" name="TextBox 11">
            <a:extLst>
              <a:ext uri="{FF2B5EF4-FFF2-40B4-BE49-F238E27FC236}">
                <a16:creationId xmlns:a16="http://schemas.microsoft.com/office/drawing/2014/main" id="{17A523E4-1366-E493-FFA8-8D332F8C953F}"/>
              </a:ext>
            </a:extLst>
          </p:cNvPr>
          <p:cNvSpPr txBox="1"/>
          <p:nvPr/>
        </p:nvSpPr>
        <p:spPr>
          <a:xfrm>
            <a:off x="685800" y="5426475"/>
            <a:ext cx="7467600" cy="4165243"/>
          </a:xfrm>
          <a:prstGeom prst="rect">
            <a:avLst/>
          </a:prstGeom>
          <a:noFill/>
        </p:spPr>
        <p:txBody>
          <a:bodyPr wrap="square">
            <a:spAutoFit/>
          </a:bodyPr>
          <a:lstStyle/>
          <a:p>
            <a:r>
              <a:rPr lang="en-US" sz="2000" kern="0">
                <a:solidFill>
                  <a:srgbClr val="2657C1"/>
                </a:solidFill>
                <a:effectLst/>
                <a:latin typeface="Fz Poppins" pitchFamily="2" charset="0"/>
                <a:ea typeface="Aptos" panose="020B0004020202020204" pitchFamily="34" charset="0"/>
                <a:cs typeface="Fz Poppins" pitchFamily="2" charset="0"/>
              </a:rPr>
              <a:t>Mô hình YOLO sử dụng mạng nơ-ron tích chập (CNN) để xử lý hình ảnh đầu vào. Hình ảnh được chia thành một lưới, mỗi ô trong lưới dự đoán một số hộp giới hạn (bounding box) và xác suất đối tượng thuộc vào các lớp nhất định. </a:t>
            </a:r>
          </a:p>
          <a:p>
            <a:pPr marL="457200">
              <a:lnSpc>
                <a:spcPct val="115000"/>
              </a:lnSpc>
              <a:buNone/>
            </a:pPr>
            <a:r>
              <a:rPr lang="en-US" sz="2000" kern="100">
                <a:solidFill>
                  <a:srgbClr val="2657C1"/>
                </a:solidFill>
                <a:effectLst/>
                <a:latin typeface="Fz Poppins" pitchFamily="2" charset="0"/>
                <a:ea typeface="Aptos" panose="020B0004020202020204" pitchFamily="34" charset="0"/>
                <a:cs typeface="Fz Poppins" pitchFamily="2" charset="0"/>
              </a:rPr>
              <a:t>Mô hình YOLO gồm các tầng chính:</a:t>
            </a:r>
          </a:p>
          <a:p>
            <a:pPr marL="342900" lvl="0" indent="-342900">
              <a:lnSpc>
                <a:spcPct val="115000"/>
              </a:lnSpc>
              <a:buFont typeface="Times New Roman" panose="02020603050405020304" pitchFamily="18" charset="0"/>
              <a:buChar char="-"/>
            </a:pPr>
            <a:r>
              <a:rPr lang="en-US" sz="2000" kern="100">
                <a:solidFill>
                  <a:srgbClr val="2657C1"/>
                </a:solidFill>
                <a:effectLst/>
                <a:latin typeface="Fz Poppins" pitchFamily="2" charset="0"/>
                <a:ea typeface="Aptos" panose="020B0004020202020204" pitchFamily="34" charset="0"/>
                <a:cs typeface="Fz Poppins" pitchFamily="2" charset="0"/>
              </a:rPr>
              <a:t>Thành phần Darknet Architechture được gọi là base network có tác dụng trích suất đặc trưng.</a:t>
            </a:r>
          </a:p>
          <a:p>
            <a:pPr marL="342900" lvl="0" indent="-342900">
              <a:lnSpc>
                <a:spcPct val="115000"/>
              </a:lnSpc>
              <a:buFont typeface="Times New Roman" panose="02020603050405020304" pitchFamily="18" charset="0"/>
              <a:buChar char="-"/>
            </a:pPr>
            <a:r>
              <a:rPr lang="en-US" sz="2000" kern="100">
                <a:solidFill>
                  <a:srgbClr val="2657C1"/>
                </a:solidFill>
                <a:effectLst/>
                <a:latin typeface="Fz Poppins" pitchFamily="2" charset="0"/>
                <a:ea typeface="Aptos" panose="020B0004020202020204" pitchFamily="34" charset="0"/>
                <a:cs typeface="Fz Poppins" pitchFamily="2" charset="0"/>
              </a:rPr>
              <a:t>Tầng convolutional: Xử lý để phát hiện đặc trưng.</a:t>
            </a:r>
          </a:p>
          <a:p>
            <a:pPr marL="342900" lvl="0" indent="-342900">
              <a:lnSpc>
                <a:spcPct val="115000"/>
              </a:lnSpc>
              <a:spcAft>
                <a:spcPts val="800"/>
              </a:spcAft>
              <a:buFont typeface="Times New Roman" panose="02020603050405020304" pitchFamily="18" charset="0"/>
              <a:buChar char="-"/>
            </a:pPr>
            <a:r>
              <a:rPr lang="en-US" sz="2000" kern="100">
                <a:solidFill>
                  <a:srgbClr val="2657C1"/>
                </a:solidFill>
                <a:effectLst/>
                <a:latin typeface="Fz Poppins" pitchFamily="2" charset="0"/>
                <a:ea typeface="Aptos" panose="020B0004020202020204" pitchFamily="34" charset="0"/>
                <a:cs typeface="Fz Poppins" pitchFamily="2" charset="0"/>
              </a:rPr>
              <a:t>Tầng fully connected: Biến đổi dữ liệu để xác định bounding boxes.</a:t>
            </a:r>
          </a:p>
          <a:p>
            <a:endParaRPr lang="en-US" sz="2000">
              <a:solidFill>
                <a:srgbClr val="2657C1"/>
              </a:solidFill>
              <a:latin typeface="Fz Poppins" pitchFamily="2" charset="0"/>
              <a:cs typeface="Fz Poppins" pitchFamily="2" charset="0"/>
            </a:endParaRPr>
          </a:p>
        </p:txBody>
      </p:sp>
      <p:sp>
        <p:nvSpPr>
          <p:cNvPr id="17" name="TextBox 16">
            <a:extLst>
              <a:ext uri="{FF2B5EF4-FFF2-40B4-BE49-F238E27FC236}">
                <a16:creationId xmlns:a16="http://schemas.microsoft.com/office/drawing/2014/main" id="{EEF899C4-E22F-4F64-09EF-FE5CC80E4851}"/>
              </a:ext>
            </a:extLst>
          </p:cNvPr>
          <p:cNvSpPr txBox="1"/>
          <p:nvPr/>
        </p:nvSpPr>
        <p:spPr>
          <a:xfrm>
            <a:off x="9699254" y="5145882"/>
            <a:ext cx="8436346" cy="4708981"/>
          </a:xfrm>
          <a:prstGeom prst="rect">
            <a:avLst/>
          </a:prstGeom>
          <a:noFill/>
        </p:spPr>
        <p:txBody>
          <a:bodyPr wrap="square">
            <a:spAutoFit/>
          </a:bodyPr>
          <a:lstStyle/>
          <a:p>
            <a:r>
              <a:rPr lang="vi-VN" sz="2000">
                <a:solidFill>
                  <a:srgbClr val="2657C1"/>
                </a:solidFill>
                <a:latin typeface="Fz Poppins" pitchFamily="2" charset="0"/>
                <a:cs typeface="Fz Poppins" pitchFamily="2" charset="0"/>
              </a:rPr>
              <a:t>U-Net là một kiến trúc mạng nơ-ron tích chập (CNN) được thiết kế đặc biệt cho các tác vụ phân đoạn ảnh (image segmentation), Điểm mạnh của U-Net là có thể học tốt từ một tập dữ liệu nhỏ và cho ra kết quả phân đoạn ảnh chính xác, rõ ràng ở cấp độ pixel. Cấu trúc của U-Net gồm 2 phần chính: </a:t>
            </a:r>
            <a:endParaRPr lang="en-US" sz="2000">
              <a:solidFill>
                <a:srgbClr val="2657C1"/>
              </a:solidFill>
              <a:latin typeface="Fz Poppins" pitchFamily="2" charset="0"/>
              <a:cs typeface="Fz Poppins" pitchFamily="2" charset="0"/>
            </a:endParaRPr>
          </a:p>
          <a:p>
            <a:pPr marL="342900" indent="-342900">
              <a:buFontTx/>
              <a:buChar char="-"/>
            </a:pPr>
            <a:r>
              <a:rPr lang="vi-VN" sz="2000">
                <a:solidFill>
                  <a:srgbClr val="2657C1"/>
                </a:solidFill>
                <a:latin typeface="Fz Poppins" pitchFamily="2" charset="0"/>
                <a:cs typeface="Fz Poppins" pitchFamily="2" charset="0"/>
              </a:rPr>
              <a:t>Encoder Là phần giảm dần kích thước ảnh (downsampling). Gồm nhiều lớp Conv + ReLU + MaxPooling, giúp trích xuất đặc trưng sâu (features) từ ảnh đầu vào. </a:t>
            </a:r>
            <a:endParaRPr lang="en-US" sz="2000">
              <a:solidFill>
                <a:srgbClr val="2657C1"/>
              </a:solidFill>
              <a:latin typeface="Fz Poppins" pitchFamily="2" charset="0"/>
              <a:cs typeface="Fz Poppins" pitchFamily="2" charset="0"/>
            </a:endParaRPr>
          </a:p>
          <a:p>
            <a:pPr marL="342900" indent="-342900">
              <a:buFontTx/>
              <a:buChar char="-"/>
            </a:pPr>
            <a:r>
              <a:rPr lang="vi-VN" sz="2000">
                <a:solidFill>
                  <a:srgbClr val="2657C1"/>
                </a:solidFill>
                <a:latin typeface="Fz Poppins" pitchFamily="2" charset="0"/>
                <a:cs typeface="Fz Poppins" pitchFamily="2" charset="0"/>
              </a:rPr>
              <a:t>Decoder Là phần tăng dần kích thước ảnh (upsampling). Gồm các lớp UpConvolution (Transposed Conv) + Concatenate + Conv, giúp tái tạo ảnh ở độ phân giải ban đầu. </a:t>
            </a:r>
            <a:endParaRPr lang="en-US" sz="2000">
              <a:solidFill>
                <a:srgbClr val="2657C1"/>
              </a:solidFill>
              <a:latin typeface="Fz Poppins" pitchFamily="2" charset="0"/>
              <a:cs typeface="Fz Poppins" pitchFamily="2" charset="0"/>
            </a:endParaRPr>
          </a:p>
          <a:p>
            <a:pPr marL="342900" indent="-342900">
              <a:buFontTx/>
              <a:buChar char="-"/>
            </a:pPr>
            <a:r>
              <a:rPr lang="vi-VN" sz="2000">
                <a:solidFill>
                  <a:srgbClr val="2657C1"/>
                </a:solidFill>
                <a:latin typeface="Fz Poppins" pitchFamily="2" charset="0"/>
                <a:cs typeface="Fz Poppins" pitchFamily="2" charset="0"/>
              </a:rPr>
              <a:t>- Skip connections – Các liên kết tắt giữa encoder và decoder. Giúp truyền thông tin chi tiết từ encoder sang decoder và khôi phục các đặc điểm hình ảnh bị mất trong quá trình downsampling.</a:t>
            </a:r>
            <a:endParaRPr lang="en-US" sz="2000">
              <a:solidFill>
                <a:srgbClr val="2657C1"/>
              </a:solidFill>
              <a:latin typeface="Fz Poppins" pitchFamily="2" charset="0"/>
              <a:cs typeface="Fz Poppins"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3" name="TextBox 13"/>
          <p:cNvSpPr txBox="1"/>
          <p:nvPr/>
        </p:nvSpPr>
        <p:spPr>
          <a:xfrm>
            <a:off x="1066800" y="1401633"/>
            <a:ext cx="14230350" cy="1767728"/>
          </a:xfrm>
          <a:prstGeom prst="rect">
            <a:avLst/>
          </a:prstGeom>
        </p:spPr>
        <p:txBody>
          <a:bodyPr wrap="square" lIns="0" tIns="0" rIns="0" bIns="0" rtlCol="0" anchor="t">
            <a:spAutoFit/>
          </a:bodyPr>
          <a:lstStyle/>
          <a:p>
            <a:pPr algn="ctr">
              <a:lnSpc>
                <a:spcPts val="14549"/>
              </a:lnSpc>
            </a:pPr>
            <a:r>
              <a:rPr lang="en-US" sz="10392" b="1" spc="-207">
                <a:solidFill>
                  <a:srgbClr val="E6A1A6"/>
                </a:solidFill>
                <a:latin typeface="Fz Poppins Black" pitchFamily="2" charset="0"/>
                <a:ea typeface="Poppins Ultra-Bold"/>
                <a:cs typeface="Fz Poppins Black" pitchFamily="2" charset="0"/>
                <a:sym typeface="Poppins Ultra-Bold"/>
              </a:rPr>
              <a:t>Huấn luyện </a:t>
            </a:r>
            <a:r>
              <a:rPr lang="en-US" sz="10392" b="1" spc="-207">
                <a:solidFill>
                  <a:srgbClr val="2657C1"/>
                </a:solidFill>
                <a:latin typeface="Fz Poppins Black" pitchFamily="2" charset="0"/>
                <a:ea typeface="Poppins Ultra-Bold"/>
                <a:cs typeface="Fz Poppins Black" pitchFamily="2" charset="0"/>
                <a:sym typeface="Poppins Ultra-Bold"/>
              </a:rPr>
              <a:t>mô hình</a:t>
            </a:r>
          </a:p>
        </p:txBody>
      </p:sp>
      <p:sp>
        <p:nvSpPr>
          <p:cNvPr id="16" name="TextBox 16"/>
          <p:cNvSpPr txBox="1"/>
          <p:nvPr/>
        </p:nvSpPr>
        <p:spPr>
          <a:xfrm>
            <a:off x="381000" y="4000500"/>
            <a:ext cx="17678400" cy="2273699"/>
          </a:xfrm>
          <a:prstGeom prst="rect">
            <a:avLst/>
          </a:prstGeom>
        </p:spPr>
        <p:txBody>
          <a:bodyPr wrap="square" lIns="0" tIns="0" rIns="0" bIns="0" rtlCol="0" anchor="t">
            <a:spAutoFit/>
          </a:bodyPr>
          <a:lstStyle/>
          <a:p>
            <a:pPr marL="228600" marR="0" indent="228600">
              <a:lnSpc>
                <a:spcPct val="115000"/>
              </a:lnSpc>
              <a:spcAft>
                <a:spcPts val="800"/>
              </a:spcAft>
              <a:buNone/>
            </a:pPr>
            <a:r>
              <a:rPr lang="en-US" sz="4000" b="1">
                <a:solidFill>
                  <a:srgbClr val="2657C1"/>
                </a:solidFill>
                <a:latin typeface="Fz Poppins" pitchFamily="2" charset="0"/>
                <a:cs typeface="Fz Poppins" pitchFamily="2" charset="0"/>
                <a:sym typeface="Poppins"/>
              </a:rPr>
              <a:t>YOLO</a:t>
            </a:r>
          </a:p>
          <a:p>
            <a:pPr marL="228600" marR="0" indent="228600">
              <a:lnSpc>
                <a:spcPct val="115000"/>
              </a:lnSpc>
              <a:spcAft>
                <a:spcPts val="800"/>
              </a:spcAft>
              <a:buNone/>
            </a:pPr>
            <a:r>
              <a:rPr lang="en-US" sz="2800" kern="0">
                <a:solidFill>
                  <a:srgbClr val="2657C1"/>
                </a:solidFill>
                <a:effectLst/>
                <a:latin typeface="Fz Poppins" pitchFamily="2" charset="0"/>
                <a:ea typeface="Aptos" panose="020B0004020202020204" pitchFamily="34" charset="0"/>
                <a:cs typeface="Fz Poppins" pitchFamily="2" charset="0"/>
              </a:rPr>
              <a:t>Mô hình được huấn luyện với bộ dữ liệu 8549 ảnh trong đó được chia thành ba phần với các tỷ lệ: 70% train, 15% test, 15% validation. </a:t>
            </a:r>
            <a:r>
              <a:rPr lang="en-US" sz="2800" kern="0">
                <a:solidFill>
                  <a:srgbClr val="2657C1"/>
                </a:solidFill>
                <a:latin typeface="Fz Poppins" pitchFamily="2" charset="0"/>
                <a:ea typeface="Aptos" panose="020B0004020202020204" pitchFamily="34" charset="0"/>
                <a:cs typeface="Fz Poppins" pitchFamily="2" charset="0"/>
              </a:rPr>
              <a:t>Mô hình YOLOv8n huấn luyện với khoảng 3tr tham số, 72 layer. </a:t>
            </a:r>
            <a:r>
              <a:rPr lang="en-US" sz="2800" kern="0">
                <a:solidFill>
                  <a:srgbClr val="2657C1"/>
                </a:solidFill>
                <a:effectLst/>
                <a:latin typeface="Fz Poppins" pitchFamily="2" charset="0"/>
                <a:ea typeface="Aptos" panose="020B0004020202020204" pitchFamily="34" charset="0"/>
                <a:cs typeface="Fz Poppins" pitchFamily="2" charset="0"/>
              </a:rPr>
              <a:t>Tham số huấn luyện như sau:</a:t>
            </a:r>
            <a:endParaRPr lang="vi-VN" sz="2800">
              <a:solidFill>
                <a:srgbClr val="2657C1"/>
              </a:solidFill>
              <a:latin typeface="Fz Poppins" pitchFamily="2" charset="0"/>
              <a:cs typeface="Fz Poppins" pitchFamily="2" charset="0"/>
              <a:sym typeface="Poppins"/>
            </a:endParaRPr>
          </a:p>
        </p:txBody>
      </p:sp>
      <p:grpSp>
        <p:nvGrpSpPr>
          <p:cNvPr id="18" name="Group 18"/>
          <p:cNvGrpSpPr/>
          <p:nvPr/>
        </p:nvGrpSpPr>
        <p:grpSpPr>
          <a:xfrm rot="-5400000">
            <a:off x="2799158" y="667942"/>
            <a:ext cx="157142" cy="5450657"/>
            <a:chOff x="0" y="0"/>
            <a:chExt cx="41387" cy="1435564"/>
          </a:xfrm>
          <a:solidFill>
            <a:srgbClr val="E6A1A6"/>
          </a:solidFill>
        </p:grpSpPr>
        <p:sp>
          <p:nvSpPr>
            <p:cNvPr id="19" name="Freeform 19"/>
            <p:cNvSpPr/>
            <p:nvPr/>
          </p:nvSpPr>
          <p:spPr>
            <a:xfrm>
              <a:off x="0" y="0"/>
              <a:ext cx="41387" cy="1435564"/>
            </a:xfrm>
            <a:custGeom>
              <a:avLst/>
              <a:gdLst/>
              <a:ahLst/>
              <a:cxnLst/>
              <a:rect l="l" t="t" r="r" b="b"/>
              <a:pathLst>
                <a:path w="41387" h="1435564">
                  <a:moveTo>
                    <a:pt x="0" y="0"/>
                  </a:moveTo>
                  <a:lnTo>
                    <a:pt x="41387" y="0"/>
                  </a:lnTo>
                  <a:lnTo>
                    <a:pt x="41387" y="1435564"/>
                  </a:lnTo>
                  <a:lnTo>
                    <a:pt x="0" y="1435564"/>
                  </a:lnTo>
                  <a:close/>
                </a:path>
              </a:pathLst>
            </a:custGeom>
            <a:grpFill/>
          </p:spPr>
          <p:txBody>
            <a:bodyPr/>
            <a:lstStyle/>
            <a:p>
              <a:endParaRPr lang="en-US"/>
            </a:p>
          </p:txBody>
        </p:sp>
        <p:sp>
          <p:nvSpPr>
            <p:cNvPr id="20" name="TextBox 20"/>
            <p:cNvSpPr txBox="1"/>
            <p:nvPr/>
          </p:nvSpPr>
          <p:spPr>
            <a:xfrm>
              <a:off x="0" y="-66675"/>
              <a:ext cx="41387" cy="1502239"/>
            </a:xfrm>
            <a:prstGeom prst="rect">
              <a:avLst/>
            </a:prstGeom>
            <a:grpFill/>
          </p:spPr>
          <p:txBody>
            <a:bodyPr lIns="50800" tIns="50800" rIns="50800" bIns="50800" rtlCol="0" anchor="ctr"/>
            <a:lstStyle/>
            <a:p>
              <a:pPr algn="ctr">
                <a:lnSpc>
                  <a:spcPts val="3640"/>
                </a:lnSpc>
              </a:pPr>
              <a:endParaRPr/>
            </a:p>
          </p:txBody>
        </p:sp>
      </p:grpSp>
      <p:sp>
        <p:nvSpPr>
          <p:cNvPr id="21" name="TextBox 11">
            <a:extLst>
              <a:ext uri="{FF2B5EF4-FFF2-40B4-BE49-F238E27FC236}">
                <a16:creationId xmlns:a16="http://schemas.microsoft.com/office/drawing/2014/main" id="{8919B610-3D18-C1F4-C47E-BFD85C37F6AC}"/>
              </a:ext>
            </a:extLst>
          </p:cNvPr>
          <p:cNvSpPr txBox="1"/>
          <p:nvPr/>
        </p:nvSpPr>
        <p:spPr>
          <a:xfrm>
            <a:off x="1444069" y="962025"/>
            <a:ext cx="4519136" cy="439608"/>
          </a:xfrm>
          <a:prstGeom prst="rect">
            <a:avLst/>
          </a:prstGeom>
        </p:spPr>
        <p:txBody>
          <a:bodyPr lIns="0" tIns="0" rIns="0" bIns="0" rtlCol="0" anchor="t">
            <a:spAutoFit/>
          </a:bodyPr>
          <a:lstStyle/>
          <a:p>
            <a:pPr algn="just">
              <a:lnSpc>
                <a:spcPts val="3640"/>
              </a:lnSpc>
            </a:pPr>
            <a:r>
              <a:rPr lang="en-US" sz="2600" b="1" spc="-52">
                <a:solidFill>
                  <a:srgbClr val="2657C1"/>
                </a:solidFill>
                <a:latin typeface="Fz Poppins Black" pitchFamily="2" charset="0"/>
                <a:ea typeface="Poppins Bold"/>
                <a:cs typeface="Fz Poppins Black" pitchFamily="2" charset="0"/>
                <a:sym typeface="Poppins Bold"/>
              </a:rPr>
              <a:t>Thị </a:t>
            </a:r>
            <a:r>
              <a:rPr lang="en-US" sz="2600" b="1" spc="-52" err="1">
                <a:solidFill>
                  <a:srgbClr val="2657C1"/>
                </a:solidFill>
                <a:latin typeface="Fz Poppins Black" pitchFamily="2" charset="0"/>
                <a:ea typeface="Poppins Bold"/>
                <a:cs typeface="Fz Poppins Black" pitchFamily="2" charset="0"/>
                <a:sym typeface="Poppins Bold"/>
              </a:rPr>
              <a:t>giác</a:t>
            </a:r>
            <a:r>
              <a:rPr lang="en-US" sz="2600" b="1" spc="-52">
                <a:solidFill>
                  <a:srgbClr val="2657C1"/>
                </a:solidFill>
                <a:latin typeface="Fz Poppins Black" pitchFamily="2" charset="0"/>
                <a:ea typeface="Poppins Bold"/>
                <a:cs typeface="Fz Poppins Black" pitchFamily="2" charset="0"/>
                <a:sym typeface="Poppins Bold"/>
              </a:rPr>
              <a:t> </a:t>
            </a:r>
            <a:r>
              <a:rPr lang="en-US" sz="2600" b="1" spc="-52" err="1">
                <a:solidFill>
                  <a:srgbClr val="2657C1"/>
                </a:solidFill>
                <a:latin typeface="Fz Poppins Black" pitchFamily="2" charset="0"/>
                <a:ea typeface="Poppins Bold"/>
                <a:cs typeface="Fz Poppins Black" pitchFamily="2" charset="0"/>
                <a:sym typeface="Poppins Bold"/>
              </a:rPr>
              <a:t>Máy</a:t>
            </a:r>
            <a:r>
              <a:rPr lang="en-US" sz="2600" b="1" spc="-52">
                <a:solidFill>
                  <a:srgbClr val="2657C1"/>
                </a:solidFill>
                <a:latin typeface="Fz Poppins Black" pitchFamily="2" charset="0"/>
                <a:ea typeface="Poppins Bold"/>
                <a:cs typeface="Fz Poppins Black" pitchFamily="2" charset="0"/>
                <a:sym typeface="Poppins Bold"/>
              </a:rPr>
              <a:t> </a:t>
            </a:r>
            <a:r>
              <a:rPr lang="en-US" sz="2600" b="1" spc="-52" err="1">
                <a:solidFill>
                  <a:srgbClr val="2657C1"/>
                </a:solidFill>
                <a:latin typeface="Fz Poppins Black" pitchFamily="2" charset="0"/>
                <a:ea typeface="Poppins Bold"/>
                <a:cs typeface="Fz Poppins Black" pitchFamily="2" charset="0"/>
                <a:sym typeface="Poppins Bold"/>
              </a:rPr>
              <a:t>tính</a:t>
            </a:r>
            <a:endParaRPr lang="en-US" sz="2600" b="1" spc="-52">
              <a:solidFill>
                <a:srgbClr val="2657C1"/>
              </a:solidFill>
              <a:latin typeface="Fz Poppins Black" pitchFamily="2" charset="0"/>
              <a:ea typeface="Poppins Bold"/>
              <a:cs typeface="Fz Poppins Black" pitchFamily="2" charset="0"/>
              <a:sym typeface="Poppins Bold"/>
            </a:endParaRPr>
          </a:p>
        </p:txBody>
      </p:sp>
      <p:graphicFrame>
        <p:nvGraphicFramePr>
          <p:cNvPr id="4" name="Table 3">
            <a:extLst>
              <a:ext uri="{FF2B5EF4-FFF2-40B4-BE49-F238E27FC236}">
                <a16:creationId xmlns:a16="http://schemas.microsoft.com/office/drawing/2014/main" id="{4331CFC2-BEDF-B947-C298-A5BA5CAD187B}"/>
              </a:ext>
            </a:extLst>
          </p:cNvPr>
          <p:cNvGraphicFramePr>
            <a:graphicFrameLocks noGrp="1"/>
          </p:cNvGraphicFramePr>
          <p:nvPr>
            <p:extLst>
              <p:ext uri="{D42A27DB-BD31-4B8C-83A1-F6EECF244321}">
                <p14:modId xmlns:p14="http://schemas.microsoft.com/office/powerpoint/2010/main" val="3519346435"/>
              </p:ext>
            </p:extLst>
          </p:nvPr>
        </p:nvGraphicFramePr>
        <p:xfrm>
          <a:off x="3714750" y="6411579"/>
          <a:ext cx="10858500" cy="3581400"/>
        </p:xfrm>
        <a:graphic>
          <a:graphicData uri="http://schemas.openxmlformats.org/drawingml/2006/table">
            <a:tbl>
              <a:tblPr firstRow="1" firstCol="1" bandRow="1">
                <a:tableStyleId>{5C22544A-7EE6-4342-B048-85BDC9FD1C3A}</a:tableStyleId>
              </a:tblPr>
              <a:tblGrid>
                <a:gridCol w="5246749">
                  <a:extLst>
                    <a:ext uri="{9D8B030D-6E8A-4147-A177-3AD203B41FA5}">
                      <a16:colId xmlns:a16="http://schemas.microsoft.com/office/drawing/2014/main" val="4031585384"/>
                    </a:ext>
                  </a:extLst>
                </a:gridCol>
                <a:gridCol w="5611751">
                  <a:extLst>
                    <a:ext uri="{9D8B030D-6E8A-4147-A177-3AD203B41FA5}">
                      <a16:colId xmlns:a16="http://schemas.microsoft.com/office/drawing/2014/main" val="2346737826"/>
                    </a:ext>
                  </a:extLst>
                </a:gridCol>
              </a:tblGrid>
              <a:tr h="596900">
                <a:tc>
                  <a:txBody>
                    <a:bodyPr/>
                    <a:lstStyle/>
                    <a:p>
                      <a:pPr algn="ctr">
                        <a:lnSpc>
                          <a:spcPct val="115000"/>
                        </a:lnSpc>
                        <a:spcAft>
                          <a:spcPts val="800"/>
                        </a:spcAft>
                        <a:buNone/>
                      </a:pPr>
                      <a:r>
                        <a:rPr lang="en-US" sz="2800" kern="100">
                          <a:solidFill>
                            <a:schemeClr val="bg1"/>
                          </a:solidFill>
                          <a:effectLst/>
                          <a:latin typeface="Fz Poppins" pitchFamily="2" charset="0"/>
                          <a:cs typeface="Fz Poppins" pitchFamily="2" charset="0"/>
                        </a:rPr>
                        <a:t>Thông số</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E6A1A6"/>
                    </a:solidFill>
                  </a:tcPr>
                </a:tc>
                <a:tc>
                  <a:txBody>
                    <a:bodyPr/>
                    <a:lstStyle/>
                    <a:p>
                      <a:pPr algn="ctr">
                        <a:lnSpc>
                          <a:spcPct val="115000"/>
                        </a:lnSpc>
                        <a:spcAft>
                          <a:spcPts val="800"/>
                        </a:spcAft>
                        <a:buNone/>
                      </a:pPr>
                      <a:r>
                        <a:rPr lang="en-US" sz="2800" kern="100">
                          <a:solidFill>
                            <a:schemeClr val="bg1"/>
                          </a:solidFill>
                          <a:effectLst/>
                          <a:latin typeface="Fz Poppins" pitchFamily="2" charset="0"/>
                          <a:cs typeface="Fz Poppins" pitchFamily="2" charset="0"/>
                        </a:rPr>
                        <a:t>Giá trị</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E6A1A6"/>
                    </a:solidFill>
                  </a:tcPr>
                </a:tc>
                <a:extLst>
                  <a:ext uri="{0D108BD9-81ED-4DB2-BD59-A6C34878D82A}">
                    <a16:rowId xmlns:a16="http://schemas.microsoft.com/office/drawing/2014/main" val="3488990766"/>
                  </a:ext>
                </a:extLst>
              </a:tr>
              <a:tr h="596900">
                <a:tc>
                  <a:txBody>
                    <a:bodyPr/>
                    <a:lstStyle/>
                    <a:p>
                      <a:pPr algn="ctr">
                        <a:lnSpc>
                          <a:spcPct val="115000"/>
                        </a:lnSpc>
                        <a:spcAft>
                          <a:spcPts val="800"/>
                        </a:spcAft>
                        <a:buNone/>
                      </a:pPr>
                      <a:r>
                        <a:rPr lang="en-US" sz="2800" kern="100">
                          <a:solidFill>
                            <a:schemeClr val="bg1"/>
                          </a:solidFill>
                          <a:effectLst/>
                          <a:latin typeface="Fz Poppins" pitchFamily="2" charset="0"/>
                          <a:cs typeface="Fz Poppins" pitchFamily="2" charset="0"/>
                        </a:rPr>
                        <a:t>Epoch</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tc>
                  <a:txBody>
                    <a:bodyPr/>
                    <a:lstStyle/>
                    <a:p>
                      <a:pPr algn="ctr">
                        <a:lnSpc>
                          <a:spcPct val="115000"/>
                        </a:lnSpc>
                        <a:spcAft>
                          <a:spcPts val="800"/>
                        </a:spcAft>
                        <a:buNone/>
                      </a:pPr>
                      <a:r>
                        <a:rPr lang="en-US" sz="2800" kern="100">
                          <a:solidFill>
                            <a:schemeClr val="bg1"/>
                          </a:solidFill>
                          <a:effectLst/>
                          <a:latin typeface="Fz Poppins" pitchFamily="2" charset="0"/>
                          <a:cs typeface="Fz Poppins" pitchFamily="2" charset="0"/>
                        </a:rPr>
                        <a:t>100</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extLst>
                  <a:ext uri="{0D108BD9-81ED-4DB2-BD59-A6C34878D82A}">
                    <a16:rowId xmlns:a16="http://schemas.microsoft.com/office/drawing/2014/main" val="3506581222"/>
                  </a:ext>
                </a:extLst>
              </a:tr>
              <a:tr h="596900">
                <a:tc>
                  <a:txBody>
                    <a:bodyPr/>
                    <a:lstStyle/>
                    <a:p>
                      <a:pPr algn="ctr">
                        <a:lnSpc>
                          <a:spcPct val="115000"/>
                        </a:lnSpc>
                        <a:spcAft>
                          <a:spcPts val="800"/>
                        </a:spcAft>
                        <a:buNone/>
                      </a:pPr>
                      <a:r>
                        <a:rPr lang="en-US" sz="2800" kern="100">
                          <a:solidFill>
                            <a:schemeClr val="bg1"/>
                          </a:solidFill>
                          <a:effectLst/>
                          <a:latin typeface="Fz Poppins" pitchFamily="2" charset="0"/>
                          <a:cs typeface="Fz Poppins" pitchFamily="2" charset="0"/>
                        </a:rPr>
                        <a:t>Batch size</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tc>
                  <a:txBody>
                    <a:bodyPr/>
                    <a:lstStyle/>
                    <a:p>
                      <a:pPr algn="ctr">
                        <a:lnSpc>
                          <a:spcPct val="115000"/>
                        </a:lnSpc>
                        <a:spcAft>
                          <a:spcPts val="800"/>
                        </a:spcAft>
                        <a:buNone/>
                      </a:pPr>
                      <a:r>
                        <a:rPr lang="en-US" sz="2800" kern="100">
                          <a:solidFill>
                            <a:schemeClr val="bg1"/>
                          </a:solidFill>
                          <a:effectLst/>
                          <a:latin typeface="Fz Poppins" pitchFamily="2" charset="0"/>
                          <a:cs typeface="Fz Poppins" pitchFamily="2" charset="0"/>
                        </a:rPr>
                        <a:t>32</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extLst>
                  <a:ext uri="{0D108BD9-81ED-4DB2-BD59-A6C34878D82A}">
                    <a16:rowId xmlns:a16="http://schemas.microsoft.com/office/drawing/2014/main" val="806484512"/>
                  </a:ext>
                </a:extLst>
              </a:tr>
              <a:tr h="596900">
                <a:tc>
                  <a:txBody>
                    <a:bodyPr/>
                    <a:lstStyle/>
                    <a:p>
                      <a:pPr algn="ctr">
                        <a:lnSpc>
                          <a:spcPct val="115000"/>
                        </a:lnSpc>
                        <a:spcAft>
                          <a:spcPts val="800"/>
                        </a:spcAft>
                        <a:buNone/>
                      </a:pPr>
                      <a:r>
                        <a:rPr lang="en-US" sz="2800" kern="100">
                          <a:solidFill>
                            <a:schemeClr val="bg1"/>
                          </a:solidFill>
                          <a:effectLst/>
                          <a:latin typeface="Fz Poppins" pitchFamily="2" charset="0"/>
                          <a:cs typeface="Fz Poppins" pitchFamily="2" charset="0"/>
                        </a:rPr>
                        <a:t>Learning rate</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tc>
                  <a:txBody>
                    <a:bodyPr/>
                    <a:lstStyle/>
                    <a:p>
                      <a:pPr algn="ctr">
                        <a:lnSpc>
                          <a:spcPct val="115000"/>
                        </a:lnSpc>
                        <a:spcAft>
                          <a:spcPts val="800"/>
                        </a:spcAft>
                        <a:buNone/>
                      </a:pPr>
                      <a:r>
                        <a:rPr lang="en-US" sz="2800" kern="100">
                          <a:solidFill>
                            <a:schemeClr val="bg1"/>
                          </a:solidFill>
                          <a:effectLst/>
                          <a:latin typeface="Fz Poppins" pitchFamily="2" charset="0"/>
                          <a:cs typeface="Fz Poppins" pitchFamily="2" charset="0"/>
                        </a:rPr>
                        <a:t>0.01 - 0.001</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extLst>
                  <a:ext uri="{0D108BD9-81ED-4DB2-BD59-A6C34878D82A}">
                    <a16:rowId xmlns:a16="http://schemas.microsoft.com/office/drawing/2014/main" val="2154662912"/>
                  </a:ext>
                </a:extLst>
              </a:tr>
              <a:tr h="596900">
                <a:tc>
                  <a:txBody>
                    <a:bodyPr/>
                    <a:lstStyle/>
                    <a:p>
                      <a:pPr algn="ctr">
                        <a:lnSpc>
                          <a:spcPct val="115000"/>
                        </a:lnSpc>
                        <a:spcAft>
                          <a:spcPts val="800"/>
                        </a:spcAft>
                        <a:buNone/>
                      </a:pPr>
                      <a:r>
                        <a:rPr lang="en-US" sz="2800" kern="100">
                          <a:solidFill>
                            <a:schemeClr val="bg1"/>
                          </a:solidFill>
                          <a:effectLst/>
                          <a:latin typeface="Fz Poppins" pitchFamily="2" charset="0"/>
                          <a:cs typeface="Fz Poppins" pitchFamily="2" charset="0"/>
                        </a:rPr>
                        <a:t>Early stopping</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tc>
                  <a:txBody>
                    <a:bodyPr/>
                    <a:lstStyle/>
                    <a:p>
                      <a:pPr algn="ctr">
                        <a:lnSpc>
                          <a:spcPct val="115000"/>
                        </a:lnSpc>
                        <a:spcAft>
                          <a:spcPts val="800"/>
                        </a:spcAft>
                        <a:buNone/>
                      </a:pPr>
                      <a:r>
                        <a:rPr lang="en-US" sz="2800" kern="100">
                          <a:solidFill>
                            <a:schemeClr val="bg1"/>
                          </a:solidFill>
                          <a:effectLst/>
                          <a:latin typeface="Fz Poppins" pitchFamily="2" charset="0"/>
                          <a:cs typeface="Fz Poppins" pitchFamily="2" charset="0"/>
                        </a:rPr>
                        <a:t>20</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extLst>
                  <a:ext uri="{0D108BD9-81ED-4DB2-BD59-A6C34878D82A}">
                    <a16:rowId xmlns:a16="http://schemas.microsoft.com/office/drawing/2014/main" val="111800955"/>
                  </a:ext>
                </a:extLst>
              </a:tr>
              <a:tr h="596900">
                <a:tc>
                  <a:txBody>
                    <a:bodyPr/>
                    <a:lstStyle/>
                    <a:p>
                      <a:pPr algn="ctr">
                        <a:lnSpc>
                          <a:spcPct val="115000"/>
                        </a:lnSpc>
                        <a:spcAft>
                          <a:spcPts val="800"/>
                        </a:spcAft>
                        <a:buNone/>
                      </a:pPr>
                      <a:r>
                        <a:rPr lang="en-US" sz="2800" kern="100">
                          <a:solidFill>
                            <a:schemeClr val="bg1"/>
                          </a:solidFill>
                          <a:effectLst/>
                          <a:latin typeface="Fz Poppins" pitchFamily="2" charset="0"/>
                          <a:ea typeface="Aptos" panose="020B0004020202020204" pitchFamily="34" charset="0"/>
                          <a:cs typeface="Fz Poppins" pitchFamily="2" charset="0"/>
                        </a:rPr>
                        <a:t>Optimizer</a:t>
                      </a:r>
                    </a:p>
                  </a:txBody>
                  <a:tcPr marL="68580" marR="68580" marT="0" marB="0" anchor="ctr">
                    <a:solidFill>
                      <a:srgbClr val="2657C1"/>
                    </a:solidFill>
                  </a:tcPr>
                </a:tc>
                <a:tc>
                  <a:txBody>
                    <a:bodyPr/>
                    <a:lstStyle/>
                    <a:p>
                      <a:pPr algn="ctr">
                        <a:lnSpc>
                          <a:spcPct val="115000"/>
                        </a:lnSpc>
                        <a:spcAft>
                          <a:spcPts val="800"/>
                        </a:spcAft>
                        <a:buNone/>
                      </a:pPr>
                      <a:r>
                        <a:rPr lang="en-US" sz="2800" kern="100">
                          <a:solidFill>
                            <a:schemeClr val="bg1"/>
                          </a:solidFill>
                          <a:effectLst/>
                          <a:latin typeface="Fz Poppins" pitchFamily="2" charset="0"/>
                          <a:ea typeface="Aptos" panose="020B0004020202020204" pitchFamily="34" charset="0"/>
                          <a:cs typeface="Fz Poppins" pitchFamily="2" charset="0"/>
                        </a:rPr>
                        <a:t>AdamW</a:t>
                      </a:r>
                    </a:p>
                  </a:txBody>
                  <a:tcPr marL="68580" marR="68580" marT="0" marB="0" anchor="ctr">
                    <a:solidFill>
                      <a:srgbClr val="2657C1"/>
                    </a:solidFill>
                  </a:tcPr>
                </a:tc>
                <a:extLst>
                  <a:ext uri="{0D108BD9-81ED-4DB2-BD59-A6C34878D82A}">
                    <a16:rowId xmlns:a16="http://schemas.microsoft.com/office/drawing/2014/main" val="156020776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062BACE9-461B-27E2-6406-98D6B0401548}"/>
            </a:ext>
          </a:extLst>
        </p:cNvPr>
        <p:cNvGrpSpPr/>
        <p:nvPr/>
      </p:nvGrpSpPr>
      <p:grpSpPr>
        <a:xfrm>
          <a:off x="0" y="0"/>
          <a:ext cx="0" cy="0"/>
          <a:chOff x="0" y="0"/>
          <a:chExt cx="0" cy="0"/>
        </a:xfrm>
      </p:grpSpPr>
      <p:sp>
        <p:nvSpPr>
          <p:cNvPr id="13" name="TextBox 13">
            <a:extLst>
              <a:ext uri="{FF2B5EF4-FFF2-40B4-BE49-F238E27FC236}">
                <a16:creationId xmlns:a16="http://schemas.microsoft.com/office/drawing/2014/main" id="{B698E4EC-75D9-2D1C-1139-AEF31C85A1D7}"/>
              </a:ext>
            </a:extLst>
          </p:cNvPr>
          <p:cNvSpPr txBox="1"/>
          <p:nvPr/>
        </p:nvSpPr>
        <p:spPr>
          <a:xfrm>
            <a:off x="1066800" y="1401633"/>
            <a:ext cx="14230350" cy="1767728"/>
          </a:xfrm>
          <a:prstGeom prst="rect">
            <a:avLst/>
          </a:prstGeom>
        </p:spPr>
        <p:txBody>
          <a:bodyPr wrap="square" lIns="0" tIns="0" rIns="0" bIns="0" rtlCol="0" anchor="t">
            <a:spAutoFit/>
          </a:bodyPr>
          <a:lstStyle/>
          <a:p>
            <a:pPr algn="ctr">
              <a:lnSpc>
                <a:spcPts val="14549"/>
              </a:lnSpc>
            </a:pPr>
            <a:r>
              <a:rPr lang="en-US" sz="10392" b="1" spc="-207">
                <a:solidFill>
                  <a:srgbClr val="E6A1A6"/>
                </a:solidFill>
                <a:latin typeface="Fz Poppins Black" pitchFamily="2" charset="0"/>
                <a:ea typeface="Poppins Ultra-Bold"/>
                <a:cs typeface="Fz Poppins Black" pitchFamily="2" charset="0"/>
                <a:sym typeface="Poppins Ultra-Bold"/>
              </a:rPr>
              <a:t>Huấn luyện </a:t>
            </a:r>
            <a:r>
              <a:rPr lang="en-US" sz="10392" b="1" spc="-207">
                <a:solidFill>
                  <a:srgbClr val="2657C1"/>
                </a:solidFill>
                <a:latin typeface="Fz Poppins Black" pitchFamily="2" charset="0"/>
                <a:ea typeface="Poppins Ultra-Bold"/>
                <a:cs typeface="Fz Poppins Black" pitchFamily="2" charset="0"/>
                <a:sym typeface="Poppins Ultra-Bold"/>
              </a:rPr>
              <a:t>mô hình</a:t>
            </a:r>
          </a:p>
        </p:txBody>
      </p:sp>
      <p:sp>
        <p:nvSpPr>
          <p:cNvPr id="16" name="TextBox 16">
            <a:extLst>
              <a:ext uri="{FF2B5EF4-FFF2-40B4-BE49-F238E27FC236}">
                <a16:creationId xmlns:a16="http://schemas.microsoft.com/office/drawing/2014/main" id="{A1C9F251-D52C-9E5E-A0EC-D1512E199D95}"/>
              </a:ext>
            </a:extLst>
          </p:cNvPr>
          <p:cNvSpPr txBox="1"/>
          <p:nvPr/>
        </p:nvSpPr>
        <p:spPr>
          <a:xfrm>
            <a:off x="381000" y="4000500"/>
            <a:ext cx="17068800" cy="2376292"/>
          </a:xfrm>
          <a:prstGeom prst="rect">
            <a:avLst/>
          </a:prstGeom>
        </p:spPr>
        <p:txBody>
          <a:bodyPr wrap="square" lIns="0" tIns="0" rIns="0" bIns="0" rtlCol="0" anchor="t">
            <a:spAutoFit/>
          </a:bodyPr>
          <a:lstStyle/>
          <a:p>
            <a:pPr marL="228600" marR="0" indent="228600">
              <a:lnSpc>
                <a:spcPct val="115000"/>
              </a:lnSpc>
              <a:spcAft>
                <a:spcPts val="800"/>
              </a:spcAft>
              <a:buNone/>
            </a:pPr>
            <a:r>
              <a:rPr lang="en-US" sz="4000" b="1">
                <a:solidFill>
                  <a:srgbClr val="2657C1"/>
                </a:solidFill>
                <a:latin typeface="Fz Poppins" pitchFamily="2" charset="0"/>
                <a:cs typeface="Fz Poppins" pitchFamily="2" charset="0"/>
                <a:sym typeface="Poppins"/>
              </a:rPr>
              <a:t>U-Net</a:t>
            </a:r>
          </a:p>
          <a:p>
            <a:pPr marL="228600" marR="0" indent="228600">
              <a:lnSpc>
                <a:spcPct val="115000"/>
              </a:lnSpc>
              <a:spcAft>
                <a:spcPts val="800"/>
              </a:spcAft>
              <a:buNone/>
            </a:pPr>
            <a:r>
              <a:rPr lang="en-US" sz="2800" kern="0">
                <a:solidFill>
                  <a:srgbClr val="2657C1"/>
                </a:solidFill>
                <a:effectLst/>
                <a:latin typeface="Fz Poppins" pitchFamily="2" charset="0"/>
                <a:ea typeface="Aptos" panose="020B0004020202020204" pitchFamily="34" charset="0"/>
                <a:cs typeface="Fz Poppins" pitchFamily="2" charset="0"/>
              </a:rPr>
              <a:t>Mô hình được huấn luyện với bộ dữ liệu 4042 ảnh trong đó được chia thành ba phần với các tỷ lệ: 70% train, </a:t>
            </a:r>
            <a:r>
              <a:rPr lang="en-US" sz="2800" kern="0">
                <a:solidFill>
                  <a:srgbClr val="2657C1"/>
                </a:solidFill>
                <a:latin typeface="Fz Poppins" pitchFamily="2" charset="0"/>
                <a:ea typeface="Aptos" panose="020B0004020202020204" pitchFamily="34" charset="0"/>
                <a:cs typeface="Fz Poppins" pitchFamily="2" charset="0"/>
              </a:rPr>
              <a:t>20</a:t>
            </a:r>
            <a:r>
              <a:rPr lang="en-US" sz="2800" kern="0">
                <a:solidFill>
                  <a:srgbClr val="2657C1"/>
                </a:solidFill>
                <a:effectLst/>
                <a:latin typeface="Fz Poppins" pitchFamily="2" charset="0"/>
                <a:ea typeface="Aptos" panose="020B0004020202020204" pitchFamily="34" charset="0"/>
                <a:cs typeface="Fz Poppins" pitchFamily="2" charset="0"/>
              </a:rPr>
              <a:t>% test, 10% validation. Mô hình được huấn luyện bằng </a:t>
            </a:r>
            <a:r>
              <a:rPr lang="en-US" sz="2800" b="1" kern="0">
                <a:solidFill>
                  <a:srgbClr val="2657C1"/>
                </a:solidFill>
                <a:effectLst/>
                <a:latin typeface="Fz Poppins" pitchFamily="2" charset="0"/>
                <a:ea typeface="Aptos" panose="020B0004020202020204" pitchFamily="34" charset="0"/>
                <a:cs typeface="Fz Poppins" pitchFamily="2" charset="0"/>
              </a:rPr>
              <a:t>GPU</a:t>
            </a:r>
            <a:r>
              <a:rPr lang="en-US" sz="2800" kern="0">
                <a:solidFill>
                  <a:srgbClr val="2657C1"/>
                </a:solidFill>
                <a:effectLst/>
                <a:latin typeface="Fz Poppins" pitchFamily="2" charset="0"/>
                <a:ea typeface="Aptos" panose="020B0004020202020204" pitchFamily="34" charset="0"/>
                <a:cs typeface="Fz Poppins" pitchFamily="2" charset="0"/>
              </a:rPr>
              <a:t> trên </a:t>
            </a:r>
            <a:r>
              <a:rPr lang="en-US" sz="2800" b="1" kern="0">
                <a:solidFill>
                  <a:srgbClr val="2657C1"/>
                </a:solidFill>
                <a:effectLst/>
                <a:latin typeface="Fz Poppins" pitchFamily="2" charset="0"/>
                <a:ea typeface="Aptos" panose="020B0004020202020204" pitchFamily="34" charset="0"/>
                <a:cs typeface="Fz Poppins" pitchFamily="2" charset="0"/>
              </a:rPr>
              <a:t>Kaggle</a:t>
            </a:r>
            <a:r>
              <a:rPr lang="en-US" sz="2800" kern="0">
                <a:solidFill>
                  <a:srgbClr val="2657C1"/>
                </a:solidFill>
                <a:effectLst/>
                <a:latin typeface="Fz Poppins" pitchFamily="2" charset="0"/>
                <a:ea typeface="Aptos" panose="020B0004020202020204" pitchFamily="34" charset="0"/>
                <a:cs typeface="Fz Poppins" pitchFamily="2" charset="0"/>
              </a:rPr>
              <a:t>. </a:t>
            </a:r>
          </a:p>
          <a:p>
            <a:pPr marL="228600" marR="0" indent="228600">
              <a:lnSpc>
                <a:spcPct val="115000"/>
              </a:lnSpc>
              <a:spcAft>
                <a:spcPts val="800"/>
              </a:spcAft>
              <a:buNone/>
            </a:pPr>
            <a:r>
              <a:rPr lang="en-US" sz="2800" kern="0">
                <a:solidFill>
                  <a:srgbClr val="2657C1"/>
                </a:solidFill>
                <a:effectLst/>
                <a:latin typeface="Fz Poppins" pitchFamily="2" charset="0"/>
                <a:ea typeface="Aptos" panose="020B0004020202020204" pitchFamily="34" charset="0"/>
                <a:cs typeface="Fz Poppins" pitchFamily="2" charset="0"/>
              </a:rPr>
              <a:t>Tham số huấn luyện như sau:</a:t>
            </a:r>
            <a:endParaRPr lang="vi-VN" sz="2800">
              <a:solidFill>
                <a:srgbClr val="2657C1"/>
              </a:solidFill>
              <a:latin typeface="Fz Poppins" pitchFamily="2" charset="0"/>
              <a:cs typeface="Fz Poppins" pitchFamily="2" charset="0"/>
              <a:sym typeface="Poppins"/>
            </a:endParaRPr>
          </a:p>
        </p:txBody>
      </p:sp>
      <p:grpSp>
        <p:nvGrpSpPr>
          <p:cNvPr id="18" name="Group 18">
            <a:extLst>
              <a:ext uri="{FF2B5EF4-FFF2-40B4-BE49-F238E27FC236}">
                <a16:creationId xmlns:a16="http://schemas.microsoft.com/office/drawing/2014/main" id="{25405582-ADF4-0B64-A805-7CD7E585BEA2}"/>
              </a:ext>
            </a:extLst>
          </p:cNvPr>
          <p:cNvGrpSpPr/>
          <p:nvPr/>
        </p:nvGrpSpPr>
        <p:grpSpPr>
          <a:xfrm rot="-5400000">
            <a:off x="2799158" y="667942"/>
            <a:ext cx="157142" cy="5450657"/>
            <a:chOff x="0" y="0"/>
            <a:chExt cx="41387" cy="1435564"/>
          </a:xfrm>
          <a:solidFill>
            <a:srgbClr val="E6A1A6"/>
          </a:solidFill>
        </p:grpSpPr>
        <p:sp>
          <p:nvSpPr>
            <p:cNvPr id="19" name="Freeform 19">
              <a:extLst>
                <a:ext uri="{FF2B5EF4-FFF2-40B4-BE49-F238E27FC236}">
                  <a16:creationId xmlns:a16="http://schemas.microsoft.com/office/drawing/2014/main" id="{F1333DF1-AE2D-8F78-6A7C-17F88570886E}"/>
                </a:ext>
              </a:extLst>
            </p:cNvPr>
            <p:cNvSpPr/>
            <p:nvPr/>
          </p:nvSpPr>
          <p:spPr>
            <a:xfrm>
              <a:off x="0" y="0"/>
              <a:ext cx="41387" cy="1435564"/>
            </a:xfrm>
            <a:custGeom>
              <a:avLst/>
              <a:gdLst/>
              <a:ahLst/>
              <a:cxnLst/>
              <a:rect l="l" t="t" r="r" b="b"/>
              <a:pathLst>
                <a:path w="41387" h="1435564">
                  <a:moveTo>
                    <a:pt x="0" y="0"/>
                  </a:moveTo>
                  <a:lnTo>
                    <a:pt x="41387" y="0"/>
                  </a:lnTo>
                  <a:lnTo>
                    <a:pt x="41387" y="1435564"/>
                  </a:lnTo>
                  <a:lnTo>
                    <a:pt x="0" y="1435564"/>
                  </a:lnTo>
                  <a:close/>
                </a:path>
              </a:pathLst>
            </a:custGeom>
            <a:grpFill/>
          </p:spPr>
          <p:txBody>
            <a:bodyPr/>
            <a:lstStyle/>
            <a:p>
              <a:endParaRPr lang="en-US"/>
            </a:p>
          </p:txBody>
        </p:sp>
        <p:sp>
          <p:nvSpPr>
            <p:cNvPr id="20" name="TextBox 20">
              <a:extLst>
                <a:ext uri="{FF2B5EF4-FFF2-40B4-BE49-F238E27FC236}">
                  <a16:creationId xmlns:a16="http://schemas.microsoft.com/office/drawing/2014/main" id="{F032CFF0-AB22-B400-44D7-56FC1EEDB0E1}"/>
                </a:ext>
              </a:extLst>
            </p:cNvPr>
            <p:cNvSpPr txBox="1"/>
            <p:nvPr/>
          </p:nvSpPr>
          <p:spPr>
            <a:xfrm>
              <a:off x="0" y="-66675"/>
              <a:ext cx="41387" cy="1502239"/>
            </a:xfrm>
            <a:prstGeom prst="rect">
              <a:avLst/>
            </a:prstGeom>
            <a:grpFill/>
          </p:spPr>
          <p:txBody>
            <a:bodyPr lIns="50800" tIns="50800" rIns="50800" bIns="50800" rtlCol="0" anchor="ctr"/>
            <a:lstStyle/>
            <a:p>
              <a:pPr algn="ctr">
                <a:lnSpc>
                  <a:spcPts val="3640"/>
                </a:lnSpc>
              </a:pPr>
              <a:endParaRPr/>
            </a:p>
          </p:txBody>
        </p:sp>
      </p:grpSp>
      <p:sp>
        <p:nvSpPr>
          <p:cNvPr id="21" name="TextBox 11">
            <a:extLst>
              <a:ext uri="{FF2B5EF4-FFF2-40B4-BE49-F238E27FC236}">
                <a16:creationId xmlns:a16="http://schemas.microsoft.com/office/drawing/2014/main" id="{1477162E-5D3A-72E1-9F51-DBCA2C918E47}"/>
              </a:ext>
            </a:extLst>
          </p:cNvPr>
          <p:cNvSpPr txBox="1"/>
          <p:nvPr/>
        </p:nvSpPr>
        <p:spPr>
          <a:xfrm>
            <a:off x="1444069" y="962025"/>
            <a:ext cx="4519136" cy="439608"/>
          </a:xfrm>
          <a:prstGeom prst="rect">
            <a:avLst/>
          </a:prstGeom>
        </p:spPr>
        <p:txBody>
          <a:bodyPr lIns="0" tIns="0" rIns="0" bIns="0" rtlCol="0" anchor="t">
            <a:spAutoFit/>
          </a:bodyPr>
          <a:lstStyle/>
          <a:p>
            <a:pPr algn="just">
              <a:lnSpc>
                <a:spcPts val="3640"/>
              </a:lnSpc>
            </a:pPr>
            <a:r>
              <a:rPr lang="en-US" sz="2600" b="1" spc="-52">
                <a:solidFill>
                  <a:srgbClr val="2657C1"/>
                </a:solidFill>
                <a:latin typeface="Fz Poppins Black" pitchFamily="2" charset="0"/>
                <a:ea typeface="Poppins Bold"/>
                <a:cs typeface="Fz Poppins Black" pitchFamily="2" charset="0"/>
                <a:sym typeface="Poppins Bold"/>
              </a:rPr>
              <a:t>Thị </a:t>
            </a:r>
            <a:r>
              <a:rPr lang="en-US" sz="2600" b="1" spc="-52" err="1">
                <a:solidFill>
                  <a:srgbClr val="2657C1"/>
                </a:solidFill>
                <a:latin typeface="Fz Poppins Black" pitchFamily="2" charset="0"/>
                <a:ea typeface="Poppins Bold"/>
                <a:cs typeface="Fz Poppins Black" pitchFamily="2" charset="0"/>
                <a:sym typeface="Poppins Bold"/>
              </a:rPr>
              <a:t>giác</a:t>
            </a:r>
            <a:r>
              <a:rPr lang="en-US" sz="2600" b="1" spc="-52">
                <a:solidFill>
                  <a:srgbClr val="2657C1"/>
                </a:solidFill>
                <a:latin typeface="Fz Poppins Black" pitchFamily="2" charset="0"/>
                <a:ea typeface="Poppins Bold"/>
                <a:cs typeface="Fz Poppins Black" pitchFamily="2" charset="0"/>
                <a:sym typeface="Poppins Bold"/>
              </a:rPr>
              <a:t> </a:t>
            </a:r>
            <a:r>
              <a:rPr lang="en-US" sz="2600" b="1" spc="-52" err="1">
                <a:solidFill>
                  <a:srgbClr val="2657C1"/>
                </a:solidFill>
                <a:latin typeface="Fz Poppins Black" pitchFamily="2" charset="0"/>
                <a:ea typeface="Poppins Bold"/>
                <a:cs typeface="Fz Poppins Black" pitchFamily="2" charset="0"/>
                <a:sym typeface="Poppins Bold"/>
              </a:rPr>
              <a:t>Máy</a:t>
            </a:r>
            <a:r>
              <a:rPr lang="en-US" sz="2600" b="1" spc="-52">
                <a:solidFill>
                  <a:srgbClr val="2657C1"/>
                </a:solidFill>
                <a:latin typeface="Fz Poppins Black" pitchFamily="2" charset="0"/>
                <a:ea typeface="Poppins Bold"/>
                <a:cs typeface="Fz Poppins Black" pitchFamily="2" charset="0"/>
                <a:sym typeface="Poppins Bold"/>
              </a:rPr>
              <a:t> </a:t>
            </a:r>
            <a:r>
              <a:rPr lang="en-US" sz="2600" b="1" spc="-52" err="1">
                <a:solidFill>
                  <a:srgbClr val="2657C1"/>
                </a:solidFill>
                <a:latin typeface="Fz Poppins Black" pitchFamily="2" charset="0"/>
                <a:ea typeface="Poppins Bold"/>
                <a:cs typeface="Fz Poppins Black" pitchFamily="2" charset="0"/>
                <a:sym typeface="Poppins Bold"/>
              </a:rPr>
              <a:t>tính</a:t>
            </a:r>
            <a:endParaRPr lang="en-US" sz="2600" b="1" spc="-52">
              <a:solidFill>
                <a:srgbClr val="2657C1"/>
              </a:solidFill>
              <a:latin typeface="Fz Poppins Black" pitchFamily="2" charset="0"/>
              <a:ea typeface="Poppins Bold"/>
              <a:cs typeface="Fz Poppins Black" pitchFamily="2" charset="0"/>
              <a:sym typeface="Poppins Bold"/>
            </a:endParaRPr>
          </a:p>
        </p:txBody>
      </p:sp>
      <p:graphicFrame>
        <p:nvGraphicFramePr>
          <p:cNvPr id="4" name="Table 3">
            <a:extLst>
              <a:ext uri="{FF2B5EF4-FFF2-40B4-BE49-F238E27FC236}">
                <a16:creationId xmlns:a16="http://schemas.microsoft.com/office/drawing/2014/main" id="{2D81BF8B-F0B2-D196-54A2-86ABF2B2092F}"/>
              </a:ext>
            </a:extLst>
          </p:cNvPr>
          <p:cNvGraphicFramePr>
            <a:graphicFrameLocks noGrp="1"/>
          </p:cNvGraphicFramePr>
          <p:nvPr>
            <p:extLst>
              <p:ext uri="{D42A27DB-BD31-4B8C-83A1-F6EECF244321}">
                <p14:modId xmlns:p14="http://schemas.microsoft.com/office/powerpoint/2010/main" val="1144125570"/>
              </p:ext>
            </p:extLst>
          </p:nvPr>
        </p:nvGraphicFramePr>
        <p:xfrm>
          <a:off x="3752850" y="6381762"/>
          <a:ext cx="10782300" cy="3618738"/>
        </p:xfrm>
        <a:graphic>
          <a:graphicData uri="http://schemas.openxmlformats.org/drawingml/2006/table">
            <a:tbl>
              <a:tblPr firstRow="1" firstCol="1" bandRow="1">
                <a:tableStyleId>{5C22544A-7EE6-4342-B048-85BDC9FD1C3A}</a:tableStyleId>
              </a:tblPr>
              <a:tblGrid>
                <a:gridCol w="5209929">
                  <a:extLst>
                    <a:ext uri="{9D8B030D-6E8A-4147-A177-3AD203B41FA5}">
                      <a16:colId xmlns:a16="http://schemas.microsoft.com/office/drawing/2014/main" val="4031585384"/>
                    </a:ext>
                  </a:extLst>
                </a:gridCol>
                <a:gridCol w="5572371">
                  <a:extLst>
                    <a:ext uri="{9D8B030D-6E8A-4147-A177-3AD203B41FA5}">
                      <a16:colId xmlns:a16="http://schemas.microsoft.com/office/drawing/2014/main" val="2346737826"/>
                    </a:ext>
                  </a:extLst>
                </a:gridCol>
              </a:tblGrid>
              <a:tr h="603123">
                <a:tc>
                  <a:txBody>
                    <a:bodyPr/>
                    <a:lstStyle/>
                    <a:p>
                      <a:pPr algn="ctr">
                        <a:lnSpc>
                          <a:spcPct val="115000"/>
                        </a:lnSpc>
                        <a:spcAft>
                          <a:spcPts val="800"/>
                        </a:spcAft>
                        <a:buNone/>
                      </a:pPr>
                      <a:r>
                        <a:rPr lang="en-US" sz="2800" b="1" kern="100">
                          <a:solidFill>
                            <a:schemeClr val="bg1"/>
                          </a:solidFill>
                          <a:effectLst/>
                          <a:latin typeface="Fz Poppins" pitchFamily="2" charset="0"/>
                          <a:ea typeface="Aptos" panose="020B0004020202020204" pitchFamily="34" charset="0"/>
                          <a:cs typeface="Fz Poppins" pitchFamily="2" charset="0"/>
                        </a:rPr>
                        <a:t>Thông số</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E6A1A6"/>
                    </a:solidFill>
                  </a:tcPr>
                </a:tc>
                <a:tc>
                  <a:txBody>
                    <a:bodyPr/>
                    <a:lstStyle/>
                    <a:p>
                      <a:pPr algn="ctr">
                        <a:lnSpc>
                          <a:spcPct val="115000"/>
                        </a:lnSpc>
                        <a:spcAft>
                          <a:spcPts val="800"/>
                        </a:spcAft>
                        <a:buNone/>
                      </a:pPr>
                      <a:r>
                        <a:rPr lang="en-US" sz="2800" b="1" kern="100">
                          <a:solidFill>
                            <a:schemeClr val="bg1"/>
                          </a:solidFill>
                          <a:effectLst/>
                          <a:latin typeface="Fz Poppins" pitchFamily="2" charset="0"/>
                          <a:ea typeface="Aptos" panose="020B0004020202020204" pitchFamily="34" charset="0"/>
                          <a:cs typeface="Fz Poppins" pitchFamily="2" charset="0"/>
                        </a:rPr>
                        <a:t>Giá trị</a:t>
                      </a:r>
                      <a:endParaRPr lang="en-US" sz="28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E6A1A6"/>
                    </a:solidFill>
                  </a:tcPr>
                </a:tc>
                <a:extLst>
                  <a:ext uri="{0D108BD9-81ED-4DB2-BD59-A6C34878D82A}">
                    <a16:rowId xmlns:a16="http://schemas.microsoft.com/office/drawing/2014/main" val="3488990766"/>
                  </a:ext>
                </a:extLst>
              </a:tr>
              <a:tr h="603123">
                <a:tc>
                  <a:txBody>
                    <a:bodyPr/>
                    <a:lstStyle/>
                    <a:p>
                      <a:pPr algn="ctr">
                        <a:lnSpc>
                          <a:spcPct val="115000"/>
                        </a:lnSpc>
                        <a:spcAft>
                          <a:spcPts val="800"/>
                        </a:spcAft>
                        <a:buNone/>
                      </a:pPr>
                      <a:r>
                        <a:rPr lang="en-US" sz="2800" kern="100">
                          <a:solidFill>
                            <a:schemeClr val="bg1"/>
                          </a:solidFill>
                          <a:effectLst/>
                          <a:latin typeface="Fz Poppins" pitchFamily="2" charset="0"/>
                          <a:ea typeface="Aptos" panose="020B0004020202020204" pitchFamily="34" charset="0"/>
                          <a:cs typeface="Fz Poppins" pitchFamily="2" charset="0"/>
                        </a:rPr>
                        <a:t>Epoch</a:t>
                      </a:r>
                    </a:p>
                  </a:txBody>
                  <a:tcPr marL="68580" marR="68580" marT="0" marB="0" anchor="ctr">
                    <a:solidFill>
                      <a:srgbClr val="2657C1"/>
                    </a:solidFill>
                  </a:tcPr>
                </a:tc>
                <a:tc>
                  <a:txBody>
                    <a:bodyPr/>
                    <a:lstStyle/>
                    <a:p>
                      <a:pPr algn="ctr">
                        <a:lnSpc>
                          <a:spcPct val="115000"/>
                        </a:lnSpc>
                        <a:spcAft>
                          <a:spcPts val="800"/>
                        </a:spcAft>
                        <a:buNone/>
                      </a:pPr>
                      <a:r>
                        <a:rPr lang="en-US" sz="2800" kern="100">
                          <a:solidFill>
                            <a:schemeClr val="bg1"/>
                          </a:solidFill>
                          <a:effectLst/>
                          <a:latin typeface="Fz Poppins" pitchFamily="2" charset="0"/>
                          <a:ea typeface="Aptos" panose="020B0004020202020204" pitchFamily="34" charset="0"/>
                          <a:cs typeface="Fz Poppins" pitchFamily="2" charset="0"/>
                        </a:rPr>
                        <a:t>100</a:t>
                      </a:r>
                    </a:p>
                  </a:txBody>
                  <a:tcPr marL="68580" marR="68580" marT="0" marB="0" anchor="ctr">
                    <a:solidFill>
                      <a:srgbClr val="2657C1"/>
                    </a:solidFill>
                  </a:tcPr>
                </a:tc>
                <a:extLst>
                  <a:ext uri="{0D108BD9-81ED-4DB2-BD59-A6C34878D82A}">
                    <a16:rowId xmlns:a16="http://schemas.microsoft.com/office/drawing/2014/main" val="3506581222"/>
                  </a:ext>
                </a:extLst>
              </a:tr>
              <a:tr h="603123">
                <a:tc>
                  <a:txBody>
                    <a:bodyPr/>
                    <a:lstStyle/>
                    <a:p>
                      <a:pPr algn="ctr">
                        <a:lnSpc>
                          <a:spcPct val="115000"/>
                        </a:lnSpc>
                        <a:spcAft>
                          <a:spcPts val="800"/>
                        </a:spcAft>
                        <a:buNone/>
                      </a:pPr>
                      <a:r>
                        <a:rPr lang="en-US" sz="2800" kern="100">
                          <a:solidFill>
                            <a:schemeClr val="bg1"/>
                          </a:solidFill>
                          <a:effectLst/>
                          <a:latin typeface="Fz Poppins" pitchFamily="2" charset="0"/>
                          <a:ea typeface="Aptos" panose="020B0004020202020204" pitchFamily="34" charset="0"/>
                          <a:cs typeface="Fz Poppins" pitchFamily="2" charset="0"/>
                        </a:rPr>
                        <a:t>Batch size</a:t>
                      </a:r>
                    </a:p>
                  </a:txBody>
                  <a:tcPr marL="68580" marR="68580" marT="0" marB="0" anchor="ctr">
                    <a:solidFill>
                      <a:srgbClr val="2657C1"/>
                    </a:solidFill>
                  </a:tcPr>
                </a:tc>
                <a:tc>
                  <a:txBody>
                    <a:bodyPr/>
                    <a:lstStyle/>
                    <a:p>
                      <a:pPr algn="ctr">
                        <a:lnSpc>
                          <a:spcPct val="115000"/>
                        </a:lnSpc>
                        <a:spcAft>
                          <a:spcPts val="800"/>
                        </a:spcAft>
                        <a:buNone/>
                      </a:pPr>
                      <a:r>
                        <a:rPr lang="en-US" sz="2800" kern="100">
                          <a:solidFill>
                            <a:schemeClr val="bg1"/>
                          </a:solidFill>
                          <a:effectLst/>
                          <a:latin typeface="Fz Poppins" pitchFamily="2" charset="0"/>
                          <a:ea typeface="Aptos" panose="020B0004020202020204" pitchFamily="34" charset="0"/>
                          <a:cs typeface="Fz Poppins" pitchFamily="2" charset="0"/>
                        </a:rPr>
                        <a:t>8</a:t>
                      </a:r>
                    </a:p>
                  </a:txBody>
                  <a:tcPr marL="68580" marR="68580" marT="0" marB="0" anchor="ctr">
                    <a:solidFill>
                      <a:srgbClr val="2657C1"/>
                    </a:solidFill>
                  </a:tcPr>
                </a:tc>
                <a:extLst>
                  <a:ext uri="{0D108BD9-81ED-4DB2-BD59-A6C34878D82A}">
                    <a16:rowId xmlns:a16="http://schemas.microsoft.com/office/drawing/2014/main" val="806484512"/>
                  </a:ext>
                </a:extLst>
              </a:tr>
              <a:tr h="603123">
                <a:tc>
                  <a:txBody>
                    <a:bodyPr/>
                    <a:lstStyle/>
                    <a:p>
                      <a:pPr algn="ctr">
                        <a:lnSpc>
                          <a:spcPct val="115000"/>
                        </a:lnSpc>
                        <a:spcAft>
                          <a:spcPts val="800"/>
                        </a:spcAft>
                        <a:buNone/>
                      </a:pPr>
                      <a:r>
                        <a:rPr lang="en-US" sz="2800" kern="100">
                          <a:solidFill>
                            <a:schemeClr val="bg1"/>
                          </a:solidFill>
                          <a:effectLst/>
                          <a:latin typeface="Fz Poppins" pitchFamily="2" charset="0"/>
                          <a:ea typeface="Aptos" panose="020B0004020202020204" pitchFamily="34" charset="0"/>
                          <a:cs typeface="Fz Poppins" pitchFamily="2" charset="0"/>
                        </a:rPr>
                        <a:t>Learning rate</a:t>
                      </a:r>
                    </a:p>
                  </a:txBody>
                  <a:tcPr marL="68580" marR="68580" marT="0" marB="0" anchor="ctr">
                    <a:solidFill>
                      <a:srgbClr val="2657C1"/>
                    </a:solidFill>
                  </a:tcPr>
                </a:tc>
                <a:tc>
                  <a:txBody>
                    <a:bodyPr/>
                    <a:lstStyle/>
                    <a:p>
                      <a:pPr algn="ctr">
                        <a:lnSpc>
                          <a:spcPct val="115000"/>
                        </a:lnSpc>
                        <a:spcAft>
                          <a:spcPts val="800"/>
                        </a:spcAft>
                        <a:buNone/>
                      </a:pPr>
                      <a:r>
                        <a:rPr lang="en-US" sz="2800" kern="100">
                          <a:solidFill>
                            <a:schemeClr val="bg1"/>
                          </a:solidFill>
                          <a:effectLst/>
                          <a:latin typeface="Fz Poppins" pitchFamily="2" charset="0"/>
                          <a:ea typeface="Aptos" panose="020B0004020202020204" pitchFamily="34" charset="0"/>
                          <a:cs typeface="Fz Poppins" pitchFamily="2" charset="0"/>
                        </a:rPr>
                        <a:t>0.001</a:t>
                      </a:r>
                    </a:p>
                  </a:txBody>
                  <a:tcPr marL="68580" marR="68580" marT="0" marB="0" anchor="ctr">
                    <a:solidFill>
                      <a:srgbClr val="2657C1"/>
                    </a:solidFill>
                  </a:tcPr>
                </a:tc>
                <a:extLst>
                  <a:ext uri="{0D108BD9-81ED-4DB2-BD59-A6C34878D82A}">
                    <a16:rowId xmlns:a16="http://schemas.microsoft.com/office/drawing/2014/main" val="2154662912"/>
                  </a:ext>
                </a:extLst>
              </a:tr>
              <a:tr h="603123">
                <a:tc>
                  <a:txBody>
                    <a:bodyPr/>
                    <a:lstStyle/>
                    <a:p>
                      <a:pPr algn="ctr">
                        <a:lnSpc>
                          <a:spcPct val="115000"/>
                        </a:lnSpc>
                        <a:spcAft>
                          <a:spcPts val="800"/>
                        </a:spcAft>
                        <a:buNone/>
                      </a:pPr>
                      <a:r>
                        <a:rPr lang="en-US" sz="2800" kern="100">
                          <a:solidFill>
                            <a:schemeClr val="bg1"/>
                          </a:solidFill>
                          <a:effectLst/>
                          <a:latin typeface="Fz Poppins" pitchFamily="2" charset="0"/>
                          <a:ea typeface="Aptos" panose="020B0004020202020204" pitchFamily="34" charset="0"/>
                          <a:cs typeface="Fz Poppins" pitchFamily="2" charset="0"/>
                        </a:rPr>
                        <a:t>Early stopping</a:t>
                      </a:r>
                    </a:p>
                  </a:txBody>
                  <a:tcPr marL="68580" marR="68580" marT="0" marB="0" anchor="ctr">
                    <a:solidFill>
                      <a:srgbClr val="2657C1"/>
                    </a:solidFill>
                  </a:tcPr>
                </a:tc>
                <a:tc>
                  <a:txBody>
                    <a:bodyPr/>
                    <a:lstStyle/>
                    <a:p>
                      <a:pPr algn="ctr">
                        <a:lnSpc>
                          <a:spcPct val="115000"/>
                        </a:lnSpc>
                        <a:spcAft>
                          <a:spcPts val="800"/>
                        </a:spcAft>
                        <a:buNone/>
                      </a:pPr>
                      <a:r>
                        <a:rPr lang="en-US" sz="2800" kern="100">
                          <a:solidFill>
                            <a:schemeClr val="bg1"/>
                          </a:solidFill>
                          <a:effectLst/>
                          <a:latin typeface="Fz Poppins" pitchFamily="2" charset="0"/>
                          <a:ea typeface="Aptos" panose="020B0004020202020204" pitchFamily="34" charset="0"/>
                          <a:cs typeface="Fz Poppins" pitchFamily="2" charset="0"/>
                        </a:rPr>
                        <a:t>10</a:t>
                      </a:r>
                    </a:p>
                  </a:txBody>
                  <a:tcPr marL="68580" marR="68580" marT="0" marB="0" anchor="ctr">
                    <a:solidFill>
                      <a:srgbClr val="2657C1"/>
                    </a:solidFill>
                  </a:tcPr>
                </a:tc>
                <a:extLst>
                  <a:ext uri="{0D108BD9-81ED-4DB2-BD59-A6C34878D82A}">
                    <a16:rowId xmlns:a16="http://schemas.microsoft.com/office/drawing/2014/main" val="111800955"/>
                  </a:ext>
                </a:extLst>
              </a:tr>
              <a:tr h="603123">
                <a:tc>
                  <a:txBody>
                    <a:bodyPr/>
                    <a:lstStyle/>
                    <a:p>
                      <a:pPr algn="ctr">
                        <a:lnSpc>
                          <a:spcPct val="115000"/>
                        </a:lnSpc>
                        <a:spcAft>
                          <a:spcPts val="800"/>
                        </a:spcAft>
                        <a:buNone/>
                      </a:pPr>
                      <a:r>
                        <a:rPr lang="en-US" sz="2800" kern="100">
                          <a:solidFill>
                            <a:schemeClr val="bg1"/>
                          </a:solidFill>
                          <a:effectLst/>
                          <a:latin typeface="Fz Poppins" pitchFamily="2" charset="0"/>
                          <a:ea typeface="Aptos" panose="020B0004020202020204" pitchFamily="34" charset="0"/>
                          <a:cs typeface="Fz Poppins" pitchFamily="2" charset="0"/>
                        </a:rPr>
                        <a:t>Optimizer</a:t>
                      </a:r>
                    </a:p>
                  </a:txBody>
                  <a:tcPr marL="68580" marR="68580" marT="0" marB="0" anchor="ctr">
                    <a:solidFill>
                      <a:srgbClr val="2657C1"/>
                    </a:solidFill>
                  </a:tcPr>
                </a:tc>
                <a:tc>
                  <a:txBody>
                    <a:bodyPr/>
                    <a:lstStyle/>
                    <a:p>
                      <a:pPr algn="ctr">
                        <a:lnSpc>
                          <a:spcPct val="115000"/>
                        </a:lnSpc>
                        <a:spcAft>
                          <a:spcPts val="800"/>
                        </a:spcAft>
                        <a:buNone/>
                      </a:pPr>
                      <a:r>
                        <a:rPr lang="en-US" sz="2800" kern="100">
                          <a:solidFill>
                            <a:schemeClr val="bg1"/>
                          </a:solidFill>
                          <a:effectLst/>
                          <a:latin typeface="Fz Poppins" pitchFamily="2" charset="0"/>
                          <a:ea typeface="Aptos" panose="020B0004020202020204" pitchFamily="34" charset="0"/>
                          <a:cs typeface="Fz Poppins" pitchFamily="2" charset="0"/>
                        </a:rPr>
                        <a:t>Adam</a:t>
                      </a:r>
                    </a:p>
                  </a:txBody>
                  <a:tcPr marL="68580" marR="68580" marT="0" marB="0" anchor="ctr">
                    <a:solidFill>
                      <a:srgbClr val="2657C1"/>
                    </a:solidFill>
                  </a:tcPr>
                </a:tc>
                <a:extLst>
                  <a:ext uri="{0D108BD9-81ED-4DB2-BD59-A6C34878D82A}">
                    <a16:rowId xmlns:a16="http://schemas.microsoft.com/office/drawing/2014/main" val="3460018607"/>
                  </a:ext>
                </a:extLst>
              </a:tr>
            </a:tbl>
          </a:graphicData>
        </a:graphic>
      </p:graphicFrame>
    </p:spTree>
    <p:extLst>
      <p:ext uri="{BB962C8B-B14F-4D97-AF65-F5344CB8AC3E}">
        <p14:creationId xmlns:p14="http://schemas.microsoft.com/office/powerpoint/2010/main" val="186131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103E335D-8F50-A34D-BF5B-DDA8C6EA188A}"/>
            </a:ext>
          </a:extLst>
        </p:cNvPr>
        <p:cNvGrpSpPr/>
        <p:nvPr/>
      </p:nvGrpSpPr>
      <p:grpSpPr>
        <a:xfrm>
          <a:off x="0" y="0"/>
          <a:ext cx="0" cy="0"/>
          <a:chOff x="0" y="0"/>
          <a:chExt cx="0" cy="0"/>
        </a:xfrm>
      </p:grpSpPr>
      <p:sp>
        <p:nvSpPr>
          <p:cNvPr id="26" name="TextBox 26">
            <a:extLst>
              <a:ext uri="{FF2B5EF4-FFF2-40B4-BE49-F238E27FC236}">
                <a16:creationId xmlns:a16="http://schemas.microsoft.com/office/drawing/2014/main" id="{0F698CD1-62D1-9556-5211-71D22EB210E5}"/>
              </a:ext>
            </a:extLst>
          </p:cNvPr>
          <p:cNvSpPr txBox="1"/>
          <p:nvPr/>
        </p:nvSpPr>
        <p:spPr>
          <a:xfrm>
            <a:off x="609600" y="643391"/>
            <a:ext cx="17068800" cy="1767728"/>
          </a:xfrm>
          <a:prstGeom prst="rect">
            <a:avLst/>
          </a:prstGeom>
        </p:spPr>
        <p:txBody>
          <a:bodyPr wrap="square" lIns="0" tIns="0" rIns="0" bIns="0" rtlCol="0" anchor="t">
            <a:spAutoFit/>
          </a:bodyPr>
          <a:lstStyle/>
          <a:p>
            <a:pPr>
              <a:lnSpc>
                <a:spcPts val="14549"/>
              </a:lnSpc>
            </a:pPr>
            <a:r>
              <a:rPr lang="en-US" sz="10392" b="1" spc="-207">
                <a:solidFill>
                  <a:srgbClr val="E6A1A6"/>
                </a:solidFill>
                <a:latin typeface="Fz Poppins Black" pitchFamily="2" charset="0"/>
                <a:ea typeface="Poppins Ultra-Bold"/>
                <a:cs typeface="Fz Poppins Black" pitchFamily="2" charset="0"/>
                <a:sym typeface="Poppins Ultra-Bold"/>
              </a:rPr>
              <a:t>Đánh  giá </a:t>
            </a:r>
            <a:r>
              <a:rPr lang="en-US" sz="10392" b="1" spc="-207">
                <a:solidFill>
                  <a:srgbClr val="2657C1"/>
                </a:solidFill>
                <a:latin typeface="Fz Poppins Black" pitchFamily="2" charset="0"/>
                <a:ea typeface="Poppins Ultra-Bold"/>
                <a:cs typeface="Fz Poppins Black" pitchFamily="2" charset="0"/>
                <a:sym typeface="Poppins Ultra-Bold"/>
              </a:rPr>
              <a:t>mô hình</a:t>
            </a:r>
          </a:p>
        </p:txBody>
      </p:sp>
      <p:sp>
        <p:nvSpPr>
          <p:cNvPr id="28" name="TextBox 27">
            <a:extLst>
              <a:ext uri="{FF2B5EF4-FFF2-40B4-BE49-F238E27FC236}">
                <a16:creationId xmlns:a16="http://schemas.microsoft.com/office/drawing/2014/main" id="{C93DE966-10A2-26F4-C518-B10A369C23F2}"/>
              </a:ext>
            </a:extLst>
          </p:cNvPr>
          <p:cNvSpPr txBox="1"/>
          <p:nvPr/>
        </p:nvSpPr>
        <p:spPr>
          <a:xfrm>
            <a:off x="1066800" y="2411119"/>
            <a:ext cx="6071419" cy="1159292"/>
          </a:xfrm>
          <a:prstGeom prst="rect">
            <a:avLst/>
          </a:prstGeom>
          <a:noFill/>
        </p:spPr>
        <p:txBody>
          <a:bodyPr wrap="square" anchor="ctr">
            <a:spAutoFit/>
          </a:bodyPr>
          <a:lstStyle/>
          <a:p>
            <a:pPr>
              <a:lnSpc>
                <a:spcPct val="200000"/>
              </a:lnSpc>
            </a:pPr>
            <a:r>
              <a:rPr lang="en-US" sz="4000" b="1" kern="0">
                <a:solidFill>
                  <a:srgbClr val="2657C1"/>
                </a:solidFill>
                <a:effectLst/>
                <a:latin typeface="Fz Poppins" pitchFamily="2" charset="0"/>
                <a:ea typeface="Aptos" panose="020B0004020202020204" pitchFamily="34" charset="0"/>
                <a:cs typeface="Fz Poppins" pitchFamily="2" charset="0"/>
              </a:rPr>
              <a:t>YOLO</a:t>
            </a:r>
            <a:endParaRPr lang="en-US" sz="4000" b="1">
              <a:solidFill>
                <a:srgbClr val="2657C1"/>
              </a:solidFill>
              <a:latin typeface="Fz Poppins" pitchFamily="2" charset="0"/>
              <a:cs typeface="Fz Poppins" pitchFamily="2" charset="0"/>
            </a:endParaRPr>
          </a:p>
        </p:txBody>
      </p:sp>
      <p:graphicFrame>
        <p:nvGraphicFramePr>
          <p:cNvPr id="2" name="Table 1">
            <a:extLst>
              <a:ext uri="{FF2B5EF4-FFF2-40B4-BE49-F238E27FC236}">
                <a16:creationId xmlns:a16="http://schemas.microsoft.com/office/drawing/2014/main" id="{05CDA408-2352-83C7-9B49-0F89C951A88F}"/>
              </a:ext>
            </a:extLst>
          </p:cNvPr>
          <p:cNvGraphicFramePr>
            <a:graphicFrameLocks noGrp="1"/>
          </p:cNvGraphicFramePr>
          <p:nvPr>
            <p:extLst>
              <p:ext uri="{D42A27DB-BD31-4B8C-83A1-F6EECF244321}">
                <p14:modId xmlns:p14="http://schemas.microsoft.com/office/powerpoint/2010/main" val="2171040263"/>
              </p:ext>
            </p:extLst>
          </p:nvPr>
        </p:nvGraphicFramePr>
        <p:xfrm>
          <a:off x="2438400" y="3695700"/>
          <a:ext cx="13411200" cy="3129435"/>
        </p:xfrm>
        <a:graphic>
          <a:graphicData uri="http://schemas.openxmlformats.org/drawingml/2006/table">
            <a:tbl>
              <a:tblPr firstRow="1" firstCol="1" bandRow="1">
                <a:tableStyleId>{5C22544A-7EE6-4342-B048-85BDC9FD1C3A}</a:tableStyleId>
              </a:tblPr>
              <a:tblGrid>
                <a:gridCol w="4963422">
                  <a:extLst>
                    <a:ext uri="{9D8B030D-6E8A-4147-A177-3AD203B41FA5}">
                      <a16:colId xmlns:a16="http://schemas.microsoft.com/office/drawing/2014/main" val="309396081"/>
                    </a:ext>
                  </a:extLst>
                </a:gridCol>
                <a:gridCol w="4458780">
                  <a:extLst>
                    <a:ext uri="{9D8B030D-6E8A-4147-A177-3AD203B41FA5}">
                      <a16:colId xmlns:a16="http://schemas.microsoft.com/office/drawing/2014/main" val="851073288"/>
                    </a:ext>
                  </a:extLst>
                </a:gridCol>
                <a:gridCol w="3988998">
                  <a:extLst>
                    <a:ext uri="{9D8B030D-6E8A-4147-A177-3AD203B41FA5}">
                      <a16:colId xmlns:a16="http://schemas.microsoft.com/office/drawing/2014/main" val="3652781942"/>
                    </a:ext>
                  </a:extLst>
                </a:gridCol>
              </a:tblGrid>
              <a:tr h="617665">
                <a:tc>
                  <a:txBody>
                    <a:bodyPr/>
                    <a:lstStyle/>
                    <a:p>
                      <a:pPr algn="ctr">
                        <a:lnSpc>
                          <a:spcPct val="115000"/>
                        </a:lnSpc>
                        <a:spcAft>
                          <a:spcPts val="800"/>
                        </a:spcAft>
                        <a:buNone/>
                      </a:pPr>
                      <a:r>
                        <a:rPr lang="en-US" sz="2400" kern="100">
                          <a:solidFill>
                            <a:schemeClr val="bg1"/>
                          </a:solidFill>
                          <a:effectLst/>
                          <a:latin typeface="Fz Poppins" pitchFamily="2" charset="0"/>
                          <a:cs typeface="Fz Poppins" pitchFamily="2" charset="0"/>
                        </a:rPr>
                        <a:t>Độ đo</a:t>
                      </a:r>
                      <a:endParaRPr lang="en-US" sz="24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E6A1A6"/>
                    </a:solidFill>
                  </a:tcPr>
                </a:tc>
                <a:tc>
                  <a:txBody>
                    <a:bodyPr/>
                    <a:lstStyle/>
                    <a:p>
                      <a:pPr algn="ctr">
                        <a:lnSpc>
                          <a:spcPct val="115000"/>
                        </a:lnSpc>
                        <a:spcAft>
                          <a:spcPts val="800"/>
                        </a:spcAft>
                        <a:buNone/>
                      </a:pPr>
                      <a:r>
                        <a:rPr lang="en-US" sz="2400" kern="100">
                          <a:solidFill>
                            <a:schemeClr val="bg1"/>
                          </a:solidFill>
                          <a:effectLst/>
                          <a:latin typeface="Fz Poppins" pitchFamily="2" charset="0"/>
                          <a:cs typeface="Fz Poppins" pitchFamily="2" charset="0"/>
                        </a:rPr>
                        <a:t>Validation</a:t>
                      </a:r>
                      <a:endParaRPr lang="en-US" sz="24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E6A1A6"/>
                    </a:solidFill>
                  </a:tcPr>
                </a:tc>
                <a:tc>
                  <a:txBody>
                    <a:bodyPr/>
                    <a:lstStyle/>
                    <a:p>
                      <a:pPr algn="ctr">
                        <a:lnSpc>
                          <a:spcPct val="115000"/>
                        </a:lnSpc>
                        <a:spcAft>
                          <a:spcPts val="800"/>
                        </a:spcAft>
                        <a:buNone/>
                      </a:pPr>
                      <a:r>
                        <a:rPr lang="en-US" sz="2400" kern="100">
                          <a:solidFill>
                            <a:schemeClr val="bg1"/>
                          </a:solidFill>
                          <a:effectLst/>
                          <a:latin typeface="Fz Poppins" pitchFamily="2" charset="0"/>
                          <a:cs typeface="Fz Poppins" pitchFamily="2" charset="0"/>
                        </a:rPr>
                        <a:t>Test</a:t>
                      </a:r>
                      <a:endParaRPr lang="en-US" sz="24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E6A1A6"/>
                    </a:solidFill>
                  </a:tcPr>
                </a:tc>
                <a:extLst>
                  <a:ext uri="{0D108BD9-81ED-4DB2-BD59-A6C34878D82A}">
                    <a16:rowId xmlns:a16="http://schemas.microsoft.com/office/drawing/2014/main" val="1716394726"/>
                  </a:ext>
                </a:extLst>
              </a:tr>
              <a:tr h="658775">
                <a:tc>
                  <a:txBody>
                    <a:bodyPr/>
                    <a:lstStyle/>
                    <a:p>
                      <a:pPr algn="ctr">
                        <a:lnSpc>
                          <a:spcPct val="115000"/>
                        </a:lnSpc>
                        <a:spcAft>
                          <a:spcPts val="800"/>
                        </a:spcAft>
                        <a:buNone/>
                      </a:pPr>
                      <a:r>
                        <a:rPr lang="en-US" sz="2400" kern="100">
                          <a:solidFill>
                            <a:schemeClr val="bg1"/>
                          </a:solidFill>
                          <a:effectLst/>
                          <a:latin typeface="Fz Poppins" pitchFamily="2" charset="0"/>
                          <a:cs typeface="Fz Poppins" pitchFamily="2" charset="0"/>
                        </a:rPr>
                        <a:t>mAP@0.5</a:t>
                      </a:r>
                      <a:endParaRPr lang="en-US" sz="24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tc>
                  <a:txBody>
                    <a:bodyPr/>
                    <a:lstStyle/>
                    <a:p>
                      <a:pPr algn="ctr">
                        <a:lnSpc>
                          <a:spcPct val="115000"/>
                        </a:lnSpc>
                        <a:spcAft>
                          <a:spcPts val="800"/>
                        </a:spcAft>
                        <a:buNone/>
                      </a:pPr>
                      <a:r>
                        <a:rPr lang="en-US" sz="2400" kern="100">
                          <a:solidFill>
                            <a:schemeClr val="bg1"/>
                          </a:solidFill>
                          <a:effectLst/>
                          <a:latin typeface="Fz Poppins" pitchFamily="2" charset="0"/>
                          <a:cs typeface="Fz Poppins" pitchFamily="2" charset="0"/>
                        </a:rPr>
                        <a:t>0.9950</a:t>
                      </a:r>
                      <a:endParaRPr lang="en-US" sz="24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tc>
                  <a:txBody>
                    <a:bodyPr/>
                    <a:lstStyle/>
                    <a:p>
                      <a:pPr algn="ctr">
                        <a:lnSpc>
                          <a:spcPct val="115000"/>
                        </a:lnSpc>
                        <a:spcAft>
                          <a:spcPts val="800"/>
                        </a:spcAft>
                        <a:buNone/>
                      </a:pPr>
                      <a:r>
                        <a:rPr lang="en-US" sz="2400" kern="100">
                          <a:solidFill>
                            <a:schemeClr val="bg1"/>
                          </a:solidFill>
                          <a:effectLst/>
                          <a:latin typeface="Fz Poppins" pitchFamily="2" charset="0"/>
                          <a:cs typeface="Fz Poppins" pitchFamily="2" charset="0"/>
                        </a:rPr>
                        <a:t>0.9950</a:t>
                      </a:r>
                      <a:endParaRPr lang="en-US" sz="24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extLst>
                  <a:ext uri="{0D108BD9-81ED-4DB2-BD59-A6C34878D82A}">
                    <a16:rowId xmlns:a16="http://schemas.microsoft.com/office/drawing/2014/main" val="248181710"/>
                  </a:ext>
                </a:extLst>
              </a:tr>
              <a:tr h="617665">
                <a:tc>
                  <a:txBody>
                    <a:bodyPr/>
                    <a:lstStyle/>
                    <a:p>
                      <a:pPr algn="ctr">
                        <a:lnSpc>
                          <a:spcPct val="115000"/>
                        </a:lnSpc>
                        <a:spcAft>
                          <a:spcPts val="800"/>
                        </a:spcAft>
                        <a:buNone/>
                      </a:pPr>
                      <a:r>
                        <a:rPr lang="en-US" sz="2400" kern="100">
                          <a:solidFill>
                            <a:schemeClr val="bg1"/>
                          </a:solidFill>
                          <a:effectLst/>
                          <a:latin typeface="Fz Poppins" pitchFamily="2" charset="0"/>
                          <a:cs typeface="Fz Poppins" pitchFamily="2" charset="0"/>
                        </a:rPr>
                        <a:t>mAP@0.5:0.95</a:t>
                      </a:r>
                      <a:endParaRPr lang="en-US" sz="24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tc>
                  <a:txBody>
                    <a:bodyPr/>
                    <a:lstStyle/>
                    <a:p>
                      <a:pPr algn="ctr">
                        <a:lnSpc>
                          <a:spcPct val="115000"/>
                        </a:lnSpc>
                        <a:spcAft>
                          <a:spcPts val="800"/>
                        </a:spcAft>
                        <a:buNone/>
                      </a:pPr>
                      <a:r>
                        <a:rPr lang="en-US" sz="2400" kern="100">
                          <a:solidFill>
                            <a:schemeClr val="bg1"/>
                          </a:solidFill>
                          <a:effectLst/>
                          <a:latin typeface="Fz Poppins" pitchFamily="2" charset="0"/>
                          <a:cs typeface="Fz Poppins" pitchFamily="2" charset="0"/>
                        </a:rPr>
                        <a:t>0.9456</a:t>
                      </a:r>
                      <a:endParaRPr lang="en-US" sz="24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tc>
                  <a:txBody>
                    <a:bodyPr/>
                    <a:lstStyle/>
                    <a:p>
                      <a:pPr algn="ctr">
                        <a:lnSpc>
                          <a:spcPct val="115000"/>
                        </a:lnSpc>
                        <a:spcAft>
                          <a:spcPts val="800"/>
                        </a:spcAft>
                        <a:buNone/>
                      </a:pPr>
                      <a:r>
                        <a:rPr lang="en-US" sz="2400" kern="100">
                          <a:solidFill>
                            <a:schemeClr val="bg1"/>
                          </a:solidFill>
                          <a:effectLst/>
                          <a:latin typeface="Fz Poppins" pitchFamily="2" charset="0"/>
                          <a:cs typeface="Fz Poppins" pitchFamily="2" charset="0"/>
                        </a:rPr>
                        <a:t>0.9464</a:t>
                      </a:r>
                      <a:endParaRPr lang="en-US" sz="24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extLst>
                  <a:ext uri="{0D108BD9-81ED-4DB2-BD59-A6C34878D82A}">
                    <a16:rowId xmlns:a16="http://schemas.microsoft.com/office/drawing/2014/main" val="3008477545"/>
                  </a:ext>
                </a:extLst>
              </a:tr>
              <a:tr h="617665">
                <a:tc>
                  <a:txBody>
                    <a:bodyPr/>
                    <a:lstStyle/>
                    <a:p>
                      <a:pPr algn="ctr">
                        <a:lnSpc>
                          <a:spcPct val="115000"/>
                        </a:lnSpc>
                        <a:spcAft>
                          <a:spcPts val="800"/>
                        </a:spcAft>
                        <a:buNone/>
                      </a:pPr>
                      <a:r>
                        <a:rPr lang="en-US" sz="2400" kern="100">
                          <a:solidFill>
                            <a:schemeClr val="bg1"/>
                          </a:solidFill>
                          <a:effectLst/>
                          <a:latin typeface="Fz Poppins" pitchFamily="2" charset="0"/>
                          <a:cs typeface="Fz Poppins" pitchFamily="2" charset="0"/>
                        </a:rPr>
                        <a:t>F1-score lớp face</a:t>
                      </a:r>
                      <a:endParaRPr lang="en-US" sz="24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tc>
                  <a:txBody>
                    <a:bodyPr/>
                    <a:lstStyle/>
                    <a:p>
                      <a:pPr algn="ctr">
                        <a:lnSpc>
                          <a:spcPct val="115000"/>
                        </a:lnSpc>
                        <a:spcAft>
                          <a:spcPts val="800"/>
                        </a:spcAft>
                        <a:buNone/>
                      </a:pPr>
                      <a:r>
                        <a:rPr lang="en-US" sz="2400" kern="100">
                          <a:solidFill>
                            <a:schemeClr val="bg1"/>
                          </a:solidFill>
                          <a:effectLst/>
                          <a:latin typeface="Fz Poppins" pitchFamily="2" charset="0"/>
                          <a:cs typeface="Fz Poppins" pitchFamily="2" charset="0"/>
                        </a:rPr>
                        <a:t>0.9989</a:t>
                      </a:r>
                      <a:endParaRPr lang="en-US" sz="24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tc>
                  <a:txBody>
                    <a:bodyPr/>
                    <a:lstStyle/>
                    <a:p>
                      <a:pPr algn="ctr">
                        <a:lnSpc>
                          <a:spcPct val="115000"/>
                        </a:lnSpc>
                        <a:spcAft>
                          <a:spcPts val="800"/>
                        </a:spcAft>
                        <a:buNone/>
                      </a:pPr>
                      <a:r>
                        <a:rPr lang="en-US" sz="2400" kern="100">
                          <a:solidFill>
                            <a:schemeClr val="bg1"/>
                          </a:solidFill>
                          <a:effectLst/>
                          <a:latin typeface="Fz Poppins" pitchFamily="2" charset="0"/>
                          <a:cs typeface="Fz Poppins" pitchFamily="2" charset="0"/>
                        </a:rPr>
                        <a:t>0.9989</a:t>
                      </a:r>
                      <a:endParaRPr lang="en-US" sz="24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extLst>
                  <a:ext uri="{0D108BD9-81ED-4DB2-BD59-A6C34878D82A}">
                    <a16:rowId xmlns:a16="http://schemas.microsoft.com/office/drawing/2014/main" val="1843068482"/>
                  </a:ext>
                </a:extLst>
              </a:tr>
              <a:tr h="617665">
                <a:tc>
                  <a:txBody>
                    <a:bodyPr/>
                    <a:lstStyle/>
                    <a:p>
                      <a:pPr algn="ctr">
                        <a:lnSpc>
                          <a:spcPct val="115000"/>
                        </a:lnSpc>
                        <a:spcAft>
                          <a:spcPts val="800"/>
                        </a:spcAft>
                        <a:buNone/>
                      </a:pPr>
                      <a:r>
                        <a:rPr lang="en-US" sz="2400" kern="100">
                          <a:solidFill>
                            <a:schemeClr val="bg1"/>
                          </a:solidFill>
                          <a:effectLst/>
                          <a:latin typeface="Fz Poppins" pitchFamily="2" charset="0"/>
                          <a:cs typeface="Fz Poppins" pitchFamily="2" charset="0"/>
                        </a:rPr>
                        <a:t>F1-score lớp mask</a:t>
                      </a:r>
                      <a:endParaRPr lang="en-US" sz="24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tc>
                  <a:txBody>
                    <a:bodyPr/>
                    <a:lstStyle/>
                    <a:p>
                      <a:pPr algn="ctr">
                        <a:lnSpc>
                          <a:spcPct val="115000"/>
                        </a:lnSpc>
                        <a:spcAft>
                          <a:spcPts val="800"/>
                        </a:spcAft>
                        <a:buNone/>
                      </a:pPr>
                      <a:r>
                        <a:rPr lang="en-US" sz="2400" kern="100">
                          <a:solidFill>
                            <a:schemeClr val="bg1"/>
                          </a:solidFill>
                          <a:effectLst/>
                          <a:latin typeface="Fz Poppins" pitchFamily="2" charset="0"/>
                          <a:cs typeface="Fz Poppins" pitchFamily="2" charset="0"/>
                        </a:rPr>
                        <a:t>0.9989</a:t>
                      </a:r>
                      <a:endParaRPr lang="en-US" sz="24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tc>
                  <a:txBody>
                    <a:bodyPr/>
                    <a:lstStyle/>
                    <a:p>
                      <a:pPr algn="ctr">
                        <a:lnSpc>
                          <a:spcPct val="115000"/>
                        </a:lnSpc>
                        <a:spcAft>
                          <a:spcPts val="800"/>
                        </a:spcAft>
                        <a:buNone/>
                      </a:pPr>
                      <a:r>
                        <a:rPr lang="en-US" sz="2400" kern="100">
                          <a:solidFill>
                            <a:schemeClr val="bg1"/>
                          </a:solidFill>
                          <a:effectLst/>
                          <a:latin typeface="Fz Poppins" pitchFamily="2" charset="0"/>
                          <a:cs typeface="Fz Poppins" pitchFamily="2" charset="0"/>
                        </a:rPr>
                        <a:t>0.9995</a:t>
                      </a:r>
                      <a:endParaRPr lang="en-US" sz="2400" kern="100">
                        <a:solidFill>
                          <a:schemeClr val="bg1"/>
                        </a:solidFill>
                        <a:effectLst/>
                        <a:latin typeface="Fz Poppins" pitchFamily="2" charset="0"/>
                        <a:ea typeface="Aptos" panose="020B0004020202020204" pitchFamily="34" charset="0"/>
                        <a:cs typeface="Fz Poppins" pitchFamily="2" charset="0"/>
                      </a:endParaRPr>
                    </a:p>
                  </a:txBody>
                  <a:tcPr marL="68580" marR="68580" marT="0" marB="0" anchor="ctr">
                    <a:solidFill>
                      <a:srgbClr val="2657C1"/>
                    </a:solidFill>
                  </a:tcPr>
                </a:tc>
                <a:extLst>
                  <a:ext uri="{0D108BD9-81ED-4DB2-BD59-A6C34878D82A}">
                    <a16:rowId xmlns:a16="http://schemas.microsoft.com/office/drawing/2014/main" val="274368484"/>
                  </a:ext>
                </a:extLst>
              </a:tr>
            </a:tbl>
          </a:graphicData>
        </a:graphic>
      </p:graphicFrame>
    </p:spTree>
    <p:extLst>
      <p:ext uri="{BB962C8B-B14F-4D97-AF65-F5344CB8AC3E}">
        <p14:creationId xmlns:p14="http://schemas.microsoft.com/office/powerpoint/2010/main" val="2245662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6" name="TextBox 26"/>
          <p:cNvSpPr txBox="1"/>
          <p:nvPr/>
        </p:nvSpPr>
        <p:spPr>
          <a:xfrm>
            <a:off x="609600" y="643391"/>
            <a:ext cx="17068800" cy="1767728"/>
          </a:xfrm>
          <a:prstGeom prst="rect">
            <a:avLst/>
          </a:prstGeom>
        </p:spPr>
        <p:txBody>
          <a:bodyPr wrap="square" lIns="0" tIns="0" rIns="0" bIns="0" rtlCol="0" anchor="t">
            <a:spAutoFit/>
          </a:bodyPr>
          <a:lstStyle/>
          <a:p>
            <a:pPr>
              <a:lnSpc>
                <a:spcPts val="14549"/>
              </a:lnSpc>
            </a:pPr>
            <a:r>
              <a:rPr lang="en-US" sz="10392" b="1" spc="-207">
                <a:solidFill>
                  <a:srgbClr val="E6A1A6"/>
                </a:solidFill>
                <a:latin typeface="Fz Poppins Black" pitchFamily="2" charset="0"/>
                <a:ea typeface="Poppins Ultra-Bold"/>
                <a:cs typeface="Fz Poppins Black" pitchFamily="2" charset="0"/>
                <a:sym typeface="Poppins Ultra-Bold"/>
              </a:rPr>
              <a:t>Đánh  giá </a:t>
            </a:r>
            <a:r>
              <a:rPr lang="en-US" sz="10392" b="1" spc="-207">
                <a:solidFill>
                  <a:srgbClr val="2657C1"/>
                </a:solidFill>
                <a:latin typeface="Fz Poppins Black" pitchFamily="2" charset="0"/>
                <a:ea typeface="Poppins Ultra-Bold"/>
                <a:cs typeface="Fz Poppins Black" pitchFamily="2" charset="0"/>
                <a:sym typeface="Poppins Ultra-Bold"/>
              </a:rPr>
              <a:t>mô hình</a:t>
            </a:r>
          </a:p>
        </p:txBody>
      </p:sp>
      <p:sp>
        <p:nvSpPr>
          <p:cNvPr id="28" name="TextBox 27">
            <a:extLst>
              <a:ext uri="{FF2B5EF4-FFF2-40B4-BE49-F238E27FC236}">
                <a16:creationId xmlns:a16="http://schemas.microsoft.com/office/drawing/2014/main" id="{FBD638D7-0715-E3D0-B45D-4295006D7AA2}"/>
              </a:ext>
            </a:extLst>
          </p:cNvPr>
          <p:cNvSpPr txBox="1"/>
          <p:nvPr/>
        </p:nvSpPr>
        <p:spPr>
          <a:xfrm>
            <a:off x="1066800" y="1831473"/>
            <a:ext cx="6071419" cy="1159292"/>
          </a:xfrm>
          <a:prstGeom prst="rect">
            <a:avLst/>
          </a:prstGeom>
          <a:noFill/>
        </p:spPr>
        <p:txBody>
          <a:bodyPr wrap="square" anchor="ctr">
            <a:spAutoFit/>
          </a:bodyPr>
          <a:lstStyle/>
          <a:p>
            <a:pPr>
              <a:lnSpc>
                <a:spcPct val="200000"/>
              </a:lnSpc>
            </a:pPr>
            <a:r>
              <a:rPr lang="en-US" sz="4000" b="1" kern="0">
                <a:solidFill>
                  <a:srgbClr val="2657C1"/>
                </a:solidFill>
                <a:effectLst/>
                <a:latin typeface="Fz Poppins" pitchFamily="2" charset="0"/>
                <a:ea typeface="Aptos" panose="020B0004020202020204" pitchFamily="34" charset="0"/>
                <a:cs typeface="Fz Poppins" pitchFamily="2" charset="0"/>
              </a:rPr>
              <a:t>YOLO</a:t>
            </a:r>
            <a:endParaRPr lang="en-US" sz="4000" b="1">
              <a:solidFill>
                <a:srgbClr val="2657C1"/>
              </a:solidFill>
              <a:latin typeface="Fz Poppins" pitchFamily="2" charset="0"/>
              <a:cs typeface="Fz Poppins" pitchFamily="2" charset="0"/>
            </a:endParaRPr>
          </a:p>
        </p:txBody>
      </p:sp>
      <p:pic>
        <p:nvPicPr>
          <p:cNvPr id="4" name="Picture 3" descr="A group of graphs showing the value of a number&#10;&#10;AI-generated content may be incorrect.">
            <a:extLst>
              <a:ext uri="{FF2B5EF4-FFF2-40B4-BE49-F238E27FC236}">
                <a16:creationId xmlns:a16="http://schemas.microsoft.com/office/drawing/2014/main" id="{DF491CE8-365F-A453-DD29-5AEDA59C6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911" y="2857500"/>
            <a:ext cx="12290178" cy="6145089"/>
          </a:xfrm>
          <a:prstGeom prst="rect">
            <a:avLst/>
          </a:prstGeom>
        </p:spPr>
      </p:pic>
      <p:sp>
        <p:nvSpPr>
          <p:cNvPr id="5" name="TextBox 10">
            <a:extLst>
              <a:ext uri="{FF2B5EF4-FFF2-40B4-BE49-F238E27FC236}">
                <a16:creationId xmlns:a16="http://schemas.microsoft.com/office/drawing/2014/main" id="{45501E2B-567B-4171-284A-50D54164A1E2}"/>
              </a:ext>
            </a:extLst>
          </p:cNvPr>
          <p:cNvSpPr txBox="1"/>
          <p:nvPr/>
        </p:nvSpPr>
        <p:spPr>
          <a:xfrm>
            <a:off x="4819650" y="9235193"/>
            <a:ext cx="8648700" cy="427553"/>
          </a:xfrm>
          <a:prstGeom prst="rect">
            <a:avLst/>
          </a:prstGeom>
        </p:spPr>
        <p:txBody>
          <a:bodyPr wrap="square" lIns="0" tIns="0" rIns="0" bIns="0" rtlCol="0" anchor="t">
            <a:spAutoFit/>
          </a:bodyPr>
          <a:lstStyle/>
          <a:p>
            <a:pPr algn="ctr">
              <a:lnSpc>
                <a:spcPts val="3359"/>
              </a:lnSpc>
            </a:pPr>
            <a:r>
              <a:rPr lang="en-US" sz="2800" kern="0">
                <a:solidFill>
                  <a:srgbClr val="2657C1"/>
                </a:solidFill>
                <a:effectLst/>
                <a:latin typeface="Fz Poppins" pitchFamily="2" charset="0"/>
                <a:ea typeface="Aptos" panose="020B0004020202020204" pitchFamily="34" charset="0"/>
                <a:cs typeface="Fz Poppins" pitchFamily="2" charset="0"/>
              </a:rPr>
              <a:t>Biểu đồ kết quả huấn luyện</a:t>
            </a:r>
            <a:endParaRPr lang="en-US" sz="2800" spc="-48">
              <a:solidFill>
                <a:srgbClr val="2657C1"/>
              </a:solidFill>
              <a:latin typeface="Fz Poppins" pitchFamily="2" charset="0"/>
              <a:ea typeface="Poppins"/>
              <a:cs typeface="Fz Poppins" pitchFamily="2" charset="0"/>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19D510E8-4D5A-A7B4-2EA5-315B5925CEEF}"/>
            </a:ext>
          </a:extLst>
        </p:cNvPr>
        <p:cNvGrpSpPr/>
        <p:nvPr/>
      </p:nvGrpSpPr>
      <p:grpSpPr>
        <a:xfrm>
          <a:off x="0" y="0"/>
          <a:ext cx="0" cy="0"/>
          <a:chOff x="0" y="0"/>
          <a:chExt cx="0" cy="0"/>
        </a:xfrm>
      </p:grpSpPr>
      <p:sp>
        <p:nvSpPr>
          <p:cNvPr id="26" name="TextBox 26">
            <a:extLst>
              <a:ext uri="{FF2B5EF4-FFF2-40B4-BE49-F238E27FC236}">
                <a16:creationId xmlns:a16="http://schemas.microsoft.com/office/drawing/2014/main" id="{2CA8F60F-0130-92E5-421E-8F7C150E3E1D}"/>
              </a:ext>
            </a:extLst>
          </p:cNvPr>
          <p:cNvSpPr txBox="1"/>
          <p:nvPr/>
        </p:nvSpPr>
        <p:spPr>
          <a:xfrm>
            <a:off x="609600" y="643391"/>
            <a:ext cx="17068800" cy="1767728"/>
          </a:xfrm>
          <a:prstGeom prst="rect">
            <a:avLst/>
          </a:prstGeom>
        </p:spPr>
        <p:txBody>
          <a:bodyPr wrap="square" lIns="0" tIns="0" rIns="0" bIns="0" rtlCol="0" anchor="t">
            <a:spAutoFit/>
          </a:bodyPr>
          <a:lstStyle/>
          <a:p>
            <a:pPr>
              <a:lnSpc>
                <a:spcPts val="14549"/>
              </a:lnSpc>
            </a:pPr>
            <a:r>
              <a:rPr lang="en-US" sz="10392" b="1" spc="-207">
                <a:solidFill>
                  <a:srgbClr val="E6A1A6"/>
                </a:solidFill>
                <a:latin typeface="Fz Poppins Black" pitchFamily="2" charset="0"/>
                <a:ea typeface="Poppins Ultra-Bold"/>
                <a:cs typeface="Fz Poppins Black" pitchFamily="2" charset="0"/>
                <a:sym typeface="Poppins Ultra-Bold"/>
              </a:rPr>
              <a:t>Đánh  giá </a:t>
            </a:r>
            <a:r>
              <a:rPr lang="en-US" sz="10392" b="1" spc="-207">
                <a:solidFill>
                  <a:srgbClr val="2657C1"/>
                </a:solidFill>
                <a:latin typeface="Fz Poppins Black" pitchFamily="2" charset="0"/>
                <a:ea typeface="Poppins Ultra-Bold"/>
                <a:cs typeface="Fz Poppins Black" pitchFamily="2" charset="0"/>
                <a:sym typeface="Poppins Ultra-Bold"/>
              </a:rPr>
              <a:t>mô hình</a:t>
            </a:r>
          </a:p>
        </p:txBody>
      </p:sp>
      <p:sp>
        <p:nvSpPr>
          <p:cNvPr id="28" name="TextBox 27">
            <a:extLst>
              <a:ext uri="{FF2B5EF4-FFF2-40B4-BE49-F238E27FC236}">
                <a16:creationId xmlns:a16="http://schemas.microsoft.com/office/drawing/2014/main" id="{52D53996-857F-E578-CD94-A9DEE05B9B06}"/>
              </a:ext>
            </a:extLst>
          </p:cNvPr>
          <p:cNvSpPr txBox="1"/>
          <p:nvPr/>
        </p:nvSpPr>
        <p:spPr>
          <a:xfrm>
            <a:off x="1066800" y="2411119"/>
            <a:ext cx="6071419" cy="1159292"/>
          </a:xfrm>
          <a:prstGeom prst="rect">
            <a:avLst/>
          </a:prstGeom>
          <a:noFill/>
        </p:spPr>
        <p:txBody>
          <a:bodyPr wrap="square" anchor="ctr">
            <a:spAutoFit/>
          </a:bodyPr>
          <a:lstStyle/>
          <a:p>
            <a:pPr>
              <a:lnSpc>
                <a:spcPct val="200000"/>
              </a:lnSpc>
            </a:pPr>
            <a:r>
              <a:rPr lang="en-US" sz="4000" b="1" kern="0">
                <a:solidFill>
                  <a:srgbClr val="2657C1"/>
                </a:solidFill>
                <a:effectLst/>
                <a:latin typeface="Fz Poppins" pitchFamily="2" charset="0"/>
                <a:ea typeface="Aptos" panose="020B0004020202020204" pitchFamily="34" charset="0"/>
                <a:cs typeface="Fz Poppins" pitchFamily="2" charset="0"/>
              </a:rPr>
              <a:t>YOLO</a:t>
            </a:r>
            <a:endParaRPr lang="en-US" sz="4000" b="1">
              <a:solidFill>
                <a:srgbClr val="2657C1"/>
              </a:solidFill>
              <a:latin typeface="Fz Poppins" pitchFamily="2" charset="0"/>
              <a:cs typeface="Fz Poppins" pitchFamily="2" charset="0"/>
            </a:endParaRPr>
          </a:p>
        </p:txBody>
      </p:sp>
      <p:sp>
        <p:nvSpPr>
          <p:cNvPr id="3" name="TextBox 2">
            <a:extLst>
              <a:ext uri="{FF2B5EF4-FFF2-40B4-BE49-F238E27FC236}">
                <a16:creationId xmlns:a16="http://schemas.microsoft.com/office/drawing/2014/main" id="{5C3C862E-56B6-FBFD-7D16-30F7085D7D1F}"/>
              </a:ext>
            </a:extLst>
          </p:cNvPr>
          <p:cNvSpPr txBox="1"/>
          <p:nvPr/>
        </p:nvSpPr>
        <p:spPr>
          <a:xfrm>
            <a:off x="1143000" y="3695700"/>
            <a:ext cx="16002000" cy="1384995"/>
          </a:xfrm>
          <a:prstGeom prst="rect">
            <a:avLst/>
          </a:prstGeom>
          <a:noFill/>
        </p:spPr>
        <p:txBody>
          <a:bodyPr wrap="square">
            <a:spAutoFit/>
          </a:bodyPr>
          <a:lstStyle/>
          <a:p>
            <a:r>
              <a:rPr lang="en-US" sz="2800" kern="0">
                <a:solidFill>
                  <a:srgbClr val="2657C1"/>
                </a:solidFill>
                <a:effectLst/>
                <a:latin typeface="Fz Poppins" pitchFamily="2" charset="0"/>
                <a:ea typeface="Aptos" panose="020B0004020202020204" pitchFamily="34" charset="0"/>
                <a:cs typeface="Fz Poppins" pitchFamily="2" charset="0"/>
              </a:rPr>
              <a:t>Mô hình YOLOv8 được huấn luyện và đánh giá cho bài toán nhận diện gương mặt và khẩu trang đạt hiệu suất tốt trên cả tập validation và test. Hình ảnh dự đoán cũng đạt được kết quả tốt.</a:t>
            </a:r>
            <a:endParaRPr lang="en-US" sz="2800">
              <a:solidFill>
                <a:srgbClr val="2657C1"/>
              </a:solidFill>
              <a:latin typeface="Fz Poppins" pitchFamily="2" charset="0"/>
              <a:cs typeface="Fz Poppins" pitchFamily="2" charset="0"/>
            </a:endParaRPr>
          </a:p>
        </p:txBody>
      </p:sp>
      <p:pic>
        <p:nvPicPr>
          <p:cNvPr id="5" name="Picture 4">
            <a:extLst>
              <a:ext uri="{FF2B5EF4-FFF2-40B4-BE49-F238E27FC236}">
                <a16:creationId xmlns:a16="http://schemas.microsoft.com/office/drawing/2014/main" id="{DF93DA42-33BF-6861-D1A1-3232A7C680B7}"/>
              </a:ext>
            </a:extLst>
          </p:cNvPr>
          <p:cNvPicPr>
            <a:picLocks noChangeAspect="1"/>
          </p:cNvPicPr>
          <p:nvPr/>
        </p:nvPicPr>
        <p:blipFill>
          <a:blip r:embed="rId2"/>
          <a:stretch>
            <a:fillRect/>
          </a:stretch>
        </p:blipFill>
        <p:spPr>
          <a:xfrm>
            <a:off x="1664109" y="5338139"/>
            <a:ext cx="4876800" cy="4549140"/>
          </a:xfrm>
          <a:prstGeom prst="rect">
            <a:avLst/>
          </a:prstGeom>
        </p:spPr>
      </p:pic>
      <p:pic>
        <p:nvPicPr>
          <p:cNvPr id="7" name="Picture 6">
            <a:extLst>
              <a:ext uri="{FF2B5EF4-FFF2-40B4-BE49-F238E27FC236}">
                <a16:creationId xmlns:a16="http://schemas.microsoft.com/office/drawing/2014/main" id="{AF62994C-EB66-A489-670F-A8993A5B8F60}"/>
              </a:ext>
            </a:extLst>
          </p:cNvPr>
          <p:cNvPicPr>
            <a:picLocks noChangeAspect="1"/>
          </p:cNvPicPr>
          <p:nvPr/>
        </p:nvPicPr>
        <p:blipFill>
          <a:blip r:embed="rId3"/>
          <a:stretch>
            <a:fillRect/>
          </a:stretch>
        </p:blipFill>
        <p:spPr>
          <a:xfrm>
            <a:off x="7467600" y="5148470"/>
            <a:ext cx="4581525" cy="4800600"/>
          </a:xfrm>
          <a:prstGeom prst="rect">
            <a:avLst/>
          </a:prstGeom>
        </p:spPr>
      </p:pic>
      <p:pic>
        <p:nvPicPr>
          <p:cNvPr id="9" name="Picture 8">
            <a:extLst>
              <a:ext uri="{FF2B5EF4-FFF2-40B4-BE49-F238E27FC236}">
                <a16:creationId xmlns:a16="http://schemas.microsoft.com/office/drawing/2014/main" id="{8FDC4339-D905-70CF-1E3E-9E3E84B5D562}"/>
              </a:ext>
            </a:extLst>
          </p:cNvPr>
          <p:cNvPicPr>
            <a:picLocks noChangeAspect="1"/>
          </p:cNvPicPr>
          <p:nvPr/>
        </p:nvPicPr>
        <p:blipFill>
          <a:blip r:embed="rId4"/>
          <a:stretch>
            <a:fillRect/>
          </a:stretch>
        </p:blipFill>
        <p:spPr>
          <a:xfrm>
            <a:off x="13103501" y="5158409"/>
            <a:ext cx="4581525" cy="4800600"/>
          </a:xfrm>
          <a:prstGeom prst="rect">
            <a:avLst/>
          </a:prstGeom>
        </p:spPr>
      </p:pic>
    </p:spTree>
    <p:extLst>
      <p:ext uri="{BB962C8B-B14F-4D97-AF65-F5344CB8AC3E}">
        <p14:creationId xmlns:p14="http://schemas.microsoft.com/office/powerpoint/2010/main" val="791548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1632</TotalTime>
  <Words>1144</Words>
  <Application>Microsoft Office PowerPoint</Application>
  <PresentationFormat>Custom</PresentationFormat>
  <Paragraphs>115</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Poppins</vt:lpstr>
      <vt:lpstr>Arial</vt:lpstr>
      <vt:lpstr>Times New Roman</vt:lpstr>
      <vt:lpstr>Poppins Italics</vt:lpstr>
      <vt:lpstr>Calibri</vt:lpstr>
      <vt:lpstr>Fz Poppins Black</vt:lpstr>
      <vt:lpstr>Aptos</vt:lpstr>
      <vt:lpstr>Fz Poppins</vt:lpstr>
      <vt:lpstr>Fz 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cp:lastModifiedBy>nghia trong</cp:lastModifiedBy>
  <cp:revision>41</cp:revision>
  <dcterms:created xsi:type="dcterms:W3CDTF">2006-08-16T00:00:00Z</dcterms:created>
  <dcterms:modified xsi:type="dcterms:W3CDTF">2025-05-28T13:27:04Z</dcterms:modified>
  <dc:identifier>DAGjWg0pFFw</dc:identifier>
</cp:coreProperties>
</file>