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8288000" cy="10287000"/>
  <p:notesSz cx="6858000" cy="9144000"/>
  <p:embeddedFontLst>
    <p:embeddedFont>
      <p:font typeface="Bukhari Script" panose="020B0604020202020204" charset="0"/>
      <p:regular r:id="rId10"/>
    </p:embeddedFont>
    <p:embeddedFont>
      <p:font typeface="Josefin Sans" pitchFamily="2" charset="0"/>
      <p:regular r:id="rId11"/>
    </p:embeddedFont>
    <p:embeddedFont>
      <p:font typeface="Josefin Sans Bold" pitchFamily="2" charset="0"/>
      <p:regular r:id="rId12"/>
      <p:boldItalic r:id="rId13"/>
    </p:embeddedFont>
    <p:embeddedFont>
      <p:font typeface="Josefin Sans Italics" panose="020B0604020202020204" charset="0"/>
      <p:regular r:id="rId14"/>
    </p:embeddedFont>
    <p:embeddedFont>
      <p:font typeface="Times New Roman Bold" panose="020208030705050203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780" y="187616"/>
            <a:ext cx="2524829" cy="1682167"/>
          </a:xfrm>
          <a:custGeom>
            <a:avLst/>
            <a:gdLst/>
            <a:ahLst/>
            <a:cxnLst/>
            <a:rect l="l" t="t" r="r" b="b"/>
            <a:pathLst>
              <a:path w="2524829" h="1682167">
                <a:moveTo>
                  <a:pt x="0" y="0"/>
                </a:moveTo>
                <a:lnTo>
                  <a:pt x="2524829" y="0"/>
                </a:lnTo>
                <a:lnTo>
                  <a:pt x="2524829" y="1682168"/>
                </a:lnTo>
                <a:lnTo>
                  <a:pt x="0" y="168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59863" y="187616"/>
            <a:ext cx="3933393" cy="4476123"/>
          </a:xfrm>
          <a:custGeom>
            <a:avLst/>
            <a:gdLst/>
            <a:ahLst/>
            <a:cxnLst/>
            <a:rect l="l" t="t" r="r" b="b"/>
            <a:pathLst>
              <a:path w="3933393" h="4476123">
                <a:moveTo>
                  <a:pt x="0" y="0"/>
                </a:moveTo>
                <a:lnTo>
                  <a:pt x="3933393" y="0"/>
                </a:lnTo>
                <a:lnTo>
                  <a:pt x="3933393" y="4476124"/>
                </a:lnTo>
                <a:lnTo>
                  <a:pt x="0" y="447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4681" y="7168266"/>
            <a:ext cx="2146115" cy="2890390"/>
          </a:xfrm>
          <a:custGeom>
            <a:avLst/>
            <a:gdLst/>
            <a:ahLst/>
            <a:cxnLst/>
            <a:rect l="l" t="t" r="r" b="b"/>
            <a:pathLst>
              <a:path w="2146115" h="2890390">
                <a:moveTo>
                  <a:pt x="0" y="0"/>
                </a:moveTo>
                <a:lnTo>
                  <a:pt x="2146115" y="0"/>
                </a:lnTo>
                <a:lnTo>
                  <a:pt x="2146115" y="2890390"/>
                </a:lnTo>
                <a:lnTo>
                  <a:pt x="0" y="2890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0060" y="6774180"/>
            <a:ext cx="2353654" cy="3099443"/>
          </a:xfrm>
          <a:custGeom>
            <a:avLst/>
            <a:gdLst/>
            <a:ahLst/>
            <a:cxnLst/>
            <a:rect l="l" t="t" r="r" b="b"/>
            <a:pathLst>
              <a:path w="2353654" h="3099443">
                <a:moveTo>
                  <a:pt x="0" y="0"/>
                </a:moveTo>
                <a:lnTo>
                  <a:pt x="2353654" y="0"/>
                </a:lnTo>
                <a:lnTo>
                  <a:pt x="2353654" y="3099443"/>
                </a:lnTo>
                <a:lnTo>
                  <a:pt x="0" y="3099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74636" y="347647"/>
            <a:ext cx="2988108" cy="2005767"/>
          </a:xfrm>
          <a:custGeom>
            <a:avLst/>
            <a:gdLst/>
            <a:ahLst/>
            <a:cxnLst/>
            <a:rect l="l" t="t" r="r" b="b"/>
            <a:pathLst>
              <a:path w="2988108" h="2005767">
                <a:moveTo>
                  <a:pt x="0" y="0"/>
                </a:moveTo>
                <a:lnTo>
                  <a:pt x="2988108" y="0"/>
                </a:lnTo>
                <a:lnTo>
                  <a:pt x="2988108" y="2005767"/>
                </a:lnTo>
                <a:lnTo>
                  <a:pt x="0" y="2005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82345" y="2525077"/>
            <a:ext cx="158576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Nhóm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1321" y="3834765"/>
            <a:ext cx="5827812" cy="2939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Thành viên nhóm :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  Nguyễn Trọng Nghĩa        – 207CT40473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  Đỗ Quang Dũng              - 207CT27999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  Lê Đặng Kim Lân             – 207CT47823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  Nguyễn Lê Khải Tân        – 207CT28480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Josefin Sans Italics"/>
                <a:ea typeface="Josefin Sans Italics"/>
                <a:cs typeface="Josefin Sans Italics"/>
                <a:sym typeface="Josefin Sans Italics"/>
              </a:rPr>
              <a:t>  Lục Lê Anh Dũng             – 207CT40181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399">
              <a:solidFill>
                <a:srgbClr val="FFFFFF"/>
              </a:solidFill>
              <a:latin typeface="Josefin Sans Italics"/>
              <a:ea typeface="Josefin Sans Italics"/>
              <a:cs typeface="Josefin Sans Italics"/>
              <a:sym typeface="Josefin Sans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014" y="8221980"/>
            <a:ext cx="2735428" cy="2834640"/>
          </a:xfrm>
          <a:custGeom>
            <a:avLst/>
            <a:gdLst/>
            <a:ahLst/>
            <a:cxnLst/>
            <a:rect l="l" t="t" r="r" b="b"/>
            <a:pathLst>
              <a:path w="2735428" h="2834640">
                <a:moveTo>
                  <a:pt x="0" y="0"/>
                </a:moveTo>
                <a:lnTo>
                  <a:pt x="2735428" y="0"/>
                </a:lnTo>
                <a:lnTo>
                  <a:pt x="2735428" y="2834640"/>
                </a:lnTo>
                <a:lnTo>
                  <a:pt x="0" y="2834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076390">
            <a:off x="-2037911" y="135655"/>
            <a:ext cx="4784651" cy="4114800"/>
          </a:xfrm>
          <a:custGeom>
            <a:avLst/>
            <a:gdLst/>
            <a:ahLst/>
            <a:cxnLst/>
            <a:rect l="l" t="t" r="r" b="b"/>
            <a:pathLst>
              <a:path w="4784651" h="4114800">
                <a:moveTo>
                  <a:pt x="0" y="0"/>
                </a:moveTo>
                <a:lnTo>
                  <a:pt x="4784652" y="0"/>
                </a:lnTo>
                <a:lnTo>
                  <a:pt x="4784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96414" y="3086100"/>
            <a:ext cx="5893594" cy="4114800"/>
          </a:xfrm>
          <a:custGeom>
            <a:avLst/>
            <a:gdLst/>
            <a:ahLst/>
            <a:cxnLst/>
            <a:rect l="l" t="t" r="r" b="b"/>
            <a:pathLst>
              <a:path w="5893594" h="4114800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268205" y="1231574"/>
            <a:ext cx="8217084" cy="5672756"/>
            <a:chOff x="0" y="0"/>
            <a:chExt cx="10956112" cy="7563675"/>
          </a:xfrm>
        </p:grpSpPr>
        <p:sp>
          <p:nvSpPr>
            <p:cNvPr id="7" name="TextBox 7"/>
            <p:cNvSpPr txBox="1"/>
            <p:nvPr/>
          </p:nvSpPr>
          <p:spPr>
            <a:xfrm>
              <a:off x="0" y="2668544"/>
              <a:ext cx="10956112" cy="4895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28"/>
                </a:lnSpc>
              </a:pPr>
              <a:r>
                <a:rPr lang="en-US" sz="6275">
                  <a:solidFill>
                    <a:srgbClr val="F7B4A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Đề tài: TÌNH HÌNH COVID-19 CÁC NƯỚC PHÁT TRIỂN</a:t>
              </a:r>
            </a:p>
            <a:p>
              <a:pPr algn="l">
                <a:lnSpc>
                  <a:spcPts val="7028"/>
                </a:lnSpc>
              </a:pPr>
              <a:endParaRPr lang="en-US" sz="6275">
                <a:solidFill>
                  <a:srgbClr val="F7B4A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0956112" cy="166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446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BÁO CÁO NHẬP MÔN PHÂN TÍCH DỮ LIỆU VÀ HỌC SÂU</a:t>
              </a:r>
            </a:p>
            <a:p>
              <a:pPr algn="l">
                <a:lnSpc>
                  <a:spcPts val="3359"/>
                </a:lnSpc>
              </a:pPr>
              <a:endParaRPr lang="en-US" sz="2400" spc="446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99344" y="922366"/>
            <a:ext cx="8592473" cy="9212869"/>
            <a:chOff x="0" y="0"/>
            <a:chExt cx="11456630" cy="12283825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254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Chương 1: Mở đầu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3587234"/>
              <a:ext cx="7537706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1849" spc="221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LÝ DO CHỌN CHỦ ĐỀ: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289088"/>
              <a:ext cx="11456630" cy="665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5148" lvl="1" indent="-272574" algn="just">
                <a:lnSpc>
                  <a:spcPts val="3535"/>
                </a:lnSpc>
                <a:buFont typeface="Arial"/>
                <a:buChar char="•"/>
              </a:pPr>
              <a:r>
                <a:rPr lang="en-US" sz="25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COVID-19 là một vấn đề toàn cầu ảnh hưởng đến hàng triệu người trên khắp thế giới.</a:t>
              </a:r>
            </a:p>
            <a:p>
              <a:pPr marL="545148" lvl="1" indent="-272574" algn="just">
                <a:lnSpc>
                  <a:spcPts val="3535"/>
                </a:lnSpc>
                <a:buFont typeface="Arial"/>
                <a:buChar char="•"/>
              </a:pPr>
              <a:r>
                <a:rPr lang="en-US" sz="25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COVID-19 là một chủ đề hấp dẫn để khám phá và nghiên cứu. Cần thiết cho việc giáo dục và tăng cường nhận thức.</a:t>
              </a:r>
            </a:p>
            <a:p>
              <a:pPr marL="545148" lvl="1" indent="-272574" algn="just">
                <a:lnSpc>
                  <a:spcPts val="3535"/>
                </a:lnSpc>
                <a:buFont typeface="Arial"/>
                <a:buChar char="•"/>
              </a:pPr>
              <a:r>
                <a:rPr lang="en-US" sz="25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Phản ánh sự phát triển khoa học và công nghệ, các nghiên cứu và phát triển mới liên quan đến COVID-19.</a:t>
              </a:r>
            </a:p>
            <a:p>
              <a:pPr marL="545148" lvl="1" indent="-272574" algn="just">
                <a:lnSpc>
                  <a:spcPts val="3535"/>
                </a:lnSpc>
                <a:buFont typeface="Arial"/>
                <a:buChar char="•"/>
              </a:pPr>
              <a:r>
                <a:rPr lang="en-US" sz="25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Có thể giúp lan tỏa thông tin quan trọng và hữu ích đến cộng đồng của mình.</a:t>
              </a:r>
            </a:p>
            <a:p>
              <a:pPr algn="just">
                <a:lnSpc>
                  <a:spcPts val="3955"/>
                </a:lnSpc>
              </a:pPr>
              <a:endParaRPr lang="en-US" sz="252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  <a:p>
              <a:pPr algn="just">
                <a:lnSpc>
                  <a:spcPts val="3955"/>
                </a:lnSpc>
              </a:pPr>
              <a:endParaRPr lang="en-US" sz="252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7308" y="2615507"/>
            <a:ext cx="11153384" cy="6836543"/>
          </a:xfrm>
          <a:custGeom>
            <a:avLst/>
            <a:gdLst/>
            <a:ahLst/>
            <a:cxnLst/>
            <a:rect l="l" t="t" r="r" b="b"/>
            <a:pathLst>
              <a:path w="11153384" h="6836543">
                <a:moveTo>
                  <a:pt x="0" y="0"/>
                </a:moveTo>
                <a:lnTo>
                  <a:pt x="11153384" y="0"/>
                </a:lnTo>
                <a:lnTo>
                  <a:pt x="11153384" y="6836543"/>
                </a:lnTo>
                <a:lnTo>
                  <a:pt x="0" y="683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49508"/>
            <a:ext cx="10287111" cy="136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875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Biểu đồ ca nhiễm theo thời gian ở từng quốc gia</a:t>
            </a:r>
          </a:p>
          <a:p>
            <a:pPr algn="l">
              <a:lnSpc>
                <a:spcPts val="7196"/>
              </a:lnSpc>
            </a:pPr>
            <a:endParaRPr lang="en-US" sz="2875">
              <a:solidFill>
                <a:srgbClr val="F7B4A7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9081" y="962025"/>
            <a:ext cx="11329839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46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CHƯƠNG 2 : PHÂN TÍCH DỮ LIỆU COVID 19 Ở CÁC NƯỚC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446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5830" y="2657160"/>
            <a:ext cx="11602797" cy="6880728"/>
          </a:xfrm>
          <a:custGeom>
            <a:avLst/>
            <a:gdLst/>
            <a:ahLst/>
            <a:cxnLst/>
            <a:rect l="l" t="t" r="r" b="b"/>
            <a:pathLst>
              <a:path w="11602797" h="6880728">
                <a:moveTo>
                  <a:pt x="0" y="0"/>
                </a:moveTo>
                <a:lnTo>
                  <a:pt x="11602796" y="0"/>
                </a:lnTo>
                <a:lnTo>
                  <a:pt x="11602796" y="6880728"/>
                </a:lnTo>
                <a:lnTo>
                  <a:pt x="0" y="6880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49508"/>
            <a:ext cx="14777056" cy="126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2669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Biểu đồ hiển thị tổng số ca nhiễm, số người hồi phục và số người tử vong ở các quốc gia</a:t>
            </a:r>
          </a:p>
          <a:p>
            <a:pPr algn="l">
              <a:lnSpc>
                <a:spcPts val="6680"/>
              </a:lnSpc>
            </a:pPr>
            <a:endParaRPr lang="en-US" sz="2669">
              <a:solidFill>
                <a:srgbClr val="F7B4A7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9081" y="962025"/>
            <a:ext cx="11329839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46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CHƯƠNG 2 : PHÂN TÍCH DỮ LIỆU COVID 19 Ở CÁC NƯỚC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446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5716" y="2831289"/>
            <a:ext cx="12656569" cy="6054970"/>
          </a:xfrm>
          <a:custGeom>
            <a:avLst/>
            <a:gdLst/>
            <a:ahLst/>
            <a:cxnLst/>
            <a:rect l="l" t="t" r="r" b="b"/>
            <a:pathLst>
              <a:path w="12656569" h="6054970">
                <a:moveTo>
                  <a:pt x="0" y="0"/>
                </a:moveTo>
                <a:lnTo>
                  <a:pt x="12656568" y="0"/>
                </a:lnTo>
                <a:lnTo>
                  <a:pt x="12656568" y="6054970"/>
                </a:lnTo>
                <a:lnTo>
                  <a:pt x="0" y="605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49508"/>
            <a:ext cx="9549736" cy="126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2669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Số lượng bệnh nhân ở các quốc gia</a:t>
            </a:r>
          </a:p>
          <a:p>
            <a:pPr algn="l">
              <a:lnSpc>
                <a:spcPts val="6680"/>
              </a:lnSpc>
            </a:pPr>
            <a:endParaRPr lang="en-US" sz="2669">
              <a:solidFill>
                <a:srgbClr val="F7B4A7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9081" y="962025"/>
            <a:ext cx="11329839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46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CHƯƠNG 2 : PHÂN TÍCH DỮ LIỆU COVID 19 Ở CÁC NƯỚC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446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8280" y="3210507"/>
            <a:ext cx="12811440" cy="5533180"/>
          </a:xfrm>
          <a:custGeom>
            <a:avLst/>
            <a:gdLst/>
            <a:ahLst/>
            <a:cxnLst/>
            <a:rect l="l" t="t" r="r" b="b"/>
            <a:pathLst>
              <a:path w="12811440" h="5533180">
                <a:moveTo>
                  <a:pt x="0" y="0"/>
                </a:moveTo>
                <a:lnTo>
                  <a:pt x="12811440" y="0"/>
                </a:lnTo>
                <a:lnTo>
                  <a:pt x="12811440" y="5533180"/>
                </a:lnTo>
                <a:lnTo>
                  <a:pt x="0" y="553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49508"/>
            <a:ext cx="9549736" cy="126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2669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Tỉ lệ tăng trưởng hàng ngày ở các quốc gia</a:t>
            </a:r>
          </a:p>
          <a:p>
            <a:pPr algn="l">
              <a:lnSpc>
                <a:spcPts val="6680"/>
              </a:lnSpc>
            </a:pPr>
            <a:endParaRPr lang="en-US" sz="2669">
              <a:solidFill>
                <a:srgbClr val="F7B4A7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9081" y="962025"/>
            <a:ext cx="11329839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46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CHƯƠNG 2 : PHÂN TÍCH DỮ LIỆU COVID 19 Ở CÁC NƯỚC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spc="446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0275" y="324555"/>
            <a:ext cx="10828489" cy="7329165"/>
            <a:chOff x="0" y="0"/>
            <a:chExt cx="14437985" cy="9772219"/>
          </a:xfrm>
        </p:grpSpPr>
        <p:sp>
          <p:nvSpPr>
            <p:cNvPr id="7" name="TextBox 7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Bukhari Script</vt:lpstr>
      <vt:lpstr>Josefin Sans Italics</vt:lpstr>
      <vt:lpstr>Josefin Sans</vt:lpstr>
      <vt:lpstr>Times New Roman Bold</vt:lpstr>
      <vt:lpstr>Josefin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cp:lastModifiedBy>US</cp:lastModifiedBy>
  <cp:revision>3</cp:revision>
  <dcterms:created xsi:type="dcterms:W3CDTF">2006-08-16T00:00:00Z</dcterms:created>
  <dcterms:modified xsi:type="dcterms:W3CDTF">2024-07-18T08:33:45Z</dcterms:modified>
  <dc:identifier>DAGLHDCnLXw</dc:identifier>
</cp:coreProperties>
</file>