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1"/>
  </p:notesMasterIdLst>
  <p:sldIdLst>
    <p:sldId id="277" r:id="rId2"/>
    <p:sldId id="306" r:id="rId3"/>
    <p:sldId id="326" r:id="rId4"/>
    <p:sldId id="341" r:id="rId5"/>
    <p:sldId id="327" r:id="rId6"/>
    <p:sldId id="328" r:id="rId7"/>
    <p:sldId id="329" r:id="rId8"/>
    <p:sldId id="319" r:id="rId9"/>
    <p:sldId id="330" r:id="rId10"/>
    <p:sldId id="331" r:id="rId11"/>
    <p:sldId id="332" r:id="rId12"/>
    <p:sldId id="333" r:id="rId13"/>
    <p:sldId id="338" r:id="rId14"/>
    <p:sldId id="339" r:id="rId15"/>
    <p:sldId id="340" r:id="rId16"/>
    <p:sldId id="334" r:id="rId17"/>
    <p:sldId id="335" r:id="rId18"/>
    <p:sldId id="336" r:id="rId19"/>
    <p:sldId id="325" r:id="rId2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73198" autoAdjust="0"/>
  </p:normalViewPr>
  <p:slideViewPr>
    <p:cSldViewPr snapToGrid="0">
      <p:cViewPr varScale="1">
        <p:scale>
          <a:sx n="59" d="100"/>
          <a:sy n="59" d="100"/>
        </p:scale>
        <p:origin x="12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47137-7A37-421F-826E-1B6852C72103}"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98759-D750-4744-B4D8-10FC39119164}" type="slidenum">
              <a:rPr lang="en-US" smtClean="0"/>
              <a:t>‹#›</a:t>
            </a:fld>
            <a:endParaRPr lang="en-US"/>
          </a:p>
        </p:txBody>
      </p:sp>
    </p:spTree>
    <p:extLst>
      <p:ext uri="{BB962C8B-B14F-4D97-AF65-F5344CB8AC3E}">
        <p14:creationId xmlns:p14="http://schemas.microsoft.com/office/powerpoint/2010/main" val="2593281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Bằng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hiểu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rõ</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về</a:t>
            </a:r>
            <a:r>
              <a:rPr lang="en-US" sz="1200" dirty="0">
                <a:latin typeface="Times New Roman" panose="02020603050405020304" pitchFamily="18" charset="0"/>
                <a:cs typeface="Times New Roman" panose="02020603050405020304" pitchFamily="18" charset="0"/>
              </a:rPr>
              <a:t> CMD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lệnh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người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dùng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chặn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lệnh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trước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chúng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gây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thiệt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nghiêm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trọng</a:t>
            </a:r>
            <a:r>
              <a:rPr lang="en-US" sz="1200" dirty="0">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19E98759-D750-4744-B4D8-10FC39119164}" type="slidenum">
              <a:rPr lang="en-US" smtClean="0"/>
              <a:t>5</a:t>
            </a:fld>
            <a:endParaRPr lang="en-US"/>
          </a:p>
        </p:txBody>
      </p:sp>
    </p:spTree>
    <p:extLst>
      <p:ext uri="{BB962C8B-B14F-4D97-AF65-F5344CB8AC3E}">
        <p14:creationId xmlns:p14="http://schemas.microsoft.com/office/powerpoint/2010/main" val="178064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vi-VN" sz="1200" dirty="0">
                <a:latin typeface="+mj-lt"/>
              </a:rPr>
              <a:t>Mục tiêu của chúng ta là tạo ra một loại virus có khả năng xâm nhập vào hệ thống máy tính một cách tự động và gây ra những hậu quả nghiêm trọng.</a:t>
            </a:r>
            <a:endParaRPr lang="en-US" sz="1200" dirty="0">
              <a:latin typeface="+mj-lt"/>
            </a:endParaRPr>
          </a:p>
          <a:p>
            <a:pPr marL="171450" indent="-171450">
              <a:buFont typeface="Wingdings" panose="05000000000000000000" pitchFamily="2" charset="2"/>
              <a:buChar char="§"/>
            </a:pPr>
            <a:r>
              <a:rPr lang="vi-VN" sz="1200" dirty="0">
                <a:latin typeface="+mj-lt"/>
              </a:rPr>
              <a:t>Điều này có thể được thực hiện thông qua việc sử dụng các lỗ hổng bảo mật trong hệ thống hoặc bằng cách lừa người dùng tải về và chạy một tập tin đ</a:t>
            </a:r>
            <a:r>
              <a:rPr lang="en-US" sz="1200" dirty="0">
                <a:latin typeface="+mj-lt"/>
              </a:rPr>
              <a:t>ó</a:t>
            </a:r>
            <a:r>
              <a:rPr lang="vi-VN" sz="1200" dirty="0">
                <a:latin typeface="+mj-lt"/>
              </a:rPr>
              <a:t>. Sau khi đã xâm nhập thành công, virus sẽ thực hiện các hành động gây hại như làm mất dữ liệu, mã hóa tệp tin, hoặc làm hỏng hệ thống để ngăn chặn người dùng sử dụng máy tính của họ.</a:t>
            </a:r>
            <a:r>
              <a:rPr lang="vi-VN" dirty="0"/>
              <a:t>	</a:t>
            </a:r>
            <a:endParaRPr lang="en-US" dirty="0"/>
          </a:p>
        </p:txBody>
      </p:sp>
      <p:sp>
        <p:nvSpPr>
          <p:cNvPr id="4" name="Slide Number Placeholder 3"/>
          <p:cNvSpPr>
            <a:spLocks noGrp="1"/>
          </p:cNvSpPr>
          <p:nvPr>
            <p:ph type="sldNum" sz="quarter" idx="5"/>
          </p:nvPr>
        </p:nvSpPr>
        <p:spPr/>
        <p:txBody>
          <a:bodyPr/>
          <a:lstStyle/>
          <a:p>
            <a:fld id="{19E98759-D750-4744-B4D8-10FC39119164}" type="slidenum">
              <a:rPr lang="en-US" smtClean="0"/>
              <a:t>6</a:t>
            </a:fld>
            <a:endParaRPr lang="en-US"/>
          </a:p>
        </p:txBody>
      </p:sp>
    </p:spTree>
    <p:extLst>
      <p:ext uri="{BB962C8B-B14F-4D97-AF65-F5344CB8AC3E}">
        <p14:creationId xmlns:p14="http://schemas.microsoft.com/office/powerpoint/2010/main" val="686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98759-D750-4744-B4D8-10FC39119164}" type="slidenum">
              <a:rPr lang="en-US" smtClean="0"/>
              <a:t>8</a:t>
            </a:fld>
            <a:endParaRPr lang="en-US"/>
          </a:p>
        </p:txBody>
      </p:sp>
    </p:spTree>
    <p:extLst>
      <p:ext uri="{BB962C8B-B14F-4D97-AF65-F5344CB8AC3E}">
        <p14:creationId xmlns:p14="http://schemas.microsoft.com/office/powerpoint/2010/main" val="2603020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a:t>
            </a:r>
            <a:r>
              <a:rPr lang="en-US" dirty="0" err="1"/>
              <a:t>thực</a:t>
            </a:r>
            <a:r>
              <a:rPr lang="en-US" dirty="0"/>
              <a:t> </a:t>
            </a:r>
            <a:r>
              <a:rPr lang="en-US" dirty="0" err="1"/>
              <a:t>tế</a:t>
            </a:r>
            <a:r>
              <a:rPr lang="en-US" dirty="0"/>
              <a:t> </a:t>
            </a:r>
            <a:r>
              <a:rPr lang="en-US" dirty="0" err="1"/>
              <a:t>viruss</a:t>
            </a:r>
            <a:r>
              <a:rPr lang="en-US" dirty="0"/>
              <a:t> </a:t>
            </a:r>
            <a:r>
              <a:rPr lang="en-US" dirty="0" err="1"/>
              <a:t>có</a:t>
            </a:r>
            <a:r>
              <a:rPr lang="en-US" dirty="0"/>
              <a:t> </a:t>
            </a:r>
            <a:r>
              <a:rPr lang="en-US" dirty="0" err="1"/>
              <a:t>thể</a:t>
            </a:r>
            <a:r>
              <a:rPr lang="en-US" dirty="0"/>
              <a:t> </a:t>
            </a:r>
            <a:r>
              <a:rPr lang="en-US" dirty="0" err="1"/>
              <a:t>chọn</a:t>
            </a:r>
            <a:r>
              <a:rPr lang="en-US" dirty="0"/>
              <a:t> </a:t>
            </a:r>
            <a:r>
              <a:rPr lang="en-US" dirty="0" err="1"/>
              <a:t>thư</a:t>
            </a:r>
            <a:r>
              <a:rPr lang="en-US" dirty="0"/>
              <a:t> </a:t>
            </a:r>
            <a:r>
              <a:rPr lang="en-US" dirty="0" err="1"/>
              <a:t>mục</a:t>
            </a:r>
            <a:r>
              <a:rPr lang="en-US" dirty="0"/>
              <a:t> </a:t>
            </a:r>
            <a:r>
              <a:rPr lang="en-US" dirty="0" err="1"/>
              <a:t>mục</a:t>
            </a:r>
            <a:r>
              <a:rPr lang="en-US" dirty="0"/>
              <a:t> </a:t>
            </a:r>
            <a:r>
              <a:rPr lang="en-US" dirty="0" err="1"/>
              <a:t>tiêu</a:t>
            </a:r>
            <a:r>
              <a:rPr lang="en-US" dirty="0"/>
              <a:t> </a:t>
            </a:r>
            <a:r>
              <a:rPr lang="en-US" dirty="0" err="1"/>
              <a:t>là</a:t>
            </a:r>
            <a:r>
              <a:rPr lang="en-US" dirty="0"/>
              <a:t> </a:t>
            </a:r>
            <a:r>
              <a:rPr lang="en-US" dirty="0" err="1"/>
              <a:t>toàn</a:t>
            </a:r>
            <a:r>
              <a:rPr lang="en-US" dirty="0"/>
              <a:t> </a:t>
            </a:r>
            <a:r>
              <a:rPr lang="en-US" dirty="0" err="1"/>
              <a:t>bộ</a:t>
            </a:r>
            <a:r>
              <a:rPr lang="en-US" dirty="0"/>
              <a:t> ổ </a:t>
            </a:r>
            <a:r>
              <a:rPr lang="en-US" dirty="0" err="1"/>
              <a:t>đĩa</a:t>
            </a:r>
            <a:r>
              <a:rPr lang="en-US" dirty="0"/>
              <a:t> </a:t>
            </a:r>
            <a:r>
              <a:rPr lang="en-US" dirty="0" err="1"/>
              <a:t>nào</a:t>
            </a:r>
            <a:r>
              <a:rPr lang="en-US" dirty="0"/>
              <a:t> </a:t>
            </a:r>
            <a:r>
              <a:rPr lang="en-US" dirty="0" err="1"/>
              <a:t>đó</a:t>
            </a:r>
            <a:r>
              <a:rPr lang="en-US" dirty="0"/>
              <a:t>, </a:t>
            </a:r>
            <a:r>
              <a:rPr lang="en-US" dirty="0" err="1"/>
              <a:t>nhưng</a:t>
            </a:r>
            <a:r>
              <a:rPr lang="en-US" dirty="0"/>
              <a:t> trong demo </a:t>
            </a:r>
            <a:r>
              <a:rPr lang="en-US" dirty="0" err="1"/>
              <a:t>này</a:t>
            </a:r>
            <a:r>
              <a:rPr lang="en-US" dirty="0"/>
              <a:t> </a:t>
            </a:r>
            <a:r>
              <a:rPr lang="en-US" dirty="0" err="1"/>
              <a:t>để</a:t>
            </a:r>
            <a:r>
              <a:rPr lang="en-US" dirty="0"/>
              <a:t> </a:t>
            </a:r>
            <a:r>
              <a:rPr lang="en-US" dirty="0" err="1"/>
              <a:t>nhanh</a:t>
            </a:r>
            <a:r>
              <a:rPr lang="en-US" dirty="0"/>
              <a:t> </a:t>
            </a:r>
            <a:r>
              <a:rPr lang="en-US" dirty="0" err="1"/>
              <a:t>hơn</a:t>
            </a:r>
            <a:r>
              <a:rPr lang="en-US" dirty="0"/>
              <a:t> </a:t>
            </a:r>
            <a:r>
              <a:rPr lang="en-US" dirty="0" err="1"/>
              <a:t>em</a:t>
            </a:r>
            <a:r>
              <a:rPr lang="en-US" dirty="0"/>
              <a:t> </a:t>
            </a:r>
            <a:r>
              <a:rPr lang="en-US" dirty="0" err="1"/>
              <a:t>đã</a:t>
            </a:r>
            <a:r>
              <a:rPr lang="en-US" dirty="0"/>
              <a:t> </a:t>
            </a:r>
            <a:r>
              <a:rPr lang="en-US" dirty="0" err="1"/>
              <a:t>tạo</a:t>
            </a:r>
            <a:r>
              <a:rPr lang="en-US" dirty="0"/>
              <a:t> </a:t>
            </a:r>
            <a:r>
              <a:rPr lang="en-US" dirty="0" err="1"/>
              <a:t>sẵn</a:t>
            </a:r>
            <a:r>
              <a:rPr lang="en-US" dirty="0"/>
              <a:t> 1 </a:t>
            </a:r>
            <a:r>
              <a:rPr lang="en-US" dirty="0" err="1"/>
              <a:t>fodel</a:t>
            </a:r>
            <a:r>
              <a:rPr lang="en-US" dirty="0"/>
              <a:t> </a:t>
            </a:r>
            <a:r>
              <a:rPr lang="en-US" dirty="0" err="1"/>
              <a:t>chứa</a:t>
            </a:r>
            <a:r>
              <a:rPr lang="en-US" dirty="0"/>
              <a:t> </a:t>
            </a:r>
            <a:r>
              <a:rPr lang="en-US" dirty="0" err="1"/>
              <a:t>các</a:t>
            </a:r>
            <a:r>
              <a:rPr lang="en-US" dirty="0"/>
              <a:t> file </a:t>
            </a:r>
            <a:r>
              <a:rPr lang="en-US" dirty="0" err="1"/>
              <a:t>dữ</a:t>
            </a:r>
            <a:r>
              <a:rPr lang="en-US" dirty="0"/>
              <a:t> </a:t>
            </a:r>
            <a:r>
              <a:rPr lang="en-US" dirty="0" err="1"/>
              <a:t>liệu</a:t>
            </a:r>
            <a:r>
              <a:rPr lang="en-US" dirty="0"/>
              <a:t> </a:t>
            </a:r>
            <a:r>
              <a:rPr lang="en-US" dirty="0" err="1"/>
              <a:t>để</a:t>
            </a:r>
            <a:r>
              <a:rPr lang="en-US" dirty="0"/>
              <a:t> </a:t>
            </a:r>
            <a:r>
              <a:rPr lang="en-US" dirty="0" err="1"/>
              <a:t>làm</a:t>
            </a:r>
            <a:r>
              <a:rPr lang="en-US" dirty="0"/>
              <a:t> </a:t>
            </a:r>
            <a:r>
              <a:rPr lang="en-US" dirty="0" err="1"/>
              <a:t>thư</a:t>
            </a:r>
            <a:r>
              <a:rPr lang="en-US" dirty="0"/>
              <a:t> </a:t>
            </a:r>
            <a:r>
              <a:rPr lang="en-US" dirty="0" err="1"/>
              <a:t>mục</a:t>
            </a:r>
            <a:r>
              <a:rPr lang="en-US" dirty="0"/>
              <a:t> </a:t>
            </a:r>
            <a:r>
              <a:rPr lang="en-US" dirty="0" err="1"/>
              <a:t>mục</a:t>
            </a:r>
            <a:r>
              <a:rPr lang="en-US" dirty="0"/>
              <a:t> </a:t>
            </a:r>
            <a:r>
              <a:rPr lang="en-US" dirty="0" err="1"/>
              <a:t>tiêu</a:t>
            </a:r>
            <a:endParaRPr lang="en-US" dirty="0"/>
          </a:p>
        </p:txBody>
      </p:sp>
      <p:sp>
        <p:nvSpPr>
          <p:cNvPr id="4" name="Slide Number Placeholder 3"/>
          <p:cNvSpPr>
            <a:spLocks noGrp="1"/>
          </p:cNvSpPr>
          <p:nvPr>
            <p:ph type="sldNum" sz="quarter" idx="5"/>
          </p:nvPr>
        </p:nvSpPr>
        <p:spPr/>
        <p:txBody>
          <a:bodyPr/>
          <a:lstStyle/>
          <a:p>
            <a:fld id="{19E98759-D750-4744-B4D8-10FC39119164}" type="slidenum">
              <a:rPr lang="en-US" smtClean="0"/>
              <a:t>11</a:t>
            </a:fld>
            <a:endParaRPr lang="en-US"/>
          </a:p>
        </p:txBody>
      </p:sp>
    </p:spTree>
    <p:extLst>
      <p:ext uri="{BB962C8B-B14F-4D97-AF65-F5344CB8AC3E}">
        <p14:creationId xmlns:p14="http://schemas.microsoft.com/office/powerpoint/2010/main" val="225758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Ví</a:t>
            </a:r>
            <a:r>
              <a:rPr lang="en-US" dirty="0"/>
              <a:t> </a:t>
            </a:r>
            <a:r>
              <a:rPr lang="en-US" dirty="0" err="1"/>
              <a:t>dụ</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địa</a:t>
            </a:r>
            <a:r>
              <a:rPr lang="en-US" dirty="0"/>
              <a:t> </a:t>
            </a:r>
            <a:r>
              <a:rPr lang="en-US" dirty="0" err="1"/>
              <a:t>chỉ</a:t>
            </a:r>
            <a:r>
              <a:rPr lang="en-US" dirty="0"/>
              <a:t> 192.168.1.2</a:t>
            </a:r>
            <a:br>
              <a:rPr lang="en-US" dirty="0"/>
            </a:br>
            <a:r>
              <a:rPr lang="en-US" dirty="0" err="1"/>
              <a:t>thì</a:t>
            </a:r>
            <a:r>
              <a:rPr lang="en-US" dirty="0"/>
              <a:t> </a:t>
            </a:r>
            <a:r>
              <a:rPr lang="en-US" dirty="0" err="1"/>
              <a:t>nó</a:t>
            </a:r>
            <a:r>
              <a:rPr lang="en-US" dirty="0"/>
              <a:t> </a:t>
            </a:r>
            <a:r>
              <a:rPr lang="en-US" dirty="0" err="1"/>
              <a:t>lấy</a:t>
            </a:r>
            <a:r>
              <a:rPr lang="en-US" dirty="0"/>
              <a:t> </a:t>
            </a:r>
            <a:r>
              <a:rPr lang="en-US" dirty="0" err="1"/>
              <a:t>lớp</a:t>
            </a:r>
            <a:r>
              <a:rPr lang="en-US" dirty="0"/>
              <a:t> </a:t>
            </a:r>
            <a:r>
              <a:rPr lang="en-US" dirty="0" err="1"/>
              <a:t>mạng</a:t>
            </a:r>
            <a:r>
              <a:rPr lang="en-US" dirty="0"/>
              <a:t> </a:t>
            </a:r>
            <a:r>
              <a:rPr lang="en-US" dirty="0" err="1"/>
              <a:t>ra</a:t>
            </a:r>
            <a:r>
              <a:rPr lang="en-US" dirty="0"/>
              <a:t> </a:t>
            </a:r>
            <a:r>
              <a:rPr lang="en-US" dirty="0" err="1"/>
              <a:t>là</a:t>
            </a:r>
            <a:r>
              <a:rPr lang="en-US" dirty="0"/>
              <a:t> 192.168.1.0 </a:t>
            </a:r>
            <a:r>
              <a:rPr lang="en-US" dirty="0" err="1"/>
              <a:t>và</a:t>
            </a:r>
            <a:r>
              <a:rPr lang="en-US" dirty="0"/>
              <a:t> </a:t>
            </a:r>
            <a:r>
              <a:rPr lang="en-US" dirty="0" err="1"/>
              <a:t>dò</a:t>
            </a:r>
            <a:r>
              <a:rPr lang="en-US" dirty="0"/>
              <a:t> 254 </a:t>
            </a:r>
            <a:r>
              <a:rPr lang="en-US" dirty="0" err="1"/>
              <a:t>lân</a:t>
            </a:r>
            <a:r>
              <a:rPr lang="en-US" dirty="0"/>
              <a:t> </a:t>
            </a:r>
            <a:r>
              <a:rPr lang="en-US" dirty="0" err="1"/>
              <a:t>tìm</a:t>
            </a:r>
            <a:r>
              <a:rPr lang="en-US" dirty="0"/>
              <a:t> </a:t>
            </a:r>
            <a:r>
              <a:rPr lang="en-US" dirty="0" err="1"/>
              <a:t>xem</a:t>
            </a:r>
            <a:r>
              <a:rPr lang="en-US" dirty="0"/>
              <a:t> </a:t>
            </a:r>
            <a:r>
              <a:rPr lang="en-US" dirty="0" err="1"/>
              <a:t>có</a:t>
            </a:r>
            <a:r>
              <a:rPr lang="en-US" dirty="0"/>
              <a:t> </a:t>
            </a:r>
            <a:r>
              <a:rPr lang="en-US" dirty="0" err="1"/>
              <a:t>thư</a:t>
            </a:r>
            <a:r>
              <a:rPr lang="en-US" dirty="0"/>
              <a:t> </a:t>
            </a:r>
            <a:r>
              <a:rPr lang="en-US" dirty="0" err="1"/>
              <a:t>mục</a:t>
            </a:r>
            <a:r>
              <a:rPr lang="en-US" dirty="0"/>
              <a:t> </a:t>
            </a:r>
            <a:r>
              <a:rPr lang="en-US" dirty="0" err="1"/>
              <a:t>nào</a:t>
            </a:r>
            <a:r>
              <a:rPr lang="en-US" dirty="0"/>
              <a:t> chia </a:t>
            </a:r>
            <a:r>
              <a:rPr lang="en-US" dirty="0" err="1"/>
              <a:t>sẻ</a:t>
            </a:r>
            <a:r>
              <a:rPr lang="en-US" dirty="0"/>
              <a:t> </a:t>
            </a:r>
            <a:r>
              <a:rPr lang="en-US" dirty="0" err="1"/>
              <a:t>không</a:t>
            </a:r>
            <a:r>
              <a:rPr lang="en-US" dirty="0"/>
              <a:t> </a:t>
            </a:r>
            <a:r>
              <a:rPr lang="en-US" dirty="0" err="1"/>
              <a:t>bảo</a:t>
            </a:r>
            <a:r>
              <a:rPr lang="en-US" dirty="0"/>
              <a:t> </a:t>
            </a:r>
            <a:r>
              <a:rPr lang="en-US" dirty="0" err="1"/>
              <a:t>mật</a:t>
            </a:r>
            <a:r>
              <a:rPr lang="en-US" dirty="0"/>
              <a:t> , </a:t>
            </a:r>
            <a:r>
              <a:rPr lang="en-US" dirty="0" err="1"/>
              <a:t>nó</a:t>
            </a:r>
            <a:r>
              <a:rPr lang="en-US" dirty="0"/>
              <a:t> </a:t>
            </a:r>
            <a:r>
              <a:rPr lang="en-US" dirty="0" err="1"/>
              <a:t>sẽ</a:t>
            </a:r>
            <a:r>
              <a:rPr lang="en-US" dirty="0"/>
              <a:t> </a:t>
            </a:r>
            <a:r>
              <a:rPr lang="en-US" dirty="0" err="1"/>
              <a:t>tự</a:t>
            </a:r>
            <a:r>
              <a:rPr lang="en-US" dirty="0"/>
              <a:t> </a:t>
            </a:r>
            <a:r>
              <a:rPr lang="en-US" dirty="0" err="1"/>
              <a:t>động</a:t>
            </a:r>
            <a:r>
              <a:rPr lang="en-US" dirty="0"/>
              <a:t> </a:t>
            </a:r>
            <a:r>
              <a:rPr lang="en-US" dirty="0" err="1"/>
              <a:t>chèn</a:t>
            </a:r>
            <a:r>
              <a:rPr lang="en-US" dirty="0"/>
              <a:t> file virus </a:t>
            </a:r>
            <a:r>
              <a:rPr lang="en-US" dirty="0" err="1"/>
              <a:t>vào</a:t>
            </a:r>
            <a:r>
              <a:rPr lang="en-US" dirty="0"/>
              <a:t> </a:t>
            </a:r>
            <a:r>
              <a:rPr lang="en-US" dirty="0" err="1"/>
              <a:t>đó</a:t>
            </a:r>
            <a:endParaRPr lang="en-US" dirty="0"/>
          </a:p>
        </p:txBody>
      </p:sp>
      <p:sp>
        <p:nvSpPr>
          <p:cNvPr id="4" name="Slide Number Placeholder 3"/>
          <p:cNvSpPr>
            <a:spLocks noGrp="1"/>
          </p:cNvSpPr>
          <p:nvPr>
            <p:ph type="sldNum" sz="quarter" idx="5"/>
          </p:nvPr>
        </p:nvSpPr>
        <p:spPr/>
        <p:txBody>
          <a:bodyPr/>
          <a:lstStyle/>
          <a:p>
            <a:fld id="{19E98759-D750-4744-B4D8-10FC39119164}" type="slidenum">
              <a:rPr lang="en-US" smtClean="0"/>
              <a:t>15</a:t>
            </a:fld>
            <a:endParaRPr lang="en-US"/>
          </a:p>
        </p:txBody>
      </p:sp>
    </p:spTree>
    <p:extLst>
      <p:ext uri="{BB962C8B-B14F-4D97-AF65-F5344CB8AC3E}">
        <p14:creationId xmlns:p14="http://schemas.microsoft.com/office/powerpoint/2010/main" val="204085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err="1">
                <a:latin typeface="Times New Roman" panose="02020603050405020304" pitchFamily="18" charset="0"/>
                <a:cs typeface="Times New Roman" panose="02020603050405020304" pitchFamily="18" charset="0"/>
              </a:rPr>
              <a:t>Luôn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mềm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diệt</a:t>
            </a:r>
            <a:r>
              <a:rPr lang="en-US" sz="1200" dirty="0">
                <a:latin typeface="Times New Roman" panose="02020603050405020304" pitchFamily="18" charset="0"/>
                <a:cs typeface="Times New Roman" panose="02020603050405020304" pitchFamily="18" charset="0"/>
              </a:rPr>
              <a:t> virus </a:t>
            </a:r>
            <a:r>
              <a:rPr lang="en-US" sz="1200" dirty="0" err="1">
                <a:latin typeface="Times New Roman" panose="02020603050405020304" pitchFamily="18" charset="0"/>
                <a:cs typeface="Times New Roman" panose="02020603050405020304" pitchFamily="18" charset="0"/>
              </a:rPr>
              <a:t>đáng</a:t>
            </a:r>
            <a:r>
              <a:rPr lang="en-US" sz="1200" dirty="0">
                <a:latin typeface="Times New Roman" panose="02020603050405020304" pitchFamily="18" charset="0"/>
                <a:cs typeface="Times New Roman" panose="02020603050405020304" pitchFamily="18" charset="0"/>
              </a:rPr>
              <a:t> tin </a:t>
            </a:r>
            <a:r>
              <a:rPr lang="en-US" sz="1200" dirty="0" err="1">
                <a:latin typeface="Times New Roman" panose="02020603050405020304" pitchFamily="18" charset="0"/>
                <a:cs typeface="Times New Roman" panose="02020603050405020304" pitchFamily="18" charset="0"/>
              </a:rPr>
              <a:t>cậy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từ</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tín</a:t>
            </a:r>
            <a:r>
              <a:rPr lang="en-US" sz="1200" dirty="0">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err="1">
                <a:latin typeface="Times New Roman" panose="02020603050405020304" pitchFamily="18" charset="0"/>
                <a:cs typeface="Times New Roman" panose="02020603050405020304" pitchFamily="18" charset="0"/>
              </a:rPr>
              <a:t>Đảm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rằng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mềm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diệt</a:t>
            </a:r>
            <a:r>
              <a:rPr lang="en-US" sz="1200" dirty="0">
                <a:latin typeface="Times New Roman" panose="02020603050405020304" pitchFamily="18" charset="0"/>
                <a:cs typeface="Times New Roman" panose="02020603050405020304" pitchFamily="18" charset="0"/>
              </a:rPr>
              <a:t> virus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mềm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luôn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chống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dọa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r>
              <a:rPr lang="en-US" sz="1200" dirty="0">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err="1">
                <a:latin typeface="Times New Roman" panose="02020603050405020304" pitchFamily="18" charset="0"/>
                <a:cs typeface="Times New Roman" panose="02020603050405020304" pitchFamily="18" charset="0"/>
              </a:rPr>
              <a:t>Thực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quét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tệp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tải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về</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trước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mở</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chúng</a:t>
            </a:r>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9E98759-D750-4744-B4D8-10FC39119164}" type="slidenum">
              <a:rPr lang="en-US" smtClean="0"/>
              <a:t>16</a:t>
            </a:fld>
            <a:endParaRPr lang="en-US"/>
          </a:p>
        </p:txBody>
      </p:sp>
    </p:spTree>
    <p:extLst>
      <p:ext uri="{BB962C8B-B14F-4D97-AF65-F5344CB8AC3E}">
        <p14:creationId xmlns:p14="http://schemas.microsoft.com/office/powerpoint/2010/main" val="3359855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200" dirty="0" err="1">
                <a:latin typeface="Times New Roman" panose="02020603050405020304" pitchFamily="18" charset="0"/>
                <a:cs typeface="Times New Roman" panose="02020603050405020304" pitchFamily="18" charset="0"/>
              </a:rPr>
              <a:t>Tìm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hiểu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kỹ</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thông</a:t>
            </a:r>
            <a:r>
              <a:rPr lang="en-US" sz="1200" dirty="0">
                <a:latin typeface="Times New Roman" panose="02020603050405020304" pitchFamily="18" charset="0"/>
                <a:cs typeface="Times New Roman" panose="02020603050405020304" pitchFamily="18" charset="0"/>
              </a:rPr>
              <a:t> tin </a:t>
            </a:r>
            <a:r>
              <a:rPr lang="en-US" sz="1200" dirty="0" err="1">
                <a:latin typeface="Times New Roman" panose="02020603050405020304" pitchFamily="18" charset="0"/>
                <a:cs typeface="Times New Roman" panose="02020603050405020304" pitchFamily="18" charset="0"/>
              </a:rPr>
              <a:t>khuyến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mãi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trúng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thưởng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từ</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những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gmail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lạ</a:t>
            </a:r>
            <a:r>
              <a:rPr lang="en-US" sz="1200" dirty="0">
                <a:latin typeface="Times New Roman" panose="02020603050405020304" pitchFamily="18" charset="0"/>
                <a:cs typeface="Times New Roman" panose="02020603050405020304" pitchFamily="18" charset="0"/>
              </a:rPr>
              <a:t>.</a:t>
            </a:r>
          </a:p>
          <a:p>
            <a:pPr lvl="0" algn="just"/>
            <a:r>
              <a:rPr lang="en-US" sz="1200" dirty="0">
                <a:latin typeface="Times New Roman" panose="02020603050405020304" pitchFamily="18" charset="0"/>
                <a:cs typeface="Times New Roman" panose="02020603050405020304" pitchFamily="18" charset="0"/>
              </a:rPr>
              <a:t>Gmail </a:t>
            </a:r>
            <a:r>
              <a:rPr lang="en-US" sz="1200" dirty="0" err="1">
                <a:latin typeface="Times New Roman" panose="02020603050405020304" pitchFamily="18" charset="0"/>
                <a:cs typeface="Times New Roman" panose="02020603050405020304" pitchFamily="18" charset="0"/>
              </a:rPr>
              <a:t>chứa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file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mở</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rộng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rỏ</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mở</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rộng</a:t>
            </a:r>
            <a:r>
              <a:rPr lang="en-US" sz="1200" dirty="0">
                <a:latin typeface="Times New Roman" panose="02020603050405020304" pitchFamily="18" charset="0"/>
                <a:cs typeface="Times New Roman" panose="02020603050405020304" pitchFamily="18" charset="0"/>
              </a:rPr>
              <a:t>. Mail </a:t>
            </a:r>
            <a:r>
              <a:rPr lang="en-US" sz="1200" dirty="0" err="1">
                <a:latin typeface="Times New Roman" panose="02020603050405020304" pitchFamily="18" charset="0"/>
                <a:cs typeface="Times New Roman" panose="02020603050405020304" pitchFamily="18" charset="0"/>
              </a:rPr>
              <a:t>chứa</a:t>
            </a:r>
            <a:r>
              <a:rPr lang="en-US" sz="1200" dirty="0">
                <a:latin typeface="Times New Roman" panose="02020603050405020304" pitchFamily="18" charset="0"/>
                <a:cs typeface="Times New Roman" panose="02020603050405020304" pitchFamily="18" charset="0"/>
              </a:rPr>
              <a:t> file </a:t>
            </a:r>
            <a:r>
              <a:rPr lang="en-US" sz="1200" dirty="0" err="1">
                <a:latin typeface="Times New Roman" panose="02020603050405020304" pitchFamily="18" charset="0"/>
                <a:cs typeface="Times New Roman" panose="02020603050405020304" pitchFamily="18" charset="0"/>
              </a:rPr>
              <a:t>vượt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quét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viruss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gmail</a:t>
            </a:r>
            <a:r>
              <a:rPr lang="en-US" sz="1200" dirty="0">
                <a:latin typeface="Times New Roman" panose="02020603050405020304" pitchFamily="18" charset="0"/>
                <a:cs typeface="Times New Roman" panose="02020603050405020304" pitchFamily="18" charset="0"/>
              </a:rPr>
              <a:t> (25mb) </a:t>
            </a:r>
            <a:r>
              <a:rPr lang="en-US" sz="1200" dirty="0" err="1">
                <a:latin typeface="Times New Roman" panose="02020603050405020304" pitchFamily="18" charset="0"/>
                <a:cs typeface="Times New Roman" panose="02020603050405020304" pitchFamily="18" charset="0"/>
              </a:rPr>
              <a:t>nên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cẩn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trọng</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9E98759-D750-4744-B4D8-10FC39119164}" type="slidenum">
              <a:rPr lang="en-US" smtClean="0"/>
              <a:t>17</a:t>
            </a:fld>
            <a:endParaRPr lang="en-US"/>
          </a:p>
        </p:txBody>
      </p:sp>
    </p:spTree>
    <p:extLst>
      <p:ext uri="{BB962C8B-B14F-4D97-AF65-F5344CB8AC3E}">
        <p14:creationId xmlns:p14="http://schemas.microsoft.com/office/powerpoint/2010/main" val="235087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8CA7-B331-3D6F-AD56-780D072CD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197DAFA6-BBB1-39A6-E953-5FC2A4B59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B37A03D3-E60F-BB09-173D-3658037E0D8A}"/>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5" name="Footer Placeholder 4">
            <a:extLst>
              <a:ext uri="{FF2B5EF4-FFF2-40B4-BE49-F238E27FC236}">
                <a16:creationId xmlns:a16="http://schemas.microsoft.com/office/drawing/2014/main" id="{F6C91DCC-D840-12F6-5C6C-D8DECA83B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83031-F13A-ED56-2543-37C9CE8D8AEE}"/>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48411272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0EFB-ADDB-F0A4-D5FA-C94CE1B83113}"/>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EAF0759-9BAA-9248-1B57-895080B86C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BF98605-996C-6739-B93C-F40288D5B542}"/>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5" name="Footer Placeholder 4">
            <a:extLst>
              <a:ext uri="{FF2B5EF4-FFF2-40B4-BE49-F238E27FC236}">
                <a16:creationId xmlns:a16="http://schemas.microsoft.com/office/drawing/2014/main" id="{E027B8E2-41FB-7ABC-18A2-D63E2D9EC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9A137-2F9D-7084-1DAC-6161D16EC75D}"/>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150560764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D01BE-6796-A56E-A1EB-812526F83D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2DCA5C55-C932-F495-1A54-84BC5C981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31F2985-AE00-DC7F-AB12-9C0E37F76201}"/>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5" name="Footer Placeholder 4">
            <a:extLst>
              <a:ext uri="{FF2B5EF4-FFF2-40B4-BE49-F238E27FC236}">
                <a16:creationId xmlns:a16="http://schemas.microsoft.com/office/drawing/2014/main" id="{5FFD33A6-507B-EAE2-CD69-70E868051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F1B3A-C6C3-3CC9-67CD-0F5D5F085FDF}"/>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246632594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5D85-13B5-E5B6-E224-CC43F4AE510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D51B2D0C-9024-EF5A-16B6-C71A8E9268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A0BB200-69C5-50EB-8BBF-1EF5B18EF0E9}"/>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5" name="Footer Placeholder 4">
            <a:extLst>
              <a:ext uri="{FF2B5EF4-FFF2-40B4-BE49-F238E27FC236}">
                <a16:creationId xmlns:a16="http://schemas.microsoft.com/office/drawing/2014/main" id="{5F7F6EC2-11FF-442B-4CE8-23DD5F6DA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DEBDB-1847-28D7-4727-0BE6D9B2E8C4}"/>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314897062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87A0-DEDB-8243-E03B-CEF4345A3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0661182D-C897-C943-4D23-7B376632A0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14C04-5FE7-E02E-F10B-CDB3FF271A17}"/>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5" name="Footer Placeholder 4">
            <a:extLst>
              <a:ext uri="{FF2B5EF4-FFF2-40B4-BE49-F238E27FC236}">
                <a16:creationId xmlns:a16="http://schemas.microsoft.com/office/drawing/2014/main" id="{8B1A873B-B5E2-F36A-15F4-38EB0F3D0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86475-C57E-0026-71F7-DFEB6720C461}"/>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1453875816"/>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0C1B-3052-575B-E718-8A756D23580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BD92393-C03D-306A-CC79-E4A3A9861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E5DC9FA4-7ECB-34DB-E66B-330046DAD4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D71B17C3-46A2-880E-F024-FAF25D7D3A90}"/>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6" name="Footer Placeholder 5">
            <a:extLst>
              <a:ext uri="{FF2B5EF4-FFF2-40B4-BE49-F238E27FC236}">
                <a16:creationId xmlns:a16="http://schemas.microsoft.com/office/drawing/2014/main" id="{1C7F7319-A01E-E71A-D268-BE72E020D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0F085-E08F-F11B-B085-E4BEA0310161}"/>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1159947681"/>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892D-F776-7961-8B48-CD220125A925}"/>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5731DD0-1E01-82EC-2760-20FD2A86CB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B38AE9-B7CE-22AE-EFFC-6EE6273854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E82DE4A7-7462-A3D7-A033-08FC07A57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6DE46-22CE-5EFF-DE64-6D1391E522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1E35C43E-55C1-B8E8-82F3-58D5C4E34FE3}"/>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8" name="Footer Placeholder 7">
            <a:extLst>
              <a:ext uri="{FF2B5EF4-FFF2-40B4-BE49-F238E27FC236}">
                <a16:creationId xmlns:a16="http://schemas.microsoft.com/office/drawing/2014/main" id="{30C25076-82E8-0749-EAA0-56F19EB31B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10BD2-95E3-9144-195E-B40BC39A7769}"/>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33158522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B97F-9D20-91DF-3FFF-082599F17670}"/>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D79CF2FD-2238-132F-2C3C-EE29B1E7ACE8}"/>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4" name="Footer Placeholder 3">
            <a:extLst>
              <a:ext uri="{FF2B5EF4-FFF2-40B4-BE49-F238E27FC236}">
                <a16:creationId xmlns:a16="http://schemas.microsoft.com/office/drawing/2014/main" id="{5508F73B-2B77-5490-9A28-EDDD58DC55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AFBCF1-58AD-DA7A-C220-59FA63F75F0B}"/>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308509964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23973-9CC2-B5B6-DD61-A9E37BE7A727}"/>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3" name="Footer Placeholder 2">
            <a:extLst>
              <a:ext uri="{FF2B5EF4-FFF2-40B4-BE49-F238E27FC236}">
                <a16:creationId xmlns:a16="http://schemas.microsoft.com/office/drawing/2014/main" id="{759A20E8-0160-8C87-634D-44945BFDE7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048F8-B57D-AD16-E848-94C3BB6B97ED}"/>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416735677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C936-3A8E-EED7-3BED-52F52BAFB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258D7508-2240-9EDF-E23B-A9F563914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53A12066-6C24-61DA-ABB7-94CFC6AB3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3587F-C06B-F576-1E61-2E627BF5DBE8}"/>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6" name="Footer Placeholder 5">
            <a:extLst>
              <a:ext uri="{FF2B5EF4-FFF2-40B4-BE49-F238E27FC236}">
                <a16:creationId xmlns:a16="http://schemas.microsoft.com/office/drawing/2014/main" id="{C82FDC8E-8B55-B933-568A-C4EF6FE38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4D9B6-32F5-AA41-D975-8073C38BF051}"/>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3021883151"/>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65D2-C58C-2512-3F78-37F3EF20A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D755D1B9-A38C-D140-E67D-957C63E02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3593B258-A3FA-6B0A-4D67-D7BE0EC6F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FB334-674F-A7DE-1D61-B55A1419D591}"/>
              </a:ext>
            </a:extLst>
          </p:cNvPr>
          <p:cNvSpPr>
            <a:spLocks noGrp="1"/>
          </p:cNvSpPr>
          <p:nvPr>
            <p:ph type="dt" sz="half" idx="10"/>
          </p:nvPr>
        </p:nvSpPr>
        <p:spPr/>
        <p:txBody>
          <a:bodyPr/>
          <a:lstStyle/>
          <a:p>
            <a:fld id="{259E6BA1-371C-48DE-8B0B-C7EECE12B1B3}" type="datetimeFigureOut">
              <a:rPr lang="en-US" smtClean="0"/>
              <a:t>12/12/2024</a:t>
            </a:fld>
            <a:endParaRPr lang="en-US"/>
          </a:p>
        </p:txBody>
      </p:sp>
      <p:sp>
        <p:nvSpPr>
          <p:cNvPr id="6" name="Footer Placeholder 5">
            <a:extLst>
              <a:ext uri="{FF2B5EF4-FFF2-40B4-BE49-F238E27FC236}">
                <a16:creationId xmlns:a16="http://schemas.microsoft.com/office/drawing/2014/main" id="{A771F29E-409A-C366-89B7-56E3F249C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5B87A0-A0EA-6985-C3D2-91C0A4A5C366}"/>
              </a:ext>
            </a:extLst>
          </p:cNvPr>
          <p:cNvSpPr>
            <a:spLocks noGrp="1"/>
          </p:cNvSpPr>
          <p:nvPr>
            <p:ph type="sldNum" sz="quarter" idx="12"/>
          </p:nvPr>
        </p:nvSpPr>
        <p:spPr/>
        <p:txBody>
          <a:bodyPr/>
          <a:lstStyle/>
          <a:p>
            <a:fld id="{FE9D69CD-C978-4FD9-9DA9-22DC0FE9F546}" type="slidenum">
              <a:rPr lang="en-US" smtClean="0"/>
              <a:t>‹#›</a:t>
            </a:fld>
            <a:endParaRPr lang="en-US"/>
          </a:p>
        </p:txBody>
      </p:sp>
    </p:spTree>
    <p:extLst>
      <p:ext uri="{BB962C8B-B14F-4D97-AF65-F5344CB8AC3E}">
        <p14:creationId xmlns:p14="http://schemas.microsoft.com/office/powerpoint/2010/main" val="49373512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29EB38-6C72-05A6-5B71-C15544813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18D25D0-B332-60FB-68ED-1EDCE6D73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DD62BEC-9EA2-76C1-C227-964B3F98E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9E6BA1-371C-48DE-8B0B-C7EECE12B1B3}" type="datetimeFigureOut">
              <a:rPr lang="en-US" smtClean="0"/>
              <a:t>12/12/2024</a:t>
            </a:fld>
            <a:endParaRPr lang="en-US"/>
          </a:p>
        </p:txBody>
      </p:sp>
      <p:sp>
        <p:nvSpPr>
          <p:cNvPr id="5" name="Footer Placeholder 4">
            <a:extLst>
              <a:ext uri="{FF2B5EF4-FFF2-40B4-BE49-F238E27FC236}">
                <a16:creationId xmlns:a16="http://schemas.microsoft.com/office/drawing/2014/main" id="{DE9C336F-41EA-B44F-9E4E-E96C8A012D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97FB40-5C41-3B61-B0B2-8276CBA0B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9D69CD-C978-4FD9-9DA9-22DC0FE9F546}" type="slidenum">
              <a:rPr lang="en-US" smtClean="0"/>
              <a:t>‹#›</a:t>
            </a:fld>
            <a:endParaRPr lang="en-US"/>
          </a:p>
        </p:txBody>
      </p:sp>
    </p:spTree>
    <p:extLst>
      <p:ext uri="{BB962C8B-B14F-4D97-AF65-F5344CB8AC3E}">
        <p14:creationId xmlns:p14="http://schemas.microsoft.com/office/powerpoint/2010/main" val="133579963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3.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7" name="Right Triangle 6"/>
          <p:cNvSpPr/>
          <p:nvPr/>
        </p:nvSpPr>
        <p:spPr>
          <a:xfrm rot="16200000">
            <a:off x="11423918"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8" name="Isosceles Triangle 7"/>
          <p:cNvSpPr/>
          <p:nvPr/>
        </p:nvSpPr>
        <p:spPr>
          <a:xfrm rot="18951115">
            <a:off x="11143957" y="6184342"/>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1" name="TextBox 10"/>
          <p:cNvSpPr txBox="1"/>
          <p:nvPr/>
        </p:nvSpPr>
        <p:spPr>
          <a:xfrm>
            <a:off x="2094830" y="271149"/>
            <a:ext cx="8002340" cy="1200329"/>
          </a:xfrm>
          <a:prstGeom prst="rect">
            <a:avLst/>
          </a:prstGeom>
          <a:noFill/>
        </p:spPr>
        <p:txBody>
          <a:bodyPr wrap="square" rtlCol="0">
            <a:spAutoFit/>
          </a:bodyPr>
          <a:lstStyle/>
          <a:p>
            <a:pPr algn="ctr"/>
            <a:r>
              <a:rPr lang="vi-VN" sz="2400" b="1">
                <a:solidFill>
                  <a:srgbClr val="2E5496"/>
                </a:solidFill>
                <a:latin typeface="Times New Roman" panose="02020603050405020304" pitchFamily="18" charset="0"/>
                <a:cs typeface="Times New Roman" panose="02020603050405020304" pitchFamily="18" charset="0"/>
              </a:rPr>
              <a:t>TRƯỜNG ĐẠI HỌC SƯ PHẠM KỸ THUẬT VĨNH LONG</a:t>
            </a:r>
          </a:p>
          <a:p>
            <a:pPr algn="ctr"/>
            <a:r>
              <a:rPr lang="vi-VN" sz="2400" b="1">
                <a:solidFill>
                  <a:srgbClr val="FF0000"/>
                </a:solidFill>
                <a:latin typeface="Times New Roman" panose="02020603050405020304" pitchFamily="18" charset="0"/>
                <a:cs typeface="Times New Roman" panose="02020603050405020304" pitchFamily="18" charset="0"/>
              </a:rPr>
              <a:t>KHOA CÔNG NGHỆ THÔNG TIN</a:t>
            </a:r>
          </a:p>
          <a:p>
            <a:pPr algn="ctr"/>
            <a:endParaRPr lang="en-US" sz="2400" b="1">
              <a:solidFill>
                <a:schemeClr val="accent1">
                  <a:lumMod val="60000"/>
                  <a:lumOff val="40000"/>
                </a:schemeClr>
              </a:solidFill>
              <a:latin typeface="Times New Roman" panose="02020603050405020304" pitchFamily="18" charset="0"/>
              <a:cs typeface="Times New Roman" panose="02020603050405020304" pitchFamily="18" charset="0"/>
            </a:endParaRPr>
          </a:p>
        </p:txBody>
      </p:sp>
      <p:cxnSp>
        <p:nvCxnSpPr>
          <p:cNvPr id="14" name="Straight Connector 13"/>
          <p:cNvCxnSpPr>
            <a:cxnSpLocks/>
          </p:cNvCxnSpPr>
          <p:nvPr/>
        </p:nvCxnSpPr>
        <p:spPr>
          <a:xfrm>
            <a:off x="4883242" y="1147200"/>
            <a:ext cx="24255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264984" y="2864686"/>
            <a:ext cx="9662024" cy="707886"/>
          </a:xfrm>
          <a:prstGeom prst="rect">
            <a:avLst/>
          </a:prstGeom>
          <a:noFill/>
        </p:spPr>
        <p:txBody>
          <a:bodyPr wrap="square" rtlCol="0">
            <a:spAutoFit/>
          </a:bodyPr>
          <a:lstStyle/>
          <a:p>
            <a:pPr algn="ctr"/>
            <a:r>
              <a:rPr lang="en-US" sz="4000" b="1" dirty="0" err="1">
                <a:solidFill>
                  <a:srgbClr val="0070C0"/>
                </a:solidFill>
                <a:latin typeface="Times New Roman" panose="02020603050405020304" pitchFamily="18" charset="0"/>
                <a:cs typeface="Times New Roman" panose="02020603050405020304" pitchFamily="18" charset="0"/>
              </a:rPr>
              <a:t>Đề</a:t>
            </a:r>
            <a:r>
              <a:rPr lang="en-US" sz="4000" b="1" dirty="0">
                <a:solidFill>
                  <a:srgbClr val="0070C0"/>
                </a:solidFill>
                <a:latin typeface="Times New Roman" panose="02020603050405020304" pitchFamily="18" charset="0"/>
                <a:cs typeface="Times New Roman" panose="02020603050405020304" pitchFamily="18" charset="0"/>
              </a:rPr>
              <a:t> </a:t>
            </a:r>
            <a:r>
              <a:rPr lang="en-US" sz="4000" b="1" dirty="0" err="1">
                <a:solidFill>
                  <a:srgbClr val="0070C0"/>
                </a:solidFill>
                <a:latin typeface="Times New Roman" panose="02020603050405020304" pitchFamily="18" charset="0"/>
                <a:cs typeface="Times New Roman" panose="02020603050405020304" pitchFamily="18" charset="0"/>
              </a:rPr>
              <a:t>tài</a:t>
            </a:r>
            <a:r>
              <a:rPr lang="en-US" sz="4000" b="1" dirty="0">
                <a:solidFill>
                  <a:srgbClr val="0070C0"/>
                </a:solidFill>
                <a:latin typeface="Times New Roman" panose="02020603050405020304" pitchFamily="18" charset="0"/>
                <a:cs typeface="Times New Roman" panose="02020603050405020304" pitchFamily="18" charset="0"/>
              </a:rPr>
              <a:t>: GIẢ MẠO VIRUS BẰNG CMD</a:t>
            </a:r>
            <a:endParaRPr lang="vi-VN" sz="4000" b="1" dirty="0">
              <a:solidFill>
                <a:srgbClr val="0070C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2094830" y="4336164"/>
            <a:ext cx="282320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Sinh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r>
              <a:rPr lang="vi-VN"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339" y="164639"/>
            <a:ext cx="960107" cy="960107"/>
          </a:xfrm>
          <a:prstGeom prst="rect">
            <a:avLst/>
          </a:prstGeom>
        </p:spPr>
      </p:pic>
      <p:sp>
        <p:nvSpPr>
          <p:cNvPr id="2" name="TextBox 1">
            <a:extLst>
              <a:ext uri="{FF2B5EF4-FFF2-40B4-BE49-F238E27FC236}">
                <a16:creationId xmlns:a16="http://schemas.microsoft.com/office/drawing/2014/main" id="{9753F13E-48E9-9A0D-2653-1EB945ED5FFB}"/>
              </a:ext>
            </a:extLst>
          </p:cNvPr>
          <p:cNvSpPr txBox="1"/>
          <p:nvPr/>
        </p:nvSpPr>
        <p:spPr>
          <a:xfrm>
            <a:off x="4076945" y="4934817"/>
            <a:ext cx="5142755" cy="1324530"/>
          </a:xfrm>
          <a:prstGeom prst="rect">
            <a:avLst/>
          </a:prstGeom>
          <a:noFill/>
        </p:spPr>
        <p:txBody>
          <a:bodyPr wrap="none" rtlCol="0">
            <a:spAutoFit/>
          </a:bodyPr>
          <a:lstStyle/>
          <a:p>
            <a:r>
              <a:rPr lang="en-US" sz="2667" b="1" dirty="0">
                <a:latin typeface="Times New Roman" panose="02020603050405020304" pitchFamily="18" charset="0"/>
                <a:cs typeface="Times New Roman" panose="02020603050405020304" pitchFamily="18" charset="0"/>
              </a:rPr>
              <a:t>21004091 – </a:t>
            </a:r>
            <a:r>
              <a:rPr lang="en-US" sz="2667" b="1" dirty="0" err="1">
                <a:latin typeface="Times New Roman" panose="02020603050405020304" pitchFamily="18" charset="0"/>
                <a:cs typeface="Times New Roman" panose="02020603050405020304" pitchFamily="18" charset="0"/>
              </a:rPr>
              <a:t>Mã</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Huyền</a:t>
            </a:r>
            <a:r>
              <a:rPr lang="en-US" sz="2667" b="1" dirty="0">
                <a:latin typeface="Times New Roman" panose="02020603050405020304" pitchFamily="18" charset="0"/>
                <a:cs typeface="Times New Roman" panose="02020603050405020304" pitchFamily="18" charset="0"/>
              </a:rPr>
              <a:t> </a:t>
            </a:r>
            <a:r>
              <a:rPr lang="en-US" sz="2667" b="1" dirty="0" err="1">
                <a:latin typeface="Times New Roman" panose="02020603050405020304" pitchFamily="18" charset="0"/>
                <a:cs typeface="Times New Roman" panose="02020603050405020304" pitchFamily="18" charset="0"/>
              </a:rPr>
              <a:t>Trân</a:t>
            </a:r>
            <a:endParaRPr lang="en-US" sz="2667" b="1" dirty="0">
              <a:latin typeface="Times New Roman" panose="02020603050405020304" pitchFamily="18" charset="0"/>
              <a:cs typeface="Times New Roman" panose="02020603050405020304" pitchFamily="18" charset="0"/>
            </a:endParaRPr>
          </a:p>
          <a:p>
            <a:r>
              <a:rPr lang="en-GB" sz="2670" b="1" dirty="0">
                <a:latin typeface="Times New Roman" panose="02020603050405020304" pitchFamily="18" charset="0"/>
                <a:cs typeface="Times New Roman" panose="02020603050405020304" pitchFamily="18" charset="0"/>
              </a:rPr>
              <a:t>21004235 -  </a:t>
            </a:r>
            <a:r>
              <a:rPr lang="en-GB" sz="2670" b="1" dirty="0" err="1">
                <a:latin typeface="Times New Roman" panose="02020603050405020304" pitchFamily="18" charset="0"/>
                <a:cs typeface="Times New Roman" panose="02020603050405020304" pitchFamily="18" charset="0"/>
              </a:rPr>
              <a:t>Nguyễn</a:t>
            </a:r>
            <a:r>
              <a:rPr lang="en-GB" sz="2670" b="1" dirty="0">
                <a:latin typeface="Times New Roman" panose="02020603050405020304" pitchFamily="18" charset="0"/>
                <a:cs typeface="Times New Roman" panose="02020603050405020304" pitchFamily="18" charset="0"/>
              </a:rPr>
              <a:t> </a:t>
            </a:r>
            <a:r>
              <a:rPr lang="en-GB" sz="2670" b="1" dirty="0" err="1">
                <a:latin typeface="Times New Roman" panose="02020603050405020304" pitchFamily="18" charset="0"/>
                <a:cs typeface="Times New Roman" panose="02020603050405020304" pitchFamily="18" charset="0"/>
              </a:rPr>
              <a:t>Tuấn</a:t>
            </a:r>
            <a:r>
              <a:rPr lang="en-GB" sz="2670" b="1" dirty="0">
                <a:latin typeface="Times New Roman" panose="02020603050405020304" pitchFamily="18" charset="0"/>
                <a:cs typeface="Times New Roman" panose="02020603050405020304" pitchFamily="18" charset="0"/>
              </a:rPr>
              <a:t> </a:t>
            </a:r>
            <a:r>
              <a:rPr lang="en-GB" sz="2670" b="1" dirty="0" err="1">
                <a:latin typeface="Times New Roman" panose="02020603050405020304" pitchFamily="18" charset="0"/>
                <a:cs typeface="Times New Roman" panose="02020603050405020304" pitchFamily="18" charset="0"/>
              </a:rPr>
              <a:t>Trọng</a:t>
            </a:r>
            <a:endParaRPr lang="en-US" sz="2670" b="1" dirty="0">
              <a:latin typeface="Times New Roman" panose="02020603050405020304" pitchFamily="18" charset="0"/>
              <a:cs typeface="Times New Roman" panose="02020603050405020304" pitchFamily="18" charset="0"/>
            </a:endParaRPr>
          </a:p>
          <a:p>
            <a:r>
              <a:rPr lang="en-GB" sz="2670" b="1" dirty="0">
                <a:latin typeface="Times New Roman" panose="02020603050405020304" pitchFamily="18" charset="0"/>
                <a:cs typeface="Times New Roman" panose="02020603050405020304" pitchFamily="18" charset="0"/>
              </a:rPr>
              <a:t>21004284 -  </a:t>
            </a:r>
            <a:r>
              <a:rPr lang="en-GB" sz="2670" b="1" dirty="0" err="1">
                <a:latin typeface="Times New Roman" panose="02020603050405020304" pitchFamily="18" charset="0"/>
                <a:cs typeface="Times New Roman" panose="02020603050405020304" pitchFamily="18" charset="0"/>
              </a:rPr>
              <a:t>Bùi</a:t>
            </a:r>
            <a:r>
              <a:rPr lang="en-GB" sz="2670" b="1" dirty="0">
                <a:latin typeface="Times New Roman" panose="02020603050405020304" pitchFamily="18" charset="0"/>
                <a:cs typeface="Times New Roman" panose="02020603050405020304" pitchFamily="18" charset="0"/>
              </a:rPr>
              <a:t> </a:t>
            </a:r>
            <a:r>
              <a:rPr lang="en-GB" sz="2670" b="1" dirty="0" err="1">
                <a:latin typeface="Times New Roman" panose="02020603050405020304" pitchFamily="18" charset="0"/>
                <a:cs typeface="Times New Roman" panose="02020603050405020304" pitchFamily="18" charset="0"/>
              </a:rPr>
              <a:t>Lương</a:t>
            </a:r>
            <a:r>
              <a:rPr lang="en-GB" sz="2670" b="1" dirty="0">
                <a:latin typeface="Times New Roman" panose="02020603050405020304" pitchFamily="18" charset="0"/>
                <a:cs typeface="Times New Roman" panose="02020603050405020304" pitchFamily="18" charset="0"/>
              </a:rPr>
              <a:t> </a:t>
            </a:r>
            <a:r>
              <a:rPr lang="en-GB" sz="2670" b="1" dirty="0" err="1">
                <a:latin typeface="Times New Roman" panose="02020603050405020304" pitchFamily="18" charset="0"/>
                <a:cs typeface="Times New Roman" panose="02020603050405020304" pitchFamily="18" charset="0"/>
              </a:rPr>
              <a:t>Hiền</a:t>
            </a:r>
            <a:r>
              <a:rPr lang="en-GB" sz="2670" b="1" dirty="0">
                <a:latin typeface="Times New Roman" panose="02020603050405020304" pitchFamily="18" charset="0"/>
                <a:cs typeface="Times New Roman" panose="02020603050405020304" pitchFamily="18" charset="0"/>
              </a:rPr>
              <a:t> Long</a:t>
            </a:r>
            <a:endParaRPr lang="vi-VN" sz="267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88F112-98A7-C29E-37AA-E0F68AA6F2D0}"/>
              </a:ext>
            </a:extLst>
          </p:cNvPr>
          <p:cNvSpPr txBox="1"/>
          <p:nvPr/>
        </p:nvSpPr>
        <p:spPr>
          <a:xfrm>
            <a:off x="5435654" y="-1540850"/>
            <a:ext cx="3049040" cy="379656"/>
          </a:xfrm>
          <a:prstGeom prst="rect">
            <a:avLst/>
          </a:prstGeom>
          <a:noFill/>
        </p:spPr>
        <p:txBody>
          <a:bodyPr wrap="none" rtlCol="0">
            <a:spAutoFit/>
          </a:bodyPr>
          <a:lstStyle/>
          <a:p>
            <a:r>
              <a:rPr lang="en-US" sz="1867" b="1" dirty="0">
                <a:latin typeface="Times New Roman" panose="02020603050405020304" pitchFamily="18" charset="0"/>
                <a:cs typeface="Times New Roman" panose="02020603050405020304" pitchFamily="18" charset="0"/>
              </a:rPr>
              <a:t>CBHD: </a:t>
            </a:r>
            <a:r>
              <a:rPr lang="en-US" sz="1867" b="1" dirty="0" err="1">
                <a:latin typeface="Times New Roman" panose="02020603050405020304" pitchFamily="18" charset="0"/>
                <a:cs typeface="Times New Roman" panose="02020603050405020304" pitchFamily="18" charset="0"/>
              </a:rPr>
              <a:t>Th.S</a:t>
            </a:r>
            <a:r>
              <a:rPr lang="en-US" sz="1867" b="1" dirty="0">
                <a:latin typeface="Times New Roman" panose="02020603050405020304" pitchFamily="18" charset="0"/>
                <a:cs typeface="Times New Roman" panose="02020603050405020304" pitchFamily="18" charset="0"/>
              </a:rPr>
              <a:t> </a:t>
            </a:r>
            <a:r>
              <a:rPr lang="en-US" sz="1867" b="1" dirty="0" err="1">
                <a:latin typeface="Times New Roman" panose="02020603050405020304" pitchFamily="18" charset="0"/>
                <a:cs typeface="Times New Roman" panose="02020603050405020304" pitchFamily="18" charset="0"/>
              </a:rPr>
              <a:t>Trần</a:t>
            </a:r>
            <a:r>
              <a:rPr lang="en-US" sz="1867" b="1" dirty="0">
                <a:latin typeface="Times New Roman" panose="02020603050405020304" pitchFamily="18" charset="0"/>
                <a:cs typeface="Times New Roman" panose="02020603050405020304" pitchFamily="18" charset="0"/>
              </a:rPr>
              <a:t> </a:t>
            </a:r>
            <a:r>
              <a:rPr lang="en-US" sz="1867" b="1" dirty="0" err="1">
                <a:latin typeface="Times New Roman" panose="02020603050405020304" pitchFamily="18" charset="0"/>
                <a:cs typeface="Times New Roman" panose="02020603050405020304" pitchFamily="18" charset="0"/>
              </a:rPr>
              <a:t>Thái</a:t>
            </a:r>
            <a:r>
              <a:rPr lang="en-US" sz="1867" b="1" dirty="0">
                <a:latin typeface="Times New Roman" panose="02020603050405020304" pitchFamily="18" charset="0"/>
                <a:cs typeface="Times New Roman" panose="02020603050405020304" pitchFamily="18" charset="0"/>
              </a:rPr>
              <a:t> </a:t>
            </a:r>
            <a:r>
              <a:rPr lang="en-US" sz="1867" b="1" dirty="0" err="1">
                <a:latin typeface="Times New Roman" panose="02020603050405020304" pitchFamily="18" charset="0"/>
                <a:cs typeface="Times New Roman" panose="02020603050405020304" pitchFamily="18" charset="0"/>
              </a:rPr>
              <a:t>Bảo</a:t>
            </a:r>
            <a:endParaRPr lang="en-US" sz="1867"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E1D56AA-D76B-2DAF-6C03-C8D49A304A65}"/>
              </a:ext>
            </a:extLst>
          </p:cNvPr>
          <p:cNvSpPr txBox="1"/>
          <p:nvPr/>
        </p:nvSpPr>
        <p:spPr>
          <a:xfrm>
            <a:off x="1399399" y="1499743"/>
            <a:ext cx="8833209" cy="1323439"/>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MÔN HỌC: AN TOÀN VÀ AN NINH THÔNG TIN</a:t>
            </a:r>
            <a:endParaRPr lang="vi-VN" sz="4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0907CC7-F0F7-48C9-9E73-0CF9731305F2}"/>
              </a:ext>
            </a:extLst>
          </p:cNvPr>
          <p:cNvSpPr txBox="1"/>
          <p:nvPr/>
        </p:nvSpPr>
        <p:spPr>
          <a:xfrm>
            <a:off x="1950328" y="3781054"/>
            <a:ext cx="3865675" cy="461665"/>
          </a:xfrm>
          <a:prstGeom prst="rect">
            <a:avLst/>
          </a:prstGeom>
          <a:noFill/>
        </p:spPr>
        <p:txBody>
          <a:bodyPr wrap="none" rtlCol="0">
            <a:spAutoFit/>
          </a:bodyPr>
          <a:lstStyle/>
          <a:p>
            <a:pPr algn="ctr"/>
            <a:r>
              <a:rPr lang="en-GB" sz="2400" b="1" dirty="0">
                <a:latin typeface="Times New Roman" panose="02020603050405020304" pitchFamily="18" charset="0"/>
                <a:cs typeface="Times New Roman" panose="02020603050405020304" pitchFamily="18" charset="0"/>
              </a:rPr>
              <a:t>CBGD: </a:t>
            </a:r>
            <a:r>
              <a:rPr lang="en-GB" sz="2400" b="1" dirty="0" err="1">
                <a:latin typeface="Times New Roman" panose="02020603050405020304" pitchFamily="18" charset="0"/>
                <a:cs typeface="Times New Roman" panose="02020603050405020304" pitchFamily="18" charset="0"/>
              </a:rPr>
              <a:t>ThS</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Trần</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Thái</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Bảo</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59698"/>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886075" y="1127724"/>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TRIỂN KHAI TỆP VIRUS</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6021200"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 PHÂN TÍCH VÀ TRIỂN KHAI</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1436914" y="2050327"/>
            <a:ext cx="9455715" cy="954107"/>
          </a:xfrm>
          <a:prstGeom prst="rect">
            <a:avLst/>
          </a:prstGeom>
          <a:noFill/>
        </p:spPr>
        <p:txBody>
          <a:bodyPr wrap="square" rtlCol="0">
            <a:spAutoFit/>
          </a:bodyPr>
          <a:lstStyle/>
          <a:p>
            <a:r>
              <a:rPr lang="en-GB" sz="2800" dirty="0" err="1">
                <a:latin typeface="Times New Roman" panose="02020603050405020304" pitchFamily="18" charset="0"/>
                <a:cs typeface="Times New Roman" panose="02020603050405020304" pitchFamily="18" charset="0"/>
              </a:rPr>
              <a:t>Vô</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hiệu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hóa</a:t>
            </a:r>
            <a:r>
              <a:rPr lang="en-GB"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GB" sz="2800" dirty="0" err="1">
                <a:latin typeface="Times New Roman" panose="02020603050405020304" pitchFamily="18" charset="0"/>
                <a:cs typeface="Times New Roman" panose="02020603050405020304" pitchFamily="18" charset="0"/>
              </a:rPr>
              <a:t>ờng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lửa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đảm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bảo</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tường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lửa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không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thể</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chặn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quá</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trình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tải</a:t>
            </a:r>
            <a:r>
              <a:rPr lang="en-GB" sz="2800" dirty="0">
                <a:latin typeface="Times New Roman" panose="02020603050405020304" pitchFamily="18" charset="0"/>
                <a:cs typeface="Times New Roman" panose="02020603050405020304" pitchFamily="18" charset="0"/>
              </a:rPr>
              <a:t> file mahoa.exe </a:t>
            </a:r>
            <a:endParaRPr lang="en-US"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9FE19D5-E6E0-4CCD-BE0B-D640E4900681}"/>
              </a:ext>
            </a:extLst>
          </p:cNvPr>
          <p:cNvPicPr/>
          <p:nvPr/>
        </p:nvPicPr>
        <p:blipFill>
          <a:blip r:embed="rId5"/>
          <a:stretch>
            <a:fillRect/>
          </a:stretch>
        </p:blipFill>
        <p:spPr>
          <a:xfrm>
            <a:off x="1646321" y="3176469"/>
            <a:ext cx="8638322" cy="2871222"/>
          </a:xfrm>
          <a:prstGeom prst="rect">
            <a:avLst/>
          </a:prstGeom>
        </p:spPr>
      </p:pic>
    </p:spTree>
    <p:extLst>
      <p:ext uri="{BB962C8B-B14F-4D97-AF65-F5344CB8AC3E}">
        <p14:creationId xmlns:p14="http://schemas.microsoft.com/office/powerpoint/2010/main" val="1040825097"/>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886075" y="1127724"/>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TRIỂN KHAI TỆP VIRUS</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6021200"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 PHÂN TÍCH VÀ TRIỂN KHAI</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1456775" y="1798709"/>
            <a:ext cx="10365111" cy="954107"/>
          </a:xfrm>
          <a:prstGeom prst="rect">
            <a:avLst/>
          </a:prstGeom>
          <a:noFill/>
        </p:spPr>
        <p:txBody>
          <a:bodyPr wrap="square" rtlCol="0">
            <a:spAutoFit/>
          </a:bodyPr>
          <a:lstStyle/>
          <a:p>
            <a:r>
              <a:rPr lang="en-GB" sz="2800" dirty="0" err="1">
                <a:latin typeface="Times New Roman" panose="02020603050405020304" pitchFamily="18" charset="0"/>
                <a:cs typeface="Times New Roman" panose="02020603050405020304" pitchFamily="18" charset="0"/>
              </a:rPr>
              <a:t>Cấu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hình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biến</a:t>
            </a:r>
            <a:r>
              <a:rPr lang="en-GB" sz="2800" dirty="0">
                <a:latin typeface="Times New Roman" panose="02020603050405020304" pitchFamily="18" charset="0"/>
                <a:cs typeface="Times New Roman" panose="02020603050405020304" pitchFamily="18" charset="0"/>
              </a:rPr>
              <a:t>, server </a:t>
            </a:r>
            <a:r>
              <a:rPr lang="en-GB" sz="2800" dirty="0" err="1">
                <a:latin typeface="Times New Roman" panose="02020603050405020304" pitchFamily="18" charset="0"/>
                <a:cs typeface="Times New Roman" panose="02020603050405020304" pitchFamily="18" charset="0"/>
              </a:rPr>
              <a:t>chứa</a:t>
            </a:r>
            <a:r>
              <a:rPr lang="en-GB" sz="2800" dirty="0">
                <a:latin typeface="Times New Roman" panose="02020603050405020304" pitchFamily="18" charset="0"/>
                <a:cs typeface="Times New Roman" panose="02020603050405020304" pitchFamily="18" charset="0"/>
              </a:rPr>
              <a:t> file </a:t>
            </a:r>
            <a:r>
              <a:rPr lang="en-GB" sz="2800" dirty="0" err="1">
                <a:latin typeface="Times New Roman" panose="02020603050405020304" pitchFamily="18" charset="0"/>
                <a:cs typeface="Times New Roman" panose="02020603050405020304" pitchFamily="18" charset="0"/>
              </a:rPr>
              <a:t>mã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hóa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được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mô</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phỏng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trên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dropbox</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thư</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mục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mục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tiêu</a:t>
            </a:r>
            <a:r>
              <a:rPr lang="en-GB" sz="2800" dirty="0">
                <a:latin typeface="Times New Roman" panose="02020603050405020304" pitchFamily="18" charset="0"/>
                <a:cs typeface="Times New Roman" panose="02020603050405020304" pitchFamily="18" charset="0"/>
              </a:rPr>
              <a:t> , </a:t>
            </a:r>
            <a:r>
              <a:rPr lang="en-GB" sz="2800" dirty="0" err="1">
                <a:latin typeface="Times New Roman" panose="02020603050405020304" pitchFamily="18" charset="0"/>
                <a:cs typeface="Times New Roman" panose="02020603050405020304" pitchFamily="18" charset="0"/>
              </a:rPr>
              <a:t>nơi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hiển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thị</a:t>
            </a:r>
            <a:r>
              <a:rPr lang="en-GB" sz="2800" dirty="0">
                <a:latin typeface="Times New Roman" panose="02020603050405020304" pitchFamily="18" charset="0"/>
                <a:cs typeface="Times New Roman" panose="02020603050405020304" pitchFamily="18" charset="0"/>
              </a:rPr>
              <a:t> file txt </a:t>
            </a:r>
            <a:r>
              <a:rPr lang="en-GB" sz="2800" dirty="0" err="1">
                <a:latin typeface="Times New Roman" panose="02020603050405020304" pitchFamily="18" charset="0"/>
                <a:cs typeface="Times New Roman" panose="02020603050405020304" pitchFamily="18" charset="0"/>
              </a:rPr>
              <a:t>tống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tiền</a:t>
            </a:r>
            <a:endParaRPr lang="en-US"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321751D-04B3-42C4-9514-EA4413BB7537}"/>
              </a:ext>
            </a:extLst>
          </p:cNvPr>
          <p:cNvPicPr/>
          <p:nvPr/>
        </p:nvPicPr>
        <p:blipFill>
          <a:blip r:embed="rId6"/>
          <a:stretch>
            <a:fillRect/>
          </a:stretch>
        </p:blipFill>
        <p:spPr>
          <a:xfrm>
            <a:off x="1456775" y="3505607"/>
            <a:ext cx="8553763" cy="2224669"/>
          </a:xfrm>
          <a:prstGeom prst="rect">
            <a:avLst/>
          </a:prstGeom>
        </p:spPr>
      </p:pic>
    </p:spTree>
    <p:extLst>
      <p:ext uri="{BB962C8B-B14F-4D97-AF65-F5344CB8AC3E}">
        <p14:creationId xmlns:p14="http://schemas.microsoft.com/office/powerpoint/2010/main" val="131548698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886075" y="1127724"/>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TRIỂN KHAI TỆP VIRUS</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6021200"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 PHÂN TÍCH VÀ TRIỂN KHAI</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1102195" y="3069271"/>
            <a:ext cx="3365994" cy="954107"/>
          </a:xfrm>
          <a:prstGeom prst="rect">
            <a:avLst/>
          </a:prstGeom>
          <a:noFill/>
        </p:spPr>
        <p:txBody>
          <a:bodyPr wrap="square" rtlCol="0">
            <a:spAutoFit/>
          </a:bodyPr>
          <a:lstStyle/>
          <a:p>
            <a:r>
              <a:rPr lang="en-GB" sz="2800" dirty="0" err="1">
                <a:latin typeface="Times New Roman" panose="02020603050405020304" pitchFamily="18" charset="0"/>
                <a:cs typeface="Times New Roman" panose="02020603050405020304" pitchFamily="18" charset="0"/>
              </a:rPr>
              <a:t>Tải</a:t>
            </a:r>
            <a:r>
              <a:rPr lang="en-GB" sz="2800" dirty="0">
                <a:latin typeface="Times New Roman" panose="02020603050405020304" pitchFamily="18" charset="0"/>
                <a:cs typeface="Times New Roman" panose="02020603050405020304" pitchFamily="18" charset="0"/>
              </a:rPr>
              <a:t> file </a:t>
            </a:r>
            <a:r>
              <a:rPr lang="en-GB" sz="2800" dirty="0" err="1">
                <a:latin typeface="Times New Roman" panose="02020603050405020304" pitchFamily="18" charset="0"/>
                <a:cs typeface="Times New Roman" panose="02020603050405020304" pitchFamily="18" charset="0"/>
              </a:rPr>
              <a:t>mã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hóa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về</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từ</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dropbox</a:t>
            </a:r>
            <a:endParaRPr lang="en-US"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13DA6CD3-E5AD-40DB-AAAB-FA7736608DFB}"/>
              </a:ext>
            </a:extLst>
          </p:cNvPr>
          <p:cNvPicPr/>
          <p:nvPr/>
        </p:nvPicPr>
        <p:blipFill>
          <a:blip r:embed="rId5"/>
          <a:stretch>
            <a:fillRect/>
          </a:stretch>
        </p:blipFill>
        <p:spPr>
          <a:xfrm>
            <a:off x="5251715" y="1920640"/>
            <a:ext cx="6172200" cy="4041140"/>
          </a:xfrm>
          <a:prstGeom prst="rect">
            <a:avLst/>
          </a:prstGeom>
        </p:spPr>
      </p:pic>
    </p:spTree>
    <p:extLst>
      <p:ext uri="{BB962C8B-B14F-4D97-AF65-F5344CB8AC3E}">
        <p14:creationId xmlns:p14="http://schemas.microsoft.com/office/powerpoint/2010/main" val="283201179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886075" y="1127724"/>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TRIỂN KHAI TỆP VIRUS</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6021200"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 PHÂN TÍCH VÀ TRIỂN KHAI</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1102195" y="3069271"/>
            <a:ext cx="3365994" cy="954107"/>
          </a:xfrm>
          <a:prstGeom prst="rect">
            <a:avLst/>
          </a:prstGeom>
          <a:noFill/>
        </p:spPr>
        <p:txBody>
          <a:bodyPr wrap="square" rtlCol="0">
            <a:spAutoFit/>
          </a:bodyPr>
          <a:lstStyle/>
          <a:p>
            <a:r>
              <a:rPr lang="en-GB" sz="2800" dirty="0" err="1">
                <a:latin typeface="Times New Roman" panose="02020603050405020304" pitchFamily="18" charset="0"/>
                <a:cs typeface="Times New Roman" panose="02020603050405020304" pitchFamily="18" charset="0"/>
              </a:rPr>
              <a:t>Kiểm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a:t>
            </a:r>
            <a:r>
              <a:rPr lang="vi-VN" sz="2800" dirty="0">
                <a:latin typeface="Times New Roman" panose="02020603050405020304" pitchFamily="18" charset="0"/>
                <a:cs typeface="Times New Roman" panose="02020603050405020304" pitchFamily="18" charset="0"/>
              </a:rPr>
              <a:t>ư</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mục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mục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tiêu</a:t>
            </a:r>
            <a:endParaRPr lang="en-US" sz="2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69B4CF00-A4D0-4640-B4EA-EEA6B06047EE}"/>
              </a:ext>
            </a:extLst>
          </p:cNvPr>
          <p:cNvPicPr/>
          <p:nvPr/>
        </p:nvPicPr>
        <p:blipFill>
          <a:blip r:embed="rId5"/>
          <a:stretch>
            <a:fillRect/>
          </a:stretch>
        </p:blipFill>
        <p:spPr>
          <a:xfrm>
            <a:off x="5547303" y="1840883"/>
            <a:ext cx="6511290" cy="4364990"/>
          </a:xfrm>
          <a:prstGeom prst="rect">
            <a:avLst/>
          </a:prstGeom>
        </p:spPr>
      </p:pic>
    </p:spTree>
    <p:extLst>
      <p:ext uri="{BB962C8B-B14F-4D97-AF65-F5344CB8AC3E}">
        <p14:creationId xmlns:p14="http://schemas.microsoft.com/office/powerpoint/2010/main" val="342359088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886075" y="1127724"/>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TRIỂN KHAI TỆP VIRUS</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6021200"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 PHÂN TÍCH VÀ TRIỂN KHAI</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1102195" y="3069271"/>
            <a:ext cx="3365994" cy="1384995"/>
          </a:xfrm>
          <a:prstGeom prst="rect">
            <a:avLst/>
          </a:prstGeom>
          <a:noFill/>
        </p:spPr>
        <p:txBody>
          <a:bodyPr wrap="square" rtlCol="0">
            <a:spAutoFit/>
          </a:bodyPr>
          <a:lstStyle/>
          <a:p>
            <a:pPr algn="just"/>
            <a:r>
              <a:rPr lang="en-GB" sz="2800" dirty="0" err="1">
                <a:latin typeface="Times New Roman" panose="02020603050405020304" pitchFamily="18" charset="0"/>
                <a:cs typeface="Times New Roman" panose="02020603050405020304" pitchFamily="18" charset="0"/>
              </a:rPr>
              <a:t>Tự</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động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chạy</a:t>
            </a:r>
            <a:r>
              <a:rPr lang="en-GB" sz="2800" dirty="0">
                <a:latin typeface="Times New Roman" panose="02020603050405020304" pitchFamily="18" charset="0"/>
                <a:cs typeface="Times New Roman" panose="02020603050405020304" pitchFamily="18" charset="0"/>
              </a:rPr>
              <a:t> file </a:t>
            </a:r>
            <a:r>
              <a:rPr lang="en-GB" sz="2800" dirty="0" err="1">
                <a:latin typeface="Times New Roman" panose="02020603050405020304" pitchFamily="18" charset="0"/>
                <a:cs typeface="Times New Roman" panose="02020603050405020304" pitchFamily="18" charset="0"/>
              </a:rPr>
              <a:t>mã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hóa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và</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ẩn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khi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hóa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xong</a:t>
            </a:r>
            <a:endParaRPr lang="en-US"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A8FC1C1-5543-4C0C-85E0-4B053A5C0D42}"/>
              </a:ext>
            </a:extLst>
          </p:cNvPr>
          <p:cNvPicPr>
            <a:picLocks noChangeAspect="1"/>
          </p:cNvPicPr>
          <p:nvPr/>
        </p:nvPicPr>
        <p:blipFill>
          <a:blip r:embed="rId5"/>
          <a:stretch>
            <a:fillRect/>
          </a:stretch>
        </p:blipFill>
        <p:spPr>
          <a:xfrm>
            <a:off x="5726373" y="1761087"/>
            <a:ext cx="6153150" cy="4838700"/>
          </a:xfrm>
          <a:prstGeom prst="rect">
            <a:avLst/>
          </a:prstGeom>
        </p:spPr>
      </p:pic>
    </p:spTree>
    <p:extLst>
      <p:ext uri="{BB962C8B-B14F-4D97-AF65-F5344CB8AC3E}">
        <p14:creationId xmlns:p14="http://schemas.microsoft.com/office/powerpoint/2010/main" val="301619887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886075" y="1127724"/>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TRIỂN KHAI TỆP VIRUS</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6021200"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 PHÂN TÍCH VÀ TRIỂN KHAI</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577785" y="3159328"/>
            <a:ext cx="4561278" cy="1384995"/>
          </a:xfrm>
          <a:prstGeom prst="rect">
            <a:avLst/>
          </a:prstGeom>
          <a:noFill/>
        </p:spPr>
        <p:txBody>
          <a:bodyPr wrap="square" rtlCol="0">
            <a:spAutoFit/>
          </a:bodyPr>
          <a:lstStyle/>
          <a:p>
            <a:pPr algn="just"/>
            <a:r>
              <a:rPr lang="en-US" sz="2800" dirty="0" err="1">
                <a:latin typeface="Times New Roman" panose="02020603050405020304" pitchFamily="18" charset="0"/>
                <a:cs typeface="Times New Roman" panose="02020603050405020304" pitchFamily="18" charset="0"/>
              </a:rPr>
              <a:t>Dò</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chia </a:t>
            </a:r>
            <a:r>
              <a:rPr lang="en-US" sz="2800" dirty="0" err="1">
                <a:latin typeface="Times New Roman" panose="02020603050405020304" pitchFamily="18" charset="0"/>
                <a:cs typeface="Times New Roman" panose="02020603050405020304" pitchFamily="18" charset="0"/>
              </a:rPr>
              <a:t>sẻ</a:t>
            </a:r>
            <a:r>
              <a:rPr lang="en-US" sz="2800" dirty="0">
                <a:latin typeface="Times New Roman" panose="02020603050405020304" pitchFamily="18" charset="0"/>
                <a:cs typeface="Times New Roman" panose="02020603050405020304" pitchFamily="18" charset="0"/>
              </a:rPr>
              <a:t> trong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chèn</a:t>
            </a:r>
            <a:r>
              <a:rPr lang="en-US" sz="2800" dirty="0">
                <a:latin typeface="Times New Roman" panose="02020603050405020304" pitchFamily="18" charset="0"/>
                <a:cs typeface="Times New Roman" panose="02020603050405020304" pitchFamily="18" charset="0"/>
              </a:rPr>
              <a:t> file </a:t>
            </a:r>
            <a:r>
              <a:rPr lang="en-US" sz="2800" dirty="0" err="1">
                <a:latin typeface="Times New Roman" panose="02020603050405020304" pitchFamily="18" charset="0"/>
                <a:cs typeface="Times New Roman" panose="02020603050405020304" pitchFamily="18" charset="0"/>
              </a:rPr>
              <a:t>viruss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CC03E34-F1E5-4F6B-B4D5-CA290237365F}"/>
              </a:ext>
            </a:extLst>
          </p:cNvPr>
          <p:cNvPicPr>
            <a:picLocks noChangeAspect="1"/>
          </p:cNvPicPr>
          <p:nvPr/>
        </p:nvPicPr>
        <p:blipFill>
          <a:blip r:embed="rId6"/>
          <a:stretch>
            <a:fillRect/>
          </a:stretch>
        </p:blipFill>
        <p:spPr>
          <a:xfrm>
            <a:off x="5716848" y="1855757"/>
            <a:ext cx="6172200" cy="4438650"/>
          </a:xfrm>
          <a:prstGeom prst="rect">
            <a:avLst/>
          </a:prstGeom>
        </p:spPr>
      </p:pic>
    </p:spTree>
    <p:extLst>
      <p:ext uri="{BB962C8B-B14F-4D97-AF65-F5344CB8AC3E}">
        <p14:creationId xmlns:p14="http://schemas.microsoft.com/office/powerpoint/2010/main" val="263438221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1385695" y="1120059"/>
            <a:ext cx="7270075" cy="601127"/>
          </a:xfrm>
          <a:prstGeom prst="rect">
            <a:avLst/>
          </a:prstGeom>
        </p:spPr>
        <p:txBody>
          <a:bodyPr lIns="0" tIns="0" rIns="0" bIns="0" rtlCol="0" anchor="t">
            <a:spAutoFit/>
          </a:bodyPr>
          <a:lstStyle/>
          <a:p>
            <a:pPr algn="ctr">
              <a:lnSpc>
                <a:spcPts val="4960"/>
              </a:lnSpc>
              <a:spcBef>
                <a:spcPct val="0"/>
              </a:spcBef>
            </a:pPr>
            <a:r>
              <a:rPr lang="en-GB" sz="3600" dirty="0" err="1">
                <a:solidFill>
                  <a:srgbClr val="0070C0"/>
                </a:solidFill>
                <a:latin typeface="Arial" panose="020B0604020202020204" pitchFamily="34" charset="0"/>
                <a:cs typeface="Arial" panose="020B0604020202020204" pitchFamily="34" charset="0"/>
              </a:rPr>
              <a:t>Sử</a:t>
            </a:r>
            <a:r>
              <a:rPr lang="en-GB" sz="3600" dirty="0">
                <a:solidFill>
                  <a:srgbClr val="0070C0"/>
                </a:solidFill>
                <a:latin typeface="Arial" panose="020B0604020202020204" pitchFamily="34" charset="0"/>
                <a:cs typeface="Arial" panose="020B0604020202020204" pitchFamily="34" charset="0"/>
              </a:rPr>
              <a:t> </a:t>
            </a:r>
            <a:r>
              <a:rPr lang="en-GB" sz="3600" dirty="0" err="1">
                <a:solidFill>
                  <a:srgbClr val="0070C0"/>
                </a:solidFill>
                <a:latin typeface="Arial" panose="020B0604020202020204" pitchFamily="34" charset="0"/>
                <a:cs typeface="Arial" panose="020B0604020202020204" pitchFamily="34" charset="0"/>
              </a:rPr>
              <a:t>dụng</a:t>
            </a:r>
            <a:r>
              <a:rPr lang="en-GB" sz="3600" dirty="0">
                <a:solidFill>
                  <a:srgbClr val="0070C0"/>
                </a:solidFill>
                <a:latin typeface="Arial" panose="020B0604020202020204" pitchFamily="34" charset="0"/>
                <a:cs typeface="Arial" panose="020B0604020202020204" pitchFamily="34" charset="0"/>
              </a:rPr>
              <a:t> </a:t>
            </a:r>
            <a:r>
              <a:rPr lang="en-GB" sz="3600" dirty="0" err="1">
                <a:solidFill>
                  <a:srgbClr val="0070C0"/>
                </a:solidFill>
                <a:latin typeface="Arial" panose="020B0604020202020204" pitchFamily="34" charset="0"/>
                <a:cs typeface="Arial" panose="020B0604020202020204" pitchFamily="34" charset="0"/>
              </a:rPr>
              <a:t>phần</a:t>
            </a:r>
            <a:r>
              <a:rPr lang="en-GB" sz="3600" dirty="0">
                <a:solidFill>
                  <a:srgbClr val="0070C0"/>
                </a:solidFill>
                <a:latin typeface="Arial" panose="020B0604020202020204" pitchFamily="34" charset="0"/>
                <a:cs typeface="Arial" panose="020B0604020202020204" pitchFamily="34" charset="0"/>
              </a:rPr>
              <a:t> </a:t>
            </a:r>
            <a:r>
              <a:rPr lang="en-GB" sz="3600" dirty="0" err="1">
                <a:solidFill>
                  <a:srgbClr val="0070C0"/>
                </a:solidFill>
                <a:latin typeface="Arial" panose="020B0604020202020204" pitchFamily="34" charset="0"/>
                <a:cs typeface="Arial" panose="020B0604020202020204" pitchFamily="34" charset="0"/>
              </a:rPr>
              <a:t>mềm</a:t>
            </a:r>
            <a:r>
              <a:rPr lang="en-GB" sz="3600" dirty="0">
                <a:solidFill>
                  <a:srgbClr val="0070C0"/>
                </a:solidFill>
                <a:latin typeface="Arial" panose="020B0604020202020204" pitchFamily="34" charset="0"/>
                <a:cs typeface="Arial" panose="020B0604020202020204" pitchFamily="34" charset="0"/>
              </a:rPr>
              <a:t> </a:t>
            </a:r>
            <a:r>
              <a:rPr lang="en-GB" sz="3600" dirty="0" err="1">
                <a:solidFill>
                  <a:srgbClr val="0070C0"/>
                </a:solidFill>
                <a:latin typeface="Arial" panose="020B0604020202020204" pitchFamily="34" charset="0"/>
                <a:cs typeface="Arial" panose="020B0604020202020204" pitchFamily="34" charset="0"/>
              </a:rPr>
              <a:t>diệt</a:t>
            </a:r>
            <a:r>
              <a:rPr lang="en-GB" sz="3600" dirty="0">
                <a:solidFill>
                  <a:srgbClr val="0070C0"/>
                </a:solidFill>
                <a:latin typeface="Arial" panose="020B0604020202020204" pitchFamily="34" charset="0"/>
                <a:cs typeface="Arial" panose="020B0604020202020204" pitchFamily="34" charset="0"/>
              </a:rPr>
              <a:t> virus</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8524065"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III. PHÒNG TRÁNH VÀ BIỆN PHÁP BẢO VỆ</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1511808" y="2622773"/>
            <a:ext cx="7017848" cy="208685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3000" dirty="0" err="1">
                <a:latin typeface="Times New Roman" panose="02020603050405020304" pitchFamily="18" charset="0"/>
                <a:cs typeface="Times New Roman" panose="02020603050405020304" pitchFamily="18" charset="0"/>
              </a:rPr>
              <a:t>Cài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mềm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diệt</a:t>
            </a:r>
            <a:r>
              <a:rPr lang="en-US" sz="3000" dirty="0">
                <a:latin typeface="Times New Roman" panose="02020603050405020304" pitchFamily="18" charset="0"/>
                <a:cs typeface="Times New Roman" panose="02020603050405020304" pitchFamily="18" charset="0"/>
              </a:rPr>
              <a:t> virus</a:t>
            </a:r>
          </a:p>
          <a:p>
            <a:pPr marL="342900" indent="-342900" algn="just">
              <a:lnSpc>
                <a:spcPct val="150000"/>
              </a:lnSpc>
              <a:buFont typeface="Wingdings" panose="05000000000000000000" pitchFamily="2" charset="2"/>
              <a:buChar char="§"/>
            </a:pPr>
            <a:r>
              <a:rPr lang="en-US" sz="3000" dirty="0" err="1">
                <a:latin typeface="Times New Roman" panose="02020603050405020304" pitchFamily="18" charset="0"/>
                <a:cs typeface="Times New Roman" panose="02020603050405020304" pitchFamily="18" charset="0"/>
              </a:rPr>
              <a:t>Cập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xuyên</a:t>
            </a:r>
            <a:endParaRPr lang="en-US" sz="3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3000" dirty="0" err="1">
                <a:latin typeface="Times New Roman" panose="02020603050405020304" pitchFamily="18" charset="0"/>
                <a:cs typeface="Times New Roman" panose="02020603050405020304" pitchFamily="18" charset="0"/>
              </a:rPr>
              <a:t>Quét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endParaRPr lang="en-US" sz="3000" dirty="0">
              <a:latin typeface="Times New Roman" panose="02020603050405020304" pitchFamily="18" charset="0"/>
              <a:cs typeface="Times New Roman" panose="02020603050405020304" pitchFamily="18" charset="0"/>
            </a:endParaRPr>
          </a:p>
        </p:txBody>
      </p:sp>
      <p:pic>
        <p:nvPicPr>
          <p:cNvPr id="5122" name="Picture 2" descr="TOP 12 phần mềm diệt virus miễn phí cho máy tính Windows tốt nhất -  Thegioididong.com">
            <a:extLst>
              <a:ext uri="{FF2B5EF4-FFF2-40B4-BE49-F238E27FC236}">
                <a16:creationId xmlns:a16="http://schemas.microsoft.com/office/drawing/2014/main" id="{2A7090C3-802C-45D9-9C49-674AD4A08B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1958" y="2359763"/>
            <a:ext cx="4606444" cy="25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73402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325937" y="1120596"/>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637653" y="1120596"/>
            <a:ext cx="9869909" cy="585994"/>
          </a:xfrm>
          <a:prstGeom prst="rect">
            <a:avLst/>
          </a:prstGeom>
        </p:spPr>
        <p:txBody>
          <a:bodyPr wrap="square" lIns="0" tIns="0" rIns="0" bIns="0" rtlCol="0" anchor="t">
            <a:spAutoFit/>
          </a:bodyPr>
          <a:lstStyle/>
          <a:p>
            <a:pPr algn="ctr">
              <a:lnSpc>
                <a:spcPts val="4960"/>
              </a:lnSpc>
              <a:spcBef>
                <a:spcPct val="0"/>
              </a:spcBef>
            </a:pPr>
            <a:r>
              <a:rPr lang="en-GB" sz="3600" dirty="0" err="1">
                <a:solidFill>
                  <a:srgbClr val="0070C0"/>
                </a:solidFill>
                <a:latin typeface="Arial" panose="020B0604020202020204" pitchFamily="34" charset="0"/>
                <a:cs typeface="Arial" panose="020B0604020202020204" pitchFamily="34" charset="0"/>
              </a:rPr>
              <a:t>Tăng</a:t>
            </a:r>
            <a:r>
              <a:rPr lang="en-GB" sz="3600" dirty="0">
                <a:solidFill>
                  <a:srgbClr val="0070C0"/>
                </a:solidFill>
                <a:latin typeface="Arial" panose="020B0604020202020204" pitchFamily="34" charset="0"/>
                <a:cs typeface="Arial" panose="020B0604020202020204" pitchFamily="34" charset="0"/>
              </a:rPr>
              <a:t> c</a:t>
            </a:r>
            <a:r>
              <a:rPr lang="vi-VN" sz="3600" dirty="0">
                <a:solidFill>
                  <a:srgbClr val="0070C0"/>
                </a:solidFill>
                <a:latin typeface="Arial" panose="020B0604020202020204" pitchFamily="34" charset="0"/>
                <a:cs typeface="Arial" panose="020B0604020202020204" pitchFamily="34" charset="0"/>
              </a:rPr>
              <a:t>ư</a:t>
            </a:r>
            <a:r>
              <a:rPr lang="en-GB" sz="3600" dirty="0" err="1">
                <a:solidFill>
                  <a:srgbClr val="0070C0"/>
                </a:solidFill>
                <a:latin typeface="Arial" panose="020B0604020202020204" pitchFamily="34" charset="0"/>
                <a:cs typeface="Arial" panose="020B0604020202020204" pitchFamily="34" charset="0"/>
              </a:rPr>
              <a:t>ờng</a:t>
            </a:r>
            <a:r>
              <a:rPr lang="en-GB" sz="3600" dirty="0">
                <a:solidFill>
                  <a:srgbClr val="0070C0"/>
                </a:solidFill>
                <a:latin typeface="Arial" panose="020B0604020202020204" pitchFamily="34" charset="0"/>
                <a:cs typeface="Arial" panose="020B0604020202020204" pitchFamily="34" charset="0"/>
              </a:rPr>
              <a:t> </a:t>
            </a:r>
            <a:r>
              <a:rPr lang="en-GB" sz="3600" dirty="0" err="1">
                <a:solidFill>
                  <a:srgbClr val="0070C0"/>
                </a:solidFill>
                <a:latin typeface="Arial" panose="020B0604020202020204" pitchFamily="34" charset="0"/>
                <a:cs typeface="Arial" panose="020B0604020202020204" pitchFamily="34" charset="0"/>
              </a:rPr>
              <a:t>nhận</a:t>
            </a:r>
            <a:r>
              <a:rPr lang="en-GB" sz="3600" dirty="0">
                <a:solidFill>
                  <a:srgbClr val="0070C0"/>
                </a:solidFill>
                <a:latin typeface="Arial" panose="020B0604020202020204" pitchFamily="34" charset="0"/>
                <a:cs typeface="Arial" panose="020B0604020202020204" pitchFamily="34" charset="0"/>
              </a:rPr>
              <a:t> </a:t>
            </a:r>
            <a:r>
              <a:rPr lang="en-GB" sz="3600" dirty="0" err="1">
                <a:solidFill>
                  <a:srgbClr val="0070C0"/>
                </a:solidFill>
                <a:latin typeface="Arial" panose="020B0604020202020204" pitchFamily="34" charset="0"/>
                <a:cs typeface="Arial" panose="020B0604020202020204" pitchFamily="34" charset="0"/>
              </a:rPr>
              <a:t>thức</a:t>
            </a:r>
            <a:r>
              <a:rPr lang="en-GB" sz="3600" dirty="0">
                <a:solidFill>
                  <a:srgbClr val="0070C0"/>
                </a:solidFill>
                <a:latin typeface="Arial" panose="020B0604020202020204" pitchFamily="34" charset="0"/>
                <a:cs typeface="Arial" panose="020B0604020202020204" pitchFamily="34" charset="0"/>
              </a:rPr>
              <a:t> </a:t>
            </a:r>
            <a:r>
              <a:rPr lang="en-GB" sz="3600" dirty="0" err="1">
                <a:solidFill>
                  <a:srgbClr val="0070C0"/>
                </a:solidFill>
                <a:latin typeface="Arial" panose="020B0604020202020204" pitchFamily="34" charset="0"/>
                <a:cs typeface="Arial" panose="020B0604020202020204" pitchFamily="34" charset="0"/>
              </a:rPr>
              <a:t>và</a:t>
            </a:r>
            <a:r>
              <a:rPr lang="en-GB" sz="3600" dirty="0">
                <a:solidFill>
                  <a:srgbClr val="0070C0"/>
                </a:solidFill>
                <a:latin typeface="Arial" panose="020B0604020202020204" pitchFamily="34" charset="0"/>
                <a:cs typeface="Arial" panose="020B0604020202020204" pitchFamily="34" charset="0"/>
              </a:rPr>
              <a:t> </a:t>
            </a:r>
            <a:r>
              <a:rPr lang="en-GB" sz="3600" dirty="0" err="1">
                <a:solidFill>
                  <a:srgbClr val="0070C0"/>
                </a:solidFill>
                <a:latin typeface="Arial" panose="020B0604020202020204" pitchFamily="34" charset="0"/>
                <a:cs typeface="Arial" panose="020B0604020202020204" pitchFamily="34" charset="0"/>
              </a:rPr>
              <a:t>đào</a:t>
            </a:r>
            <a:r>
              <a:rPr lang="en-GB" sz="3600" dirty="0">
                <a:solidFill>
                  <a:srgbClr val="0070C0"/>
                </a:solidFill>
                <a:latin typeface="Arial" panose="020B0604020202020204" pitchFamily="34" charset="0"/>
                <a:cs typeface="Arial" panose="020B0604020202020204" pitchFamily="34" charset="0"/>
              </a:rPr>
              <a:t> </a:t>
            </a:r>
            <a:r>
              <a:rPr lang="en-GB" sz="3600" dirty="0" err="1">
                <a:solidFill>
                  <a:srgbClr val="0070C0"/>
                </a:solidFill>
                <a:latin typeface="Arial" panose="020B0604020202020204" pitchFamily="34" charset="0"/>
                <a:cs typeface="Arial" panose="020B0604020202020204" pitchFamily="34" charset="0"/>
              </a:rPr>
              <a:t>tạo</a:t>
            </a:r>
            <a:r>
              <a:rPr lang="en-GB" sz="3600" dirty="0">
                <a:solidFill>
                  <a:srgbClr val="0070C0"/>
                </a:solidFill>
                <a:latin typeface="Arial" panose="020B0604020202020204" pitchFamily="34" charset="0"/>
                <a:cs typeface="Arial" panose="020B0604020202020204" pitchFamily="34" charset="0"/>
              </a:rPr>
              <a:t> ng</a:t>
            </a:r>
            <a:r>
              <a:rPr lang="vi-VN" sz="3600" dirty="0">
                <a:solidFill>
                  <a:srgbClr val="0070C0"/>
                </a:solidFill>
                <a:latin typeface="Arial" panose="020B0604020202020204" pitchFamily="34" charset="0"/>
                <a:cs typeface="Arial" panose="020B0604020202020204" pitchFamily="34" charset="0"/>
              </a:rPr>
              <a:t>ư</a:t>
            </a:r>
            <a:r>
              <a:rPr lang="en-GB" sz="3600" dirty="0" err="1">
                <a:solidFill>
                  <a:srgbClr val="0070C0"/>
                </a:solidFill>
                <a:latin typeface="Arial" panose="020B0604020202020204" pitchFamily="34" charset="0"/>
                <a:cs typeface="Arial" panose="020B0604020202020204" pitchFamily="34" charset="0"/>
              </a:rPr>
              <a:t>ời</a:t>
            </a:r>
            <a:r>
              <a:rPr lang="en-GB" sz="3600" dirty="0">
                <a:solidFill>
                  <a:srgbClr val="0070C0"/>
                </a:solidFill>
                <a:latin typeface="Arial" panose="020B0604020202020204" pitchFamily="34" charset="0"/>
                <a:cs typeface="Arial" panose="020B0604020202020204" pitchFamily="34" charset="0"/>
              </a:rPr>
              <a:t> </a:t>
            </a:r>
            <a:r>
              <a:rPr lang="en-GB" sz="3600" dirty="0" err="1">
                <a:solidFill>
                  <a:srgbClr val="0070C0"/>
                </a:solidFill>
                <a:latin typeface="Arial" panose="020B0604020202020204" pitchFamily="34" charset="0"/>
                <a:cs typeface="Arial" panose="020B0604020202020204" pitchFamily="34" charset="0"/>
              </a:rPr>
              <a:t>dùng</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8524065"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III. PHÒNG TRÁNH VÀ BIỆN PHÁP BẢO VỆ</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223163" y="2903419"/>
            <a:ext cx="5032847" cy="1477328"/>
          </a:xfrm>
          <a:prstGeom prst="rect">
            <a:avLst/>
          </a:prstGeom>
          <a:noFill/>
        </p:spPr>
        <p:txBody>
          <a:bodyPr wrap="square" rtlCol="0">
            <a:spAutoFit/>
          </a:bodyPr>
          <a:lstStyle/>
          <a:p>
            <a:pPr algn="just"/>
            <a:r>
              <a:rPr lang="en-US" sz="3000" b="1" dirty="0" err="1">
                <a:latin typeface="Times New Roman" panose="02020603050405020304" pitchFamily="18" charset="0"/>
                <a:cs typeface="Times New Roman" panose="02020603050405020304" pitchFamily="18" charset="0"/>
              </a:rPr>
              <a:t>Nhận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biết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gmail</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lừa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đảo</a:t>
            </a:r>
            <a:r>
              <a:rPr lang="en-US" sz="3000" b="1" dirty="0">
                <a:latin typeface="Times New Roman" panose="02020603050405020304" pitchFamily="18" charset="0"/>
                <a:cs typeface="Times New Roman" panose="02020603050405020304" pitchFamily="18" charset="0"/>
              </a:rPr>
              <a: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dấu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gmail</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lừa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đảo</a:t>
            </a:r>
            <a:endParaRPr lang="en-US" sz="3000" dirty="0">
              <a:latin typeface="Times New Roman" panose="02020603050405020304" pitchFamily="18" charset="0"/>
              <a:cs typeface="Times New Roman" panose="02020603050405020304" pitchFamily="18" charset="0"/>
            </a:endParaRPr>
          </a:p>
        </p:txBody>
      </p:sp>
      <p:pic>
        <p:nvPicPr>
          <p:cNvPr id="4098" name="Picture 2" descr="Hướng dẫn xây dựng chương trình đào tạo nội bộ hiệu quả">
            <a:extLst>
              <a:ext uri="{FF2B5EF4-FFF2-40B4-BE49-F238E27FC236}">
                <a16:creationId xmlns:a16="http://schemas.microsoft.com/office/drawing/2014/main" id="{B171439A-BED5-4CDA-A8D3-8F9F19D611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9172" y="1941382"/>
            <a:ext cx="5776432" cy="361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07444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929253" y="1149447"/>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234729" y="1179952"/>
            <a:ext cx="9869909" cy="585994"/>
          </a:xfrm>
          <a:prstGeom prst="rect">
            <a:avLst/>
          </a:prstGeom>
        </p:spPr>
        <p:txBody>
          <a:bodyPr wrap="square" lIns="0" tIns="0" rIns="0" bIns="0" rtlCol="0" anchor="t">
            <a:spAutoFit/>
          </a:bodyPr>
          <a:lstStyle/>
          <a:p>
            <a:pPr algn="ctr">
              <a:lnSpc>
                <a:spcPts val="4960"/>
              </a:lnSpc>
              <a:spcBef>
                <a:spcPct val="0"/>
              </a:spcBef>
            </a:pPr>
            <a:r>
              <a:rPr lang="en-US" sz="3600" dirty="0" err="1">
                <a:solidFill>
                  <a:srgbClr val="0070C0"/>
                </a:solidFill>
                <a:latin typeface="Arial" panose="020B0604020202020204" pitchFamily="34" charset="0"/>
                <a:cs typeface="Arial" panose="020B0604020202020204" pitchFamily="34" charset="0"/>
              </a:rPr>
              <a:t>Thường</a:t>
            </a:r>
            <a:r>
              <a:rPr lang="en-US" sz="3600" dirty="0">
                <a:solidFill>
                  <a:srgbClr val="0070C0"/>
                </a:solidFill>
                <a:latin typeface="Arial" panose="020B0604020202020204" pitchFamily="34" charset="0"/>
                <a:cs typeface="Arial" panose="020B0604020202020204" pitchFamily="34" charset="0"/>
              </a:rPr>
              <a:t> </a:t>
            </a:r>
            <a:r>
              <a:rPr lang="en-US" sz="3600" dirty="0" err="1">
                <a:solidFill>
                  <a:srgbClr val="0070C0"/>
                </a:solidFill>
                <a:latin typeface="Arial" panose="020B0604020202020204" pitchFamily="34" charset="0"/>
                <a:cs typeface="Arial" panose="020B0604020202020204" pitchFamily="34" charset="0"/>
              </a:rPr>
              <a:t>xuyên</a:t>
            </a:r>
            <a:r>
              <a:rPr lang="en-US" sz="3600" dirty="0">
                <a:solidFill>
                  <a:srgbClr val="0070C0"/>
                </a:solidFill>
                <a:latin typeface="Arial" panose="020B0604020202020204" pitchFamily="34" charset="0"/>
                <a:cs typeface="Arial" panose="020B0604020202020204" pitchFamily="34" charset="0"/>
              </a:rPr>
              <a:t> </a:t>
            </a:r>
            <a:r>
              <a:rPr lang="en-US" sz="3600" dirty="0" err="1">
                <a:solidFill>
                  <a:srgbClr val="0070C0"/>
                </a:solidFill>
                <a:latin typeface="Arial" panose="020B0604020202020204" pitchFamily="34" charset="0"/>
                <a:cs typeface="Arial" panose="020B0604020202020204" pitchFamily="34" charset="0"/>
              </a:rPr>
              <a:t>sao</a:t>
            </a:r>
            <a:r>
              <a:rPr lang="en-US" sz="3600" dirty="0">
                <a:solidFill>
                  <a:srgbClr val="0070C0"/>
                </a:solidFill>
                <a:latin typeface="Arial" panose="020B0604020202020204" pitchFamily="34" charset="0"/>
                <a:cs typeface="Arial" panose="020B0604020202020204" pitchFamily="34" charset="0"/>
              </a:rPr>
              <a:t> </a:t>
            </a:r>
            <a:r>
              <a:rPr lang="en-US" sz="3600" dirty="0" err="1">
                <a:solidFill>
                  <a:srgbClr val="0070C0"/>
                </a:solidFill>
                <a:latin typeface="Arial" panose="020B0604020202020204" pitchFamily="34" charset="0"/>
                <a:cs typeface="Arial" panose="020B0604020202020204" pitchFamily="34" charset="0"/>
              </a:rPr>
              <a:t>lưu</a:t>
            </a:r>
            <a:r>
              <a:rPr lang="en-US" sz="3600" dirty="0">
                <a:solidFill>
                  <a:srgbClr val="0070C0"/>
                </a:solidFill>
                <a:latin typeface="Arial" panose="020B0604020202020204" pitchFamily="34" charset="0"/>
                <a:cs typeface="Arial" panose="020B0604020202020204" pitchFamily="34" charset="0"/>
              </a:rPr>
              <a:t> </a:t>
            </a:r>
            <a:r>
              <a:rPr lang="en-US" sz="3600" dirty="0" err="1">
                <a:solidFill>
                  <a:srgbClr val="0070C0"/>
                </a:solidFill>
                <a:latin typeface="Arial" panose="020B0604020202020204" pitchFamily="34" charset="0"/>
                <a:cs typeface="Arial" panose="020B0604020202020204" pitchFamily="34" charset="0"/>
              </a:rPr>
              <a:t>dữ</a:t>
            </a:r>
            <a:r>
              <a:rPr lang="en-US" sz="3600" dirty="0">
                <a:solidFill>
                  <a:srgbClr val="0070C0"/>
                </a:solidFill>
                <a:latin typeface="Arial" panose="020B0604020202020204" pitchFamily="34" charset="0"/>
                <a:cs typeface="Arial" panose="020B0604020202020204" pitchFamily="34" charset="0"/>
              </a:rPr>
              <a:t> </a:t>
            </a:r>
            <a:r>
              <a:rPr lang="en-US" sz="3600" dirty="0" err="1">
                <a:solidFill>
                  <a:srgbClr val="0070C0"/>
                </a:solidFill>
                <a:latin typeface="Arial" panose="020B0604020202020204" pitchFamily="34" charset="0"/>
                <a:cs typeface="Arial" panose="020B0604020202020204" pitchFamily="34" charset="0"/>
              </a:rPr>
              <a:t>liệu</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8524065"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III. PHÒNG TRÁNH VÀ BIỆN PHÁP BẢO VỆ</a:t>
            </a:r>
          </a:p>
        </p:txBody>
      </p:sp>
      <p:sp>
        <p:nvSpPr>
          <p:cNvPr id="10" name="TextBox 9">
            <a:extLst>
              <a:ext uri="{FF2B5EF4-FFF2-40B4-BE49-F238E27FC236}">
                <a16:creationId xmlns:a16="http://schemas.microsoft.com/office/drawing/2014/main" id="{CF41BAE7-4CAF-5F01-AEBA-C55C9B20C088}"/>
              </a:ext>
            </a:extLst>
          </p:cNvPr>
          <p:cNvSpPr txBox="1"/>
          <p:nvPr/>
        </p:nvSpPr>
        <p:spPr>
          <a:xfrm>
            <a:off x="731520" y="2183533"/>
            <a:ext cx="7458892" cy="3323987"/>
          </a:xfrm>
          <a:prstGeom prst="rect">
            <a:avLst/>
          </a:prstGeom>
          <a:noFill/>
        </p:spPr>
        <p:txBody>
          <a:bodyPr wrap="square" rtlCol="0">
            <a:spAutoFit/>
          </a:bodyPr>
          <a:lstStyle/>
          <a:p>
            <a:pPr marL="285750" indent="-285750" algn="just">
              <a:buFont typeface="Wingdings" panose="05000000000000000000" pitchFamily="2" charset="2"/>
              <a:buChar char="§"/>
            </a:pPr>
            <a:r>
              <a:rPr lang="vi-VN" sz="3000" b="1" dirty="0">
                <a:latin typeface="+mj-lt"/>
              </a:rPr>
              <a:t>Duy trì bản sao lưu định kỳ:</a:t>
            </a:r>
            <a:r>
              <a:rPr lang="vi-VN" sz="3000" dirty="0">
                <a:latin typeface="+mj-lt"/>
              </a:rPr>
              <a:t> Sao lưu dữ liệu quan trọng lên thiết bị lưu trữ ngoài (USB, ổ cứng ngoài) hoặc dịch vụ đám mây.</a:t>
            </a:r>
            <a:endParaRPr lang="en-US" sz="3000" dirty="0">
              <a:latin typeface="+mj-lt"/>
            </a:endParaRPr>
          </a:p>
          <a:p>
            <a:pPr algn="just"/>
            <a:endParaRPr lang="en-US" sz="3000" dirty="0">
              <a:latin typeface="+mj-lt"/>
            </a:endParaRPr>
          </a:p>
          <a:p>
            <a:pPr marL="285750" indent="-285750" algn="just">
              <a:buFont typeface="Wingdings" panose="05000000000000000000" pitchFamily="2" charset="2"/>
              <a:buChar char="§"/>
            </a:pPr>
            <a:r>
              <a:rPr lang="vi-VN" sz="3000" b="1" dirty="0">
                <a:latin typeface="+mj-lt"/>
              </a:rPr>
              <a:t>Bảo vệ bản sao lưu:</a:t>
            </a:r>
            <a:r>
              <a:rPr lang="vi-VN" sz="3000" dirty="0">
                <a:latin typeface="+mj-lt"/>
              </a:rPr>
              <a:t> Ngắt kết nối thiết bị sao lưu sau khi hoàn tất để tránh bị lây nhiễm nếu ransomware tấn công hệ thống chính.</a:t>
            </a:r>
            <a:endParaRPr lang="en-US" sz="3000" dirty="0">
              <a:latin typeface="+mj-lt"/>
            </a:endParaRPr>
          </a:p>
        </p:txBody>
      </p:sp>
      <p:pic>
        <p:nvPicPr>
          <p:cNvPr id="1029" name="Picture 5" descr="Dịch vụ sao lưu dữ liệu - Backup Service | Cloud Backup - 123HOST">
            <a:extLst>
              <a:ext uri="{FF2B5EF4-FFF2-40B4-BE49-F238E27FC236}">
                <a16:creationId xmlns:a16="http://schemas.microsoft.com/office/drawing/2014/main" id="{A4E6CCF6-015C-60AB-84AD-B53E36C0E3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9195" y="2107831"/>
            <a:ext cx="3740425" cy="2836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43819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11" name="Title 10">
            <a:extLst>
              <a:ext uri="{FF2B5EF4-FFF2-40B4-BE49-F238E27FC236}">
                <a16:creationId xmlns:a16="http://schemas.microsoft.com/office/drawing/2014/main" id="{C02B3A33-75E1-96DB-12F2-B86C0B0048F0}"/>
              </a:ext>
            </a:extLst>
          </p:cNvPr>
          <p:cNvSpPr>
            <a:spLocks noGrp="1"/>
          </p:cNvSpPr>
          <p:nvPr>
            <p:ph type="title"/>
          </p:nvPr>
        </p:nvSpPr>
        <p:spPr>
          <a:xfrm>
            <a:off x="2606717" y="2272305"/>
            <a:ext cx="12098507" cy="2539944"/>
          </a:xfrm>
        </p:spPr>
        <p:txBody>
          <a:bodyPr>
            <a:normAutofit fontScale="90000"/>
          </a:bodyPr>
          <a:lstStyle/>
          <a:p>
            <a:r>
              <a:rPr lang="en-GB" sz="19900" dirty="0">
                <a:latin typeface="Times New Roman" panose="02020603050405020304" pitchFamily="18" charset="0"/>
                <a:cs typeface="Times New Roman" panose="02020603050405020304" pitchFamily="18" charset="0"/>
              </a:rPr>
              <a:t>D</a:t>
            </a:r>
            <a:r>
              <a:rPr lang="en-US" sz="19900" dirty="0">
                <a:latin typeface="Times New Roman" panose="02020603050405020304" pitchFamily="18" charset="0"/>
                <a:cs typeface="Times New Roman" panose="02020603050405020304" pitchFamily="18" charset="0"/>
              </a:rPr>
              <a:t>EMO</a:t>
            </a:r>
          </a:p>
        </p:txBody>
      </p:sp>
    </p:spTree>
    <p:extLst>
      <p:ext uri="{BB962C8B-B14F-4D97-AF65-F5344CB8AC3E}">
        <p14:creationId xmlns:p14="http://schemas.microsoft.com/office/powerpoint/2010/main" val="2681702857"/>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10" name="TextBox 9"/>
          <p:cNvSpPr txBox="1"/>
          <p:nvPr/>
        </p:nvSpPr>
        <p:spPr>
          <a:xfrm>
            <a:off x="1035611" y="323490"/>
            <a:ext cx="2691763" cy="584775"/>
          </a:xfrm>
          <a:prstGeom prst="rect">
            <a:avLst/>
          </a:prstGeom>
          <a:noFill/>
        </p:spPr>
        <p:txBody>
          <a:bodyPr wrap="none" rtlCol="0">
            <a:spAutoFit/>
          </a:bodyPr>
          <a:lstStyle/>
          <a:p>
            <a:r>
              <a:rPr lang="en-US" sz="3200" b="1">
                <a:solidFill>
                  <a:srgbClr val="FF0000"/>
                </a:solidFill>
                <a:latin typeface="Arial (Body)"/>
                <a:cs typeface="Arial" pitchFamily="34" charset="0"/>
              </a:rPr>
              <a:t>TỔNG QUAN</a:t>
            </a:r>
          </a:p>
        </p:txBody>
      </p:sp>
      <p:sp>
        <p:nvSpPr>
          <p:cNvPr id="7" name="TextBox 6">
            <a:extLst>
              <a:ext uri="{FF2B5EF4-FFF2-40B4-BE49-F238E27FC236}">
                <a16:creationId xmlns:a16="http://schemas.microsoft.com/office/drawing/2014/main" id="{4EFACAE6-EB3A-550B-7344-13B5CAF24075}"/>
              </a:ext>
            </a:extLst>
          </p:cNvPr>
          <p:cNvSpPr txBox="1"/>
          <p:nvPr/>
        </p:nvSpPr>
        <p:spPr>
          <a:xfrm>
            <a:off x="1035611" y="1003772"/>
            <a:ext cx="3276859" cy="584775"/>
          </a:xfrm>
          <a:prstGeom prst="rect">
            <a:avLst/>
          </a:prstGeom>
          <a:noFill/>
        </p:spPr>
        <p:txBody>
          <a:bodyPr wrap="none" rtlCol="0">
            <a:spAutoFit/>
          </a:bodyPr>
          <a:lstStyle/>
          <a:p>
            <a:r>
              <a:rPr lang="en-US" sz="3200" b="1" dirty="0" err="1">
                <a:solidFill>
                  <a:srgbClr val="0070C0"/>
                </a:solidFill>
                <a:latin typeface="Arial (Body)"/>
                <a:cs typeface="Arial" pitchFamily="34" charset="0"/>
              </a:rPr>
              <a:t>Gồm</a:t>
            </a:r>
            <a:r>
              <a:rPr lang="en-US" sz="3200" b="1" dirty="0">
                <a:solidFill>
                  <a:srgbClr val="0070C0"/>
                </a:solidFill>
                <a:latin typeface="Arial (Body)"/>
                <a:cs typeface="Arial" pitchFamily="34" charset="0"/>
              </a:rPr>
              <a:t> 4 </a:t>
            </a:r>
            <a:r>
              <a:rPr lang="en-US" sz="3200" b="1" dirty="0" err="1">
                <a:solidFill>
                  <a:srgbClr val="0070C0"/>
                </a:solidFill>
                <a:latin typeface="Arial (Body)"/>
                <a:cs typeface="Arial" pitchFamily="34" charset="0"/>
              </a:rPr>
              <a:t>chương</a:t>
            </a:r>
            <a:r>
              <a:rPr lang="en-US" sz="3200" b="1" dirty="0">
                <a:solidFill>
                  <a:srgbClr val="0070C0"/>
                </a:solidFill>
                <a:latin typeface="Arial (Body)"/>
                <a:cs typeface="Arial" pitchFamily="34" charset="0"/>
              </a:rPr>
              <a:t>:</a:t>
            </a:r>
          </a:p>
        </p:txBody>
      </p:sp>
      <p:sp>
        <p:nvSpPr>
          <p:cNvPr id="11" name="TextBox 10">
            <a:extLst>
              <a:ext uri="{FF2B5EF4-FFF2-40B4-BE49-F238E27FC236}">
                <a16:creationId xmlns:a16="http://schemas.microsoft.com/office/drawing/2014/main" id="{1B9FE56C-0CC5-330B-61D5-DBD2EA90226D}"/>
              </a:ext>
            </a:extLst>
          </p:cNvPr>
          <p:cNvSpPr txBox="1"/>
          <p:nvPr/>
        </p:nvSpPr>
        <p:spPr>
          <a:xfrm>
            <a:off x="1111115" y="1936350"/>
            <a:ext cx="2858475" cy="553998"/>
          </a:xfrm>
          <a:prstGeom prst="rect">
            <a:avLst/>
          </a:prstGeom>
          <a:noFill/>
        </p:spPr>
        <p:txBody>
          <a:bodyPr wrap="none" rtlCol="0">
            <a:spAutoFit/>
          </a:bodyPr>
          <a:lstStyle/>
          <a:p>
            <a:r>
              <a:rPr lang="en-US" sz="3000" b="1" dirty="0">
                <a:solidFill>
                  <a:srgbClr val="0070C0"/>
                </a:solidFill>
                <a:latin typeface="Arial (Body)"/>
                <a:cs typeface="Arial" pitchFamily="34" charset="0"/>
              </a:rPr>
              <a:t>I. TỔNG QUAN</a:t>
            </a:r>
          </a:p>
        </p:txBody>
      </p:sp>
      <p:sp>
        <p:nvSpPr>
          <p:cNvPr id="12" name="TextBox 11">
            <a:extLst>
              <a:ext uri="{FF2B5EF4-FFF2-40B4-BE49-F238E27FC236}">
                <a16:creationId xmlns:a16="http://schemas.microsoft.com/office/drawing/2014/main" id="{1304D131-026E-E59A-DE5D-C9F09C18F0C1}"/>
              </a:ext>
            </a:extLst>
          </p:cNvPr>
          <p:cNvSpPr txBox="1"/>
          <p:nvPr/>
        </p:nvSpPr>
        <p:spPr>
          <a:xfrm>
            <a:off x="1125144" y="2485352"/>
            <a:ext cx="5657318" cy="553998"/>
          </a:xfrm>
          <a:prstGeom prst="rect">
            <a:avLst/>
          </a:prstGeom>
          <a:noFill/>
        </p:spPr>
        <p:txBody>
          <a:bodyPr wrap="none" rtlCol="0">
            <a:spAutoFit/>
          </a:bodyPr>
          <a:lstStyle/>
          <a:p>
            <a:r>
              <a:rPr lang="en-US" sz="3000" b="1" dirty="0">
                <a:solidFill>
                  <a:srgbClr val="0070C0"/>
                </a:solidFill>
                <a:latin typeface="Arial (Body)"/>
                <a:cs typeface="Arial" pitchFamily="34" charset="0"/>
              </a:rPr>
              <a:t>II. PHÂN TÍCH VÀ TRIỂN KHAI</a:t>
            </a:r>
          </a:p>
        </p:txBody>
      </p:sp>
      <p:sp>
        <p:nvSpPr>
          <p:cNvPr id="13" name="TextBox 12">
            <a:extLst>
              <a:ext uri="{FF2B5EF4-FFF2-40B4-BE49-F238E27FC236}">
                <a16:creationId xmlns:a16="http://schemas.microsoft.com/office/drawing/2014/main" id="{747167BD-ED47-1ACD-2E6D-24988E9DECE9}"/>
              </a:ext>
            </a:extLst>
          </p:cNvPr>
          <p:cNvSpPr txBox="1"/>
          <p:nvPr/>
        </p:nvSpPr>
        <p:spPr>
          <a:xfrm>
            <a:off x="1125144" y="3039280"/>
            <a:ext cx="4801314" cy="553998"/>
          </a:xfrm>
          <a:prstGeom prst="rect">
            <a:avLst/>
          </a:prstGeom>
          <a:noFill/>
        </p:spPr>
        <p:txBody>
          <a:bodyPr wrap="none" rtlCol="0">
            <a:spAutoFit/>
          </a:bodyPr>
          <a:lstStyle/>
          <a:p>
            <a:r>
              <a:rPr lang="en-US" sz="3000" b="1" dirty="0">
                <a:solidFill>
                  <a:srgbClr val="0070C0"/>
                </a:solidFill>
                <a:latin typeface="Arial (Body)"/>
                <a:cs typeface="Arial" pitchFamily="34" charset="0"/>
              </a:rPr>
              <a:t>III. </a:t>
            </a:r>
            <a:r>
              <a:rPr lang="en-GB" sz="3000" b="1" dirty="0">
                <a:solidFill>
                  <a:srgbClr val="0070C0"/>
                </a:solidFill>
                <a:latin typeface="Arial (Body)"/>
                <a:cs typeface="Arial" pitchFamily="34" charset="0"/>
              </a:rPr>
              <a:t>CÁCH PHÒNG TRÁNH</a:t>
            </a:r>
            <a:endParaRPr lang="en-US" sz="3000" b="1" dirty="0">
              <a:solidFill>
                <a:srgbClr val="0070C0"/>
              </a:solidFill>
              <a:latin typeface="Arial (Body)"/>
              <a:cs typeface="Arial" pitchFamily="34" charset="0"/>
            </a:endParaRPr>
          </a:p>
        </p:txBody>
      </p:sp>
      <p:sp>
        <p:nvSpPr>
          <p:cNvPr id="2" name="TextBox 1">
            <a:extLst>
              <a:ext uri="{FF2B5EF4-FFF2-40B4-BE49-F238E27FC236}">
                <a16:creationId xmlns:a16="http://schemas.microsoft.com/office/drawing/2014/main" id="{ED27B020-99CA-EC88-FBA1-4D055FB1C7EE}"/>
              </a:ext>
            </a:extLst>
          </p:cNvPr>
          <p:cNvSpPr txBox="1"/>
          <p:nvPr/>
        </p:nvSpPr>
        <p:spPr>
          <a:xfrm>
            <a:off x="1125144" y="3588212"/>
            <a:ext cx="1882182" cy="553998"/>
          </a:xfrm>
          <a:prstGeom prst="rect">
            <a:avLst/>
          </a:prstGeom>
          <a:noFill/>
        </p:spPr>
        <p:txBody>
          <a:bodyPr wrap="none" rtlCol="0">
            <a:spAutoFit/>
          </a:bodyPr>
          <a:lstStyle/>
          <a:p>
            <a:r>
              <a:rPr lang="en-US" sz="3000" b="1" dirty="0">
                <a:solidFill>
                  <a:srgbClr val="0070C0"/>
                </a:solidFill>
                <a:latin typeface="Arial (Body)"/>
                <a:cs typeface="Arial" pitchFamily="34" charset="0"/>
              </a:rPr>
              <a:t>IV. DEMO</a:t>
            </a:r>
          </a:p>
        </p:txBody>
      </p:sp>
    </p:spTree>
    <p:extLst>
      <p:ext uri="{BB962C8B-B14F-4D97-AF65-F5344CB8AC3E}">
        <p14:creationId xmlns:p14="http://schemas.microsoft.com/office/powerpoint/2010/main" val="206194147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035611" y="1073627"/>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637394" y="1094498"/>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TỔNG QUAN</a:t>
            </a:r>
            <a:endParaRPr lang="en-US" sz="3600" dirty="0">
              <a:solidFill>
                <a:srgbClr val="0070C0"/>
              </a:solidFill>
              <a:latin typeface="Arial" panose="020B0604020202020204" pitchFamily="34" charset="0"/>
              <a:cs typeface="Arial" panose="020B0604020202020204" pitchFamily="34" charset="0"/>
            </a:endParaRPr>
          </a:p>
        </p:txBody>
      </p:sp>
      <p:sp>
        <p:nvSpPr>
          <p:cNvPr id="16" name="TextBox 11">
            <a:extLst>
              <a:ext uri="{FF2B5EF4-FFF2-40B4-BE49-F238E27FC236}">
                <a16:creationId xmlns:a16="http://schemas.microsoft.com/office/drawing/2014/main" id="{DB6F1235-829D-D09D-1FA0-EA6CDB316837}"/>
              </a:ext>
            </a:extLst>
          </p:cNvPr>
          <p:cNvSpPr txBox="1"/>
          <p:nvPr/>
        </p:nvSpPr>
        <p:spPr>
          <a:xfrm>
            <a:off x="758513" y="1887985"/>
            <a:ext cx="11049444" cy="492443"/>
          </a:xfrm>
          <a:prstGeom prst="rect">
            <a:avLst/>
          </a:prstGeom>
        </p:spPr>
        <p:txBody>
          <a:bodyPr wrap="square" lIns="0" tIns="0" rIns="0" bIns="0" rtlCol="0" anchor="t">
            <a:spAutoFit/>
          </a:bodyPr>
          <a:lstStyle/>
          <a:p>
            <a:pPr indent="717550" algn="just"/>
            <a:r>
              <a:rPr lang="en-US" sz="2400" dirty="0"/>
              <a:t>	</a:t>
            </a:r>
            <a:r>
              <a:rPr lang="en-US" sz="3200" b="1" dirty="0">
                <a:latin typeface="Times New Roman" panose="02020603050405020304" pitchFamily="18" charset="0"/>
                <a:ea typeface="Calibri" panose="020F0502020204030204" pitchFamily="34" charset="0"/>
                <a:cs typeface="Times New Roman" panose="02020603050405020304" pitchFamily="18" charset="0"/>
              </a:rPr>
              <a:t>1. </a:t>
            </a:r>
            <a:r>
              <a:rPr lang="en-US" sz="3200" b="1" dirty="0">
                <a:latin typeface="Times New Roman" panose="02020603050405020304" pitchFamily="18" charset="0"/>
                <a:ea typeface="Calibri" panose="020F0502020204030204" pitchFamily="34" charset="0"/>
                <a:cs typeface="Calibri Light" panose="020F0302020204030204" pitchFamily="34" charset="0"/>
              </a:rPr>
              <a:t>Gi</a:t>
            </a:r>
            <a:r>
              <a:rPr lang="en-GB" sz="3200" b="1" dirty="0" err="1">
                <a:latin typeface="Times New Roman" panose="02020603050405020304" pitchFamily="18" charset="0"/>
                <a:ea typeface="Calibri" panose="020F0502020204030204" pitchFamily="34" charset="0"/>
                <a:cs typeface="Calibri Light" panose="020F0302020204030204" pitchFamily="34" charset="0"/>
              </a:rPr>
              <a:t>ới</a:t>
            </a:r>
            <a:r>
              <a:rPr lang="en-GB" sz="3200" b="1" dirty="0">
                <a:latin typeface="Times New Roman" panose="02020603050405020304" pitchFamily="18" charset="0"/>
                <a:ea typeface="Calibri" panose="020F0502020204030204" pitchFamily="34" charset="0"/>
                <a:cs typeface="Calibri Light" panose="020F0302020204030204" pitchFamily="34" charset="0"/>
              </a:rPr>
              <a:t> </a:t>
            </a:r>
            <a:r>
              <a:rPr lang="en-GB" sz="3200" b="1" dirty="0" err="1">
                <a:latin typeface="Times New Roman" panose="02020603050405020304" pitchFamily="18" charset="0"/>
                <a:ea typeface="Calibri" panose="020F0502020204030204" pitchFamily="34" charset="0"/>
                <a:cs typeface="Calibri Light" panose="020F0302020204030204" pitchFamily="34" charset="0"/>
              </a:rPr>
              <a:t>thiệu</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4302781" cy="584775"/>
          </a:xfrm>
          <a:prstGeom prst="rect">
            <a:avLst/>
          </a:prstGeom>
          <a:noFill/>
        </p:spPr>
        <p:txBody>
          <a:bodyPr wrap="none" rtlCol="0">
            <a:spAutoFit/>
          </a:bodyPr>
          <a:lstStyle/>
          <a:p>
            <a:r>
              <a:rPr lang="en-US" sz="3200" b="1">
                <a:solidFill>
                  <a:srgbClr val="FF0000"/>
                </a:solidFill>
                <a:latin typeface="Arial (Body)"/>
                <a:cs typeface="Arial" pitchFamily="34" charset="0"/>
              </a:rPr>
              <a:t>I. CƠ SỞ LÝ THUYẾT</a:t>
            </a:r>
          </a:p>
        </p:txBody>
      </p:sp>
      <p:sp>
        <p:nvSpPr>
          <p:cNvPr id="2" name="TextBox 1">
            <a:extLst>
              <a:ext uri="{FF2B5EF4-FFF2-40B4-BE49-F238E27FC236}">
                <a16:creationId xmlns:a16="http://schemas.microsoft.com/office/drawing/2014/main" id="{4448C953-F4DD-4514-9DB5-CFF33900583E}"/>
              </a:ext>
            </a:extLst>
          </p:cNvPr>
          <p:cNvSpPr txBox="1"/>
          <p:nvPr/>
        </p:nvSpPr>
        <p:spPr>
          <a:xfrm>
            <a:off x="727074" y="2606135"/>
            <a:ext cx="10696841" cy="3323987"/>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     Trong </a:t>
            </a:r>
            <a:r>
              <a:rPr lang="en-US" sz="3000" dirty="0" err="1">
                <a:latin typeface="Times New Roman" panose="02020603050405020304" pitchFamily="18" charset="0"/>
                <a:cs typeface="Times New Roman" panose="02020603050405020304" pitchFamily="18" charset="0"/>
              </a:rPr>
              <a:t>thời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kỹ</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ngày</a:t>
            </a:r>
            <a:r>
              <a:rPr lang="en-US" sz="3000" dirty="0">
                <a:latin typeface="Times New Roman" panose="02020603050405020304" pitchFamily="18" charset="0"/>
                <a:cs typeface="Times New Roman" panose="02020603050405020304" pitchFamily="18" charset="0"/>
              </a:rPr>
              <a:t> nay, an </a:t>
            </a:r>
            <a:r>
              <a:rPr lang="en-US" sz="3000" dirty="0" err="1">
                <a:latin typeface="Times New Roman" panose="02020603050405020304" pitchFamily="18" charset="0"/>
                <a:cs typeface="Times New Roman" panose="02020603050405020304" pitchFamily="18" charset="0"/>
              </a:rPr>
              <a:t>ninh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trọng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ngừng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ngày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càng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lệnh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mạo</a:t>
            </a:r>
            <a:r>
              <a:rPr lang="en-US" sz="3000" dirty="0">
                <a:latin typeface="Times New Roman" panose="02020603050405020304" pitchFamily="18" charset="0"/>
                <a:cs typeface="Times New Roman" panose="02020603050405020304" pitchFamily="18" charset="0"/>
              </a:rPr>
              <a:t> virus, </a:t>
            </a:r>
            <a:r>
              <a:rPr lang="en-US" sz="3000" dirty="0" err="1">
                <a:latin typeface="Times New Roman" panose="02020603050405020304" pitchFamily="18" charset="0"/>
                <a:cs typeface="Times New Roman" panose="02020603050405020304" pitchFamily="18" charset="0"/>
              </a:rPr>
              <a:t>gây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máy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dùng</a:t>
            </a:r>
            <a:r>
              <a:rPr lang="en-US" sz="3000" dirty="0">
                <a:latin typeface="Times New Roman" panose="02020603050405020304" pitchFamily="18" charset="0"/>
                <a:cs typeface="Times New Roman" panose="02020603050405020304" pitchFamily="18" charset="0"/>
              </a:rPr>
              <a:t>.</a:t>
            </a:r>
          </a:p>
          <a:p>
            <a:pPr algn="just"/>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95314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424F0-ECD4-44F3-0F92-ED9F64F905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4049152-72C7-536C-6569-505504B12F21}"/>
              </a:ext>
            </a:extLst>
          </p:cNvPr>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a:extLst>
              <a:ext uri="{FF2B5EF4-FFF2-40B4-BE49-F238E27FC236}">
                <a16:creationId xmlns:a16="http://schemas.microsoft.com/office/drawing/2014/main" id="{B4DFA894-29C4-560F-8802-191881445D92}"/>
              </a:ext>
            </a:extLst>
          </p:cNvPr>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a:extLst>
              <a:ext uri="{FF2B5EF4-FFF2-40B4-BE49-F238E27FC236}">
                <a16:creationId xmlns:a16="http://schemas.microsoft.com/office/drawing/2014/main" id="{E0AF17C1-3D7C-2198-8EED-7F60294B42C2}"/>
              </a:ext>
            </a:extLst>
          </p:cNvPr>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a:extLst>
              <a:ext uri="{FF2B5EF4-FFF2-40B4-BE49-F238E27FC236}">
                <a16:creationId xmlns:a16="http://schemas.microsoft.com/office/drawing/2014/main" id="{A7E24150-9BB0-1926-B9E8-72644C86455C}"/>
              </a:ext>
            </a:extLst>
          </p:cNvPr>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3BEABB2-13A9-1E97-50F0-60FE65A4A9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B4B6F24F-6D63-EC4F-B3DF-651D4AE37993}"/>
              </a:ext>
            </a:extLst>
          </p:cNvPr>
          <p:cNvSpPr/>
          <p:nvPr/>
        </p:nvSpPr>
        <p:spPr>
          <a:xfrm>
            <a:off x="1035611" y="1073627"/>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0">
            <a:extLst>
              <a:ext uri="{FF2B5EF4-FFF2-40B4-BE49-F238E27FC236}">
                <a16:creationId xmlns:a16="http://schemas.microsoft.com/office/drawing/2014/main" id="{7F61FF0E-8F7A-F276-72AC-64BA8D412FE3}"/>
              </a:ext>
            </a:extLst>
          </p:cNvPr>
          <p:cNvSpPr txBox="1"/>
          <p:nvPr/>
        </p:nvSpPr>
        <p:spPr>
          <a:xfrm>
            <a:off x="-637394" y="1094498"/>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TỔNG QUAN</a:t>
            </a:r>
            <a:endParaRPr lang="en-US" sz="3600" dirty="0">
              <a:solidFill>
                <a:srgbClr val="0070C0"/>
              </a:solidFill>
              <a:latin typeface="Arial" panose="020B0604020202020204" pitchFamily="34" charset="0"/>
              <a:cs typeface="Arial" panose="020B0604020202020204" pitchFamily="34" charset="0"/>
            </a:endParaRPr>
          </a:p>
        </p:txBody>
      </p:sp>
      <p:sp>
        <p:nvSpPr>
          <p:cNvPr id="16" name="TextBox 11">
            <a:extLst>
              <a:ext uri="{FF2B5EF4-FFF2-40B4-BE49-F238E27FC236}">
                <a16:creationId xmlns:a16="http://schemas.microsoft.com/office/drawing/2014/main" id="{4D5CF3F6-3541-9222-D296-FF07A543D3FC}"/>
              </a:ext>
            </a:extLst>
          </p:cNvPr>
          <p:cNvSpPr txBox="1"/>
          <p:nvPr/>
        </p:nvSpPr>
        <p:spPr>
          <a:xfrm>
            <a:off x="758513" y="1887985"/>
            <a:ext cx="11049444" cy="492443"/>
          </a:xfrm>
          <a:prstGeom prst="rect">
            <a:avLst/>
          </a:prstGeom>
        </p:spPr>
        <p:txBody>
          <a:bodyPr wrap="square" lIns="0" tIns="0" rIns="0" bIns="0" rtlCol="0" anchor="t">
            <a:spAutoFit/>
          </a:bodyPr>
          <a:lstStyle/>
          <a:p>
            <a:pPr indent="717550" algn="just"/>
            <a:r>
              <a:rPr lang="en-US" sz="2400" dirty="0"/>
              <a:t>	</a:t>
            </a:r>
            <a:r>
              <a:rPr lang="en-US" sz="3200" b="1" dirty="0">
                <a:latin typeface="Times New Roman" panose="02020603050405020304" pitchFamily="18" charset="0"/>
                <a:ea typeface="Calibri" panose="020F0502020204030204" pitchFamily="34" charset="0"/>
                <a:cs typeface="Times New Roman" panose="02020603050405020304" pitchFamily="18" charset="0"/>
              </a:rPr>
              <a:t>2. </a:t>
            </a:r>
            <a:r>
              <a:rPr lang="en-US" sz="3200" b="1" dirty="0" err="1">
                <a:latin typeface="Times New Roman" panose="02020603050405020304" pitchFamily="18" charset="0"/>
                <a:ea typeface="Calibri" panose="020F0502020204030204" pitchFamily="34" charset="0"/>
                <a:cs typeface="Calibri Light" panose="020F0302020204030204" pitchFamily="34" charset="0"/>
              </a:rPr>
              <a:t>Mã</a:t>
            </a:r>
            <a:r>
              <a:rPr lang="en-US" sz="3200" b="1" dirty="0">
                <a:latin typeface="Times New Roman" panose="02020603050405020304" pitchFamily="18" charset="0"/>
                <a:ea typeface="Calibri" panose="020F0502020204030204" pitchFamily="34" charset="0"/>
                <a:cs typeface="Calibri Light" panose="020F0302020204030204" pitchFamily="34" charset="0"/>
              </a:rPr>
              <a:t> </a:t>
            </a:r>
            <a:r>
              <a:rPr lang="en-US" sz="3200" b="1" dirty="0" err="1">
                <a:latin typeface="Times New Roman" panose="02020603050405020304" pitchFamily="18" charset="0"/>
                <a:ea typeface="Calibri" panose="020F0502020204030204" pitchFamily="34" charset="0"/>
                <a:cs typeface="Calibri Light" panose="020F0302020204030204" pitchFamily="34" charset="0"/>
              </a:rPr>
              <a:t>hóa</a:t>
            </a:r>
            <a:r>
              <a:rPr lang="en-US" sz="3200" b="1" dirty="0">
                <a:latin typeface="Times New Roman" panose="02020603050405020304" pitchFamily="18" charset="0"/>
                <a:ea typeface="Calibri" panose="020F0502020204030204" pitchFamily="34" charset="0"/>
                <a:cs typeface="Calibri Light" panose="020F0302020204030204" pitchFamily="34" charset="0"/>
              </a:rPr>
              <a:t> XOR</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71D3340D-1310-1B65-9D98-A6F852B1FDC2}"/>
              </a:ext>
            </a:extLst>
          </p:cNvPr>
          <p:cNvSpPr txBox="1"/>
          <p:nvPr/>
        </p:nvSpPr>
        <p:spPr>
          <a:xfrm>
            <a:off x="1111115" y="171552"/>
            <a:ext cx="4302781" cy="584775"/>
          </a:xfrm>
          <a:prstGeom prst="rect">
            <a:avLst/>
          </a:prstGeom>
          <a:noFill/>
        </p:spPr>
        <p:txBody>
          <a:bodyPr wrap="none" rtlCol="0">
            <a:spAutoFit/>
          </a:bodyPr>
          <a:lstStyle/>
          <a:p>
            <a:r>
              <a:rPr lang="en-US" sz="3200" b="1">
                <a:solidFill>
                  <a:srgbClr val="FF0000"/>
                </a:solidFill>
                <a:latin typeface="Arial (Body)"/>
                <a:cs typeface="Arial" pitchFamily="34" charset="0"/>
              </a:rPr>
              <a:t>I. CƠ SỞ LÝ THUYẾT</a:t>
            </a:r>
          </a:p>
        </p:txBody>
      </p:sp>
      <p:sp>
        <p:nvSpPr>
          <p:cNvPr id="2" name="TextBox 1">
            <a:extLst>
              <a:ext uri="{FF2B5EF4-FFF2-40B4-BE49-F238E27FC236}">
                <a16:creationId xmlns:a16="http://schemas.microsoft.com/office/drawing/2014/main" id="{C0D5B210-9C60-E7C3-67F5-E5F71D1D9AB6}"/>
              </a:ext>
            </a:extLst>
          </p:cNvPr>
          <p:cNvSpPr txBox="1"/>
          <p:nvPr/>
        </p:nvSpPr>
        <p:spPr>
          <a:xfrm>
            <a:off x="1659042" y="2803954"/>
            <a:ext cx="9228917" cy="3046988"/>
          </a:xfrm>
          <a:prstGeom prst="rect">
            <a:avLst/>
          </a:prstGeom>
          <a:noFill/>
        </p:spPr>
        <p:txBody>
          <a:bodyPr wrap="square" rtlCol="0">
            <a:spAutoFit/>
          </a:bodyPr>
          <a:lstStyle/>
          <a:p>
            <a:pPr marL="457200" indent="-457200" algn="just">
              <a:buFont typeface="Wingdings" panose="05000000000000000000" pitchFamily="2" charset="2"/>
              <a:buChar char="§"/>
            </a:pPr>
            <a:r>
              <a:rPr lang="en-US" sz="3200" dirty="0" err="1">
                <a:latin typeface="Times New Roman" panose="02020603050405020304" pitchFamily="18" charset="0"/>
                <a:ea typeface="Calibri" panose="020F0502020204030204" pitchFamily="34" charset="0"/>
                <a:cs typeface="Times New Roman" panose="02020603050405020304" pitchFamily="18" charset="0"/>
              </a:rPr>
              <a:t>Là</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phương</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pháp</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mã</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hóa</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dựa</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3200" dirty="0">
                <a:latin typeface="Times New Roman" panose="02020603050405020304" pitchFamily="18" charset="0"/>
                <a:ea typeface="Calibri" panose="020F0502020204030204" pitchFamily="34" charset="0"/>
                <a:cs typeface="Times New Roman" panose="02020603050405020304" pitchFamily="18" charset="0"/>
              </a:rPr>
              <a:t> logic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toán</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3200" dirty="0">
                <a:latin typeface="Times New Roman" panose="02020603050405020304" pitchFamily="18" charset="0"/>
                <a:ea typeface="Calibri" panose="020F0502020204030204" pitchFamily="34" charset="0"/>
                <a:cs typeface="Times New Roman" panose="02020603050405020304" pitchFamily="18" charset="0"/>
              </a:rPr>
              <a:t> XOR(OR </a:t>
            </a:r>
            <a:r>
              <a:rPr lang="en-US" sz="3200" dirty="0" err="1">
                <a:latin typeface="Times New Roman" panose="02020603050405020304" pitchFamily="18" charset="0"/>
                <a:ea typeface="Calibri" panose="020F0502020204030204" pitchFamily="34" charset="0"/>
                <a:cs typeface="Times New Roman" panose="02020603050405020304" pitchFamily="18" charset="0"/>
              </a:rPr>
              <a:t>độc</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quyền</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Đây</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là</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kỹ</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thuật</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đơn</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giản</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thường</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xử</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3200" dirty="0">
                <a:latin typeface="Times New Roman" panose="02020603050405020304" pitchFamily="18" charset="0"/>
                <a:ea typeface="Calibri" panose="020F0502020204030204" pitchFamily="34" charset="0"/>
                <a:cs typeface="Times New Roman" panose="02020603050405020304" pitchFamily="18" charset="0"/>
              </a:rPr>
              <a:t> trong </a:t>
            </a:r>
            <a:r>
              <a:rPr lang="en-US" sz="3200" dirty="0" err="1">
                <a:latin typeface="Times New Roman" panose="02020603050405020304" pitchFamily="18" charset="0"/>
                <a:ea typeface="Calibri" panose="020F0502020204030204" pitchFamily="34" charset="0"/>
                <a:cs typeface="Times New Roman" panose="02020603050405020304" pitchFamily="18" charset="0"/>
              </a:rPr>
              <a:t>cơ</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chế</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bảo</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mật</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tra</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tạm</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thời</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mã</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hóa</a:t>
            </a:r>
            <a:r>
              <a:rPr lang="en-US" sz="3200" dirty="0">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Wingdings" panose="05000000000000000000" pitchFamily="2" charset="2"/>
              <a:buChar char="§"/>
            </a:pPr>
            <a:r>
              <a:rPr lang="en-US" sz="3200" dirty="0" err="1">
                <a:latin typeface="Times New Roman" panose="02020603050405020304" pitchFamily="18" charset="0"/>
                <a:ea typeface="Calibri" panose="020F0502020204030204" pitchFamily="34" charset="0"/>
                <a:cs typeface="Times New Roman" panose="02020603050405020304" pitchFamily="18" charset="0"/>
              </a:rPr>
              <a:t>Toán</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3200" dirty="0">
                <a:latin typeface="Times New Roman" panose="02020603050405020304" pitchFamily="18" charset="0"/>
                <a:ea typeface="Calibri" panose="020F0502020204030204" pitchFamily="34" charset="0"/>
                <a:cs typeface="Times New Roman" panose="02020603050405020304" pitchFamily="18" charset="0"/>
              </a:rPr>
              <a:t> XOR </a:t>
            </a:r>
            <a:r>
              <a:rPr lang="en-US" sz="32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phép</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thực</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từng</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cặp</a:t>
            </a:r>
            <a:r>
              <a:rPr lang="en-US" sz="3200" dirty="0">
                <a:latin typeface="Times New Roman" panose="02020603050405020304" pitchFamily="18" charset="0"/>
                <a:ea typeface="Calibri" panose="020F0502020204030204" pitchFamily="34" charset="0"/>
                <a:cs typeface="Times New Roman" panose="02020603050405020304" pitchFamily="18" charset="0"/>
              </a:rPr>
              <a:t> bit.</a:t>
            </a:r>
          </a:p>
        </p:txBody>
      </p:sp>
    </p:spTree>
    <p:extLst>
      <p:ext uri="{BB962C8B-B14F-4D97-AF65-F5344CB8AC3E}">
        <p14:creationId xmlns:p14="http://schemas.microsoft.com/office/powerpoint/2010/main" val="165876823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035611" y="1073627"/>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637394" y="1094498"/>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TỔNG QUAN</a:t>
            </a:r>
            <a:endParaRPr lang="en-US" sz="3600" dirty="0">
              <a:solidFill>
                <a:srgbClr val="0070C0"/>
              </a:solidFill>
              <a:latin typeface="Arial" panose="020B0604020202020204" pitchFamily="34" charset="0"/>
              <a:cs typeface="Arial" panose="020B0604020202020204" pitchFamily="34" charset="0"/>
            </a:endParaRPr>
          </a:p>
        </p:txBody>
      </p:sp>
      <p:sp>
        <p:nvSpPr>
          <p:cNvPr id="16" name="TextBox 11">
            <a:extLst>
              <a:ext uri="{FF2B5EF4-FFF2-40B4-BE49-F238E27FC236}">
                <a16:creationId xmlns:a16="http://schemas.microsoft.com/office/drawing/2014/main" id="{DB6F1235-829D-D09D-1FA0-EA6CDB316837}"/>
              </a:ext>
            </a:extLst>
          </p:cNvPr>
          <p:cNvSpPr txBox="1"/>
          <p:nvPr/>
        </p:nvSpPr>
        <p:spPr>
          <a:xfrm>
            <a:off x="758513" y="1887985"/>
            <a:ext cx="11049444" cy="492443"/>
          </a:xfrm>
          <a:prstGeom prst="rect">
            <a:avLst/>
          </a:prstGeom>
        </p:spPr>
        <p:txBody>
          <a:bodyPr wrap="square" lIns="0" tIns="0" rIns="0" bIns="0" rtlCol="0" anchor="t">
            <a:spAutoFit/>
          </a:bodyPr>
          <a:lstStyle/>
          <a:p>
            <a:pPr indent="717550" algn="just"/>
            <a:r>
              <a:rPr lang="en-US" sz="2400" dirty="0"/>
              <a:t>	</a:t>
            </a:r>
            <a:r>
              <a:rPr lang="en-US" sz="3200" b="1" dirty="0">
                <a:latin typeface="Times New Roman" panose="02020603050405020304" pitchFamily="18" charset="0"/>
                <a:ea typeface="Calibri" panose="020F0502020204030204" pitchFamily="34" charset="0"/>
                <a:cs typeface="Times New Roman" panose="02020603050405020304" pitchFamily="18" charset="0"/>
              </a:rPr>
              <a:t>1. </a:t>
            </a:r>
            <a:r>
              <a:rPr lang="en-GB" sz="3200" b="1" dirty="0" err="1">
                <a:latin typeface="Times New Roman" panose="02020603050405020304" pitchFamily="18" charset="0"/>
                <a:ea typeface="Calibri" panose="020F0502020204030204" pitchFamily="34" charset="0"/>
                <a:cs typeface="Calibri Light" panose="020F0302020204030204" pitchFamily="34" charset="0"/>
              </a:rPr>
              <a:t>Mục</a:t>
            </a:r>
            <a:r>
              <a:rPr lang="en-GB" sz="3200" b="1" dirty="0">
                <a:latin typeface="Times New Roman" panose="02020603050405020304" pitchFamily="18" charset="0"/>
                <a:ea typeface="Calibri" panose="020F0502020204030204" pitchFamily="34" charset="0"/>
                <a:cs typeface="Calibri Light" panose="020F0302020204030204" pitchFamily="34" charset="0"/>
              </a:rPr>
              <a:t> </a:t>
            </a:r>
            <a:r>
              <a:rPr lang="en-GB" sz="3200" b="1" dirty="0" err="1">
                <a:latin typeface="Times New Roman" panose="02020603050405020304" pitchFamily="18" charset="0"/>
                <a:ea typeface="Calibri" panose="020F0502020204030204" pitchFamily="34" charset="0"/>
                <a:cs typeface="Calibri Light" panose="020F0302020204030204" pitchFamily="34" charset="0"/>
              </a:rPr>
              <a:t>tiêu</a:t>
            </a:r>
            <a:r>
              <a:rPr lang="en-GB" sz="3200" b="1" dirty="0">
                <a:latin typeface="Times New Roman" panose="02020603050405020304" pitchFamily="18" charset="0"/>
                <a:ea typeface="Calibri" panose="020F0502020204030204" pitchFamily="34" charset="0"/>
                <a:cs typeface="Calibri Light" panose="020F0302020204030204" pitchFamily="34" charset="0"/>
              </a:rPr>
              <a:t> </a:t>
            </a:r>
            <a:r>
              <a:rPr lang="en-GB" sz="3200" b="1" dirty="0" err="1">
                <a:latin typeface="Times New Roman" panose="02020603050405020304" pitchFamily="18" charset="0"/>
                <a:ea typeface="Calibri" panose="020F0502020204030204" pitchFamily="34" charset="0"/>
                <a:cs typeface="Calibri Light" panose="020F0302020204030204" pitchFamily="34" charset="0"/>
              </a:rPr>
              <a:t>đề</a:t>
            </a:r>
            <a:r>
              <a:rPr lang="en-GB" sz="3200" b="1" dirty="0">
                <a:latin typeface="Times New Roman" panose="02020603050405020304" pitchFamily="18" charset="0"/>
                <a:ea typeface="Calibri" panose="020F0502020204030204" pitchFamily="34" charset="0"/>
                <a:cs typeface="Calibri Light" panose="020F0302020204030204" pitchFamily="34" charset="0"/>
              </a:rPr>
              <a:t> </a:t>
            </a:r>
            <a:r>
              <a:rPr lang="en-GB" sz="3200" b="1" dirty="0" err="1">
                <a:latin typeface="Times New Roman" panose="02020603050405020304" pitchFamily="18" charset="0"/>
                <a:ea typeface="Calibri" panose="020F0502020204030204" pitchFamily="34" charset="0"/>
                <a:cs typeface="Calibri Light" panose="020F0302020204030204" pitchFamily="34" charset="0"/>
              </a:rPr>
              <a:t>tài</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4302781" cy="584775"/>
          </a:xfrm>
          <a:prstGeom prst="rect">
            <a:avLst/>
          </a:prstGeom>
          <a:noFill/>
        </p:spPr>
        <p:txBody>
          <a:bodyPr wrap="none" rtlCol="0">
            <a:spAutoFit/>
          </a:bodyPr>
          <a:lstStyle/>
          <a:p>
            <a:r>
              <a:rPr lang="en-US" sz="3200" b="1">
                <a:solidFill>
                  <a:srgbClr val="FF0000"/>
                </a:solidFill>
                <a:latin typeface="Arial (Body)"/>
                <a:cs typeface="Arial" pitchFamily="34" charset="0"/>
              </a:rPr>
              <a:t>I. CƠ SỞ LÝ THUYẾT</a:t>
            </a:r>
          </a:p>
        </p:txBody>
      </p:sp>
      <p:sp>
        <p:nvSpPr>
          <p:cNvPr id="2" name="TextBox 1">
            <a:extLst>
              <a:ext uri="{FF2B5EF4-FFF2-40B4-BE49-F238E27FC236}">
                <a16:creationId xmlns:a16="http://schemas.microsoft.com/office/drawing/2014/main" id="{4448C953-F4DD-4514-9DB5-CFF33900583E}"/>
              </a:ext>
            </a:extLst>
          </p:cNvPr>
          <p:cNvSpPr txBox="1"/>
          <p:nvPr/>
        </p:nvSpPr>
        <p:spPr>
          <a:xfrm>
            <a:off x="492993" y="3253378"/>
            <a:ext cx="5929535" cy="2246769"/>
          </a:xfrm>
          <a:prstGeom prst="rect">
            <a:avLst/>
          </a:prstGeom>
          <a:noFill/>
        </p:spPr>
        <p:txBody>
          <a:bodyPr wrap="square" rtlCol="0">
            <a:spAutoFit/>
          </a:bodyPr>
          <a:lstStyle/>
          <a:p>
            <a:pPr algn="just"/>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nhằm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nhìn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ra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mạo</a:t>
            </a:r>
            <a:r>
              <a:rPr lang="en-US" sz="2800" dirty="0">
                <a:latin typeface="Times New Roman" panose="02020603050405020304" pitchFamily="18" charset="0"/>
                <a:cs typeface="Times New Roman" panose="02020603050405020304" pitchFamily="18" charset="0"/>
              </a:rPr>
              <a:t> virus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Command Prompt (CMD)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phòng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B6F8016-0AF2-435E-B9EE-4A1C39260FD4}"/>
              </a:ext>
            </a:extLst>
          </p:cNvPr>
          <p:cNvPicPr>
            <a:picLocks noChangeAspect="1"/>
          </p:cNvPicPr>
          <p:nvPr/>
        </p:nvPicPr>
        <p:blipFill>
          <a:blip r:embed="rId6"/>
          <a:stretch>
            <a:fillRect/>
          </a:stretch>
        </p:blipFill>
        <p:spPr>
          <a:xfrm>
            <a:off x="6864666" y="3046270"/>
            <a:ext cx="4885196" cy="2660987"/>
          </a:xfrm>
          <a:prstGeom prst="rect">
            <a:avLst/>
          </a:prstGeom>
        </p:spPr>
      </p:pic>
    </p:spTree>
    <p:extLst>
      <p:ext uri="{BB962C8B-B14F-4D97-AF65-F5344CB8AC3E}">
        <p14:creationId xmlns:p14="http://schemas.microsoft.com/office/powerpoint/2010/main" val="355318595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886075" y="1127724"/>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MÔ TẢ BÀI TOÁN</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6021200" cy="584775"/>
          </a:xfrm>
          <a:prstGeom prst="rect">
            <a:avLst/>
          </a:prstGeom>
          <a:noFill/>
        </p:spPr>
        <p:txBody>
          <a:bodyPr wrap="none" rtlCol="0">
            <a:spAutoFit/>
          </a:bodyPr>
          <a:lstStyle/>
          <a:p>
            <a:r>
              <a:rPr lang="en-GB" sz="3200" b="1" dirty="0">
                <a:solidFill>
                  <a:srgbClr val="FF0000"/>
                </a:solidFill>
                <a:latin typeface="Arial (Body)"/>
                <a:cs typeface="Arial" pitchFamily="34" charset="0"/>
              </a:rPr>
              <a:t>I</a:t>
            </a:r>
            <a:r>
              <a:rPr lang="en-US" sz="3200" b="1" dirty="0">
                <a:solidFill>
                  <a:srgbClr val="FF0000"/>
                </a:solidFill>
                <a:latin typeface="Arial (Body)"/>
                <a:cs typeface="Arial" pitchFamily="34" charset="0"/>
              </a:rPr>
              <a:t>I. PHÂN TÍCH VÀ TRIỂN KHAI</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1111115" y="2014485"/>
            <a:ext cx="9533947" cy="2308324"/>
          </a:xfrm>
          <a:prstGeom prst="rect">
            <a:avLst/>
          </a:prstGeom>
          <a:noFill/>
        </p:spPr>
        <p:txBody>
          <a:bodyPr wrap="square" rtlCol="0">
            <a:spAutoFit/>
          </a:bodyPr>
          <a:lstStyle/>
          <a:p>
            <a:pPr marL="342900" indent="-342900" algn="just">
              <a:buFont typeface="Arial" panose="020B0604020202020204" pitchFamily="34" charset="0"/>
              <a:buChar char="•"/>
            </a:pPr>
            <a:r>
              <a:rPr lang="vi-VN" sz="2400" dirty="0">
                <a:latin typeface="+mj-lt"/>
              </a:rPr>
              <a:t>Trong bối cảnh hiện nay, việc tạo ra một con virus giả mạo sử dụng Command Prompt không chỉ là một thử thách kỹ thuật, mà còn là một vấn đề đáng lo ngại về an ninh mạng. </a:t>
            </a:r>
            <a:endParaRPr lang="en-US" sz="2400" dirty="0">
              <a:latin typeface="+mj-lt"/>
            </a:endParaRPr>
          </a:p>
          <a:p>
            <a:pPr algn="just"/>
            <a:endParaRPr lang="en-US" sz="2400" dirty="0">
              <a:latin typeface="+mj-lt"/>
            </a:endParaRPr>
          </a:p>
          <a:p>
            <a:pPr marL="342900" indent="-342900" algn="just">
              <a:buFont typeface="Arial" panose="020B0604020202020204" pitchFamily="34" charset="0"/>
              <a:buChar char="•"/>
            </a:pPr>
            <a:r>
              <a:rPr lang="vi-VN" sz="2400" dirty="0">
                <a:latin typeface="+mj-lt"/>
              </a:rPr>
              <a:t>Để đạt được điều này, chúng ta cần tìm ra cách để virus có thể xâm nhập vào máy tính mà không cần sự cho phép của người sử dụng. </a:t>
            </a:r>
            <a:endParaRPr lang="en-US" dirty="0"/>
          </a:p>
        </p:txBody>
      </p:sp>
    </p:spTree>
    <p:extLst>
      <p:ext uri="{BB962C8B-B14F-4D97-AF65-F5344CB8AC3E}">
        <p14:creationId xmlns:p14="http://schemas.microsoft.com/office/powerpoint/2010/main" val="350588969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886075" y="1127724"/>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MÔ TẢ BÀI TOÁN</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6021200" cy="584775"/>
          </a:xfrm>
          <a:prstGeom prst="rect">
            <a:avLst/>
          </a:prstGeom>
          <a:noFill/>
        </p:spPr>
        <p:txBody>
          <a:bodyPr wrap="none" rtlCol="0">
            <a:spAutoFit/>
          </a:bodyPr>
          <a:lstStyle/>
          <a:p>
            <a:r>
              <a:rPr lang="en-GB" sz="3200" b="1" dirty="0">
                <a:solidFill>
                  <a:srgbClr val="FF0000"/>
                </a:solidFill>
                <a:latin typeface="Arial (Body)"/>
                <a:cs typeface="Arial" pitchFamily="34" charset="0"/>
              </a:rPr>
              <a:t>I</a:t>
            </a:r>
            <a:r>
              <a:rPr lang="en-US" sz="3200" b="1" dirty="0">
                <a:solidFill>
                  <a:srgbClr val="FF0000"/>
                </a:solidFill>
                <a:latin typeface="Arial (Body)"/>
                <a:cs typeface="Arial" pitchFamily="34" charset="0"/>
              </a:rPr>
              <a:t>I. PHÂN TÍCH VÀ TRIỂN KHAI</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1329026" y="1892729"/>
            <a:ext cx="9533947" cy="2308324"/>
          </a:xfrm>
          <a:prstGeom prst="rect">
            <a:avLst/>
          </a:prstGeom>
          <a:noFill/>
        </p:spPr>
        <p:txBody>
          <a:bodyPr wrap="square" rtlCol="0">
            <a:spAutoFit/>
          </a:bodyPr>
          <a:lstStyle/>
          <a:p>
            <a:r>
              <a:rPr lang="vi-VN" sz="2400" b="1" dirty="0">
                <a:latin typeface="+mj-lt"/>
              </a:rPr>
              <a:t>Bài toán thực hiện</a:t>
            </a:r>
            <a:r>
              <a:rPr lang="vi-VN" sz="2400" dirty="0">
                <a:latin typeface="+mj-lt"/>
              </a:rPr>
              <a:t>: Tạo một tệp tin chứa các lệnh CMD có thể nguy hiểm hoặc có thể chỉ là hiện thông báo</a:t>
            </a:r>
            <a:r>
              <a:rPr lang="en-GB" sz="2400" dirty="0">
                <a:latin typeface="+mj-lt"/>
              </a:rPr>
              <a:t>, </a:t>
            </a:r>
            <a:r>
              <a:rPr lang="en-GB" sz="2400" dirty="0" err="1">
                <a:latin typeface="+mj-lt"/>
                <a:cs typeface="Times New Roman" panose="02020603050405020304" pitchFamily="18" charset="0"/>
              </a:rPr>
              <a:t>nén</a:t>
            </a:r>
            <a:r>
              <a:rPr lang="en-GB" sz="2400" dirty="0">
                <a:latin typeface="+mj-lt"/>
                <a:cs typeface="Times New Roman" panose="02020603050405020304" pitchFamily="18" charset="0"/>
              </a:rPr>
              <a:t> file </a:t>
            </a:r>
            <a:r>
              <a:rPr lang="en-GB" sz="2400" dirty="0" err="1">
                <a:latin typeface="+mj-lt"/>
                <a:cs typeface="Times New Roman" panose="02020603050405020304" pitchFamily="18" charset="0"/>
              </a:rPr>
              <a:t>đó</a:t>
            </a:r>
            <a:r>
              <a:rPr lang="en-GB" sz="2400" dirty="0">
                <a:latin typeface="+mj-lt"/>
                <a:cs typeface="Times New Roman" panose="02020603050405020304" pitchFamily="18" charset="0"/>
              </a:rPr>
              <a:t> </a:t>
            </a:r>
            <a:r>
              <a:rPr lang="en-GB" sz="2400" dirty="0" err="1">
                <a:latin typeface="+mj-lt"/>
                <a:cs typeface="Times New Roman" panose="02020603050405020304" pitchFamily="18" charset="0"/>
              </a:rPr>
              <a:t>lại</a:t>
            </a:r>
            <a:r>
              <a:rPr lang="en-GB" sz="2400" dirty="0">
                <a:latin typeface="+mj-lt"/>
                <a:cs typeface="Times New Roman" panose="02020603050405020304" pitchFamily="18" charset="0"/>
              </a:rPr>
              <a:t> </a:t>
            </a:r>
            <a:r>
              <a:rPr lang="en-GB" sz="2400" dirty="0" err="1">
                <a:latin typeface="+mj-lt"/>
                <a:cs typeface="Times New Roman" panose="02020603050405020304" pitchFamily="18" charset="0"/>
              </a:rPr>
              <a:t>và</a:t>
            </a:r>
            <a:r>
              <a:rPr lang="en-GB" sz="2400" dirty="0">
                <a:latin typeface="+mj-lt"/>
                <a:cs typeface="Times New Roman" panose="02020603050405020304" pitchFamily="18" charset="0"/>
              </a:rPr>
              <a:t> </a:t>
            </a:r>
            <a:r>
              <a:rPr lang="en-GB" sz="2400" dirty="0" err="1">
                <a:latin typeface="+mj-lt"/>
                <a:cs typeface="Times New Roman" panose="02020603050405020304" pitchFamily="18" charset="0"/>
              </a:rPr>
              <a:t>gửi</a:t>
            </a:r>
            <a:r>
              <a:rPr lang="en-GB" sz="2400" dirty="0">
                <a:latin typeface="+mj-lt"/>
                <a:cs typeface="Times New Roman" panose="02020603050405020304" pitchFamily="18" charset="0"/>
              </a:rPr>
              <a:t> </a:t>
            </a:r>
            <a:r>
              <a:rPr lang="en-GB" sz="2400" dirty="0" err="1">
                <a:latin typeface="+mj-lt"/>
                <a:cs typeface="Times New Roman" panose="02020603050405020304" pitchFamily="18" charset="0"/>
              </a:rPr>
              <a:t>đi</a:t>
            </a:r>
            <a:r>
              <a:rPr lang="vi-VN" sz="2400" dirty="0">
                <a:latin typeface="+mj-lt"/>
              </a:rPr>
              <a:t>, thông qua việc truy cập vào nơi có chứa virus được tạo ra, các câu lệnh trong tệp tin virus đó sẽ thực hiện.</a:t>
            </a:r>
            <a:endParaRPr lang="en-US" sz="3200" dirty="0">
              <a:latin typeface="+mj-lt"/>
            </a:endParaRPr>
          </a:p>
          <a:p>
            <a:r>
              <a:rPr lang="vi-VN" sz="2400" b="1" dirty="0">
                <a:latin typeface="+mj-lt"/>
              </a:rPr>
              <a:t>Hình thức sử dụng</a:t>
            </a:r>
            <a:r>
              <a:rPr lang="vi-VN" sz="2400" dirty="0">
                <a:latin typeface="+mj-lt"/>
              </a:rPr>
              <a:t>: </a:t>
            </a:r>
            <a:r>
              <a:rPr lang="en-GB" sz="2400" dirty="0">
                <a:latin typeface="+mj-lt"/>
                <a:cs typeface="Times New Roman" panose="02020603050405020304" pitchFamily="18" charset="0"/>
              </a:rPr>
              <a:t>Phishing (</a:t>
            </a:r>
            <a:r>
              <a:rPr lang="en-GB" sz="2400" dirty="0" err="1">
                <a:latin typeface="Times New Roman" panose="02020603050405020304" pitchFamily="18" charset="0"/>
                <a:cs typeface="Times New Roman" panose="02020603050405020304" pitchFamily="18" charset="0"/>
              </a:rPr>
              <a:t>Lừa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đảo</a:t>
            </a:r>
            <a:r>
              <a:rPr lang="en-GB" sz="2400" dirty="0">
                <a:latin typeface="Times New Roman" panose="02020603050405020304" pitchFamily="18" charset="0"/>
                <a:cs typeface="Times New Roman" panose="02020603050405020304" pitchFamily="18" charset="0"/>
              </a:rPr>
              <a:t> mail)</a:t>
            </a:r>
            <a:endParaRPr lang="en-US" sz="3200" dirty="0">
              <a:latin typeface="Times New Roman" panose="02020603050405020304" pitchFamily="18" charset="0"/>
              <a:cs typeface="Times New Roman" panose="02020603050405020304" pitchFamily="18" charset="0"/>
            </a:endParaRPr>
          </a:p>
          <a:p>
            <a:r>
              <a:rPr lang="vi-VN" sz="2400" dirty="0">
                <a:latin typeface="+mj-lt"/>
              </a:rPr>
              <a:t>	</a:t>
            </a:r>
            <a:endParaRPr lang="en-US" sz="2400" dirty="0">
              <a:latin typeface="+mj-lt"/>
            </a:endParaRPr>
          </a:p>
        </p:txBody>
      </p:sp>
    </p:spTree>
    <p:extLst>
      <p:ext uri="{BB962C8B-B14F-4D97-AF65-F5344CB8AC3E}">
        <p14:creationId xmlns:p14="http://schemas.microsoft.com/office/powerpoint/2010/main" val="120470470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886075" y="1127724"/>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TRIỂN KHAI TỆP VIRUS</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6021200"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 PHÂN TÍCH VÀ TRIỂN KHAI</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1155118" y="2601240"/>
            <a:ext cx="3365994" cy="1815882"/>
          </a:xfrm>
          <a:prstGeom prst="rect">
            <a:avLst/>
          </a:prstGeom>
          <a:noFill/>
        </p:spPr>
        <p:txBody>
          <a:bodyPr wrap="square" rtlCol="0">
            <a:spAutoFit/>
          </a:bodyPr>
          <a:lstStyle/>
          <a:p>
            <a:pPr algn="just"/>
            <a:r>
              <a:rPr lang="en-GB" sz="2800" dirty="0" err="1">
                <a:latin typeface="Times New Roman" panose="02020603050405020304" pitchFamily="18" charset="0"/>
                <a:cs typeface="Times New Roman" panose="02020603050405020304" pitchFamily="18" charset="0"/>
              </a:rPr>
              <a:t>Kiểm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quyền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quản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trị</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và</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yêu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cầu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cấp</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quyền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nếu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chưa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có</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quyền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quản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trị</a:t>
            </a:r>
            <a:endParaRPr lang="en-US" sz="28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9C5590CD-2C2D-403D-AF99-CC19B43DA224}"/>
              </a:ext>
            </a:extLst>
          </p:cNvPr>
          <p:cNvPicPr/>
          <p:nvPr/>
        </p:nvPicPr>
        <p:blipFill>
          <a:blip r:embed="rId6"/>
          <a:stretch>
            <a:fillRect/>
          </a:stretch>
        </p:blipFill>
        <p:spPr>
          <a:xfrm>
            <a:off x="5201400" y="1900188"/>
            <a:ext cx="6160135" cy="4359210"/>
          </a:xfrm>
          <a:prstGeom prst="rect">
            <a:avLst/>
          </a:prstGeom>
        </p:spPr>
      </p:pic>
    </p:spTree>
    <p:extLst>
      <p:ext uri="{BB962C8B-B14F-4D97-AF65-F5344CB8AC3E}">
        <p14:creationId xmlns:p14="http://schemas.microsoft.com/office/powerpoint/2010/main" val="260439761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ight Triangle 4"/>
          <p:cNvSpPr/>
          <p:nvPr/>
        </p:nvSpPr>
        <p:spPr>
          <a:xfrm rot="16200000">
            <a:off x="11423915" y="6047714"/>
            <a:ext cx="768085" cy="768085"/>
          </a:xfrm>
          <a:prstGeom prst="r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18951115">
            <a:off x="11143953" y="6184339"/>
            <a:ext cx="1016791" cy="322967"/>
          </a:xfrm>
          <a:prstGeom prst="triangle">
            <a:avLst>
              <a:gd name="adj" fmla="val 5045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8" name="Straight Connector 7"/>
          <p:cNvCxnSpPr>
            <a:cxnSpLocks/>
          </p:cNvCxnSpPr>
          <p:nvPr/>
        </p:nvCxnSpPr>
        <p:spPr>
          <a:xfrm>
            <a:off x="1035611" y="927878"/>
            <a:ext cx="11194141"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4" y="94670"/>
            <a:ext cx="960107" cy="960107"/>
          </a:xfrm>
          <a:prstGeom prst="rect">
            <a:avLst/>
          </a:prstGeom>
        </p:spPr>
      </p:pic>
      <p:sp>
        <p:nvSpPr>
          <p:cNvPr id="3" name="Freeform 8">
            <a:extLst>
              <a:ext uri="{FF2B5EF4-FFF2-40B4-BE49-F238E27FC236}">
                <a16:creationId xmlns:a16="http://schemas.microsoft.com/office/drawing/2014/main" id="{D24D3191-54A2-9DDA-D80B-B22BDA81CD5B}"/>
              </a:ext>
            </a:extLst>
          </p:cNvPr>
          <p:cNvSpPr/>
          <p:nvPr/>
        </p:nvSpPr>
        <p:spPr>
          <a:xfrm>
            <a:off x="1541996" y="1090554"/>
            <a:ext cx="623431" cy="515908"/>
          </a:xfrm>
          <a:custGeom>
            <a:avLst/>
            <a:gdLst/>
            <a:ahLst/>
            <a:cxnLst/>
            <a:rect l="l" t="t" r="r" b="b"/>
            <a:pathLst>
              <a:path w="743730" h="635889">
                <a:moveTo>
                  <a:pt x="0" y="0"/>
                </a:moveTo>
                <a:lnTo>
                  <a:pt x="743730" y="0"/>
                </a:lnTo>
                <a:lnTo>
                  <a:pt x="743730" y="635889"/>
                </a:lnTo>
                <a:lnTo>
                  <a:pt x="0" y="6358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0">
            <a:extLst>
              <a:ext uri="{FF2B5EF4-FFF2-40B4-BE49-F238E27FC236}">
                <a16:creationId xmlns:a16="http://schemas.microsoft.com/office/drawing/2014/main" id="{437E8377-7F42-F9C2-ABEB-16488D4C780F}"/>
              </a:ext>
            </a:extLst>
          </p:cNvPr>
          <p:cNvSpPr txBox="1"/>
          <p:nvPr/>
        </p:nvSpPr>
        <p:spPr>
          <a:xfrm>
            <a:off x="886075" y="1127724"/>
            <a:ext cx="7270075" cy="601127"/>
          </a:xfrm>
          <a:prstGeom prst="rect">
            <a:avLst/>
          </a:prstGeom>
        </p:spPr>
        <p:txBody>
          <a:bodyPr lIns="0" tIns="0" rIns="0" bIns="0" rtlCol="0" anchor="t">
            <a:spAutoFit/>
          </a:bodyPr>
          <a:lstStyle/>
          <a:p>
            <a:pPr algn="ctr">
              <a:lnSpc>
                <a:spcPts val="4960"/>
              </a:lnSpc>
              <a:spcBef>
                <a:spcPct val="0"/>
              </a:spcBef>
            </a:pPr>
            <a:r>
              <a:rPr lang="en-GB" sz="3600" dirty="0">
                <a:solidFill>
                  <a:srgbClr val="0070C0"/>
                </a:solidFill>
                <a:latin typeface="Arial" panose="020B0604020202020204" pitchFamily="34" charset="0"/>
                <a:cs typeface="Arial" panose="020B0604020202020204" pitchFamily="34" charset="0"/>
              </a:rPr>
              <a:t>TRIỂN KHAI TỆP VIRUS</a:t>
            </a:r>
            <a:endParaRPr lang="en-US" sz="3600" dirty="0">
              <a:solidFill>
                <a:srgbClr val="0070C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D0E2AE2-CF13-28D5-C877-431C2345F3BA}"/>
              </a:ext>
            </a:extLst>
          </p:cNvPr>
          <p:cNvSpPr txBox="1"/>
          <p:nvPr/>
        </p:nvSpPr>
        <p:spPr>
          <a:xfrm>
            <a:off x="1111115" y="171552"/>
            <a:ext cx="6021200" cy="584775"/>
          </a:xfrm>
          <a:prstGeom prst="rect">
            <a:avLst/>
          </a:prstGeom>
          <a:noFill/>
        </p:spPr>
        <p:txBody>
          <a:bodyPr wrap="none" rtlCol="0">
            <a:spAutoFit/>
          </a:bodyPr>
          <a:lstStyle/>
          <a:p>
            <a:r>
              <a:rPr lang="en-US" sz="3200" b="1" dirty="0">
                <a:solidFill>
                  <a:srgbClr val="FF0000"/>
                </a:solidFill>
                <a:latin typeface="Arial (Body)"/>
                <a:cs typeface="Arial" pitchFamily="34" charset="0"/>
              </a:rPr>
              <a:t>II. PHÂN TÍCH VÀ TRIỂN KHAI</a:t>
            </a:r>
          </a:p>
        </p:txBody>
      </p:sp>
      <p:sp>
        <p:nvSpPr>
          <p:cNvPr id="11" name="AutoShape 16" descr="Cách thêm tên miền ảo cho localhost với XAMPP">
            <a:extLst>
              <a:ext uri="{FF2B5EF4-FFF2-40B4-BE49-F238E27FC236}">
                <a16:creationId xmlns:a16="http://schemas.microsoft.com/office/drawing/2014/main" id="{49F9E663-46DA-40D9-B600-925741E4A80A}"/>
              </a:ext>
            </a:extLst>
          </p:cNvPr>
          <p:cNvSpPr>
            <a:spLocks noChangeAspect="1" noChangeArrowheads="1"/>
          </p:cNvSpPr>
          <p:nvPr/>
        </p:nvSpPr>
        <p:spPr bwMode="auto">
          <a:xfrm>
            <a:off x="3522482" y="4824350"/>
            <a:ext cx="1891414" cy="18914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93D5FD7D-2A40-4B89-B869-0B26C67BFB76}"/>
              </a:ext>
            </a:extLst>
          </p:cNvPr>
          <p:cNvSpPr txBox="1"/>
          <p:nvPr/>
        </p:nvSpPr>
        <p:spPr>
          <a:xfrm>
            <a:off x="1232367" y="3025755"/>
            <a:ext cx="3539430" cy="954107"/>
          </a:xfrm>
          <a:prstGeom prst="rect">
            <a:avLst/>
          </a:prstGeom>
          <a:noFill/>
        </p:spPr>
        <p:txBody>
          <a:bodyPr wrap="square" rtlCol="0">
            <a:spAutoFit/>
          </a:bodyPr>
          <a:lstStyle/>
          <a:p>
            <a:r>
              <a:rPr lang="en-GB" sz="2800" dirty="0" err="1">
                <a:latin typeface="Times New Roman" panose="02020603050405020304" pitchFamily="18" charset="0"/>
                <a:cs typeface="Times New Roman" panose="02020603050405020304" pitchFamily="18" charset="0"/>
              </a:rPr>
              <a:t>Nhân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bản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tệp</a:t>
            </a:r>
            <a:r>
              <a:rPr lang="en-GB" sz="2800" dirty="0">
                <a:latin typeface="Times New Roman" panose="02020603050405020304" pitchFamily="18" charset="0"/>
                <a:cs typeface="Times New Roman" panose="02020603050405020304" pitchFamily="18" charset="0"/>
              </a:rPr>
              <a:t> virus </a:t>
            </a:r>
            <a:r>
              <a:rPr lang="en-GB" sz="2800" dirty="0" err="1">
                <a:latin typeface="Times New Roman" panose="02020603050405020304" pitchFamily="18" charset="0"/>
                <a:cs typeface="Times New Roman" panose="02020603050405020304" pitchFamily="18" charset="0"/>
              </a:rPr>
              <a:t>và</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ẩn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đi</a:t>
            </a:r>
            <a:endParaRPr lang="en-US" sz="2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D2E673F-9B85-4849-84A4-129ECB70EA40}"/>
              </a:ext>
            </a:extLst>
          </p:cNvPr>
          <p:cNvPicPr/>
          <p:nvPr/>
        </p:nvPicPr>
        <p:blipFill>
          <a:blip r:embed="rId5"/>
          <a:stretch>
            <a:fillRect/>
          </a:stretch>
        </p:blipFill>
        <p:spPr>
          <a:xfrm>
            <a:off x="5413896" y="1954212"/>
            <a:ext cx="6136005" cy="4051300"/>
          </a:xfrm>
          <a:prstGeom prst="rect">
            <a:avLst/>
          </a:prstGeom>
        </p:spPr>
      </p:pic>
    </p:spTree>
    <p:extLst>
      <p:ext uri="{BB962C8B-B14F-4D97-AF65-F5344CB8AC3E}">
        <p14:creationId xmlns:p14="http://schemas.microsoft.com/office/powerpoint/2010/main" val="291512667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737</TotalTime>
  <Words>1195</Words>
  <Application>Microsoft Office PowerPoint</Application>
  <PresentationFormat>Widescreen</PresentationFormat>
  <Paragraphs>95</Paragraphs>
  <Slides>19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Arial (Body)</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Tuấn Anh Huỳnh</dc:creator>
  <cp:lastModifiedBy>trong trong</cp:lastModifiedBy>
  <cp:revision>67</cp:revision>
  <dcterms:created xsi:type="dcterms:W3CDTF">2023-11-27T15:02:23Z</dcterms:created>
  <dcterms:modified xsi:type="dcterms:W3CDTF">2024-12-12T06:31:19Z</dcterms:modified>
</cp:coreProperties>
</file>