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4"/>
  </p:notesMasterIdLst>
  <p:sldIdLst>
    <p:sldId id="256" r:id="rId2"/>
    <p:sldId id="257" r:id="rId3"/>
    <p:sldId id="259" r:id="rId4"/>
    <p:sldId id="258" r:id="rId5"/>
    <p:sldId id="260" r:id="rId6"/>
    <p:sldId id="270" r:id="rId7"/>
    <p:sldId id="262" r:id="rId8"/>
    <p:sldId id="263" r:id="rId9"/>
    <p:sldId id="264" r:id="rId10"/>
    <p:sldId id="265" r:id="rId11"/>
    <p:sldId id="266" r:id="rId12"/>
    <p:sldId id="267" r:id="rId13"/>
    <p:sldId id="268" r:id="rId14"/>
    <p:sldId id="271" r:id="rId15"/>
    <p:sldId id="273" r:id="rId16"/>
    <p:sldId id="269" r:id="rId17"/>
    <p:sldId id="272" r:id="rId18"/>
    <p:sldId id="274" r:id="rId19"/>
    <p:sldId id="275" r:id="rId20"/>
    <p:sldId id="277" r:id="rId21"/>
    <p:sldId id="27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8.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52CB40-86F2-415A-994A-3D08C97A345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4A7DEEC-B9D6-45C4-85C6-5E0F291498D6}">
      <dgm:prSet/>
      <dgm:spPr/>
      <dgm:t>
        <a:bodyPr/>
        <a:lstStyle/>
        <a:p>
          <a:pPr>
            <a:defRPr cap="all"/>
          </a:pPr>
          <a:r>
            <a:rPr lang="en-US" dirty="0"/>
            <a:t>Building Legato.</a:t>
          </a:r>
        </a:p>
      </dgm:t>
    </dgm:pt>
    <dgm:pt modelId="{83CAF189-4D27-43B3-94D6-6ADB8937DD60}" type="parTrans" cxnId="{A842FA9D-3AF3-4550-80EE-52A23B2FF7F9}">
      <dgm:prSet/>
      <dgm:spPr/>
      <dgm:t>
        <a:bodyPr/>
        <a:lstStyle/>
        <a:p>
          <a:endParaRPr lang="en-US"/>
        </a:p>
      </dgm:t>
    </dgm:pt>
    <dgm:pt modelId="{DBD6921D-94CF-4660-8119-98FA68D9FA4C}" type="sibTrans" cxnId="{A842FA9D-3AF3-4550-80EE-52A23B2FF7F9}">
      <dgm:prSet/>
      <dgm:spPr/>
      <dgm:t>
        <a:bodyPr/>
        <a:lstStyle/>
        <a:p>
          <a:endParaRPr lang="en-US"/>
        </a:p>
      </dgm:t>
    </dgm:pt>
    <dgm:pt modelId="{28C29332-2BE9-4E6C-B66A-868A32F8F41E}">
      <dgm:prSet/>
      <dgm:spPr/>
      <dgm:t>
        <a:bodyPr/>
        <a:lstStyle/>
        <a:p>
          <a:pPr>
            <a:defRPr cap="all"/>
          </a:pPr>
          <a:r>
            <a:rPr lang="en-US" dirty="0"/>
            <a:t>Communication protocol of camera.</a:t>
          </a:r>
        </a:p>
      </dgm:t>
    </dgm:pt>
    <dgm:pt modelId="{3332E5F2-AEC6-4229-BE88-D3ABA4CBB886}" type="parTrans" cxnId="{06D02A0E-6E5C-4B0F-825D-F682ECB30F4F}">
      <dgm:prSet/>
      <dgm:spPr/>
      <dgm:t>
        <a:bodyPr/>
        <a:lstStyle/>
        <a:p>
          <a:endParaRPr lang="en-US"/>
        </a:p>
      </dgm:t>
    </dgm:pt>
    <dgm:pt modelId="{DE2F872F-09E8-4E1C-BE79-AEC5E96661C0}" type="sibTrans" cxnId="{06D02A0E-6E5C-4B0F-825D-F682ECB30F4F}">
      <dgm:prSet/>
      <dgm:spPr/>
      <dgm:t>
        <a:bodyPr/>
        <a:lstStyle/>
        <a:p>
          <a:endParaRPr lang="en-US"/>
        </a:p>
      </dgm:t>
    </dgm:pt>
    <dgm:pt modelId="{ED8542E4-F61A-4EE6-A11C-499232F1DB21}">
      <dgm:prSet/>
      <dgm:spPr/>
      <dgm:t>
        <a:bodyPr/>
        <a:lstStyle/>
        <a:p>
          <a:pPr>
            <a:defRPr cap="all"/>
          </a:pPr>
          <a:r>
            <a:rPr lang="en-US"/>
            <a:t>How to develop driver for camera.</a:t>
          </a:r>
        </a:p>
      </dgm:t>
    </dgm:pt>
    <dgm:pt modelId="{7ACBC1CA-7C63-4560-A5AF-834997960433}" type="parTrans" cxnId="{610A96EA-B038-4870-94A6-42FF32119646}">
      <dgm:prSet/>
      <dgm:spPr/>
      <dgm:t>
        <a:bodyPr/>
        <a:lstStyle/>
        <a:p>
          <a:endParaRPr lang="en-US"/>
        </a:p>
      </dgm:t>
    </dgm:pt>
    <dgm:pt modelId="{D5019ECA-9989-4D4A-961C-E380B0D1815C}" type="sibTrans" cxnId="{610A96EA-B038-4870-94A6-42FF32119646}">
      <dgm:prSet/>
      <dgm:spPr/>
      <dgm:t>
        <a:bodyPr/>
        <a:lstStyle/>
        <a:p>
          <a:endParaRPr lang="en-US"/>
        </a:p>
      </dgm:t>
    </dgm:pt>
    <dgm:pt modelId="{C4794F44-C4A7-448C-BA73-2D512C5840ED}" type="pres">
      <dgm:prSet presAssocID="{4B52CB40-86F2-415A-994A-3D08C97A3458}" presName="root" presStyleCnt="0">
        <dgm:presLayoutVars>
          <dgm:dir/>
          <dgm:resizeHandles val="exact"/>
        </dgm:presLayoutVars>
      </dgm:prSet>
      <dgm:spPr/>
    </dgm:pt>
    <dgm:pt modelId="{E4FA4233-8541-4C5D-8D6C-BF5910E70078}" type="pres">
      <dgm:prSet presAssocID="{94A7DEEC-B9D6-45C4-85C6-5E0F291498D6}" presName="compNode" presStyleCnt="0"/>
      <dgm:spPr/>
    </dgm:pt>
    <dgm:pt modelId="{997B3AC1-6DE4-42B7-AB48-EFC17B391ACA}" type="pres">
      <dgm:prSet presAssocID="{94A7DEEC-B9D6-45C4-85C6-5E0F291498D6}" presName="iconBgRect" presStyleLbl="bgShp" presStyleIdx="0" presStyleCnt="3"/>
      <dgm:spPr/>
    </dgm:pt>
    <dgm:pt modelId="{3C4B5846-F6D5-4F25-B21C-280DB695822B}" type="pres">
      <dgm:prSet presAssocID="{94A7DEEC-B9D6-45C4-85C6-5E0F291498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dybug"/>
        </a:ext>
      </dgm:extLst>
    </dgm:pt>
    <dgm:pt modelId="{A2B456C3-B085-4EBE-B3D3-46D873999D6C}" type="pres">
      <dgm:prSet presAssocID="{94A7DEEC-B9D6-45C4-85C6-5E0F291498D6}" presName="spaceRect" presStyleCnt="0"/>
      <dgm:spPr/>
    </dgm:pt>
    <dgm:pt modelId="{A9BB6AF3-8979-4192-865F-265526F49AAD}" type="pres">
      <dgm:prSet presAssocID="{94A7DEEC-B9D6-45C4-85C6-5E0F291498D6}" presName="textRect" presStyleLbl="revTx" presStyleIdx="0" presStyleCnt="3">
        <dgm:presLayoutVars>
          <dgm:chMax val="1"/>
          <dgm:chPref val="1"/>
        </dgm:presLayoutVars>
      </dgm:prSet>
      <dgm:spPr/>
    </dgm:pt>
    <dgm:pt modelId="{D88C9F88-9CBA-4491-8F61-39790B31CC75}" type="pres">
      <dgm:prSet presAssocID="{DBD6921D-94CF-4660-8119-98FA68D9FA4C}" presName="sibTrans" presStyleCnt="0"/>
      <dgm:spPr/>
    </dgm:pt>
    <dgm:pt modelId="{F9BA4F14-FEB9-4EEE-A711-150841BAB799}" type="pres">
      <dgm:prSet presAssocID="{28C29332-2BE9-4E6C-B66A-868A32F8F41E}" presName="compNode" presStyleCnt="0"/>
      <dgm:spPr/>
    </dgm:pt>
    <dgm:pt modelId="{2EABEA74-B288-410A-ADC8-777574552A0F}" type="pres">
      <dgm:prSet presAssocID="{28C29332-2BE9-4E6C-B66A-868A32F8F41E}" presName="iconBgRect" presStyleLbl="bgShp" presStyleIdx="1" presStyleCnt="3"/>
      <dgm:spPr/>
    </dgm:pt>
    <dgm:pt modelId="{AA2DA1CE-F85F-4C5C-8F79-FFB402A36881}" type="pres">
      <dgm:prSet presAssocID="{28C29332-2BE9-4E6C-B66A-868A32F8F4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cam"/>
        </a:ext>
      </dgm:extLst>
    </dgm:pt>
    <dgm:pt modelId="{2415E080-1C01-4953-A035-CF19A3FE3DC9}" type="pres">
      <dgm:prSet presAssocID="{28C29332-2BE9-4E6C-B66A-868A32F8F41E}" presName="spaceRect" presStyleCnt="0"/>
      <dgm:spPr/>
    </dgm:pt>
    <dgm:pt modelId="{B5127FF9-D319-4405-B0AC-87D48D3AC86E}" type="pres">
      <dgm:prSet presAssocID="{28C29332-2BE9-4E6C-B66A-868A32F8F41E}" presName="textRect" presStyleLbl="revTx" presStyleIdx="1" presStyleCnt="3">
        <dgm:presLayoutVars>
          <dgm:chMax val="1"/>
          <dgm:chPref val="1"/>
        </dgm:presLayoutVars>
      </dgm:prSet>
      <dgm:spPr/>
    </dgm:pt>
    <dgm:pt modelId="{6CB8D511-562C-4565-A089-4900425A0302}" type="pres">
      <dgm:prSet presAssocID="{DE2F872F-09E8-4E1C-BE79-AEC5E96661C0}" presName="sibTrans" presStyleCnt="0"/>
      <dgm:spPr/>
    </dgm:pt>
    <dgm:pt modelId="{B77ED626-599A-4F9B-9D4E-392E4AAE4EDC}" type="pres">
      <dgm:prSet presAssocID="{ED8542E4-F61A-4EE6-A11C-499232F1DB21}" presName="compNode" presStyleCnt="0"/>
      <dgm:spPr/>
    </dgm:pt>
    <dgm:pt modelId="{FCB2E10D-B1C9-4F69-B299-6D0AC94D4847}" type="pres">
      <dgm:prSet presAssocID="{ED8542E4-F61A-4EE6-A11C-499232F1DB21}" presName="iconBgRect" presStyleLbl="bgShp" presStyleIdx="2" presStyleCnt="3"/>
      <dgm:spPr/>
    </dgm:pt>
    <dgm:pt modelId="{DA42A47C-F410-445F-9014-09C5712F4D5F}" type="pres">
      <dgm:prSet presAssocID="{ED8542E4-F61A-4EE6-A11C-499232F1DB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C7BF869A-DAA0-41BD-99DE-E0EEDC57E245}" type="pres">
      <dgm:prSet presAssocID="{ED8542E4-F61A-4EE6-A11C-499232F1DB21}" presName="spaceRect" presStyleCnt="0"/>
      <dgm:spPr/>
    </dgm:pt>
    <dgm:pt modelId="{111A4C34-B437-4225-BDBF-57CC377D3D9B}" type="pres">
      <dgm:prSet presAssocID="{ED8542E4-F61A-4EE6-A11C-499232F1DB21}" presName="textRect" presStyleLbl="revTx" presStyleIdx="2" presStyleCnt="3">
        <dgm:presLayoutVars>
          <dgm:chMax val="1"/>
          <dgm:chPref val="1"/>
        </dgm:presLayoutVars>
      </dgm:prSet>
      <dgm:spPr/>
    </dgm:pt>
  </dgm:ptLst>
  <dgm:cxnLst>
    <dgm:cxn modelId="{06D02A0E-6E5C-4B0F-825D-F682ECB30F4F}" srcId="{4B52CB40-86F2-415A-994A-3D08C97A3458}" destId="{28C29332-2BE9-4E6C-B66A-868A32F8F41E}" srcOrd="1" destOrd="0" parTransId="{3332E5F2-AEC6-4229-BE88-D3ABA4CBB886}" sibTransId="{DE2F872F-09E8-4E1C-BE79-AEC5E96661C0}"/>
    <dgm:cxn modelId="{A5BF4631-24F4-472E-AB3F-88853469320E}" type="presOf" srcId="{94A7DEEC-B9D6-45C4-85C6-5E0F291498D6}" destId="{A9BB6AF3-8979-4192-865F-265526F49AAD}" srcOrd="0" destOrd="0" presId="urn:microsoft.com/office/officeart/2018/5/layout/IconCircleLabelList"/>
    <dgm:cxn modelId="{ACE7DA3B-EA5F-4EA0-80F2-32AEF3D9ADC0}" type="presOf" srcId="{4B52CB40-86F2-415A-994A-3D08C97A3458}" destId="{C4794F44-C4A7-448C-BA73-2D512C5840ED}" srcOrd="0" destOrd="0" presId="urn:microsoft.com/office/officeart/2018/5/layout/IconCircleLabelList"/>
    <dgm:cxn modelId="{40F63C85-DFF6-4D77-98F2-E2231374267D}" type="presOf" srcId="{ED8542E4-F61A-4EE6-A11C-499232F1DB21}" destId="{111A4C34-B437-4225-BDBF-57CC377D3D9B}" srcOrd="0" destOrd="0" presId="urn:microsoft.com/office/officeart/2018/5/layout/IconCircleLabelList"/>
    <dgm:cxn modelId="{A842FA9D-3AF3-4550-80EE-52A23B2FF7F9}" srcId="{4B52CB40-86F2-415A-994A-3D08C97A3458}" destId="{94A7DEEC-B9D6-45C4-85C6-5E0F291498D6}" srcOrd="0" destOrd="0" parTransId="{83CAF189-4D27-43B3-94D6-6ADB8937DD60}" sibTransId="{DBD6921D-94CF-4660-8119-98FA68D9FA4C}"/>
    <dgm:cxn modelId="{FA41ACC5-7E6E-4D7B-8400-480F4CC87882}" type="presOf" srcId="{28C29332-2BE9-4E6C-B66A-868A32F8F41E}" destId="{B5127FF9-D319-4405-B0AC-87D48D3AC86E}" srcOrd="0" destOrd="0" presId="urn:microsoft.com/office/officeart/2018/5/layout/IconCircleLabelList"/>
    <dgm:cxn modelId="{610A96EA-B038-4870-94A6-42FF32119646}" srcId="{4B52CB40-86F2-415A-994A-3D08C97A3458}" destId="{ED8542E4-F61A-4EE6-A11C-499232F1DB21}" srcOrd="2" destOrd="0" parTransId="{7ACBC1CA-7C63-4560-A5AF-834997960433}" sibTransId="{D5019ECA-9989-4D4A-961C-E380B0D1815C}"/>
    <dgm:cxn modelId="{B2065D41-EA9F-40A5-92B9-5334D6B3E4B7}" type="presParOf" srcId="{C4794F44-C4A7-448C-BA73-2D512C5840ED}" destId="{E4FA4233-8541-4C5D-8D6C-BF5910E70078}" srcOrd="0" destOrd="0" presId="urn:microsoft.com/office/officeart/2018/5/layout/IconCircleLabelList"/>
    <dgm:cxn modelId="{A0D70429-857A-40F1-95A1-5C5E6C3DB5C3}" type="presParOf" srcId="{E4FA4233-8541-4C5D-8D6C-BF5910E70078}" destId="{997B3AC1-6DE4-42B7-AB48-EFC17B391ACA}" srcOrd="0" destOrd="0" presId="urn:microsoft.com/office/officeart/2018/5/layout/IconCircleLabelList"/>
    <dgm:cxn modelId="{3D31A503-0028-4C43-9901-5A1D75F7C291}" type="presParOf" srcId="{E4FA4233-8541-4C5D-8D6C-BF5910E70078}" destId="{3C4B5846-F6D5-4F25-B21C-280DB695822B}" srcOrd="1" destOrd="0" presId="urn:microsoft.com/office/officeart/2018/5/layout/IconCircleLabelList"/>
    <dgm:cxn modelId="{5727B062-6A42-4614-9C57-1B2E25FA42FD}" type="presParOf" srcId="{E4FA4233-8541-4C5D-8D6C-BF5910E70078}" destId="{A2B456C3-B085-4EBE-B3D3-46D873999D6C}" srcOrd="2" destOrd="0" presId="urn:microsoft.com/office/officeart/2018/5/layout/IconCircleLabelList"/>
    <dgm:cxn modelId="{53885BF6-13D2-486E-A51F-DFF84765FA30}" type="presParOf" srcId="{E4FA4233-8541-4C5D-8D6C-BF5910E70078}" destId="{A9BB6AF3-8979-4192-865F-265526F49AAD}" srcOrd="3" destOrd="0" presId="urn:microsoft.com/office/officeart/2018/5/layout/IconCircleLabelList"/>
    <dgm:cxn modelId="{6737D532-8FE8-4797-8269-540BE17535A8}" type="presParOf" srcId="{C4794F44-C4A7-448C-BA73-2D512C5840ED}" destId="{D88C9F88-9CBA-4491-8F61-39790B31CC75}" srcOrd="1" destOrd="0" presId="urn:microsoft.com/office/officeart/2018/5/layout/IconCircleLabelList"/>
    <dgm:cxn modelId="{1E91867D-8B19-401C-AA78-146274EF705A}" type="presParOf" srcId="{C4794F44-C4A7-448C-BA73-2D512C5840ED}" destId="{F9BA4F14-FEB9-4EEE-A711-150841BAB799}" srcOrd="2" destOrd="0" presId="urn:microsoft.com/office/officeart/2018/5/layout/IconCircleLabelList"/>
    <dgm:cxn modelId="{BB596361-6E22-417E-B169-5216CE863AD9}" type="presParOf" srcId="{F9BA4F14-FEB9-4EEE-A711-150841BAB799}" destId="{2EABEA74-B288-410A-ADC8-777574552A0F}" srcOrd="0" destOrd="0" presId="urn:microsoft.com/office/officeart/2018/5/layout/IconCircleLabelList"/>
    <dgm:cxn modelId="{279A521A-A589-4DD7-ABCC-D6AA6484593B}" type="presParOf" srcId="{F9BA4F14-FEB9-4EEE-A711-150841BAB799}" destId="{AA2DA1CE-F85F-4C5C-8F79-FFB402A36881}" srcOrd="1" destOrd="0" presId="urn:microsoft.com/office/officeart/2018/5/layout/IconCircleLabelList"/>
    <dgm:cxn modelId="{99F7F0D7-FC6A-46C0-A7AF-26BF4A70EF5B}" type="presParOf" srcId="{F9BA4F14-FEB9-4EEE-A711-150841BAB799}" destId="{2415E080-1C01-4953-A035-CF19A3FE3DC9}" srcOrd="2" destOrd="0" presId="urn:microsoft.com/office/officeart/2018/5/layout/IconCircleLabelList"/>
    <dgm:cxn modelId="{A334B84E-C132-466E-809F-D40230B5FEC4}" type="presParOf" srcId="{F9BA4F14-FEB9-4EEE-A711-150841BAB799}" destId="{B5127FF9-D319-4405-B0AC-87D48D3AC86E}" srcOrd="3" destOrd="0" presId="urn:microsoft.com/office/officeart/2018/5/layout/IconCircleLabelList"/>
    <dgm:cxn modelId="{937531BD-B538-483F-AB58-0D98BBA9B4D1}" type="presParOf" srcId="{C4794F44-C4A7-448C-BA73-2D512C5840ED}" destId="{6CB8D511-562C-4565-A089-4900425A0302}" srcOrd="3" destOrd="0" presId="urn:microsoft.com/office/officeart/2018/5/layout/IconCircleLabelList"/>
    <dgm:cxn modelId="{EB9931C5-8C6C-480A-989F-AE6556F3F9A3}" type="presParOf" srcId="{C4794F44-C4A7-448C-BA73-2D512C5840ED}" destId="{B77ED626-599A-4F9B-9D4E-392E4AAE4EDC}" srcOrd="4" destOrd="0" presId="urn:microsoft.com/office/officeart/2018/5/layout/IconCircleLabelList"/>
    <dgm:cxn modelId="{6504A238-F3F9-4B1A-90BC-EF40BC23A1C8}" type="presParOf" srcId="{B77ED626-599A-4F9B-9D4E-392E4AAE4EDC}" destId="{FCB2E10D-B1C9-4F69-B299-6D0AC94D4847}" srcOrd="0" destOrd="0" presId="urn:microsoft.com/office/officeart/2018/5/layout/IconCircleLabelList"/>
    <dgm:cxn modelId="{87CF3EF3-B5C9-47A2-AA12-FEBD20E651A9}" type="presParOf" srcId="{B77ED626-599A-4F9B-9D4E-392E4AAE4EDC}" destId="{DA42A47C-F410-445F-9014-09C5712F4D5F}" srcOrd="1" destOrd="0" presId="urn:microsoft.com/office/officeart/2018/5/layout/IconCircleLabelList"/>
    <dgm:cxn modelId="{502EC110-F70F-4DF8-9395-D5D502FE3914}" type="presParOf" srcId="{B77ED626-599A-4F9B-9D4E-392E4AAE4EDC}" destId="{C7BF869A-DAA0-41BD-99DE-E0EEDC57E245}" srcOrd="2" destOrd="0" presId="urn:microsoft.com/office/officeart/2018/5/layout/IconCircleLabelList"/>
    <dgm:cxn modelId="{BCF2E4E7-4EB4-409F-A391-88D268D8A02D}" type="presParOf" srcId="{B77ED626-599A-4F9B-9D4E-392E4AAE4EDC}" destId="{111A4C34-B437-4225-BDBF-57CC377D3D9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B3AC1-6DE4-42B7-AB48-EFC17B391ACA}">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B5846-F6D5-4F25-B21C-280DB695822B}">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BB6AF3-8979-4192-865F-265526F49AAD}">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Building Legato.</a:t>
          </a:r>
        </a:p>
      </dsp:txBody>
      <dsp:txXfrm>
        <a:off x="35606" y="2725540"/>
        <a:ext cx="2981250" cy="720000"/>
      </dsp:txXfrm>
    </dsp:sp>
    <dsp:sp modelId="{2EABEA74-B288-410A-ADC8-777574552A0F}">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DA1CE-F85F-4C5C-8F79-FFB402A36881}">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127FF9-D319-4405-B0AC-87D48D3AC86E}">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Communication protocol of camera.</a:t>
          </a:r>
        </a:p>
      </dsp:txBody>
      <dsp:txXfrm>
        <a:off x="3538574" y="2725540"/>
        <a:ext cx="2981250" cy="720000"/>
      </dsp:txXfrm>
    </dsp:sp>
    <dsp:sp modelId="{FCB2E10D-B1C9-4F69-B299-6D0AC94D4847}">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2A47C-F410-445F-9014-09C5712F4D5F}">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1A4C34-B437-4225-BDBF-57CC377D3D9B}">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How to develop driver for camera.</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53078-83BD-46E2-AD23-5A7AA6241F0E}" type="datetimeFigureOut">
              <a:rPr lang="en-US" smtClean="0"/>
              <a:t>10/07/2019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7A5FD-0897-4826-B3BA-35270EC72357}" type="slidenum">
              <a:rPr lang="en-US" smtClean="0"/>
              <a:t>‹#›</a:t>
            </a:fld>
            <a:endParaRPr lang="en-US"/>
          </a:p>
        </p:txBody>
      </p:sp>
    </p:spTree>
    <p:extLst>
      <p:ext uri="{BB962C8B-B14F-4D97-AF65-F5344CB8AC3E}">
        <p14:creationId xmlns:p14="http://schemas.microsoft.com/office/powerpoint/2010/main" val="133460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10/07/2019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33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10/07/2019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58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10/07/2019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6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10/07/2019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506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10/07/2019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577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10/07/2019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8156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10/07/2019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150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10/07/2019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945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10/07/2019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1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10/07/2019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123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10/07/2019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87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10/07/2019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79410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9" r:id="rId5"/>
    <p:sldLayoutId id="2147483743" r:id="rId6"/>
    <p:sldLayoutId id="2147483744" r:id="rId7"/>
    <p:sldLayoutId id="2147483745" r:id="rId8"/>
    <p:sldLayoutId id="2147483748" r:id="rId9"/>
    <p:sldLayoutId id="2147483746" r:id="rId10"/>
    <p:sldLayoutId id="2147483747"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legato.io/latest/tools.html" TargetMode="External"/><Relationship Id="rId2" Type="http://schemas.openxmlformats.org/officeDocument/2006/relationships/hyperlink" Target="https://docs.legato.io/latest/conceptsRuntimeArch.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4A37DD3-1B84-4776-94E1-C0AAA5C0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2.jpeg" descr="A circuit board&#10;&#10;Description automatically generated">
            <a:extLst>
              <a:ext uri="{FF2B5EF4-FFF2-40B4-BE49-F238E27FC236}">
                <a16:creationId xmlns:a16="http://schemas.microsoft.com/office/drawing/2014/main" id="{BBA003BD-A218-4289-8D16-83CCDA355F41}"/>
              </a:ext>
            </a:extLst>
          </p:cNvPr>
          <p:cNvPicPr/>
          <p:nvPr/>
        </p:nvPicPr>
        <p:blipFill rotWithShape="1">
          <a:blip r:embed="rId2" cstate="print"/>
          <a:srcRect l="2553" r="3724" b="-1"/>
          <a:stretch/>
        </p:blipFill>
        <p:spPr>
          <a:xfrm>
            <a:off x="-32" y="10"/>
            <a:ext cx="8081485" cy="4915066"/>
          </a:xfrm>
          <a:prstGeom prst="rect">
            <a:avLst/>
          </a:prstGeom>
        </p:spPr>
      </p:pic>
      <p:sp>
        <p:nvSpPr>
          <p:cNvPr id="81" name="Rectangle 80">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A1FC8E-F43D-438E-A0DA-F9661819D34A}"/>
              </a:ext>
            </a:extLst>
          </p:cNvPr>
          <p:cNvSpPr>
            <a:spLocks noGrp="1"/>
          </p:cNvSpPr>
          <p:nvPr>
            <p:ph type="ctrTitle"/>
          </p:nvPr>
        </p:nvSpPr>
        <p:spPr>
          <a:xfrm>
            <a:off x="828675" y="5120639"/>
            <a:ext cx="7137263" cy="1280161"/>
          </a:xfrm>
        </p:spPr>
        <p:txBody>
          <a:bodyPr anchor="ctr">
            <a:normAutofit/>
          </a:bodyPr>
          <a:lstStyle/>
          <a:p>
            <a:pPr algn="r"/>
            <a:r>
              <a:rPr lang="en-US" sz="4800" dirty="0" err="1">
                <a:solidFill>
                  <a:srgbClr val="FFFFFF"/>
                </a:solidFill>
              </a:rPr>
              <a:t>MangOH</a:t>
            </a:r>
            <a:r>
              <a:rPr lang="en-US" sz="4800" dirty="0">
                <a:solidFill>
                  <a:srgbClr val="FFFFFF"/>
                </a:solidFill>
              </a:rPr>
              <a:t> Green</a:t>
            </a:r>
          </a:p>
        </p:txBody>
      </p:sp>
      <p:sp>
        <p:nvSpPr>
          <p:cNvPr id="3" name="Subtitle 2">
            <a:extLst>
              <a:ext uri="{FF2B5EF4-FFF2-40B4-BE49-F238E27FC236}">
                <a16:creationId xmlns:a16="http://schemas.microsoft.com/office/drawing/2014/main" id="{37BF752C-8B76-4BBB-9ED3-161FEF8877E8}"/>
              </a:ext>
            </a:extLst>
          </p:cNvPr>
          <p:cNvSpPr>
            <a:spLocks noGrp="1"/>
          </p:cNvSpPr>
          <p:nvPr>
            <p:ph type="subTitle" idx="1"/>
          </p:nvPr>
        </p:nvSpPr>
        <p:spPr>
          <a:xfrm>
            <a:off x="8289580" y="4914101"/>
            <a:ext cx="3790123" cy="1486698"/>
          </a:xfrm>
        </p:spPr>
        <p:txBody>
          <a:bodyPr anchor="ctr">
            <a:normAutofit/>
          </a:bodyPr>
          <a:lstStyle/>
          <a:p>
            <a:r>
              <a:rPr lang="en-US" sz="1500" dirty="0" err="1">
                <a:solidFill>
                  <a:srgbClr val="FFFFFF"/>
                </a:solidFill>
              </a:rPr>
              <a:t>WeeK</a:t>
            </a:r>
            <a:r>
              <a:rPr lang="en-US" sz="1500" dirty="0">
                <a:solidFill>
                  <a:srgbClr val="FFFFFF"/>
                </a:solidFill>
              </a:rPr>
              <a:t> 1</a:t>
            </a:r>
          </a:p>
          <a:p>
            <a:r>
              <a:rPr lang="en-US" sz="1500" dirty="0">
                <a:solidFill>
                  <a:srgbClr val="FFFFFF"/>
                </a:solidFill>
              </a:rPr>
              <a:t>Reporter: </a:t>
            </a:r>
            <a:r>
              <a:rPr lang="en-US" sz="1500" dirty="0" err="1">
                <a:solidFill>
                  <a:srgbClr val="FFFFFF"/>
                </a:solidFill>
              </a:rPr>
              <a:t>Trong</a:t>
            </a:r>
            <a:r>
              <a:rPr lang="en-US" sz="1500" dirty="0">
                <a:solidFill>
                  <a:srgbClr val="FFFFFF"/>
                </a:solidFill>
              </a:rPr>
              <a:t> Phuoc</a:t>
            </a:r>
          </a:p>
          <a:p>
            <a:r>
              <a:rPr lang="en-US" sz="1500" dirty="0">
                <a:solidFill>
                  <a:srgbClr val="FFFFFF"/>
                </a:solidFill>
              </a:rPr>
              <a:t>MENTOR: </a:t>
            </a:r>
            <a:r>
              <a:rPr lang="en-US" sz="1500" dirty="0" err="1">
                <a:solidFill>
                  <a:srgbClr val="FFFFFF"/>
                </a:solidFill>
              </a:rPr>
              <a:t>NgUYEN</a:t>
            </a:r>
            <a:r>
              <a:rPr lang="en-US" sz="1500" dirty="0">
                <a:solidFill>
                  <a:srgbClr val="FFFFFF"/>
                </a:solidFill>
              </a:rPr>
              <a:t> XUAN THONG</a:t>
            </a:r>
          </a:p>
          <a:p>
            <a:endParaRPr lang="en-US" sz="1500" dirty="0">
              <a:solidFill>
                <a:srgbClr val="FFFFFF"/>
              </a:solidFill>
            </a:endParaRPr>
          </a:p>
        </p:txBody>
      </p:sp>
      <p:pic>
        <p:nvPicPr>
          <p:cNvPr id="39" name="image1.jpeg">
            <a:extLst>
              <a:ext uri="{FF2B5EF4-FFF2-40B4-BE49-F238E27FC236}">
                <a16:creationId xmlns:a16="http://schemas.microsoft.com/office/drawing/2014/main" id="{50408016-A6AA-414F-B18F-0F0538ABA928}"/>
              </a:ext>
            </a:extLst>
          </p:cNvPr>
          <p:cNvPicPr/>
          <p:nvPr/>
        </p:nvPicPr>
        <p:blipFill rotWithShape="1">
          <a:blip r:embed="rId3" cstate="print"/>
          <a:srcRect l="8540" r="16765" b="1"/>
          <a:stretch/>
        </p:blipFill>
        <p:spPr>
          <a:xfrm>
            <a:off x="8160307" y="10"/>
            <a:ext cx="4031693" cy="4915066"/>
          </a:xfrm>
          <a:prstGeom prst="rect">
            <a:avLst/>
          </a:prstGeom>
        </p:spPr>
      </p:pic>
      <p:cxnSp>
        <p:nvCxnSpPr>
          <p:cNvPr id="83" name="Straight Connector 82">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852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F74F4-E438-4950-894A-5FAD0E43EFB5}"/>
              </a:ext>
            </a:extLst>
          </p:cNvPr>
          <p:cNvSpPr>
            <a:spLocks noGrp="1"/>
          </p:cNvSpPr>
          <p:nvPr>
            <p:ph type="title"/>
          </p:nvPr>
        </p:nvSpPr>
        <p:spPr/>
        <p:txBody>
          <a:bodyPr/>
          <a:lstStyle/>
          <a:p>
            <a:r>
              <a:rPr lang="en-US" dirty="0"/>
              <a:t>2) Hardware</a:t>
            </a:r>
          </a:p>
        </p:txBody>
      </p:sp>
      <p:sp>
        <p:nvSpPr>
          <p:cNvPr id="3" name="Content Placeholder 2">
            <a:extLst>
              <a:ext uri="{FF2B5EF4-FFF2-40B4-BE49-F238E27FC236}">
                <a16:creationId xmlns:a16="http://schemas.microsoft.com/office/drawing/2014/main" id="{7E580122-F49C-4464-8DD2-5B26A1F6A920}"/>
              </a:ext>
            </a:extLst>
          </p:cNvPr>
          <p:cNvSpPr>
            <a:spLocks noGrp="1"/>
          </p:cNvSpPr>
          <p:nvPr>
            <p:ph idx="1"/>
          </p:nvPr>
        </p:nvSpPr>
        <p:spPr/>
        <p:txBody>
          <a:bodyPr/>
          <a:lstStyle/>
          <a:p>
            <a:r>
              <a:rPr lang="en-US" dirty="0"/>
              <a:t>e) </a:t>
            </a:r>
            <a:r>
              <a:rPr lang="en-US" b="1" dirty="0"/>
              <a:t>Arduino-compatible Circuit</a:t>
            </a:r>
            <a:endParaRPr lang="en-US" dirty="0"/>
          </a:p>
          <a:p>
            <a:r>
              <a:rPr lang="en-US" dirty="0"/>
              <a:t>The </a:t>
            </a:r>
            <a:r>
              <a:rPr lang="en-US" dirty="0" err="1"/>
              <a:t>mangOH</a:t>
            </a:r>
            <a:r>
              <a:rPr lang="en-US" dirty="0"/>
              <a:t> Green includes an integrated Arduino-compatible circuit (with connector for use with Arduino-compatible shields, and an Atmega32U4 microcontroller).</a:t>
            </a:r>
          </a:p>
          <a:p>
            <a:r>
              <a:rPr lang="en-US" dirty="0"/>
              <a:t>By default, the Arduino-compatible circuit’s UART is configured to connect to the primary CF3 module‘s USB using an FTDI conversion chip (UART to USB).</a:t>
            </a:r>
          </a:p>
          <a:p>
            <a:r>
              <a:rPr lang="en-US" dirty="0"/>
              <a:t>The Arduino-compatible circuit can also be accessed from the primary CF3 module.</a:t>
            </a:r>
          </a:p>
          <a:p>
            <a:endParaRPr lang="en-US" dirty="0"/>
          </a:p>
        </p:txBody>
      </p:sp>
    </p:spTree>
    <p:extLst>
      <p:ext uri="{BB962C8B-B14F-4D97-AF65-F5344CB8AC3E}">
        <p14:creationId xmlns:p14="http://schemas.microsoft.com/office/powerpoint/2010/main" val="416031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336E7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4C62F4B-BCC9-4DEE-993B-911F05FD5D74}"/>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3) Legato Platform</a:t>
            </a:r>
          </a:p>
        </p:txBody>
      </p:sp>
      <p:cxnSp>
        <p:nvCxnSpPr>
          <p:cNvPr id="23"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Legato Platform Overview">
            <a:extLst>
              <a:ext uri="{FF2B5EF4-FFF2-40B4-BE49-F238E27FC236}">
                <a16:creationId xmlns:a16="http://schemas.microsoft.com/office/drawing/2014/main" id="{1D80DCD8-EAA0-42A2-83F8-9D3839CBC23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4818743" y="1577678"/>
            <a:ext cx="7373257" cy="4460265"/>
          </a:xfrm>
          <a:prstGeom prst="rect">
            <a:avLst/>
          </a:prstGeom>
          <a:noFill/>
        </p:spPr>
      </p:pic>
    </p:spTree>
    <p:extLst>
      <p:ext uri="{BB962C8B-B14F-4D97-AF65-F5344CB8AC3E}">
        <p14:creationId xmlns:p14="http://schemas.microsoft.com/office/powerpoint/2010/main" val="367768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F832-8273-4068-B551-5C2398A24590}"/>
              </a:ext>
            </a:extLst>
          </p:cNvPr>
          <p:cNvSpPr>
            <a:spLocks noGrp="1"/>
          </p:cNvSpPr>
          <p:nvPr>
            <p:ph type="title"/>
          </p:nvPr>
        </p:nvSpPr>
        <p:spPr/>
        <p:txBody>
          <a:bodyPr/>
          <a:lstStyle/>
          <a:p>
            <a:r>
              <a:rPr lang="en-US" dirty="0"/>
              <a:t>3) Legato Platform</a:t>
            </a:r>
          </a:p>
        </p:txBody>
      </p:sp>
      <p:sp>
        <p:nvSpPr>
          <p:cNvPr id="3" name="Content Placeholder 2">
            <a:extLst>
              <a:ext uri="{FF2B5EF4-FFF2-40B4-BE49-F238E27FC236}">
                <a16:creationId xmlns:a16="http://schemas.microsoft.com/office/drawing/2014/main" id="{5895B0A3-7AD6-47F7-95A9-388B080B8348}"/>
              </a:ext>
            </a:extLst>
          </p:cNvPr>
          <p:cNvSpPr>
            <a:spLocks noGrp="1"/>
          </p:cNvSpPr>
          <p:nvPr>
            <p:ph idx="1"/>
          </p:nvPr>
        </p:nvSpPr>
        <p:spPr>
          <a:xfrm>
            <a:off x="1097280" y="2108201"/>
            <a:ext cx="10058400" cy="3886199"/>
          </a:xfrm>
        </p:spPr>
        <p:txBody>
          <a:bodyPr/>
          <a:lstStyle/>
          <a:p>
            <a:r>
              <a:rPr lang="en-US" b="1" dirty="0"/>
              <a:t>a) Application Framework </a:t>
            </a:r>
          </a:p>
          <a:p>
            <a:r>
              <a:rPr lang="en-US" dirty="0"/>
              <a:t>The Legato Application Framework is set of tools that enable developers to focus on building application, it simplifies the complexity of interfacing with the underlying OS and hardware.</a:t>
            </a:r>
          </a:p>
          <a:p>
            <a:r>
              <a:rPr lang="en-US" b="1" dirty="0"/>
              <a:t>The Legato Application Framework provides:</a:t>
            </a:r>
            <a:endParaRPr lang="en-US" dirty="0"/>
          </a:p>
          <a:p>
            <a:pPr lvl="0"/>
            <a:r>
              <a:rPr lang="en-US" dirty="0"/>
              <a:t>A library of Legato that provides many APIs to enable low-level routines and commonly used data structures and OS service APIs.</a:t>
            </a:r>
          </a:p>
          <a:p>
            <a:pPr lvl="0"/>
            <a:r>
              <a:rPr lang="en-US" u="sng" dirty="0">
                <a:hlinkClick r:id="rId2"/>
              </a:rPr>
              <a:t>Core Daemons</a:t>
            </a:r>
            <a:r>
              <a:rPr lang="en-US" dirty="0"/>
              <a:t> that provide secure services to run and manage your applications.</a:t>
            </a:r>
          </a:p>
          <a:p>
            <a:pPr lvl="0"/>
            <a:r>
              <a:rPr lang="en-US" dirty="0"/>
              <a:t>A set of </a:t>
            </a:r>
            <a:r>
              <a:rPr lang="en-US" u="sng" dirty="0">
                <a:hlinkClick r:id="rId3"/>
              </a:rPr>
              <a:t>Command Line Tools</a:t>
            </a:r>
            <a:r>
              <a:rPr lang="en-US" dirty="0"/>
              <a:t> for both your target and your development machine to ease the configuration and administration of deploying applications and configuring your target device.</a:t>
            </a:r>
          </a:p>
          <a:p>
            <a:endParaRPr lang="en-US" b="1" dirty="0"/>
          </a:p>
        </p:txBody>
      </p:sp>
    </p:spTree>
    <p:extLst>
      <p:ext uri="{BB962C8B-B14F-4D97-AF65-F5344CB8AC3E}">
        <p14:creationId xmlns:p14="http://schemas.microsoft.com/office/powerpoint/2010/main" val="258295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85F3-97B0-450C-B8F7-0FACEDCB8568}"/>
              </a:ext>
            </a:extLst>
          </p:cNvPr>
          <p:cNvSpPr>
            <a:spLocks noGrp="1"/>
          </p:cNvSpPr>
          <p:nvPr>
            <p:ph type="title"/>
          </p:nvPr>
        </p:nvSpPr>
        <p:spPr/>
        <p:txBody>
          <a:bodyPr/>
          <a:lstStyle/>
          <a:p>
            <a:r>
              <a:rPr lang="en-US" dirty="0"/>
              <a:t>3) Legato Platform </a:t>
            </a:r>
          </a:p>
        </p:txBody>
      </p:sp>
      <p:sp>
        <p:nvSpPr>
          <p:cNvPr id="3" name="Content Placeholder 2">
            <a:extLst>
              <a:ext uri="{FF2B5EF4-FFF2-40B4-BE49-F238E27FC236}">
                <a16:creationId xmlns:a16="http://schemas.microsoft.com/office/drawing/2014/main" id="{E6F56CCD-3064-494C-9680-7ADCB11CAE77}"/>
              </a:ext>
            </a:extLst>
          </p:cNvPr>
          <p:cNvSpPr>
            <a:spLocks noGrp="1"/>
          </p:cNvSpPr>
          <p:nvPr>
            <p:ph idx="1"/>
          </p:nvPr>
        </p:nvSpPr>
        <p:spPr/>
        <p:txBody>
          <a:bodyPr/>
          <a:lstStyle/>
          <a:p>
            <a:r>
              <a:rPr lang="en-US" b="1" dirty="0"/>
              <a:t>b) Platform service</a:t>
            </a:r>
          </a:p>
          <a:p>
            <a:r>
              <a:rPr lang="en-US" dirty="0"/>
              <a:t>The Legato Application Framework works with a supporting platform to connect your applications to the cloud. </a:t>
            </a:r>
            <a:r>
              <a:rPr lang="en-US" b="1" dirty="0"/>
              <a:t>User Applications, Platform Services, Platform Adapters and the Application Framework </a:t>
            </a:r>
            <a:r>
              <a:rPr lang="en-US" dirty="0"/>
              <a:t>are built into a Runtime Environment that provides a cohesive system to run and monitor your applications and send and receive data from external sources.</a:t>
            </a:r>
          </a:p>
          <a:p>
            <a:r>
              <a:rPr lang="en-US" b="1" dirty="0"/>
              <a:t>Platform service</a:t>
            </a:r>
            <a:r>
              <a:rPr lang="en-US" dirty="0"/>
              <a:t>: supply service like locating sensing, audio connection, network connection into application.</a:t>
            </a:r>
          </a:p>
          <a:p>
            <a:r>
              <a:rPr lang="en-US" b="1" dirty="0"/>
              <a:t>Platform Adapter</a:t>
            </a:r>
            <a:r>
              <a:rPr lang="en-US" dirty="0"/>
              <a:t>: library that provide functionality for hardware and OS functions.</a:t>
            </a:r>
          </a:p>
          <a:p>
            <a:endParaRPr lang="en-US" dirty="0"/>
          </a:p>
        </p:txBody>
      </p:sp>
    </p:spTree>
    <p:extLst>
      <p:ext uri="{BB962C8B-B14F-4D97-AF65-F5344CB8AC3E}">
        <p14:creationId xmlns:p14="http://schemas.microsoft.com/office/powerpoint/2010/main" val="233158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524707-5D3C-4040-AC3A-BAD00C023200}"/>
              </a:ext>
            </a:extLst>
          </p:cNvPr>
          <p:cNvSpPr>
            <a:spLocks noGrp="1"/>
          </p:cNvSpPr>
          <p:nvPr>
            <p:ph type="title"/>
          </p:nvPr>
        </p:nvSpPr>
        <p:spPr>
          <a:xfrm>
            <a:off x="228601" y="516836"/>
            <a:ext cx="3831334" cy="1961086"/>
          </a:xfrm>
        </p:spPr>
        <p:txBody>
          <a:bodyPr>
            <a:normAutofit/>
          </a:bodyPr>
          <a:lstStyle/>
          <a:p>
            <a:pPr algn="ctr"/>
            <a:r>
              <a:rPr lang="en-US" sz="4000" dirty="0">
                <a:solidFill>
                  <a:srgbClr val="FFFFFF"/>
                </a:solidFill>
              </a:rPr>
              <a:t>Legato Services Flow</a:t>
            </a:r>
          </a:p>
        </p:txBody>
      </p:sp>
      <p:cxnSp>
        <p:nvCxnSpPr>
          <p:cNvPr id="148" name="Straight Connector 14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1AA4B39-DCB8-4618-B6F0-C33CD6856BC3}"/>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3083" name="Picture 8" descr="https://docs.legato.io/latest/LegatoServicesFlow.png">
            <a:extLst>
              <a:ext uri="{FF2B5EF4-FFF2-40B4-BE49-F238E27FC236}">
                <a16:creationId xmlns:a16="http://schemas.microsoft.com/office/drawing/2014/main" id="{24FB3F02-83F9-432D-94C0-8422CE06E9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641787"/>
            <a:ext cx="6798082" cy="557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87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fade">
                                      <p:cBhvr>
                                        <p:cTn id="12" dur="1000"/>
                                        <p:tgtEl>
                                          <p:spTgt spid="3083"/>
                                        </p:tgtEl>
                                      </p:cBhvr>
                                    </p:animEffect>
                                    <p:anim calcmode="lin" valueType="num">
                                      <p:cBhvr>
                                        <p:cTn id="13" dur="1000" fill="hold"/>
                                        <p:tgtEl>
                                          <p:spTgt spid="3083"/>
                                        </p:tgtEl>
                                        <p:attrNameLst>
                                          <p:attrName>ppt_x</p:attrName>
                                        </p:attrNameLst>
                                      </p:cBhvr>
                                      <p:tavLst>
                                        <p:tav tm="0">
                                          <p:val>
                                            <p:strVal val="#ppt_x"/>
                                          </p:val>
                                        </p:tav>
                                        <p:tav tm="100000">
                                          <p:val>
                                            <p:strVal val="#ppt_x"/>
                                          </p:val>
                                        </p:tav>
                                      </p:tavLst>
                                    </p:anim>
                                    <p:anim calcmode="lin" valueType="num">
                                      <p:cBhvr>
                                        <p:cTn id="14" dur="1000" fill="hold"/>
                                        <p:tgtEl>
                                          <p:spTgt spid="30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C3F97-D834-4207-8887-720A2711CB3C}"/>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Legato Target</a:t>
            </a:r>
          </a:p>
        </p:txBody>
      </p:sp>
      <p:cxnSp>
        <p:nvCxnSpPr>
          <p:cNvPr id="80" name="Straight Connector 79">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05" name="Content Placeholder 4104">
            <a:extLst>
              <a:ext uri="{FF2B5EF4-FFF2-40B4-BE49-F238E27FC236}">
                <a16:creationId xmlns:a16="http://schemas.microsoft.com/office/drawing/2014/main" id="{30DF6B97-506E-4AED-9CBA-1AD54BD23987}"/>
              </a:ext>
            </a:extLst>
          </p:cNvPr>
          <p:cNvSpPr>
            <a:spLocks noGrp="1"/>
          </p:cNvSpPr>
          <p:nvPr>
            <p:ph idx="1"/>
          </p:nvPr>
        </p:nvSpPr>
        <p:spPr>
          <a:xfrm>
            <a:off x="571752" y="2799654"/>
            <a:ext cx="3005462" cy="3189665"/>
          </a:xfrm>
        </p:spPr>
        <p:txBody>
          <a:bodyPr>
            <a:normAutofit/>
          </a:bodyPr>
          <a:lstStyle/>
          <a:p>
            <a:endParaRPr lang="en-US" sz="1800">
              <a:solidFill>
                <a:srgbClr val="FFFFFF"/>
              </a:solidFill>
            </a:endParaRPr>
          </a:p>
        </p:txBody>
      </p:sp>
      <p:pic>
        <p:nvPicPr>
          <p:cNvPr id="4103" name="Picture 4" descr="https://docs.legato.io/latest/LegatoOverviewTarget.png">
            <a:extLst>
              <a:ext uri="{FF2B5EF4-FFF2-40B4-BE49-F238E27FC236}">
                <a16:creationId xmlns:a16="http://schemas.microsoft.com/office/drawing/2014/main" id="{BBC5A818-B5D9-49BA-8F0D-E243213A43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46504" y="1243172"/>
            <a:ext cx="7376606" cy="403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5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103"/>
                                        </p:tgtEl>
                                        <p:attrNameLst>
                                          <p:attrName>style.visibility</p:attrName>
                                        </p:attrNameLst>
                                      </p:cBhvr>
                                      <p:to>
                                        <p:strVal val="visible"/>
                                      </p:to>
                                    </p:set>
                                    <p:animEffect transition="in" filter="circle(in)">
                                      <p:cBhvr>
                                        <p:cTn id="12" dur="20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3E4A5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A0296F-1996-41AE-828D-8DB3144F0A53}"/>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3) Legato Platform</a:t>
            </a:r>
          </a:p>
        </p:txBody>
      </p:sp>
      <p:cxnSp>
        <p:nvCxnSpPr>
          <p:cNvPr id="75" name="Straight Connector 74">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4C79D7-81D0-4B0F-AC32-01CC8139FAAB}"/>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c) </a:t>
            </a:r>
            <a:r>
              <a:rPr lang="en-US" sz="1800" b="1" dirty="0">
                <a:solidFill>
                  <a:srgbClr val="FFFFFF"/>
                </a:solidFill>
              </a:rPr>
              <a:t>Linux distribution</a:t>
            </a:r>
            <a:endParaRPr lang="en-US" sz="1800" dirty="0">
              <a:solidFill>
                <a:srgbClr val="FFFFFF"/>
              </a:solidFill>
            </a:endParaRPr>
          </a:p>
          <a:p>
            <a:r>
              <a:rPr lang="en-US" sz="1800" dirty="0">
                <a:solidFill>
                  <a:srgbClr val="FFFFFF"/>
                </a:solidFill>
              </a:rPr>
              <a:t>Sierra Wireless provides embedded Linux BSPs that include customizations features.  The Linux BSP was created using the tools, templates and methods developed by the </a:t>
            </a:r>
            <a:r>
              <a:rPr lang="en-US" sz="1800" dirty="0" err="1">
                <a:solidFill>
                  <a:srgbClr val="FFFFFF"/>
                </a:solidFill>
              </a:rPr>
              <a:t>Yocto</a:t>
            </a:r>
            <a:r>
              <a:rPr lang="en-US" sz="1800" dirty="0">
                <a:solidFill>
                  <a:srgbClr val="FFFFFF"/>
                </a:solidFill>
              </a:rPr>
              <a:t> Project.</a:t>
            </a:r>
          </a:p>
          <a:p>
            <a:endParaRPr lang="en-US" sz="1800" dirty="0">
              <a:solidFill>
                <a:srgbClr val="FFFFFF"/>
              </a:solidFill>
            </a:endParaRPr>
          </a:p>
          <a:p>
            <a:endParaRPr lang="en-US" sz="1800" dirty="0">
              <a:solidFill>
                <a:srgbClr val="FFFFFF"/>
              </a:solidFill>
            </a:endParaRPr>
          </a:p>
        </p:txBody>
      </p:sp>
      <p:pic>
        <p:nvPicPr>
          <p:cNvPr id="7170" name="Picture 2" descr="Káº¿t quáº£ hÃ¬nh áº£nh cho legato platform">
            <a:extLst>
              <a:ext uri="{FF2B5EF4-FFF2-40B4-BE49-F238E27FC236}">
                <a16:creationId xmlns:a16="http://schemas.microsoft.com/office/drawing/2014/main" id="{A7698088-884B-4679-A734-F77E8E00DA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517039"/>
            <a:ext cx="6798082" cy="382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8FCB96-0691-49FA-8544-2B8FE092EDA5}"/>
              </a:ext>
            </a:extLst>
          </p:cNvPr>
          <p:cNvSpPr>
            <a:spLocks noGrp="1"/>
          </p:cNvSpPr>
          <p:nvPr>
            <p:ph type="title"/>
          </p:nvPr>
        </p:nvSpPr>
        <p:spPr>
          <a:xfrm>
            <a:off x="554158" y="578681"/>
            <a:ext cx="3659246" cy="2850319"/>
          </a:xfrm>
        </p:spPr>
        <p:txBody>
          <a:bodyPr vert="horz" lIns="91440" tIns="45720" rIns="91440" bIns="45720" rtlCol="0" anchor="b">
            <a:normAutofit/>
          </a:bodyPr>
          <a:lstStyle/>
          <a:p>
            <a:r>
              <a:rPr lang="en-US" sz="5000" dirty="0">
                <a:solidFill>
                  <a:srgbClr val="FFFFFF"/>
                </a:solidFill>
              </a:rPr>
              <a:t>4) Application Files Structure</a:t>
            </a:r>
          </a:p>
        </p:txBody>
      </p:sp>
      <p:cxnSp>
        <p:nvCxnSpPr>
          <p:cNvPr id="143" name="Straight Connector 14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48" name="Picture 4" descr="Káº¿t quáº£ hÃ¬nh áº£nh cho hierarchy image">
            <a:extLst>
              <a:ext uri="{FF2B5EF4-FFF2-40B4-BE49-F238E27FC236}">
                <a16:creationId xmlns:a16="http://schemas.microsoft.com/office/drawing/2014/main" id="{69762931-B811-4E9A-A0CA-54736570A33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001" r="14445" b="-1"/>
          <a:stretch/>
        </p:blipFill>
        <p:spPr bwMode="auto">
          <a:xfrm>
            <a:off x="4635095" y="10"/>
            <a:ext cx="75568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4762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582103-1919-4F2C-8EB5-E3C77945BDED}"/>
              </a:ext>
            </a:extLst>
          </p:cNvPr>
          <p:cNvSpPr>
            <a:spLocks noGrp="1"/>
          </p:cNvSpPr>
          <p:nvPr>
            <p:ph type="title"/>
          </p:nvPr>
        </p:nvSpPr>
        <p:spPr>
          <a:xfrm>
            <a:off x="1036320" y="286603"/>
            <a:ext cx="10058400" cy="1450757"/>
          </a:xfrm>
        </p:spPr>
        <p:txBody>
          <a:bodyPr>
            <a:normAutofit/>
          </a:bodyPr>
          <a:lstStyle/>
          <a:p>
            <a:r>
              <a:rPr lang="en-US" dirty="0">
                <a:solidFill>
                  <a:schemeClr val="tx1"/>
                </a:solidFill>
              </a:rPr>
              <a:t>4) Application Files Structure</a:t>
            </a:r>
          </a:p>
        </p:txBody>
      </p:sp>
      <p:cxnSp>
        <p:nvCxnSpPr>
          <p:cNvPr id="76" name="Straight Connector 7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202" name="Picture 2" descr="Káº¿t quáº£ hÃ¬nh áº£nh cho application file structure in legato">
            <a:extLst>
              <a:ext uri="{FF2B5EF4-FFF2-40B4-BE49-F238E27FC236}">
                <a16:creationId xmlns:a16="http://schemas.microsoft.com/office/drawing/2014/main" id="{3E98D8AF-8FC3-493A-B72C-C170E439A9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2751" y="2648778"/>
            <a:ext cx="3576586" cy="2593026"/>
          </a:xfrm>
          <a:prstGeom prst="rect">
            <a:avLst/>
          </a:prstGeom>
          <a:noFill/>
          <a:extLst>
            <a:ext uri="{909E8E84-426E-40DD-AFC4-6F175D3DCCD1}">
              <a14:hiddenFill xmlns:a14="http://schemas.microsoft.com/office/drawing/2010/main">
                <a:solidFill>
                  <a:srgbClr val="FFFFFF"/>
                </a:solidFill>
              </a14:hiddenFill>
            </a:ext>
          </a:extLst>
        </p:spPr>
      </p:pic>
      <p:sp>
        <p:nvSpPr>
          <p:cNvPr id="8203" name="Content Placeholder 8198">
            <a:extLst>
              <a:ext uri="{FF2B5EF4-FFF2-40B4-BE49-F238E27FC236}">
                <a16:creationId xmlns:a16="http://schemas.microsoft.com/office/drawing/2014/main" id="{A800FFED-B91E-45A1-9F4D-C0D837AF274B}"/>
              </a:ext>
            </a:extLst>
          </p:cNvPr>
          <p:cNvSpPr>
            <a:spLocks noGrp="1"/>
          </p:cNvSpPr>
          <p:nvPr>
            <p:ph idx="1"/>
          </p:nvPr>
        </p:nvSpPr>
        <p:spPr>
          <a:xfrm>
            <a:off x="4706460" y="2108201"/>
            <a:ext cx="6388260" cy="3760891"/>
          </a:xfrm>
        </p:spPr>
        <p:txBody>
          <a:bodyPr>
            <a:normAutofit/>
          </a:bodyPr>
          <a:lstStyle/>
          <a:p>
            <a:pPr>
              <a:buFont typeface="Wingdings" panose="05000000000000000000" pitchFamily="2" charset="2"/>
              <a:buChar char="v"/>
            </a:pPr>
            <a:r>
              <a:rPr lang="en-US" dirty="0"/>
              <a:t> An *.</a:t>
            </a:r>
            <a:r>
              <a:rPr lang="en-US" dirty="0" err="1"/>
              <a:t>adef</a:t>
            </a:r>
            <a:r>
              <a:rPr lang="en-US" dirty="0"/>
              <a:t> file is used to describe all resources required to build a Legato App.</a:t>
            </a:r>
          </a:p>
          <a:p>
            <a:pPr>
              <a:buFont typeface="Wingdings" panose="05000000000000000000" pitchFamily="2" charset="2"/>
              <a:buChar char="v"/>
            </a:pPr>
            <a:r>
              <a:rPr lang="en-US" dirty="0"/>
              <a:t> </a:t>
            </a:r>
            <a:r>
              <a:rPr lang="en-US" dirty="0" err="1"/>
              <a:t>Component.cdef</a:t>
            </a:r>
            <a:r>
              <a:rPr lang="en-US" dirty="0"/>
              <a:t> is definition file that describe how to build the Component.</a:t>
            </a:r>
          </a:p>
          <a:p>
            <a:pPr>
              <a:buFont typeface="Wingdings" panose="05000000000000000000" pitchFamily="2" charset="2"/>
              <a:buChar char="v"/>
            </a:pPr>
            <a:r>
              <a:rPr lang="en-US" dirty="0"/>
              <a:t> </a:t>
            </a:r>
            <a:r>
              <a:rPr lang="en-US" dirty="0" err="1"/>
              <a:t>Hello.c</a:t>
            </a:r>
            <a:r>
              <a:rPr lang="en-US" dirty="0"/>
              <a:t> is a source file of this app.</a:t>
            </a:r>
          </a:p>
        </p:txBody>
      </p:sp>
      <p:sp>
        <p:nvSpPr>
          <p:cNvPr id="78" name="Rectangle 77">
            <a:extLst>
              <a:ext uri="{FF2B5EF4-FFF2-40B4-BE49-F238E27FC236}">
                <a16:creationId xmlns:a16="http://schemas.microsoft.com/office/drawing/2014/main" id="{9E4CE3CF-6887-4947-8090-EC10F183F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6441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3F0A-FBA0-4C4E-B655-DDC2135E4E9B}"/>
              </a:ext>
            </a:extLst>
          </p:cNvPr>
          <p:cNvSpPr>
            <a:spLocks noGrp="1"/>
          </p:cNvSpPr>
          <p:nvPr>
            <p:ph type="title"/>
          </p:nvPr>
        </p:nvSpPr>
        <p:spPr/>
        <p:txBody>
          <a:bodyPr/>
          <a:lstStyle/>
          <a:p>
            <a:r>
              <a:rPr lang="en-US" dirty="0"/>
              <a:t>5) Reference </a:t>
            </a:r>
          </a:p>
        </p:txBody>
      </p:sp>
      <p:sp>
        <p:nvSpPr>
          <p:cNvPr id="3" name="Content Placeholder 2">
            <a:extLst>
              <a:ext uri="{FF2B5EF4-FFF2-40B4-BE49-F238E27FC236}">
                <a16:creationId xmlns:a16="http://schemas.microsoft.com/office/drawing/2014/main" id="{70C92619-8D66-4C7D-A1FD-88078B316D47}"/>
              </a:ext>
            </a:extLst>
          </p:cNvPr>
          <p:cNvSpPr>
            <a:spLocks noGrp="1"/>
          </p:cNvSpPr>
          <p:nvPr>
            <p:ph idx="1"/>
          </p:nvPr>
        </p:nvSpPr>
        <p:spPr/>
        <p:txBody>
          <a:bodyPr/>
          <a:lstStyle/>
          <a:p>
            <a:r>
              <a:rPr lang="en-US" dirty="0"/>
              <a:t>[1]. </a:t>
            </a:r>
            <a:r>
              <a:rPr lang="en-US" dirty="0" err="1"/>
              <a:t>mangOH</a:t>
            </a:r>
            <a:r>
              <a:rPr lang="en-US" dirty="0"/>
              <a:t> Fundamentals—Linux Computer.</a:t>
            </a:r>
          </a:p>
          <a:p>
            <a:r>
              <a:rPr lang="en-US" dirty="0"/>
              <a:t>[2]. </a:t>
            </a:r>
            <a:r>
              <a:rPr lang="en-US" dirty="0" err="1"/>
              <a:t>mangOH</a:t>
            </a:r>
            <a:r>
              <a:rPr lang="en-US" dirty="0"/>
              <a:t> Green User Guide/ Developer ‘s Guide.</a:t>
            </a:r>
          </a:p>
          <a:p>
            <a:r>
              <a:rPr lang="en-US" dirty="0"/>
              <a:t>[3]. </a:t>
            </a:r>
            <a:r>
              <a:rPr lang="en-US" dirty="0" err="1"/>
              <a:t>Youtube</a:t>
            </a:r>
            <a:r>
              <a:rPr lang="en-US" dirty="0"/>
              <a:t>: IoT open source hardware platform, </a:t>
            </a:r>
            <a:r>
              <a:rPr lang="en-US" dirty="0" err="1"/>
              <a:t>mangOH</a:t>
            </a:r>
            <a:r>
              <a:rPr lang="en-US" dirty="0"/>
              <a:t>™ Green.</a:t>
            </a:r>
          </a:p>
          <a:p>
            <a:r>
              <a:rPr lang="en-US" dirty="0"/>
              <a:t>[4]. </a:t>
            </a:r>
            <a:r>
              <a:rPr lang="en-US" dirty="0" err="1"/>
              <a:t>Youtube</a:t>
            </a:r>
            <a:r>
              <a:rPr lang="en-US" dirty="0"/>
              <a:t>: Legato, open source embedded platform built on Linux.</a:t>
            </a:r>
          </a:p>
          <a:p>
            <a:r>
              <a:rPr lang="en-US" dirty="0"/>
              <a:t>[5]. Getting started with </a:t>
            </a:r>
            <a:r>
              <a:rPr lang="en-US" dirty="0" err="1"/>
              <a:t>mangOH</a:t>
            </a:r>
            <a:r>
              <a:rPr lang="en-US" dirty="0"/>
              <a:t>(Linux computer + Legato CLI).</a:t>
            </a:r>
          </a:p>
          <a:p>
            <a:r>
              <a:rPr lang="en-US" dirty="0"/>
              <a:t>[6]. </a:t>
            </a:r>
            <a:r>
              <a:rPr lang="en-US" dirty="0" err="1"/>
              <a:t>mangOH</a:t>
            </a:r>
            <a:r>
              <a:rPr lang="en-US" dirty="0"/>
              <a:t> website: Basic tutorials.</a:t>
            </a:r>
          </a:p>
          <a:p>
            <a:endParaRPr lang="en-US" dirty="0"/>
          </a:p>
          <a:p>
            <a:endParaRPr lang="en-US" dirty="0"/>
          </a:p>
        </p:txBody>
      </p:sp>
    </p:spTree>
    <p:extLst>
      <p:ext uri="{BB962C8B-B14F-4D97-AF65-F5344CB8AC3E}">
        <p14:creationId xmlns:p14="http://schemas.microsoft.com/office/powerpoint/2010/main" val="301215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1988AE-DA5E-4902-99D4-850567D87E7C}"/>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1) Introduction</a:t>
            </a:r>
          </a:p>
        </p:txBody>
      </p:sp>
      <p:sp>
        <p:nvSpPr>
          <p:cNvPr id="19" name="Content Placeholder 2">
            <a:extLst>
              <a:ext uri="{FF2B5EF4-FFF2-40B4-BE49-F238E27FC236}">
                <a16:creationId xmlns:a16="http://schemas.microsoft.com/office/drawing/2014/main" id="{51C58609-BF21-47DF-B7F0-637527BDA88F}"/>
              </a:ext>
            </a:extLst>
          </p:cNvPr>
          <p:cNvSpPr>
            <a:spLocks noGrp="1"/>
          </p:cNvSpPr>
          <p:nvPr>
            <p:ph idx="1"/>
          </p:nvPr>
        </p:nvSpPr>
        <p:spPr>
          <a:xfrm>
            <a:off x="5231958" y="605896"/>
            <a:ext cx="5923721" cy="5646208"/>
          </a:xfrm>
        </p:spPr>
        <p:txBody>
          <a:bodyPr anchor="ctr">
            <a:normAutofit/>
          </a:bodyPr>
          <a:lstStyle/>
          <a:p>
            <a:r>
              <a:rPr lang="en-US" sz="2400" dirty="0" err="1"/>
              <a:t>MangOH</a:t>
            </a:r>
            <a:r>
              <a:rPr lang="en-US" sz="2400" dirty="0"/>
              <a:t> Green is designed for prototyping and industrial-grade wireless product.</a:t>
            </a:r>
          </a:p>
          <a:p>
            <a:r>
              <a:rPr lang="en-US" sz="2400" dirty="0"/>
              <a:t>Specification of </a:t>
            </a:r>
            <a:r>
              <a:rPr lang="en-US" sz="2400" dirty="0" err="1"/>
              <a:t>MangOH</a:t>
            </a:r>
            <a:r>
              <a:rPr lang="en-US" sz="2400" dirty="0"/>
              <a:t> Green:</a:t>
            </a:r>
          </a:p>
          <a:p>
            <a:pPr>
              <a:buFont typeface="Wingdings" panose="05000000000000000000" pitchFamily="2" charset="2"/>
              <a:buChar char="Ø"/>
            </a:pPr>
            <a:r>
              <a:rPr lang="en-US" sz="2400" dirty="0"/>
              <a:t> </a:t>
            </a:r>
            <a:r>
              <a:rPr lang="en-US" sz="2400" b="1" dirty="0"/>
              <a:t>Adaptive hardware</a:t>
            </a:r>
            <a:r>
              <a:rPr lang="en-US" sz="2400" dirty="0"/>
              <a:t>: </a:t>
            </a:r>
            <a:r>
              <a:rPr lang="en-US" sz="2400" dirty="0" err="1"/>
              <a:t>mangOH</a:t>
            </a:r>
            <a:r>
              <a:rPr lang="en-US" sz="2400" dirty="0"/>
              <a:t> green can add any combination of wire or wireless hardware: Bluetooth, CAN, USB, </a:t>
            </a:r>
            <a:r>
              <a:rPr lang="en-US" sz="2400" dirty="0" err="1"/>
              <a:t>Wifi</a:t>
            </a:r>
            <a:r>
              <a:rPr lang="en-US" sz="2400" dirty="0"/>
              <a:t>, LAN, ZigBee,.., Arduino can be connect with </a:t>
            </a:r>
            <a:r>
              <a:rPr lang="en-US" sz="2400" dirty="0" err="1"/>
              <a:t>mangOH</a:t>
            </a:r>
            <a:r>
              <a:rPr lang="en-US" sz="2400" dirty="0"/>
              <a:t> board to expansion possibility in many applications.</a:t>
            </a:r>
          </a:p>
          <a:p>
            <a:pPr>
              <a:buFont typeface="Wingdings" panose="05000000000000000000" pitchFamily="2" charset="2"/>
              <a:buChar char="Ø"/>
            </a:pPr>
            <a:r>
              <a:rPr lang="en-US" sz="2400" b="1" dirty="0"/>
              <a:t> Open Source Software</a:t>
            </a:r>
            <a:r>
              <a:rPr lang="en-US" sz="2400" dirty="0"/>
              <a:t>: </a:t>
            </a:r>
            <a:r>
              <a:rPr lang="en-US" sz="2400" dirty="0" err="1"/>
              <a:t>mangOH</a:t>
            </a:r>
            <a:r>
              <a:rPr lang="en-US" sz="2400" dirty="0"/>
              <a:t> use open source Legato Linux platform. The automatic load necessary drivers to turn on IoT connector or Arduino shield, so developer can receiving or sending data.</a:t>
            </a:r>
          </a:p>
          <a:p>
            <a:pPr>
              <a:buFont typeface="Wingdings" panose="05000000000000000000" pitchFamily="2" charset="2"/>
              <a:buChar char="Ø"/>
            </a:pPr>
            <a:endParaRPr lang="en-US" sz="2400" dirty="0"/>
          </a:p>
          <a:p>
            <a:endParaRPr lang="en-US" sz="2400" dirty="0"/>
          </a:p>
        </p:txBody>
      </p:sp>
    </p:spTree>
    <p:extLst>
      <p:ext uri="{BB962C8B-B14F-4D97-AF65-F5344CB8AC3E}">
        <p14:creationId xmlns:p14="http://schemas.microsoft.com/office/powerpoint/2010/main" val="250903362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4033-4646-473E-98F4-8A785A7CACCD}"/>
              </a:ext>
            </a:extLst>
          </p:cNvPr>
          <p:cNvSpPr>
            <a:spLocks noGrp="1"/>
          </p:cNvSpPr>
          <p:nvPr>
            <p:ph type="title"/>
          </p:nvPr>
        </p:nvSpPr>
        <p:spPr>
          <a:xfrm>
            <a:off x="1097280" y="286603"/>
            <a:ext cx="10058400" cy="1450757"/>
          </a:xfrm>
        </p:spPr>
        <p:txBody>
          <a:bodyPr>
            <a:normAutofit/>
          </a:bodyPr>
          <a:lstStyle/>
          <a:p>
            <a:r>
              <a:rPr lang="en-US" dirty="0"/>
              <a:t>6) Issues </a:t>
            </a:r>
          </a:p>
        </p:txBody>
      </p:sp>
      <p:graphicFrame>
        <p:nvGraphicFramePr>
          <p:cNvPr id="6" name="Content Placeholder 3">
            <a:extLst>
              <a:ext uri="{FF2B5EF4-FFF2-40B4-BE49-F238E27FC236}">
                <a16:creationId xmlns:a16="http://schemas.microsoft.com/office/drawing/2014/main" id="{7FA168E5-95C5-47D0-8567-35BA4C152103}"/>
              </a:ext>
            </a:extLst>
          </p:cNvPr>
          <p:cNvGraphicFramePr>
            <a:graphicFrameLocks noGrp="1"/>
          </p:cNvGraphicFramePr>
          <p:nvPr>
            <p:ph idx="1"/>
            <p:extLst>
              <p:ext uri="{D42A27DB-BD31-4B8C-83A1-F6EECF244321}">
                <p14:modId xmlns:p14="http://schemas.microsoft.com/office/powerpoint/2010/main" val="3361714816"/>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5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1C7E-EB94-469A-854C-D91D08D8C729}"/>
              </a:ext>
            </a:extLst>
          </p:cNvPr>
          <p:cNvSpPr>
            <a:spLocks noGrp="1"/>
          </p:cNvSpPr>
          <p:nvPr>
            <p:ph type="title"/>
          </p:nvPr>
        </p:nvSpPr>
        <p:spPr/>
        <p:txBody>
          <a:bodyPr/>
          <a:lstStyle/>
          <a:p>
            <a:r>
              <a:rPr lang="en-US" dirty="0"/>
              <a:t>7) Summary</a:t>
            </a:r>
          </a:p>
        </p:txBody>
      </p:sp>
      <p:sp>
        <p:nvSpPr>
          <p:cNvPr id="3" name="Content Placeholder 2">
            <a:extLst>
              <a:ext uri="{FF2B5EF4-FFF2-40B4-BE49-F238E27FC236}">
                <a16:creationId xmlns:a16="http://schemas.microsoft.com/office/drawing/2014/main" id="{69B2EF98-5B2E-45DC-87FA-434E9BFFBFCD}"/>
              </a:ext>
            </a:extLst>
          </p:cNvPr>
          <p:cNvSpPr>
            <a:spLocks noGrp="1"/>
          </p:cNvSpPr>
          <p:nvPr>
            <p:ph idx="1"/>
          </p:nvPr>
        </p:nvSpPr>
        <p:spPr/>
        <p:txBody>
          <a:bodyPr/>
          <a:lstStyle/>
          <a:p>
            <a:pPr>
              <a:buFont typeface="Wingdings" panose="05000000000000000000" pitchFamily="2" charset="2"/>
              <a:buChar char="v"/>
            </a:pPr>
            <a:r>
              <a:rPr lang="en-US" dirty="0"/>
              <a:t> Introduction about hardware/specification of </a:t>
            </a:r>
            <a:r>
              <a:rPr lang="en-US" dirty="0" err="1"/>
              <a:t>mangOH</a:t>
            </a:r>
            <a:r>
              <a:rPr lang="en-US" dirty="0"/>
              <a:t> Green.</a:t>
            </a:r>
          </a:p>
          <a:p>
            <a:pPr>
              <a:buFont typeface="Wingdings" panose="05000000000000000000" pitchFamily="2" charset="2"/>
              <a:buChar char="v"/>
            </a:pPr>
            <a:r>
              <a:rPr lang="en-US" dirty="0"/>
              <a:t> Legato Platform.</a:t>
            </a:r>
          </a:p>
          <a:p>
            <a:pPr>
              <a:buFont typeface="Wingdings" panose="05000000000000000000" pitchFamily="2" charset="2"/>
              <a:buChar char="v"/>
            </a:pPr>
            <a:r>
              <a:rPr lang="en-US" dirty="0"/>
              <a:t> Application structure.</a:t>
            </a:r>
          </a:p>
          <a:p>
            <a:pPr>
              <a:buFont typeface="Wingdings" panose="05000000000000000000" pitchFamily="2" charset="2"/>
              <a:buChar char="v"/>
            </a:pPr>
            <a:r>
              <a:rPr lang="en-US" dirty="0"/>
              <a:t> Issues.</a:t>
            </a:r>
          </a:p>
        </p:txBody>
      </p:sp>
    </p:spTree>
    <p:extLst>
      <p:ext uri="{BB962C8B-B14F-4D97-AF65-F5344CB8AC3E}">
        <p14:creationId xmlns:p14="http://schemas.microsoft.com/office/powerpoint/2010/main" val="165396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42" name="Picture 2" descr="HÃ¬nh áº£nh cÃ³ liÃªn quan">
            <a:extLst>
              <a:ext uri="{FF2B5EF4-FFF2-40B4-BE49-F238E27FC236}">
                <a16:creationId xmlns:a16="http://schemas.microsoft.com/office/drawing/2014/main" id="{2E0D583A-D2E5-4B2F-9743-C3174EFEA5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35" r="1" b="6745"/>
          <a:stretch/>
        </p:blipFill>
        <p:spPr bwMode="auto">
          <a:xfrm>
            <a:off x="643467" y="643467"/>
            <a:ext cx="10905066" cy="505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39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1988AE-DA5E-4902-99D4-850567D87E7C}"/>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1) Introduction</a:t>
            </a:r>
          </a:p>
        </p:txBody>
      </p:sp>
      <p:sp>
        <p:nvSpPr>
          <p:cNvPr id="19" name="Content Placeholder 2">
            <a:extLst>
              <a:ext uri="{FF2B5EF4-FFF2-40B4-BE49-F238E27FC236}">
                <a16:creationId xmlns:a16="http://schemas.microsoft.com/office/drawing/2014/main" id="{51C58609-BF21-47DF-B7F0-637527BDA88F}"/>
              </a:ext>
            </a:extLst>
          </p:cNvPr>
          <p:cNvSpPr>
            <a:spLocks noGrp="1"/>
          </p:cNvSpPr>
          <p:nvPr>
            <p:ph idx="1"/>
          </p:nvPr>
        </p:nvSpPr>
        <p:spPr>
          <a:xfrm>
            <a:off x="5231958" y="605896"/>
            <a:ext cx="5923721" cy="5646208"/>
          </a:xfrm>
        </p:spPr>
        <p:txBody>
          <a:bodyPr anchor="ctr">
            <a:normAutofit/>
          </a:bodyPr>
          <a:lstStyle/>
          <a:p>
            <a:pPr>
              <a:buFont typeface="Wingdings" panose="05000000000000000000" pitchFamily="2" charset="2"/>
              <a:buChar char="Ø"/>
            </a:pPr>
            <a:r>
              <a:rPr lang="en-US" sz="2400" b="1" dirty="0"/>
              <a:t>Cellular connectivity</a:t>
            </a:r>
            <a:r>
              <a:rPr lang="en-US" sz="2400" dirty="0"/>
              <a:t>: </a:t>
            </a:r>
            <a:r>
              <a:rPr lang="en-US" sz="2400" dirty="0" err="1"/>
              <a:t>mangOH</a:t>
            </a:r>
            <a:r>
              <a:rPr lang="en-US" sz="2400" dirty="0"/>
              <a:t> Green can connect to any type 2G 3G, 4G network in the world with the CF3 base wireless modules from Sierra Wireless via APIs of Legato platform(enable voice call, SMS text message or data path).</a:t>
            </a:r>
          </a:p>
          <a:p>
            <a:pPr lvl="0">
              <a:buFont typeface="Wingdings" panose="05000000000000000000" pitchFamily="2" charset="2"/>
              <a:buChar char="Ø"/>
            </a:pPr>
            <a:r>
              <a:rPr lang="en-US" sz="2400" dirty="0"/>
              <a:t> </a:t>
            </a:r>
            <a:r>
              <a:rPr lang="en-US" sz="2400" b="1" dirty="0"/>
              <a:t>Cloud services</a:t>
            </a:r>
            <a:r>
              <a:rPr lang="en-US" sz="2400" dirty="0"/>
              <a:t>: </a:t>
            </a:r>
            <a:r>
              <a:rPr lang="en-US" sz="2400" dirty="0" err="1"/>
              <a:t>MangOH</a:t>
            </a:r>
            <a:r>
              <a:rPr lang="en-US" sz="2400" dirty="0"/>
              <a:t> Green delivers sensor data to the cloud (air Vantage) with built in library securely. Application in mobile can get information from cloud to their device.</a:t>
            </a:r>
          </a:p>
          <a:p>
            <a:pPr>
              <a:buFont typeface="Wingdings" panose="05000000000000000000" pitchFamily="2" charset="2"/>
              <a:buChar char="Ø"/>
            </a:pPr>
            <a:endParaRPr lang="en-US" sz="2400" dirty="0"/>
          </a:p>
          <a:p>
            <a:endParaRPr lang="en-US" sz="2400" dirty="0"/>
          </a:p>
        </p:txBody>
      </p:sp>
    </p:spTree>
    <p:extLst>
      <p:ext uri="{BB962C8B-B14F-4D97-AF65-F5344CB8AC3E}">
        <p14:creationId xmlns:p14="http://schemas.microsoft.com/office/powerpoint/2010/main" val="12944482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E91C-B740-46A6-99AB-798AA35B8D81}"/>
              </a:ext>
            </a:extLst>
          </p:cNvPr>
          <p:cNvSpPr>
            <a:spLocks noGrp="1"/>
          </p:cNvSpPr>
          <p:nvPr>
            <p:ph type="title"/>
          </p:nvPr>
        </p:nvSpPr>
        <p:spPr/>
        <p:txBody>
          <a:bodyPr/>
          <a:lstStyle/>
          <a:p>
            <a:r>
              <a:rPr lang="en-US" dirty="0"/>
              <a:t>2) Hardware</a:t>
            </a:r>
          </a:p>
        </p:txBody>
      </p:sp>
      <p:sp>
        <p:nvSpPr>
          <p:cNvPr id="3" name="Content Placeholder 2">
            <a:extLst>
              <a:ext uri="{FF2B5EF4-FFF2-40B4-BE49-F238E27FC236}">
                <a16:creationId xmlns:a16="http://schemas.microsoft.com/office/drawing/2014/main" id="{AA3DBBA0-ED21-482B-8B70-87F5FDA911D4}"/>
              </a:ext>
            </a:extLst>
          </p:cNvPr>
          <p:cNvSpPr>
            <a:spLocks noGrp="1"/>
          </p:cNvSpPr>
          <p:nvPr>
            <p:ph idx="1"/>
          </p:nvPr>
        </p:nvSpPr>
        <p:spPr/>
        <p:txBody>
          <a:bodyPr/>
          <a:lstStyle/>
          <a:p>
            <a:r>
              <a:rPr lang="en-US" b="1" dirty="0"/>
              <a:t>a) Power supply</a:t>
            </a:r>
          </a:p>
          <a:p>
            <a:r>
              <a:rPr lang="en-US" dirty="0"/>
              <a:t>-DC Power: maintain a full speed mobile network data connection.</a:t>
            </a:r>
          </a:p>
          <a:p>
            <a:r>
              <a:rPr lang="en-US" dirty="0"/>
              <a:t>- USB Power</a:t>
            </a:r>
          </a:p>
          <a:p>
            <a:r>
              <a:rPr lang="en-US" dirty="0"/>
              <a:t>- </a:t>
            </a:r>
            <a:r>
              <a:rPr lang="en-US" dirty="0" err="1"/>
              <a:t>Baterry</a:t>
            </a:r>
            <a:r>
              <a:rPr lang="en-US" dirty="0"/>
              <a:t>: An optional Li-Ion or Li-polymer (3V7 nominal) rechargeable battery can be installed to power the board if the primary power supply fails.</a:t>
            </a:r>
          </a:p>
          <a:p>
            <a:r>
              <a:rPr lang="en-US" dirty="0"/>
              <a:t>User select power supply via jumper in </a:t>
            </a:r>
            <a:r>
              <a:rPr lang="en-US" dirty="0" err="1"/>
              <a:t>MangOH</a:t>
            </a:r>
            <a:r>
              <a:rPr lang="en-US" dirty="0"/>
              <a:t> board.</a:t>
            </a:r>
          </a:p>
          <a:p>
            <a:endParaRPr lang="en-US" dirty="0"/>
          </a:p>
          <a:p>
            <a:endParaRPr lang="en-US" dirty="0"/>
          </a:p>
        </p:txBody>
      </p:sp>
    </p:spTree>
    <p:extLst>
      <p:ext uri="{BB962C8B-B14F-4D97-AF65-F5344CB8AC3E}">
        <p14:creationId xmlns:p14="http://schemas.microsoft.com/office/powerpoint/2010/main" val="396045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9FDF-A0B4-4222-ACA0-3C519B298EAE}"/>
              </a:ext>
            </a:extLst>
          </p:cNvPr>
          <p:cNvSpPr>
            <a:spLocks noGrp="1"/>
          </p:cNvSpPr>
          <p:nvPr>
            <p:ph type="title"/>
          </p:nvPr>
        </p:nvSpPr>
        <p:spPr/>
        <p:txBody>
          <a:bodyPr/>
          <a:lstStyle/>
          <a:p>
            <a:r>
              <a:rPr lang="en-US" dirty="0"/>
              <a:t>2) Hardware</a:t>
            </a:r>
          </a:p>
        </p:txBody>
      </p:sp>
      <p:sp>
        <p:nvSpPr>
          <p:cNvPr id="3" name="Content Placeholder 2">
            <a:extLst>
              <a:ext uri="{FF2B5EF4-FFF2-40B4-BE49-F238E27FC236}">
                <a16:creationId xmlns:a16="http://schemas.microsoft.com/office/drawing/2014/main" id="{EBE3EBA7-91D9-4CF3-8CD6-59BF9B735BEC}"/>
              </a:ext>
            </a:extLst>
          </p:cNvPr>
          <p:cNvSpPr>
            <a:spLocks noGrp="1"/>
          </p:cNvSpPr>
          <p:nvPr>
            <p:ph idx="1"/>
          </p:nvPr>
        </p:nvSpPr>
        <p:spPr/>
        <p:txBody>
          <a:bodyPr/>
          <a:lstStyle/>
          <a:p>
            <a:r>
              <a:rPr lang="en-US" b="1" dirty="0"/>
              <a:t>b) </a:t>
            </a:r>
            <a:r>
              <a:rPr lang="en-US" b="1" dirty="0" err="1"/>
              <a:t>mangOH</a:t>
            </a:r>
            <a:r>
              <a:rPr lang="en-US" b="1" dirty="0"/>
              <a:t> Green Hardware Architecture</a:t>
            </a:r>
            <a:endParaRPr lang="en-US" dirty="0"/>
          </a:p>
          <a:p>
            <a:r>
              <a:rPr lang="en-US" dirty="0"/>
              <a:t>The </a:t>
            </a:r>
            <a:r>
              <a:rPr lang="en-US" dirty="0" err="1"/>
              <a:t>mangOH</a:t>
            </a:r>
            <a:r>
              <a:rPr lang="en-US" dirty="0"/>
              <a:t> Green platform provide several hardware component:</a:t>
            </a:r>
          </a:p>
          <a:p>
            <a:pPr lvl="0">
              <a:buFont typeface="Wingdings" panose="05000000000000000000" pitchFamily="2" charset="2"/>
              <a:buChar char="Ø"/>
            </a:pPr>
            <a:r>
              <a:rPr lang="en-US" dirty="0"/>
              <a:t>  CF3 module socket(main and secondary).</a:t>
            </a:r>
          </a:p>
          <a:p>
            <a:pPr lvl="0">
              <a:buFont typeface="Wingdings" panose="05000000000000000000" pitchFamily="2" charset="2"/>
              <a:buChar char="Ø"/>
            </a:pPr>
            <a:r>
              <a:rPr lang="en-US" dirty="0"/>
              <a:t>  Pluggable IoT connector.</a:t>
            </a:r>
          </a:p>
          <a:p>
            <a:pPr lvl="0">
              <a:buFont typeface="Wingdings" panose="05000000000000000000" pitchFamily="2" charset="2"/>
              <a:buChar char="Ø"/>
            </a:pPr>
            <a:r>
              <a:rPr lang="en-US" dirty="0"/>
              <a:t>  Integrated Arduino-compatible circuit with an on-board ATmega32U4 microcontroller.</a:t>
            </a:r>
          </a:p>
          <a:p>
            <a:pPr lvl="0">
              <a:buFont typeface="Wingdings" panose="05000000000000000000" pitchFamily="2" charset="2"/>
              <a:buChar char="Ø"/>
            </a:pPr>
            <a:r>
              <a:rPr lang="en-US" dirty="0"/>
              <a:t>  Several I/O connectors (SIM, SD, Audio, USB, Ethernet, etc.).</a:t>
            </a:r>
          </a:p>
          <a:p>
            <a:endParaRPr lang="en-US" dirty="0"/>
          </a:p>
          <a:p>
            <a:endParaRPr lang="en-US" dirty="0"/>
          </a:p>
        </p:txBody>
      </p:sp>
    </p:spTree>
    <p:extLst>
      <p:ext uri="{BB962C8B-B14F-4D97-AF65-F5344CB8AC3E}">
        <p14:creationId xmlns:p14="http://schemas.microsoft.com/office/powerpoint/2010/main" val="144366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0" name="Rectangle 139">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FC9B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5" name="Picture 4" descr="Káº¿t quáº£ hÃ¬nh áº£nh cho mangOH Green Hardware Overview">
            <a:extLst>
              <a:ext uri="{FF2B5EF4-FFF2-40B4-BE49-F238E27FC236}">
                <a16:creationId xmlns:a16="http://schemas.microsoft.com/office/drawing/2014/main" id="{B74E3A2F-4600-4EDF-951E-9C94BF78AB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87342" y="801793"/>
            <a:ext cx="9011728" cy="524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8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wheel(1)">
                                      <p:cBhvr>
                                        <p:cTn id="7" dur="20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2C95-83F9-47D3-944E-9EBEAD84047C}"/>
              </a:ext>
            </a:extLst>
          </p:cNvPr>
          <p:cNvSpPr>
            <a:spLocks noGrp="1"/>
          </p:cNvSpPr>
          <p:nvPr>
            <p:ph type="title"/>
          </p:nvPr>
        </p:nvSpPr>
        <p:spPr/>
        <p:txBody>
          <a:bodyPr/>
          <a:lstStyle/>
          <a:p>
            <a:r>
              <a:rPr lang="en-US" dirty="0"/>
              <a:t>2) Hardware</a:t>
            </a:r>
          </a:p>
        </p:txBody>
      </p:sp>
      <p:sp>
        <p:nvSpPr>
          <p:cNvPr id="3" name="Content Placeholder 2">
            <a:extLst>
              <a:ext uri="{FF2B5EF4-FFF2-40B4-BE49-F238E27FC236}">
                <a16:creationId xmlns:a16="http://schemas.microsoft.com/office/drawing/2014/main" id="{328DFCBB-5DDC-48C2-9C8F-1E814324AC26}"/>
              </a:ext>
            </a:extLst>
          </p:cNvPr>
          <p:cNvSpPr>
            <a:spLocks noGrp="1"/>
          </p:cNvSpPr>
          <p:nvPr>
            <p:ph idx="1"/>
          </p:nvPr>
        </p:nvSpPr>
        <p:spPr>
          <a:xfrm>
            <a:off x="1097280" y="1998133"/>
            <a:ext cx="10058400" cy="3870959"/>
          </a:xfrm>
        </p:spPr>
        <p:txBody>
          <a:bodyPr>
            <a:normAutofit/>
          </a:bodyPr>
          <a:lstStyle/>
          <a:p>
            <a:r>
              <a:rPr lang="en-US" b="1" dirty="0"/>
              <a:t>c)</a:t>
            </a:r>
            <a:r>
              <a:rPr lang="en-US" dirty="0"/>
              <a:t> </a:t>
            </a:r>
            <a:r>
              <a:rPr lang="en-US" b="1" dirty="0"/>
              <a:t>CF3 module</a:t>
            </a:r>
          </a:p>
          <a:p>
            <a:r>
              <a:rPr lang="en-US" dirty="0"/>
              <a:t>CF3 (Common Flexible Form Factor) modules power all </a:t>
            </a:r>
            <a:r>
              <a:rPr lang="en-US" dirty="0" err="1"/>
              <a:t>mangOH</a:t>
            </a:r>
            <a:r>
              <a:rPr lang="en-US" dirty="0"/>
              <a:t> designs adding application processing, wireless connectivity, and GNSS tracking and positioning.</a:t>
            </a:r>
          </a:p>
          <a:p>
            <a:r>
              <a:rPr lang="en-US" b="1" dirty="0"/>
              <a:t>Primary module</a:t>
            </a:r>
            <a:r>
              <a:rPr lang="en-US" dirty="0"/>
              <a:t>: Used in the primary CF3 socket, the module includes a cellular modem and an application processor running Legato, an open source embedded platform built on Linux for hosting IoT applications.</a:t>
            </a:r>
          </a:p>
          <a:p>
            <a:pPr marL="0" indent="0">
              <a:buNone/>
            </a:pPr>
            <a:r>
              <a:rPr lang="en-US" b="1" dirty="0"/>
              <a:t> Secondary(optional): </a:t>
            </a:r>
            <a:r>
              <a:rPr lang="en-US" dirty="0"/>
              <a:t>the module includes a cellular modem that must be associated to an application processor in the primary CF3 socket.</a:t>
            </a:r>
          </a:p>
          <a:p>
            <a:pPr>
              <a:buFont typeface="Wingdings" panose="05000000000000000000" pitchFamily="2" charset="2"/>
              <a:buChar char="ü"/>
            </a:pPr>
            <a:endParaRPr lang="en-US" b="1"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6478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EB8D-870C-4593-8B84-0BB8BDDEF7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E77A2C-B4C7-4B45-8639-1A514DE63012}"/>
              </a:ext>
            </a:extLst>
          </p:cNvPr>
          <p:cNvSpPr>
            <a:spLocks noGrp="1"/>
          </p:cNvSpPr>
          <p:nvPr>
            <p:ph idx="1"/>
          </p:nvPr>
        </p:nvSpPr>
        <p:spPr/>
        <p:txBody>
          <a:bodyPr/>
          <a:lstStyle/>
          <a:p>
            <a:pPr>
              <a:buFont typeface="Wingdings" panose="05000000000000000000" pitchFamily="2" charset="2"/>
              <a:buChar char="v"/>
            </a:pPr>
            <a:r>
              <a:rPr lang="en-US" b="1" dirty="0"/>
              <a:t> CF3 module in </a:t>
            </a:r>
            <a:r>
              <a:rPr lang="en-US" b="1" dirty="0" err="1"/>
              <a:t>mangOH</a:t>
            </a:r>
            <a:r>
              <a:rPr lang="en-US" b="1" dirty="0"/>
              <a:t> green:</a:t>
            </a:r>
          </a:p>
          <a:p>
            <a:pPr lvl="0"/>
            <a:r>
              <a:rPr lang="en-US" dirty="0"/>
              <a:t>Wireless Technology: 2G, 3G.</a:t>
            </a:r>
          </a:p>
          <a:p>
            <a:pPr lvl="0"/>
            <a:r>
              <a:rPr lang="en-US" dirty="0"/>
              <a:t>Application Processing: Cortex-A5 Memory: NAND Flash - 512 MB, DDR - 256 MB.</a:t>
            </a:r>
          </a:p>
          <a:p>
            <a:pPr lvl="0"/>
            <a:r>
              <a:rPr lang="en-US" dirty="0"/>
              <a:t>Modules such as ADC, UART, SPI, I2C, USB 2.0, GPIO, Ethernet, RF.</a:t>
            </a:r>
          </a:p>
          <a:p>
            <a:endParaRPr lang="en-US" b="1" dirty="0"/>
          </a:p>
          <a:p>
            <a:endParaRPr lang="en-US" dirty="0"/>
          </a:p>
        </p:txBody>
      </p:sp>
    </p:spTree>
    <p:extLst>
      <p:ext uri="{BB962C8B-B14F-4D97-AF65-F5344CB8AC3E}">
        <p14:creationId xmlns:p14="http://schemas.microsoft.com/office/powerpoint/2010/main" val="50750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AAC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99C814-6356-418E-B531-10CC65168E1B}"/>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2) Hardware</a:t>
            </a:r>
          </a:p>
        </p:txBody>
      </p:sp>
      <p:cxnSp>
        <p:nvCxnSpPr>
          <p:cNvPr id="141" name="Straight Connector 14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1E7718D-1923-4E84-8A0B-9B195807B0EA}"/>
              </a:ext>
            </a:extLst>
          </p:cNvPr>
          <p:cNvSpPr>
            <a:spLocks noGrp="1"/>
          </p:cNvSpPr>
          <p:nvPr>
            <p:ph idx="1"/>
          </p:nvPr>
        </p:nvSpPr>
        <p:spPr>
          <a:xfrm>
            <a:off x="571752" y="2799654"/>
            <a:ext cx="3005462" cy="3189665"/>
          </a:xfrm>
        </p:spPr>
        <p:txBody>
          <a:bodyPr>
            <a:normAutofit/>
          </a:bodyPr>
          <a:lstStyle/>
          <a:p>
            <a:r>
              <a:rPr lang="en-US" sz="1800" b="1">
                <a:solidFill>
                  <a:srgbClr val="FFFFFF"/>
                </a:solidFill>
              </a:rPr>
              <a:t>d) IoT Connection </a:t>
            </a:r>
            <a:endParaRPr lang="en-US" sz="1800">
              <a:solidFill>
                <a:srgbClr val="FFFFFF"/>
              </a:solidFill>
            </a:endParaRPr>
          </a:p>
          <a:p>
            <a:r>
              <a:rPr lang="en-US" sz="1800">
                <a:solidFill>
                  <a:srgbClr val="FFFFFF"/>
                </a:solidFill>
              </a:rPr>
              <a:t>The mangOH Green provides three IoT Connectors (in slots IOT0, IOT1, and IOT2). IoT connectors provide plug and play wire, wireless, sensor connectivity.</a:t>
            </a:r>
          </a:p>
          <a:p>
            <a:endParaRPr lang="en-US" sz="1800">
              <a:solidFill>
                <a:srgbClr val="FFFFFF"/>
              </a:solidFill>
            </a:endParaRPr>
          </a:p>
          <a:p>
            <a:endParaRPr lang="en-US" sz="1800">
              <a:solidFill>
                <a:srgbClr val="FFFFFF"/>
              </a:solidFill>
            </a:endParaRPr>
          </a:p>
          <a:p>
            <a:endParaRPr lang="en-US" sz="1800">
              <a:solidFill>
                <a:srgbClr val="FFFFFF"/>
              </a:solidFill>
            </a:endParaRPr>
          </a:p>
        </p:txBody>
      </p:sp>
      <p:pic>
        <p:nvPicPr>
          <p:cNvPr id="5124" name="Picture 4" descr="http://mangoh.io/uploaded-documents/Reference/mangOH%20Green/Discover/Reference%20Manual/4118903%20mangOH%20Dev%20Guide%20-%20HTML5-Responsive%20HTML5/assets/Architecture00037.jpg">
            <a:extLst>
              <a:ext uri="{FF2B5EF4-FFF2-40B4-BE49-F238E27FC236}">
                <a16:creationId xmlns:a16="http://schemas.microsoft.com/office/drawing/2014/main" id="{8609709E-57D9-4F6A-980E-9D7124C4E7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42017" y="1729479"/>
            <a:ext cx="6798082" cy="339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8154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324359"/>
      </a:dk2>
      <a:lt2>
        <a:srgbClr val="E8E2E8"/>
      </a:lt2>
      <a:accent1>
        <a:srgbClr val="54C34D"/>
      </a:accent1>
      <a:accent2>
        <a:srgbClr val="74B13B"/>
      </a:accent2>
      <a:accent3>
        <a:srgbClr val="B7C34D"/>
      </a:accent3>
      <a:accent4>
        <a:srgbClr val="B18C3B"/>
      </a:accent4>
      <a:accent5>
        <a:srgbClr val="C36D4D"/>
      </a:accent5>
      <a:accent6>
        <a:srgbClr val="B13B4C"/>
      </a:accent6>
      <a:hlink>
        <a:srgbClr val="6D2672"/>
      </a:hlink>
      <a:folHlink>
        <a:srgbClr val="4C4C4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860</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Wingdings</vt:lpstr>
      <vt:lpstr>RetrospectVTI</vt:lpstr>
      <vt:lpstr>MangOH Green</vt:lpstr>
      <vt:lpstr>1) Introduction</vt:lpstr>
      <vt:lpstr>1) Introduction</vt:lpstr>
      <vt:lpstr>2) Hardware</vt:lpstr>
      <vt:lpstr>2) Hardware</vt:lpstr>
      <vt:lpstr>PowerPoint Presentation</vt:lpstr>
      <vt:lpstr>2) Hardware</vt:lpstr>
      <vt:lpstr>PowerPoint Presentation</vt:lpstr>
      <vt:lpstr>2) Hardware</vt:lpstr>
      <vt:lpstr>2) Hardware</vt:lpstr>
      <vt:lpstr>3) Legato Platform</vt:lpstr>
      <vt:lpstr>3) Legato Platform</vt:lpstr>
      <vt:lpstr>3) Legato Platform </vt:lpstr>
      <vt:lpstr>Legato Services Flow</vt:lpstr>
      <vt:lpstr>Legato Target</vt:lpstr>
      <vt:lpstr>3) Legato Platform</vt:lpstr>
      <vt:lpstr>4) Application Files Structure</vt:lpstr>
      <vt:lpstr>4) Application Files Structure</vt:lpstr>
      <vt:lpstr>5) Reference </vt:lpstr>
      <vt:lpstr>6) Issues </vt:lpstr>
      <vt:lpstr>7)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MangOH Green</dc:title>
  <dc:creator>Administrator</dc:creator>
  <cp:lastModifiedBy>Administrator</cp:lastModifiedBy>
  <cp:revision>6</cp:revision>
  <dcterms:created xsi:type="dcterms:W3CDTF">2019-07-09T16:30:22Z</dcterms:created>
  <dcterms:modified xsi:type="dcterms:W3CDTF">2019-07-09T23:30:29Z</dcterms:modified>
</cp:coreProperties>
</file>