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8" r:id="rId3"/>
    <p:sldId id="260" r:id="rId4"/>
    <p:sldId id="257" r:id="rId5"/>
    <p:sldId id="258" r:id="rId6"/>
    <p:sldId id="265" r:id="rId7"/>
    <p:sldId id="269" r:id="rId8"/>
    <p:sldId id="270" r:id="rId9"/>
    <p:sldId id="271" r:id="rId10"/>
    <p:sldId id="272" r:id="rId11"/>
    <p:sldId id="261" r:id="rId12"/>
    <p:sldId id="262" r:id="rId13"/>
    <p:sldId id="274" r:id="rId14"/>
    <p:sldId id="275" r:id="rId15"/>
    <p:sldId id="276" r:id="rId16"/>
    <p:sldId id="277" r:id="rId17"/>
    <p:sldId id="2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646" autoAdjust="0"/>
  </p:normalViewPr>
  <p:slideViewPr>
    <p:cSldViewPr snapToGrid="0">
      <p:cViewPr varScale="1">
        <p:scale>
          <a:sx n="75" d="100"/>
          <a:sy n="75" d="100"/>
        </p:scale>
        <p:origin x="8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• To evaluate the NNs, we must find a quantitative measure of network performance, called the performance index, which is small when the network performs well and large when the network performs poorly. </a:t>
            </a:r>
          </a:p>
          <a:p>
            <a:r>
              <a:rPr lang="en-US" dirty="0"/>
              <a:t>• Optimization in NNs is a process to search the parameter space, or adjust the network weights and bias in order to reduce the performance index. </a:t>
            </a:r>
          </a:p>
          <a:p>
            <a:r>
              <a:rPr lang="en-US" dirty="0"/>
              <a:t>• Optimal point is the parameter value set that minimizes the performance index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01C38D-F26D-4167-83EF-8774BC62D5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78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Kế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01C38D-F26D-4167-83EF-8774BC62D5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97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AdaGrad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22DE6-C2BE-4B53-BC28-C43EBD0052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:  	</a:t>
            </a:r>
            <a:r>
              <a:rPr lang="en-US" dirty="0" err="1"/>
              <a:t>Hà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Minh</a:t>
            </a:r>
          </a:p>
          <a:p>
            <a:r>
              <a:rPr lang="en-US" dirty="0"/>
              <a:t>	     	</a:t>
            </a:r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Thành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66FA85D-3B0A-4E0C-B8AC-042993910A93}"/>
              </a:ext>
            </a:extLst>
          </p:cNvPr>
          <p:cNvSpPr txBox="1">
            <a:spLocks/>
          </p:cNvSpPr>
          <p:nvPr/>
        </p:nvSpPr>
        <p:spPr>
          <a:xfrm>
            <a:off x="8077762" y="5255593"/>
            <a:ext cx="2447364" cy="49523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408E93"/>
                </a:solidFill>
                <a:latin typeface="Agency FB" panose="020B0503020202020204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spcBef>
                <a:spcPts val="1000"/>
              </a:spcBef>
            </a:pPr>
            <a:endParaRPr lang="en-US" sz="1800" dirty="0">
              <a:solidFill>
                <a:schemeClr val="bg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FE0F52F-ADF1-4011-A51B-92383D0AB7F8}"/>
              </a:ext>
            </a:extLst>
          </p:cNvPr>
          <p:cNvSpPr txBox="1">
            <a:spLocks/>
          </p:cNvSpPr>
          <p:nvPr/>
        </p:nvSpPr>
        <p:spPr>
          <a:xfrm>
            <a:off x="8077762" y="5524500"/>
            <a:ext cx="3760738" cy="10205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u="sng" dirty="0"/>
          </a:p>
        </p:txBody>
      </p:sp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A2166-C3C2-4655-B481-BBDFF4909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CF6CD-AA11-4E35-B850-CCAD979C48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07695" y="1442326"/>
            <a:ext cx="9776610" cy="513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759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ED516-A0B4-4D09-B6A3-A788188B6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endParaRPr lang="en-US" dirty="0"/>
          </a:p>
        </p:txBody>
      </p:sp>
      <p:sp>
        <p:nvSpPr>
          <p:cNvPr id="11" name="Content Placeholder 17" descr="Try them yourself with the parrot on the right:">
            <a:extLst>
              <a:ext uri="{FF2B5EF4-FFF2-40B4-BE49-F238E27FC236}">
                <a16:creationId xmlns:a16="http://schemas.microsoft.com/office/drawing/2014/main" id="{AF2B300A-3A97-40E0-AA9A-37A944B1DAF8}"/>
              </a:ext>
            </a:extLst>
          </p:cNvPr>
          <p:cNvSpPr txBox="1">
            <a:spLocks/>
          </p:cNvSpPr>
          <p:nvPr/>
        </p:nvSpPr>
        <p:spPr>
          <a:xfrm>
            <a:off x="630366" y="1431342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5" name="Step 2 Text" descr="Alternatively, with your model selected, on the Ribbon, in the 3D Model Tool Format tab, you can click on 3D Model Views gallery to apply one of the various position views.">
            <a:extLst>
              <a:ext uri="{FF2B5EF4-FFF2-40B4-BE49-F238E27FC236}">
                <a16:creationId xmlns:a16="http://schemas.microsoft.com/office/drawing/2014/main" id="{D223119D-72DB-4091-AE4B-0A82DC881E79}"/>
              </a:ext>
            </a:extLst>
          </p:cNvPr>
          <p:cNvSpPr txBox="1">
            <a:spLocks/>
          </p:cNvSpPr>
          <p:nvPr/>
        </p:nvSpPr>
        <p:spPr>
          <a:xfrm>
            <a:off x="1066038" y="3245892"/>
            <a:ext cx="3552966" cy="1058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EDDAA5-B6E5-49F3-A495-94B7927A6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4035175" y="4807119"/>
            <a:ext cx="833933" cy="1943095"/>
          </a:xfrm>
          <a:prstGeom prst="rect">
            <a:avLst/>
          </a:prstGeom>
          <a:gradFill flip="none" rotWithShape="1">
            <a:gsLst>
              <a:gs pos="0">
                <a:srgbClr val="F5F5F5">
                  <a:alpha val="0"/>
                </a:srgbClr>
              </a:gs>
              <a:gs pos="100000">
                <a:srgbClr val="F5F5F5"/>
              </a:gs>
              <a:gs pos="43000">
                <a:srgbClr val="F5F5F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BD185B-236B-4092-B8B5-906838296A55}"/>
              </a:ext>
            </a:extLst>
          </p:cNvPr>
          <p:cNvSpPr txBox="1"/>
          <p:nvPr/>
        </p:nvSpPr>
        <p:spPr>
          <a:xfrm>
            <a:off x="630366" y="155439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20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76A7A0A-4117-48C6-BF0D-2352D6610160}"/>
              </a:ext>
            </a:extLst>
          </p:cNvPr>
          <p:cNvSpPr txBox="1"/>
          <p:nvPr/>
        </p:nvSpPr>
        <p:spPr>
          <a:xfrm>
            <a:off x="2682910" y="1666916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D7AA62-F073-491A-BAF6-DFA13732EC10}"/>
              </a:ext>
            </a:extLst>
          </p:cNvPr>
          <p:cNvSpPr txBox="1"/>
          <p:nvPr/>
        </p:nvSpPr>
        <p:spPr>
          <a:xfrm>
            <a:off x="604434" y="4054436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20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94EE45-25AF-4B00-92C6-49AFA28E4C44}"/>
              </a:ext>
            </a:extLst>
          </p:cNvPr>
          <p:cNvSpPr txBox="1"/>
          <p:nvPr/>
        </p:nvSpPr>
        <p:spPr>
          <a:xfrm>
            <a:off x="1985462" y="4054436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6149073-82C9-44F5-93DD-C46864279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417" y="1809346"/>
            <a:ext cx="10673166" cy="449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584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904D-386E-4DFB-A330-226862F48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7E5F174B-A273-4681-B18E-323911FA08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716297"/>
              </p:ext>
            </p:extLst>
          </p:nvPr>
        </p:nvGraphicFramePr>
        <p:xfrm>
          <a:off x="1251918" y="2408981"/>
          <a:ext cx="9688164" cy="284494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844082">
                  <a:extLst>
                    <a:ext uri="{9D8B030D-6E8A-4147-A177-3AD203B41FA5}">
                      <a16:colId xmlns:a16="http://schemas.microsoft.com/office/drawing/2014/main" val="1841445441"/>
                    </a:ext>
                  </a:extLst>
                </a:gridCol>
                <a:gridCol w="4844082">
                  <a:extLst>
                    <a:ext uri="{9D8B030D-6E8A-4147-A177-3AD203B41FA5}">
                      <a16:colId xmlns:a16="http://schemas.microsoft.com/office/drawing/2014/main" val="1778116584"/>
                    </a:ext>
                  </a:extLst>
                </a:gridCol>
              </a:tblGrid>
              <a:tr h="543277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Ưu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điểm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Nhược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điểm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386441"/>
                  </a:ext>
                </a:extLst>
              </a:tr>
              <a:tr h="2301668">
                <a:tc>
                  <a:txBody>
                    <a:bodyPr/>
                    <a:lstStyle/>
                    <a:p>
                      <a:r>
                        <a:rPr lang="en-US" dirty="0"/>
                        <a:t>-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Tránh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việc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điều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chỉnh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 learning rate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bằng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tay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,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chỉ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cần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để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tốc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độ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học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 default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là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 0.01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thì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thuật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toán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sẽ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tự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động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điều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chỉnh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T</a:t>
                      </a:r>
                      <a:r>
                        <a:rPr lang="vi-VN" sz="1800" b="0" kern="1200" dirty="0">
                          <a:solidFill>
                            <a:schemeClr val="dk1"/>
                          </a:solidFill>
                          <a:effectLst/>
                        </a:rPr>
                        <a:t>ổng bình phương biến thiên sẽ lớn dần theo thời gian cho đến khi nó làm tốc độ học cực kì nhỏ, làm việc training trở nên đóng băng.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180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5894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EE622-B204-4BAA-A73B-2ED70B230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Fashion_MNIST</a:t>
            </a:r>
            <a:endParaRPr lang="en-US" dirty="0"/>
          </a:p>
        </p:txBody>
      </p:sp>
      <p:sp>
        <p:nvSpPr>
          <p:cNvPr id="11" name="Directions">
            <a:extLst>
              <a:ext uri="{FF2B5EF4-FFF2-40B4-BE49-F238E27FC236}">
                <a16:creationId xmlns:a16="http://schemas.microsoft.com/office/drawing/2014/main" id="{1AF2FBBE-B7D3-452C-9253-F7C472312B69}"/>
              </a:ext>
            </a:extLst>
          </p:cNvPr>
          <p:cNvSpPr txBox="1">
            <a:spLocks/>
          </p:cNvSpPr>
          <p:nvPr/>
        </p:nvSpPr>
        <p:spPr>
          <a:xfrm>
            <a:off x="474516" y="3651363"/>
            <a:ext cx="2175299" cy="299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Step 2" descr="Insert the 3D model by selecting the file and clicking on Insert.&#10;The 3D Model will now be placed onto your PowerPoint slide">
            <a:extLst>
              <a:ext uri="{FF2B5EF4-FFF2-40B4-BE49-F238E27FC236}">
                <a16:creationId xmlns:a16="http://schemas.microsoft.com/office/drawing/2014/main" id="{6505E4CF-C408-4CF2-86B6-BD142EBF6F92}"/>
              </a:ext>
            </a:extLst>
          </p:cNvPr>
          <p:cNvSpPr txBox="1">
            <a:spLocks/>
          </p:cNvSpPr>
          <p:nvPr/>
        </p:nvSpPr>
        <p:spPr>
          <a:xfrm>
            <a:off x="5274554" y="4097315"/>
            <a:ext cx="3671989" cy="1214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0"/>
              </a:spcAft>
              <a:buNone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746487-2C63-434C-ACB3-A896C35F49CB}"/>
              </a:ext>
            </a:extLst>
          </p:cNvPr>
          <p:cNvSpPr txBox="1"/>
          <p:nvPr/>
        </p:nvSpPr>
        <p:spPr>
          <a:xfrm>
            <a:off x="604435" y="1546515"/>
            <a:ext cx="4523620" cy="408039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Fashion_MNIST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Ảnh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(28x28)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ra: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lớp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quần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áo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0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đến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9: (10,)</a:t>
            </a: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2050" name="Picture 2" descr="How To Import and Plot The Fashion MNIST Dataset Using Tensorflow - Mr.  Data Science">
            <a:extLst>
              <a:ext uri="{FF2B5EF4-FFF2-40B4-BE49-F238E27FC236}">
                <a16:creationId xmlns:a16="http://schemas.microsoft.com/office/drawing/2014/main" id="{E7EE36A7-A319-4A52-BCA8-09F74F0F7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756" y="2395194"/>
            <a:ext cx="4107419" cy="311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5544CE0-61D4-46EF-AC8C-B46C0E04F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254264"/>
              </p:ext>
            </p:extLst>
          </p:nvPr>
        </p:nvGraphicFramePr>
        <p:xfrm>
          <a:off x="9935107" y="1587855"/>
          <a:ext cx="1652458" cy="4795735"/>
        </p:xfrm>
        <a:graphic>
          <a:graphicData uri="http://schemas.openxmlformats.org/drawingml/2006/table">
            <a:tbl>
              <a:tblPr/>
              <a:tblGrid>
                <a:gridCol w="826229">
                  <a:extLst>
                    <a:ext uri="{9D8B030D-6E8A-4147-A177-3AD203B41FA5}">
                      <a16:colId xmlns:a16="http://schemas.microsoft.com/office/drawing/2014/main" val="2363266670"/>
                    </a:ext>
                  </a:extLst>
                </a:gridCol>
                <a:gridCol w="826229">
                  <a:extLst>
                    <a:ext uri="{9D8B030D-6E8A-4147-A177-3AD203B41FA5}">
                      <a16:colId xmlns:a16="http://schemas.microsoft.com/office/drawing/2014/main" val="2565785096"/>
                    </a:ext>
                  </a:extLst>
                </a:gridCol>
              </a:tblGrid>
              <a:tr h="575828"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Label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Description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54214"/>
                  </a:ext>
                </a:extLst>
              </a:tr>
              <a:tr h="822611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T-shirt/top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519379"/>
                  </a:ext>
                </a:extLst>
              </a:tr>
              <a:tr h="329044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Trouser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749621"/>
                  </a:ext>
                </a:extLst>
              </a:tr>
              <a:tr h="329044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Pullover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383032"/>
                  </a:ext>
                </a:extLst>
              </a:tr>
              <a:tr h="329044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3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Dress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794867"/>
                  </a:ext>
                </a:extLst>
              </a:tr>
              <a:tr h="329044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Coat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488435"/>
                  </a:ext>
                </a:extLst>
              </a:tr>
              <a:tr h="329044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5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Sandal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759734"/>
                  </a:ext>
                </a:extLst>
              </a:tr>
              <a:tr h="329044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6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Shirt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704268"/>
                  </a:ext>
                </a:extLst>
              </a:tr>
              <a:tr h="329044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7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Sneaker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48986"/>
                  </a:ext>
                </a:extLst>
              </a:tr>
              <a:tr h="329044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8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Bag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475801"/>
                  </a:ext>
                </a:extLst>
              </a:tr>
              <a:tr h="57582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9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Ankle boot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826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7140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ED516-A0B4-4D09-B6A3-A788188B6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Fashion_MNIST</a:t>
            </a:r>
            <a:endParaRPr lang="en-US" dirty="0"/>
          </a:p>
        </p:txBody>
      </p:sp>
      <p:sp>
        <p:nvSpPr>
          <p:cNvPr id="15" name="Step 2 Text" descr="Alternatively, with your model selected, on the Ribbon, in the 3D Model Tool Format tab, you can click on 3D Model Views gallery to apply one of the various position views.">
            <a:extLst>
              <a:ext uri="{FF2B5EF4-FFF2-40B4-BE49-F238E27FC236}">
                <a16:creationId xmlns:a16="http://schemas.microsoft.com/office/drawing/2014/main" id="{D223119D-72DB-4091-AE4B-0A82DC881E79}"/>
              </a:ext>
            </a:extLst>
          </p:cNvPr>
          <p:cNvSpPr txBox="1">
            <a:spLocks/>
          </p:cNvSpPr>
          <p:nvPr/>
        </p:nvSpPr>
        <p:spPr>
          <a:xfrm>
            <a:off x="1066038" y="3245892"/>
            <a:ext cx="3552966" cy="1058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EDDAA5-B6E5-49F3-A495-94B7927A6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4035175" y="4807119"/>
            <a:ext cx="833933" cy="1943095"/>
          </a:xfrm>
          <a:prstGeom prst="rect">
            <a:avLst/>
          </a:prstGeom>
          <a:gradFill flip="none" rotWithShape="1">
            <a:gsLst>
              <a:gs pos="0">
                <a:srgbClr val="F5F5F5">
                  <a:alpha val="0"/>
                </a:srgbClr>
              </a:gs>
              <a:gs pos="100000">
                <a:srgbClr val="F5F5F5"/>
              </a:gs>
              <a:gs pos="43000">
                <a:srgbClr val="F5F5F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BD185B-236B-4092-B8B5-906838296A55}"/>
              </a:ext>
            </a:extLst>
          </p:cNvPr>
          <p:cNvSpPr txBox="1"/>
          <p:nvPr/>
        </p:nvSpPr>
        <p:spPr>
          <a:xfrm>
            <a:off x="630366" y="155439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20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76A7A0A-4117-48C6-BF0D-2352D6610160}"/>
              </a:ext>
            </a:extLst>
          </p:cNvPr>
          <p:cNvSpPr txBox="1"/>
          <p:nvPr/>
        </p:nvSpPr>
        <p:spPr>
          <a:xfrm>
            <a:off x="2682910" y="1666916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D7AA62-F073-491A-BAF6-DFA13732EC10}"/>
              </a:ext>
            </a:extLst>
          </p:cNvPr>
          <p:cNvSpPr txBox="1"/>
          <p:nvPr/>
        </p:nvSpPr>
        <p:spPr>
          <a:xfrm>
            <a:off x="604434" y="4054436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20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94EE45-25AF-4B00-92C6-49AFA28E4C44}"/>
              </a:ext>
            </a:extLst>
          </p:cNvPr>
          <p:cNvSpPr txBox="1"/>
          <p:nvPr/>
        </p:nvSpPr>
        <p:spPr>
          <a:xfrm>
            <a:off x="1985462" y="4054436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6149073-82C9-44F5-93DD-C468642794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09175" y="1809346"/>
            <a:ext cx="10573650" cy="44901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0AEE83-06DF-4080-BFF0-893C7DCD7073}"/>
              </a:ext>
            </a:extLst>
          </p:cNvPr>
          <p:cNvSpPr txBox="1"/>
          <p:nvPr/>
        </p:nvSpPr>
        <p:spPr>
          <a:xfrm>
            <a:off x="604432" y="1350398"/>
            <a:ext cx="10983131" cy="40799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Learning_rate</a:t>
            </a: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= 1e-4</a:t>
            </a:r>
          </a:p>
        </p:txBody>
      </p:sp>
    </p:spTree>
    <p:extLst>
      <p:ext uri="{BB962C8B-B14F-4D97-AF65-F5344CB8AC3E}">
        <p14:creationId xmlns:p14="http://schemas.microsoft.com/office/powerpoint/2010/main" val="1485057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ED516-A0B4-4D09-B6A3-A788188B6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Fashion_MNIST</a:t>
            </a:r>
            <a:endParaRPr lang="en-US" dirty="0"/>
          </a:p>
        </p:txBody>
      </p:sp>
      <p:sp>
        <p:nvSpPr>
          <p:cNvPr id="15" name="Step 2 Text" descr="Alternatively, with your model selected, on the Ribbon, in the 3D Model Tool Format tab, you can click on 3D Model Views gallery to apply one of the various position views.">
            <a:extLst>
              <a:ext uri="{FF2B5EF4-FFF2-40B4-BE49-F238E27FC236}">
                <a16:creationId xmlns:a16="http://schemas.microsoft.com/office/drawing/2014/main" id="{D223119D-72DB-4091-AE4B-0A82DC881E79}"/>
              </a:ext>
            </a:extLst>
          </p:cNvPr>
          <p:cNvSpPr txBox="1">
            <a:spLocks/>
          </p:cNvSpPr>
          <p:nvPr/>
        </p:nvSpPr>
        <p:spPr>
          <a:xfrm>
            <a:off x="1066038" y="3245892"/>
            <a:ext cx="3552966" cy="1058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EDDAA5-B6E5-49F3-A495-94B7927A6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4035175" y="4807119"/>
            <a:ext cx="833933" cy="1943095"/>
          </a:xfrm>
          <a:prstGeom prst="rect">
            <a:avLst/>
          </a:prstGeom>
          <a:gradFill flip="none" rotWithShape="1">
            <a:gsLst>
              <a:gs pos="0">
                <a:srgbClr val="F5F5F5">
                  <a:alpha val="0"/>
                </a:srgbClr>
              </a:gs>
              <a:gs pos="100000">
                <a:srgbClr val="F5F5F5"/>
              </a:gs>
              <a:gs pos="43000">
                <a:srgbClr val="F5F5F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BD185B-236B-4092-B8B5-906838296A55}"/>
              </a:ext>
            </a:extLst>
          </p:cNvPr>
          <p:cNvSpPr txBox="1"/>
          <p:nvPr/>
        </p:nvSpPr>
        <p:spPr>
          <a:xfrm>
            <a:off x="630366" y="155439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20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76A7A0A-4117-48C6-BF0D-2352D6610160}"/>
              </a:ext>
            </a:extLst>
          </p:cNvPr>
          <p:cNvSpPr txBox="1"/>
          <p:nvPr/>
        </p:nvSpPr>
        <p:spPr>
          <a:xfrm>
            <a:off x="2682910" y="1666916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D7AA62-F073-491A-BAF6-DFA13732EC10}"/>
              </a:ext>
            </a:extLst>
          </p:cNvPr>
          <p:cNvSpPr txBox="1"/>
          <p:nvPr/>
        </p:nvSpPr>
        <p:spPr>
          <a:xfrm>
            <a:off x="604434" y="4054436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20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94EE45-25AF-4B00-92C6-49AFA28E4C44}"/>
              </a:ext>
            </a:extLst>
          </p:cNvPr>
          <p:cNvSpPr txBox="1"/>
          <p:nvPr/>
        </p:nvSpPr>
        <p:spPr>
          <a:xfrm>
            <a:off x="1985462" y="4054436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6149073-82C9-44F5-93DD-C468642794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09175" y="1809346"/>
            <a:ext cx="10573650" cy="44901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0AEE83-06DF-4080-BFF0-893C7DCD7073}"/>
              </a:ext>
            </a:extLst>
          </p:cNvPr>
          <p:cNvSpPr txBox="1"/>
          <p:nvPr/>
        </p:nvSpPr>
        <p:spPr>
          <a:xfrm>
            <a:off x="604432" y="1350398"/>
            <a:ext cx="10983131" cy="40799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Learning_rate</a:t>
            </a: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= 0.006</a:t>
            </a:r>
          </a:p>
        </p:txBody>
      </p:sp>
    </p:spTree>
    <p:extLst>
      <p:ext uri="{BB962C8B-B14F-4D97-AF65-F5344CB8AC3E}">
        <p14:creationId xmlns:p14="http://schemas.microsoft.com/office/powerpoint/2010/main" val="1038522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ED516-A0B4-4D09-B6A3-A788188B6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Fashion_MNIST</a:t>
            </a:r>
            <a:endParaRPr lang="en-US" dirty="0"/>
          </a:p>
        </p:txBody>
      </p:sp>
      <p:sp>
        <p:nvSpPr>
          <p:cNvPr id="15" name="Step 2 Text" descr="Alternatively, with your model selected, on the Ribbon, in the 3D Model Tool Format tab, you can click on 3D Model Views gallery to apply one of the various position views.">
            <a:extLst>
              <a:ext uri="{FF2B5EF4-FFF2-40B4-BE49-F238E27FC236}">
                <a16:creationId xmlns:a16="http://schemas.microsoft.com/office/drawing/2014/main" id="{D223119D-72DB-4091-AE4B-0A82DC881E79}"/>
              </a:ext>
            </a:extLst>
          </p:cNvPr>
          <p:cNvSpPr txBox="1">
            <a:spLocks/>
          </p:cNvSpPr>
          <p:nvPr/>
        </p:nvSpPr>
        <p:spPr>
          <a:xfrm>
            <a:off x="1066038" y="3245892"/>
            <a:ext cx="3552966" cy="1058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EDDAA5-B6E5-49F3-A495-94B7927A6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4035175" y="4807119"/>
            <a:ext cx="833933" cy="1943095"/>
          </a:xfrm>
          <a:prstGeom prst="rect">
            <a:avLst/>
          </a:prstGeom>
          <a:gradFill flip="none" rotWithShape="1">
            <a:gsLst>
              <a:gs pos="0">
                <a:srgbClr val="F5F5F5">
                  <a:alpha val="0"/>
                </a:srgbClr>
              </a:gs>
              <a:gs pos="100000">
                <a:srgbClr val="F5F5F5"/>
              </a:gs>
              <a:gs pos="43000">
                <a:srgbClr val="F5F5F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BD185B-236B-4092-B8B5-906838296A55}"/>
              </a:ext>
            </a:extLst>
          </p:cNvPr>
          <p:cNvSpPr txBox="1"/>
          <p:nvPr/>
        </p:nvSpPr>
        <p:spPr>
          <a:xfrm>
            <a:off x="630366" y="155439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20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76A7A0A-4117-48C6-BF0D-2352D6610160}"/>
              </a:ext>
            </a:extLst>
          </p:cNvPr>
          <p:cNvSpPr txBox="1"/>
          <p:nvPr/>
        </p:nvSpPr>
        <p:spPr>
          <a:xfrm>
            <a:off x="2682910" y="1666916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D7AA62-F073-491A-BAF6-DFA13732EC10}"/>
              </a:ext>
            </a:extLst>
          </p:cNvPr>
          <p:cNvSpPr txBox="1"/>
          <p:nvPr/>
        </p:nvSpPr>
        <p:spPr>
          <a:xfrm>
            <a:off x="604434" y="4054436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20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94EE45-25AF-4B00-92C6-49AFA28E4C44}"/>
              </a:ext>
            </a:extLst>
          </p:cNvPr>
          <p:cNvSpPr txBox="1"/>
          <p:nvPr/>
        </p:nvSpPr>
        <p:spPr>
          <a:xfrm>
            <a:off x="1985462" y="4054436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6149073-82C9-44F5-93DD-C4686427946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791403" y="1809346"/>
            <a:ext cx="8609194" cy="44901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0AEE83-06DF-4080-BFF0-893C7DCD7073}"/>
              </a:ext>
            </a:extLst>
          </p:cNvPr>
          <p:cNvSpPr txBox="1"/>
          <p:nvPr/>
        </p:nvSpPr>
        <p:spPr>
          <a:xfrm>
            <a:off x="604432" y="1350398"/>
            <a:ext cx="10983131" cy="40799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Learning_rate</a:t>
            </a: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= 0.006</a:t>
            </a:r>
          </a:p>
        </p:txBody>
      </p:sp>
    </p:spTree>
    <p:extLst>
      <p:ext uri="{BB962C8B-B14F-4D97-AF65-F5344CB8AC3E}">
        <p14:creationId xmlns:p14="http://schemas.microsoft.com/office/powerpoint/2010/main" val="3419701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118C0-9E31-44D4-B696-0D306B3C8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31745"/>
            <a:ext cx="9144000" cy="1794509"/>
          </a:xfrm>
        </p:spPr>
        <p:txBody>
          <a:bodyPr/>
          <a:lstStyle/>
          <a:p>
            <a:pPr algn="ctr"/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8EADD-6791-4E94-B106-6CA1B0095C13}"/>
              </a:ext>
            </a:extLst>
          </p:cNvPr>
          <p:cNvSpPr txBox="1"/>
          <p:nvPr/>
        </p:nvSpPr>
        <p:spPr>
          <a:xfrm>
            <a:off x="2225749" y="5762847"/>
            <a:ext cx="7740502" cy="616688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pPr marL="0" indent="0" algn="ctr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600" i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https://github.com/trongthanht3/neural-network-from-scatch</a:t>
            </a:r>
          </a:p>
        </p:txBody>
      </p:sp>
    </p:spTree>
    <p:extLst>
      <p:ext uri="{BB962C8B-B14F-4D97-AF65-F5344CB8AC3E}">
        <p14:creationId xmlns:p14="http://schemas.microsoft.com/office/powerpoint/2010/main" val="1009279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C2E583-A02C-4A74-8152-ECF163270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SzPct val="100000"/>
              <a:buAutoNum type="arabicPeriod"/>
            </a:pPr>
            <a:r>
              <a:rPr lang="en-US" sz="2000" dirty="0" err="1"/>
              <a:t>Bài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loại</a:t>
            </a:r>
            <a:r>
              <a:rPr lang="en-US" sz="2000" dirty="0"/>
              <a:t> </a:t>
            </a:r>
            <a:r>
              <a:rPr lang="en-US" sz="2000" dirty="0" err="1"/>
              <a:t>chữ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viết</a:t>
            </a:r>
            <a:r>
              <a:rPr lang="en-US" sz="2000" dirty="0"/>
              <a:t> </a:t>
            </a:r>
            <a:r>
              <a:rPr lang="en-US" sz="2000" dirty="0" err="1"/>
              <a:t>tay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MNIST</a:t>
            </a:r>
          </a:p>
          <a:p>
            <a:pPr marL="457200" indent="-457200">
              <a:buSzPct val="100000"/>
              <a:buAutoNum type="arabicPeriod"/>
            </a:pPr>
            <a:r>
              <a:rPr lang="en-US" sz="2000" dirty="0"/>
              <a:t>Optimizer</a:t>
            </a:r>
          </a:p>
          <a:p>
            <a:pPr marL="457200" indent="-457200">
              <a:buSzPct val="100000"/>
              <a:buAutoNum type="arabicPeriod"/>
            </a:pPr>
            <a:r>
              <a:rPr lang="en-US" sz="2000" dirty="0" err="1"/>
              <a:t>Adagrad</a:t>
            </a:r>
            <a:endParaRPr lang="en-US" sz="2000" dirty="0"/>
          </a:p>
          <a:p>
            <a:pPr marL="457200" indent="-457200">
              <a:buSzPct val="100000"/>
              <a:buAutoNum type="arabicPeriod"/>
            </a:pPr>
            <a:r>
              <a:rPr lang="en-US" sz="2000" dirty="0" err="1"/>
              <a:t>Thử</a:t>
            </a:r>
            <a:r>
              <a:rPr lang="en-US" sz="2000" dirty="0"/>
              <a:t> </a:t>
            </a:r>
            <a:r>
              <a:rPr lang="en-US" sz="2000" dirty="0" err="1"/>
              <a:t>nghiệm</a:t>
            </a:r>
            <a:endParaRPr lang="en-US" sz="2000" dirty="0"/>
          </a:p>
          <a:p>
            <a:pPr marL="457200" indent="-457200">
              <a:buSzPct val="100000"/>
              <a:buAutoNum type="arabicPeriod"/>
            </a:pPr>
            <a:r>
              <a:rPr lang="en-US" sz="2000" dirty="0" err="1"/>
              <a:t>Đánh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endParaRPr lang="en-US" sz="2000" dirty="0"/>
          </a:p>
          <a:p>
            <a:pPr marL="457200" indent="-457200">
              <a:buSzPct val="100000"/>
              <a:buAutoNum type="arabicPeriod"/>
            </a:pPr>
            <a:r>
              <a:rPr lang="en-US" sz="2000" dirty="0" err="1"/>
              <a:t>Thử</a:t>
            </a:r>
            <a:r>
              <a:rPr lang="en-US" sz="2000" dirty="0"/>
              <a:t> </a:t>
            </a:r>
            <a:r>
              <a:rPr lang="en-US" sz="2000" dirty="0" err="1"/>
              <a:t>nghiệm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Fashion_MNIST</a:t>
            </a:r>
            <a:endParaRPr lang="en-US" sz="2000" dirty="0"/>
          </a:p>
          <a:p>
            <a:pPr marL="457200" indent="-457200">
              <a:buSzPct val="100000"/>
              <a:buAutoNum type="arabicPeriod"/>
            </a:pP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luận</a:t>
            </a:r>
            <a:endParaRPr lang="en-US" sz="2000" dirty="0"/>
          </a:p>
          <a:p>
            <a:pPr marL="457200" indent="-457200">
              <a:buSzPct val="100000"/>
              <a:buAutoNum type="arabicPeriod"/>
            </a:pP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E7A237-1ACF-4B0C-8D1E-3EEC9E57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</p:spTree>
    <p:extLst>
      <p:ext uri="{BB962C8B-B14F-4D97-AF65-F5344CB8AC3E}">
        <p14:creationId xmlns:p14="http://schemas.microsoft.com/office/powerpoint/2010/main" val="1340429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EE622-B204-4BAA-A73B-2ED70B230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11" name="Directions">
            <a:extLst>
              <a:ext uri="{FF2B5EF4-FFF2-40B4-BE49-F238E27FC236}">
                <a16:creationId xmlns:a16="http://schemas.microsoft.com/office/drawing/2014/main" id="{1AF2FBBE-B7D3-452C-9253-F7C472312B69}"/>
              </a:ext>
            </a:extLst>
          </p:cNvPr>
          <p:cNvSpPr txBox="1">
            <a:spLocks/>
          </p:cNvSpPr>
          <p:nvPr/>
        </p:nvSpPr>
        <p:spPr>
          <a:xfrm>
            <a:off x="474516" y="3651363"/>
            <a:ext cx="2175299" cy="299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Step 2" descr="Insert the 3D model by selecting the file and clicking on Insert.&#10;The 3D Model will now be placed onto your PowerPoint slide">
            <a:extLst>
              <a:ext uri="{FF2B5EF4-FFF2-40B4-BE49-F238E27FC236}">
                <a16:creationId xmlns:a16="http://schemas.microsoft.com/office/drawing/2014/main" id="{6505E4CF-C408-4CF2-86B6-BD142EBF6F92}"/>
              </a:ext>
            </a:extLst>
          </p:cNvPr>
          <p:cNvSpPr txBox="1">
            <a:spLocks/>
          </p:cNvSpPr>
          <p:nvPr/>
        </p:nvSpPr>
        <p:spPr>
          <a:xfrm>
            <a:off x="5274554" y="4097315"/>
            <a:ext cx="3671989" cy="1214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0"/>
              </a:spcAft>
              <a:buNone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E4058CD-450E-4FC7-A60F-4272CBD13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382" y="1932733"/>
            <a:ext cx="5054321" cy="343725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F746487-2C63-434C-ACB3-A896C35F49CB}"/>
              </a:ext>
            </a:extLst>
          </p:cNvPr>
          <p:cNvSpPr txBox="1"/>
          <p:nvPr/>
        </p:nvSpPr>
        <p:spPr>
          <a:xfrm>
            <a:off x="604434" y="1546515"/>
            <a:ext cx="5054321" cy="408039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20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MNIST</a:t>
            </a:r>
            <a:endParaRPr lang="en-US" sz="20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20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20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Ảnh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(28x28)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20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ra: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lớp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chữ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0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đến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9: (10,)</a:t>
            </a: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5633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</a:t>
            </a:r>
          </a:p>
        </p:txBody>
      </p:sp>
      <p:sp>
        <p:nvSpPr>
          <p:cNvPr id="32" name="Text Placeholder 6" descr="3D Models">
            <a:extLst>
              <a:ext uri="{FF2B5EF4-FFF2-40B4-BE49-F238E27FC236}">
                <a16:creationId xmlns:a16="http://schemas.microsoft.com/office/drawing/2014/main" id="{0D4EB70A-0A14-4B27-B499-59D76007ABA8}"/>
              </a:ext>
            </a:extLst>
          </p:cNvPr>
          <p:cNvSpPr txBox="1">
            <a:spLocks/>
          </p:cNvSpPr>
          <p:nvPr/>
        </p:nvSpPr>
        <p:spPr>
          <a:xfrm>
            <a:off x="6949858" y="1452563"/>
            <a:ext cx="3475038" cy="3651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8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Grid" descr="grid plane">
            <a:extLst>
              <a:ext uri="{FF2B5EF4-FFF2-40B4-BE49-F238E27FC236}">
                <a16:creationId xmlns:a16="http://schemas.microsoft.com/office/drawing/2014/main" id="{71F5A0B2-7584-4034-8919-A5F2C482F46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7" r="-943" b="-1096"/>
          <a:stretch/>
        </p:blipFill>
        <p:spPr>
          <a:xfrm>
            <a:off x="5827143" y="2570364"/>
            <a:ext cx="5896604" cy="303045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0F57A31-0F09-4928-ADD0-6A8DBB825A62}"/>
              </a:ext>
            </a:extLst>
          </p:cNvPr>
          <p:cNvSpPr txBox="1"/>
          <p:nvPr/>
        </p:nvSpPr>
        <p:spPr>
          <a:xfrm>
            <a:off x="1819922" y="192645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55ADEEBC-EB61-4CA2-A82C-D8DB75993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434" y="2570364"/>
            <a:ext cx="10983132" cy="3133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5D36B1-6DA6-4D89-B99F-7B64C4C8F822}"/>
              </a:ext>
            </a:extLst>
          </p:cNvPr>
          <p:cNvSpPr txBox="1"/>
          <p:nvPr/>
        </p:nvSpPr>
        <p:spPr>
          <a:xfrm>
            <a:off x="604434" y="1452563"/>
            <a:ext cx="10983132" cy="87218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2400" dirty="0">
                <a:solidFill>
                  <a:srgbClr val="1B1B1B"/>
                </a:solidFill>
              </a:rPr>
              <a:t>- C</a:t>
            </a:r>
            <a:r>
              <a:rPr lang="vi-VN" sz="2400" b="0" i="0" dirty="0">
                <a:solidFill>
                  <a:srgbClr val="1B1B1B"/>
                </a:solidFill>
                <a:effectLst/>
              </a:rPr>
              <a:t>ơ sở để xây dựng mô hình neural network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108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7273F9-59F9-4FB3-9D34-82C64C4F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/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AdaGrad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D367C8-8D64-4D78-A0A2-D5148ED99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026" y="2362591"/>
            <a:ext cx="5770231" cy="32457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C6BE61-8874-48CB-A7ED-3DCC80615BB9}"/>
              </a:ext>
            </a:extLst>
          </p:cNvPr>
          <p:cNvSpPr txBox="1"/>
          <p:nvPr/>
        </p:nvSpPr>
        <p:spPr>
          <a:xfrm>
            <a:off x="1004835" y="1959429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5EBDC4-6CF4-4390-A8C9-E7195EBE909C}"/>
              </a:ext>
            </a:extLst>
          </p:cNvPr>
          <p:cNvSpPr txBox="1"/>
          <p:nvPr/>
        </p:nvSpPr>
        <p:spPr>
          <a:xfrm>
            <a:off x="542347" y="1608322"/>
            <a:ext cx="49857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/>
              <a:t>Không giống như các thuật toán </a:t>
            </a:r>
            <a:r>
              <a:rPr lang="en-US" dirty="0" err="1"/>
              <a:t>như</a:t>
            </a:r>
            <a:r>
              <a:rPr lang="en-US" dirty="0"/>
              <a:t> SGD hay GD,...</a:t>
            </a:r>
            <a:r>
              <a:rPr lang="vi-VN" dirty="0"/>
              <a:t> </a:t>
            </a:r>
            <a:r>
              <a:rPr lang="vi-VN" b="1" i="1" dirty="0"/>
              <a:t>thì </a:t>
            </a:r>
            <a:r>
              <a:rPr lang="vi-VN" b="1" i="1" u="sng" dirty="0"/>
              <a:t>learning rate hầu như giống nhau </a:t>
            </a:r>
            <a:r>
              <a:rPr lang="vi-VN" b="1" i="1" dirty="0"/>
              <a:t>trong quá trình training </a:t>
            </a:r>
            <a:r>
              <a:rPr lang="vi-VN" dirty="0"/>
              <a:t>(learning rate là hằng số), Adagrad coi learning rate là 1 tham số. Tức là Adagrad sẽ cho learning rate biến thiên sau mỗi thời điểm t.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ABB39A-6C54-44A0-AC92-1B7566FCD158}"/>
              </a:ext>
            </a:extLst>
          </p:cNvPr>
          <p:cNvSpPr txBox="1"/>
          <p:nvPr/>
        </p:nvSpPr>
        <p:spPr>
          <a:xfrm>
            <a:off x="5365820" y="3663732"/>
            <a:ext cx="532562" cy="45719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DB716FD-424D-4053-8639-14929E166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376" y="5163730"/>
            <a:ext cx="2000529" cy="70494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A1AE6FC-6FAA-4E07-97C3-5B39511939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3376" y="4457901"/>
            <a:ext cx="2152950" cy="5715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585AEF6-086A-4157-B427-F73F5A3496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3376" y="3647283"/>
            <a:ext cx="3343742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63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A2166-C3C2-4655-B481-BBDFF4909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CF6CD-AA11-4E35-B850-CCAD979C4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988" y="1924239"/>
            <a:ext cx="7092578" cy="40564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28E679-D4C0-4535-9742-0CCDD0C72210}"/>
              </a:ext>
            </a:extLst>
          </p:cNvPr>
          <p:cNvSpPr txBox="1"/>
          <p:nvPr/>
        </p:nvSpPr>
        <p:spPr>
          <a:xfrm>
            <a:off x="976184" y="1680519"/>
            <a:ext cx="3249827" cy="430015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Hyperparameters:</a:t>
            </a: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Tx/>
              <a:buChar char="-"/>
            </a:pPr>
            <a:r>
              <a:rPr lang="en-US" i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Batch_size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128</a:t>
            </a: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Tx/>
              <a:buChar char="-"/>
            </a:pPr>
            <a:r>
              <a:rPr lang="en-US" i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Epochs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25</a:t>
            </a: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Tx/>
              <a:buChar char="-"/>
            </a:pPr>
            <a:r>
              <a:rPr lang="en-US" i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Learning_rate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628650" lvl="1" indent="-171450">
              <a:lnSpc>
                <a:spcPts val="1800"/>
              </a:lnSpc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SGD,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Adagrad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0.006</a:t>
            </a:r>
          </a:p>
          <a:p>
            <a:pPr marL="628650" lvl="1" indent="-171450">
              <a:lnSpc>
                <a:spcPts val="1800"/>
              </a:lnSpc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RMSprop, Adam: 1e-4</a:t>
            </a:r>
          </a:p>
        </p:txBody>
      </p:sp>
    </p:spTree>
    <p:extLst>
      <p:ext uri="{BB962C8B-B14F-4D97-AF65-F5344CB8AC3E}">
        <p14:creationId xmlns:p14="http://schemas.microsoft.com/office/powerpoint/2010/main" val="2255882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A2166-C3C2-4655-B481-BBDFF4909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CF6CD-AA11-4E35-B850-CCAD979C48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07695" y="1442326"/>
            <a:ext cx="9776610" cy="513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076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A2166-C3C2-4655-B481-BBDFF4909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CF6CD-AA11-4E35-B850-CCAD979C48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07695" y="1442326"/>
            <a:ext cx="9776610" cy="513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238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A2166-C3C2-4655-B481-BBDFF4909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CF6CD-AA11-4E35-B850-CCAD979C48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07695" y="1442326"/>
            <a:ext cx="9776610" cy="513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800138"/>
      </p:ext>
    </p:extLst>
  </p:cSld>
  <p:clrMapOvr>
    <a:masterClrMapping/>
  </p:clrMapOvr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f16411177_win32_fixed.potx" id="{2BE36628-40A7-4124-9B03-283680FDB08B}" vid="{1F788C18-5B90-4886-BC26-C8416480C9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{CB9F3F7C-B8E4-4749-83D7-97955E1AE63A}tf16411177_win32</Template>
  <TotalTime>545</TotalTime>
  <Words>438</Words>
  <Application>Microsoft Office PowerPoint</Application>
  <PresentationFormat>Widescreen</PresentationFormat>
  <Paragraphs>80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Segoe UI</vt:lpstr>
      <vt:lpstr>Segoe UI Light</vt:lpstr>
      <vt:lpstr>Segoe UI Semibold</vt:lpstr>
      <vt:lpstr>Get Started with 3D</vt:lpstr>
      <vt:lpstr>Thuật toán tối ưu AdaGrad</vt:lpstr>
      <vt:lpstr>Nội dung</vt:lpstr>
      <vt:lpstr>Giới thiệu bài toán</vt:lpstr>
      <vt:lpstr>Optimizer</vt:lpstr>
      <vt:lpstr>Thuật toán AdaGrad</vt:lpstr>
      <vt:lpstr>Thử nghiệm</vt:lpstr>
      <vt:lpstr>Thử nghiệm</vt:lpstr>
      <vt:lpstr>Thử nghiệm</vt:lpstr>
      <vt:lpstr>Thử nghiệm</vt:lpstr>
      <vt:lpstr>Thử nghiệm</vt:lpstr>
      <vt:lpstr>Thử nghiệm</vt:lpstr>
      <vt:lpstr>Đánh giá</vt:lpstr>
      <vt:lpstr>Thử nghiệm trên Fashion_MNIST</vt:lpstr>
      <vt:lpstr>Thử nghiệm trên Fashion_MNIST</vt:lpstr>
      <vt:lpstr>Thử nghiệm trên Fashion_MNIST</vt:lpstr>
      <vt:lpstr>Thử nghiệm trên Fashion_MNIST</vt:lpstr>
      <vt:lpstr>Kết luận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Thuật toán tối ưu AdaGrad</dc:title>
  <dc:creator>minh ha</dc:creator>
  <cp:lastModifiedBy>Thân Trọng Thành</cp:lastModifiedBy>
  <cp:revision>8</cp:revision>
  <dcterms:created xsi:type="dcterms:W3CDTF">2021-12-11T08:25:28Z</dcterms:created>
  <dcterms:modified xsi:type="dcterms:W3CDTF">2021-12-12T18:45:41Z</dcterms:modified>
</cp:coreProperties>
</file>