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5"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26744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6936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1652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8318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7354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552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12/13/2024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346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5866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2082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3611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12/13/2024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5545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lIns="109728" tIns="109728" rIns="109728" bIns="91440" anchor="ctr"/>
          <a:lstStyle>
            <a:lvl1pPr algn="l">
              <a:defRPr sz="900">
                <a:solidFill>
                  <a:schemeClr val="tx1">
                    <a:tint val="75000"/>
                  </a:schemeClr>
                </a:solidFill>
              </a:defRPr>
            </a:lvl1pPr>
          </a:lstStyle>
          <a:p>
            <a:fld id="{8F72BA41-EC5B-4197-BCC8-0FD2E523CD7A}" type="datetimeFigureOut">
              <a:rPr lang="en-US" smtClean="0"/>
              <a:pPr/>
              <a:t>12/13/2024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lIns="109728" tIns="109728" rIns="109728" bIns="9144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lIns="109728" tIns="109728" rIns="109728" bIns="9144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204889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114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4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êu đề 1">
            <a:extLst>
              <a:ext uri="{FF2B5EF4-FFF2-40B4-BE49-F238E27FC236}">
                <a16:creationId xmlns:a16="http://schemas.microsoft.com/office/drawing/2014/main" id="{64795FAE-5AB6-CD56-BD89-C8AB26A24E8D}"/>
              </a:ext>
            </a:extLst>
          </p:cNvPr>
          <p:cNvSpPr>
            <a:spLocks noGrp="1"/>
          </p:cNvSpPr>
          <p:nvPr>
            <p:ph type="ctrTitle"/>
          </p:nvPr>
        </p:nvSpPr>
        <p:spPr>
          <a:xfrm>
            <a:off x="6089726" y="722903"/>
            <a:ext cx="5415521" cy="2706098"/>
          </a:xfrm>
        </p:spPr>
        <p:txBody>
          <a:bodyPr>
            <a:normAutofit/>
          </a:bodyPr>
          <a:lstStyle/>
          <a:p>
            <a:pPr algn="ctr"/>
            <a:r>
              <a:rPr lang="en-US"/>
              <a:t>DEMO CHƯƠNG TRÌNH</a:t>
            </a:r>
          </a:p>
        </p:txBody>
      </p:sp>
      <p:sp>
        <p:nvSpPr>
          <p:cNvPr id="3" name="Tiêu đề phụ 2">
            <a:extLst>
              <a:ext uri="{FF2B5EF4-FFF2-40B4-BE49-F238E27FC236}">
                <a16:creationId xmlns:a16="http://schemas.microsoft.com/office/drawing/2014/main" id="{4B13DA99-A022-9045-8037-6735C42000D0}"/>
              </a:ext>
            </a:extLst>
          </p:cNvPr>
          <p:cNvSpPr>
            <a:spLocks noGrp="1"/>
          </p:cNvSpPr>
          <p:nvPr>
            <p:ph type="subTitle" idx="1"/>
          </p:nvPr>
        </p:nvSpPr>
        <p:spPr>
          <a:xfrm>
            <a:off x="6089726" y="3674327"/>
            <a:ext cx="5415521" cy="2460770"/>
          </a:xfrm>
        </p:spPr>
        <p:txBody>
          <a:bodyPr>
            <a:normAutofit/>
          </a:bodyPr>
          <a:lstStyle/>
          <a:p>
            <a:pPr algn="ctr"/>
            <a:r>
              <a:rPr lang="en-US"/>
              <a:t>Trần Trọng Tín - 21054421</a:t>
            </a:r>
          </a:p>
        </p:txBody>
      </p:sp>
      <p:pic>
        <p:nvPicPr>
          <p:cNvPr id="4" name="Picture 3" descr="An abstract burst of blue and pink">
            <a:extLst>
              <a:ext uri="{FF2B5EF4-FFF2-40B4-BE49-F238E27FC236}">
                <a16:creationId xmlns:a16="http://schemas.microsoft.com/office/drawing/2014/main" id="{75F0D6C0-E6A9-8665-0B5D-A43DCBABE43A}"/>
              </a:ext>
            </a:extLst>
          </p:cNvPr>
          <p:cNvPicPr>
            <a:picLocks noChangeAspect="1"/>
          </p:cNvPicPr>
          <p:nvPr/>
        </p:nvPicPr>
        <p:blipFill>
          <a:blip r:embed="rId2"/>
          <a:srcRect l="26785" r="25193"/>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53" name="Right Triangle 52">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554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1919E8-56C9-869C-29CE-D086B712C368}"/>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D460C940-85D8-AD16-6FCC-12EDF0FC419A}"/>
              </a:ext>
            </a:extLst>
          </p:cNvPr>
          <p:cNvSpPr>
            <a:spLocks noGrp="1"/>
          </p:cNvSpPr>
          <p:nvPr>
            <p:ph type="title"/>
          </p:nvPr>
        </p:nvSpPr>
        <p:spPr>
          <a:xfrm>
            <a:off x="887133" y="223026"/>
            <a:ext cx="11009862" cy="1410378"/>
          </a:xfrm>
        </p:spPr>
        <p:txBody>
          <a:bodyPr vert="horz" lIns="91440" tIns="45720" rIns="91440" bIns="45720" rtlCol="0" anchor="b">
            <a:normAutofit/>
          </a:bodyPr>
          <a:lstStyle/>
          <a:p>
            <a:pPr>
              <a:lnSpc>
                <a:spcPct val="90000"/>
              </a:lnSpc>
            </a:pPr>
            <a:r>
              <a:rPr lang="en-US" sz="3000"/>
              <a:t>1.6 Trang </a:t>
            </a:r>
            <a:r>
              <a:rPr lang="en-US" sz="3000" b="1">
                <a:effectLst/>
              </a:rPr>
              <a:t>hiển thị các ứng viên có phân trang</a:t>
            </a:r>
            <a:br>
              <a:rPr lang="en-US" sz="3000">
                <a:effectLst/>
              </a:rPr>
            </a:br>
            <a:endParaRPr lang="en-US" sz="3000"/>
          </a:p>
        </p:txBody>
      </p:sp>
      <p:pic>
        <p:nvPicPr>
          <p:cNvPr id="4" name="Hình ảnh 3" descr="Ảnh có chứa văn bản, ảnh chụp màn hình, phần mềm, Biểu tượng máy tính&#10;&#10;Mô tả được tạo tự động">
            <a:extLst>
              <a:ext uri="{FF2B5EF4-FFF2-40B4-BE49-F238E27FC236}">
                <a16:creationId xmlns:a16="http://schemas.microsoft.com/office/drawing/2014/main" id="{316D656B-980F-865B-E406-D88EF0029679}"/>
              </a:ext>
            </a:extLst>
          </p:cNvPr>
          <p:cNvPicPr>
            <a:picLocks noChangeAspect="1"/>
          </p:cNvPicPr>
          <p:nvPr/>
        </p:nvPicPr>
        <p:blipFill>
          <a:blip r:embed="rId2"/>
          <a:stretch>
            <a:fillRect/>
          </a:stretch>
        </p:blipFill>
        <p:spPr>
          <a:xfrm>
            <a:off x="1674472" y="1756732"/>
            <a:ext cx="8356464" cy="4700511"/>
          </a:xfrm>
          <a:prstGeom prst="rect">
            <a:avLst/>
          </a:prstGeom>
        </p:spPr>
      </p:pic>
    </p:spTree>
    <p:extLst>
      <p:ext uri="{BB962C8B-B14F-4D97-AF65-F5344CB8AC3E}">
        <p14:creationId xmlns:p14="http://schemas.microsoft.com/office/powerpoint/2010/main" val="480556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3"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9B93AFAC-A606-4500-73AB-B04D171BB29A}"/>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lnSpc>
                <a:spcPct val="100000"/>
              </a:lnSpc>
            </a:pPr>
            <a:r>
              <a:rPr lang="en-US" sz="5400"/>
              <a:t>2. Các chức năng khác</a:t>
            </a:r>
          </a:p>
        </p:txBody>
      </p:sp>
      <p:pic>
        <p:nvPicPr>
          <p:cNvPr id="86" name="Graphic 5" descr="Dấu vân tay">
            <a:extLst>
              <a:ext uri="{FF2B5EF4-FFF2-40B4-BE49-F238E27FC236}">
                <a16:creationId xmlns:a16="http://schemas.microsoft.com/office/drawing/2014/main" id="{CE83C2CA-D2A4-3EEB-5D22-29DC6E894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139724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D1ED43-CF9C-56C8-63D8-7408DE4D8F8F}"/>
            </a:ext>
          </a:extLst>
        </p:cNvPr>
        <p:cNvGrpSpPr/>
        <p:nvPr/>
      </p:nvGrpSpPr>
      <p:grpSpPr>
        <a:xfrm>
          <a:off x="0" y="0"/>
          <a:ext cx="0" cy="0"/>
          <a:chOff x="0" y="0"/>
          <a:chExt cx="0" cy="0"/>
        </a:xfrm>
      </p:grpSpPr>
      <p:grpSp>
        <p:nvGrpSpPr>
          <p:cNvPr id="176" name="Group 83">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5" name="Straight Connector 84">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85">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78" name="Right Triangle 116">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79" name="Rectangle 11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80" name="Group 120">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2" name="Straight Connector 121">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81" name="Right Triangle 153">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1CF6B5BD-AFA9-8C34-8BAB-034702F012D4}"/>
              </a:ext>
            </a:extLst>
          </p:cNvPr>
          <p:cNvSpPr>
            <a:spLocks noGrp="1"/>
          </p:cNvSpPr>
          <p:nvPr>
            <p:ph type="title"/>
          </p:nvPr>
        </p:nvSpPr>
        <p:spPr>
          <a:xfrm>
            <a:off x="691078" y="1010149"/>
            <a:ext cx="4927427" cy="2418845"/>
          </a:xfrm>
        </p:spPr>
        <p:txBody>
          <a:bodyPr vert="horz" lIns="91440" tIns="45720" rIns="91440" bIns="45720" rtlCol="0" anchor="ctr">
            <a:normAutofit/>
          </a:bodyPr>
          <a:lstStyle/>
          <a:p>
            <a:pPr>
              <a:lnSpc>
                <a:spcPct val="100000"/>
              </a:lnSpc>
            </a:pPr>
            <a:r>
              <a:rPr lang="en-US" sz="5400"/>
              <a:t>2.1 </a:t>
            </a:r>
            <a:r>
              <a:rPr lang="en-US" sz="5400" b="1">
                <a:effectLst/>
              </a:rPr>
              <a:t>Chức năng Thêm Ứng Viên</a:t>
            </a:r>
            <a:endParaRPr lang="en-US" sz="5400"/>
          </a:p>
        </p:txBody>
      </p:sp>
      <p:sp>
        <p:nvSpPr>
          <p:cNvPr id="5" name="Tiêu đề 1">
            <a:extLst>
              <a:ext uri="{FF2B5EF4-FFF2-40B4-BE49-F238E27FC236}">
                <a16:creationId xmlns:a16="http://schemas.microsoft.com/office/drawing/2014/main" id="{7D611E7E-236A-7A80-CD3E-C4525AB7B158}"/>
              </a:ext>
            </a:extLst>
          </p:cNvPr>
          <p:cNvSpPr txBox="1">
            <a:spLocks/>
          </p:cNvSpPr>
          <p:nvPr/>
        </p:nvSpPr>
        <p:spPr>
          <a:xfrm>
            <a:off x="691078" y="3676323"/>
            <a:ext cx="4418419" cy="2059313"/>
          </a:xfrm>
          <a:prstGeom prst="rect">
            <a:avLst/>
          </a:prstGeom>
        </p:spPr>
        <p:txBody>
          <a:bodyPr vert="horz" lIns="91440" tIns="45720" rIns="91440" bIns="45720" rtlCol="0">
            <a:normAutofit/>
          </a:bodyPr>
          <a:lstStyle>
            <a:lvl1pPr algn="l" defTabSz="914400" rtl="0" eaLnBrk="1" latinLnBrk="0" hangingPunct="1">
              <a:lnSpc>
                <a:spcPct val="114000"/>
              </a:lnSpc>
              <a:spcBef>
                <a:spcPct val="0"/>
              </a:spcBef>
              <a:buNone/>
              <a:defRPr sz="4400" kern="1200">
                <a:solidFill>
                  <a:schemeClr val="tx2"/>
                </a:solidFill>
                <a:latin typeface="+mj-lt"/>
                <a:ea typeface="+mj-ea"/>
                <a:cs typeface="+mj-cs"/>
              </a:defRPr>
            </a:lvl1pPr>
          </a:lstStyle>
          <a:p>
            <a:pPr>
              <a:lnSpc>
                <a:spcPct val="110000"/>
              </a:lnSpc>
              <a:spcBef>
                <a:spcPts val="1000"/>
              </a:spcBef>
              <a:buClr>
                <a:schemeClr val="tx2">
                  <a:lumMod val="50000"/>
                  <a:lumOff val="50000"/>
                </a:schemeClr>
              </a:buClr>
              <a:buSzPct val="75000"/>
            </a:pPr>
            <a:r>
              <a:rPr lang="en-US" sz="2400" kern="100">
                <a:ea typeface="Calibri" panose="020F0502020204030204" pitchFamily="34" charset="0"/>
                <a:cs typeface="Times New Roman" panose="02020603050405020304" pitchFamily="18" charset="0"/>
              </a:rPr>
              <a:t>C</a:t>
            </a:r>
            <a:r>
              <a:rPr lang="en-US" sz="2400" kern="100">
                <a:effectLst/>
                <a:ea typeface="Calibri" panose="020F0502020204030204" pitchFamily="34" charset="0"/>
                <a:cs typeface="Times New Roman" panose="02020603050405020304" pitchFamily="18" charset="0"/>
              </a:rPr>
              <a:t>họn “Thêm Ứng Viên” ở trang chủ</a:t>
            </a:r>
            <a:r>
              <a:rPr lang="en-US" sz="2400" b="1">
                <a:effectLst/>
                <a:ea typeface="+mn-ea"/>
                <a:cs typeface="+mn-cs"/>
              </a:rPr>
              <a:t>, </a:t>
            </a:r>
            <a:r>
              <a:rPr lang="en-US" sz="2400" b="1">
                <a:ea typeface="+mn-ea"/>
                <a:cs typeface="+mn-cs"/>
              </a:rPr>
              <a:t>s</a:t>
            </a:r>
            <a:r>
              <a:rPr lang="en-US" sz="2400" b="1">
                <a:effectLst/>
                <a:ea typeface="+mn-ea"/>
                <a:cs typeface="+mn-cs"/>
              </a:rPr>
              <a:t>au đó nhập đầy đủ thông tin cho ứng viên và nhấn submit</a:t>
            </a:r>
            <a:endParaRPr lang="en-US" sz="2400">
              <a:ea typeface="+mn-ea"/>
              <a:cs typeface="+mn-cs"/>
            </a:endParaRPr>
          </a:p>
        </p:txBody>
      </p:sp>
      <p:sp useBgFill="1">
        <p:nvSpPr>
          <p:cNvPr id="156" name="Freeform: Shape 155">
            <a:extLst>
              <a:ext uri="{FF2B5EF4-FFF2-40B4-BE49-F238E27FC236}">
                <a16:creationId xmlns:a16="http://schemas.microsoft.com/office/drawing/2014/main" id="{DC4B089A-D5C8-4CF7-AFF9-EA4CCE28D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Hình ảnh 3" descr="Ảnh có chứa văn bản, ảnh chụp màn hình, phần mềm, Biểu tượng máy tính&#10;&#10;Mô tả được tạo tự động">
            <a:extLst>
              <a:ext uri="{FF2B5EF4-FFF2-40B4-BE49-F238E27FC236}">
                <a16:creationId xmlns:a16="http://schemas.microsoft.com/office/drawing/2014/main" id="{BE2ADCD0-123F-2F12-BBAC-8650ED0DEB20}"/>
              </a:ext>
            </a:extLst>
          </p:cNvPr>
          <p:cNvPicPr>
            <a:picLocks noChangeAspect="1"/>
          </p:cNvPicPr>
          <p:nvPr/>
        </p:nvPicPr>
        <p:blipFill>
          <a:blip r:embed="rId2"/>
          <a:srcRect r="3638" b="3"/>
          <a:stretch/>
        </p:blipFill>
        <p:spPr>
          <a:xfrm>
            <a:off x="7073123" y="751486"/>
            <a:ext cx="4445748" cy="2595066"/>
          </a:xfrm>
          <a:prstGeom prst="rect">
            <a:avLst/>
          </a:prstGeom>
        </p:spPr>
      </p:pic>
      <p:pic>
        <p:nvPicPr>
          <p:cNvPr id="3" name="Hình ảnh 2" descr="Ảnh có chứa văn bản, ảnh chụp màn hình, danh thiếp&#10;&#10;Mô tả được tạo tự động">
            <a:extLst>
              <a:ext uri="{FF2B5EF4-FFF2-40B4-BE49-F238E27FC236}">
                <a16:creationId xmlns:a16="http://schemas.microsoft.com/office/drawing/2014/main" id="{DFAA1D84-7FD1-797C-18A1-F498389542BD}"/>
              </a:ext>
            </a:extLst>
          </p:cNvPr>
          <p:cNvPicPr>
            <a:picLocks noChangeAspect="1"/>
          </p:cNvPicPr>
          <p:nvPr/>
        </p:nvPicPr>
        <p:blipFill>
          <a:blip r:embed="rId3"/>
          <a:srcRect l="11322" r="636" b="-4"/>
          <a:stretch/>
        </p:blipFill>
        <p:spPr>
          <a:xfrm>
            <a:off x="7163177" y="3511441"/>
            <a:ext cx="4265642" cy="2631961"/>
          </a:xfrm>
          <a:prstGeom prst="rect">
            <a:avLst/>
          </a:prstGeom>
        </p:spPr>
      </p:pic>
    </p:spTree>
    <p:extLst>
      <p:ext uri="{BB962C8B-B14F-4D97-AF65-F5344CB8AC3E}">
        <p14:creationId xmlns:p14="http://schemas.microsoft.com/office/powerpoint/2010/main" val="75915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AE7036-7840-48A3-B2D8-72FDECF6B34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 name="Group 14">
            <a:extLst>
              <a:ext uri="{FF2B5EF4-FFF2-40B4-BE49-F238E27FC236}">
                <a16:creationId xmlns:a16="http://schemas.microsoft.com/office/drawing/2014/main" id="{6C7EFEDF-B80D-4DDC-BDDB-07EE2B7138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DC0FC704-0D6A-40F4-A4DB-E5752F0791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94A34-BC1E-42B1-923A-A31FAE692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3FDCCC-EC91-4530-8E8F-051732CEFF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9DAA08-7159-447E-815C-9713859C8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8048820-26B7-4416-A771-F8CFC91AA3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7AFB01-0EC8-4374-A159-92C5B75E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C07909-3CE2-49FD-BF09-A2E7A04728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B80E4D-1A7D-414B-ADD5-1DBAD1023D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BDA1FA-7C4B-4AA2-A98F-0C909102B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B760553-CF03-47D2-9442-9A2944BAA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6440F5-36E6-414A-942F-77D32374F4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459D2A6-BCEF-4C66-9DB5-D6993A5BE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1BA876-536E-4862-BDC1-D3077E6D8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E73603A-D054-4D28-9BC0-5E80106D0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34744D-2DDC-43F9-9AB2-C06239A24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437C16F-A74E-4D5D-B552-7AEB4248F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B4EAAD-96A7-4D40-A187-AF3592F7E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03F3CE-56EA-46AE-9507-4FC5E6737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40CACE-F306-4FCC-91CE-28E8B284E8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FDABEB-09C8-4DFD-84C1-B9D8244DD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78ED25-AF81-4CE9-B834-9554D282B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AACE56-AC61-4F77-866C-7DCE9DCB10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6F559D5-2FAC-49BA-BC9D-F2357200D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191333-8DDF-4355-87CE-610E9092C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DD95195-8849-45F9-BB0A-6034F5D2E1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5A906B9-A8B3-4366-BF3D-FFDC70C62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16894E-53B7-4A5F-96EC-281E569B92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C6BB911-D83F-4ADF-864C-27F7365374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61C093-5287-4A9E-93F3-0F15DEF9F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3BF293D-A695-4F54-A771-5BDEF38BCF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C99486E-23C0-432E-9ABB-E14D467AC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êu đề 1">
            <a:extLst>
              <a:ext uri="{FF2B5EF4-FFF2-40B4-BE49-F238E27FC236}">
                <a16:creationId xmlns:a16="http://schemas.microsoft.com/office/drawing/2014/main" id="{B8E620C6-DA20-2AEC-3E67-02670A297FA5}"/>
              </a:ext>
            </a:extLst>
          </p:cNvPr>
          <p:cNvSpPr>
            <a:spLocks noGrp="1"/>
          </p:cNvSpPr>
          <p:nvPr>
            <p:ph type="title"/>
          </p:nvPr>
        </p:nvSpPr>
        <p:spPr>
          <a:xfrm>
            <a:off x="691078" y="725951"/>
            <a:ext cx="6368595" cy="1442463"/>
          </a:xfrm>
        </p:spPr>
        <p:txBody>
          <a:bodyPr vert="horz" lIns="91440" tIns="45720" rIns="91440" bIns="45720" rtlCol="0" anchor="b">
            <a:normAutofit/>
          </a:bodyPr>
          <a:lstStyle/>
          <a:p>
            <a:pPr>
              <a:lnSpc>
                <a:spcPct val="100000"/>
              </a:lnSpc>
            </a:pPr>
            <a:r>
              <a:rPr lang="en-US"/>
              <a:t>2.1 </a:t>
            </a:r>
            <a:r>
              <a:rPr lang="en-US" b="1">
                <a:effectLst/>
              </a:rPr>
              <a:t>Chức năng xóa ứng viên</a:t>
            </a:r>
            <a:endParaRPr lang="en-US"/>
          </a:p>
        </p:txBody>
      </p:sp>
      <p:sp>
        <p:nvSpPr>
          <p:cNvPr id="48" name="Right Triangle 47">
            <a:extLst>
              <a:ext uri="{FF2B5EF4-FFF2-40B4-BE49-F238E27FC236}">
                <a16:creationId xmlns:a16="http://schemas.microsoft.com/office/drawing/2014/main" id="{59DB1C6C-F813-4A7B-AAE9-C015D5C1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9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iêu đề 1">
            <a:extLst>
              <a:ext uri="{FF2B5EF4-FFF2-40B4-BE49-F238E27FC236}">
                <a16:creationId xmlns:a16="http://schemas.microsoft.com/office/drawing/2014/main" id="{D7144923-EB30-9917-0BA0-DA7F9588CFDE}"/>
              </a:ext>
            </a:extLst>
          </p:cNvPr>
          <p:cNvSpPr txBox="1">
            <a:spLocks/>
          </p:cNvSpPr>
          <p:nvPr/>
        </p:nvSpPr>
        <p:spPr>
          <a:xfrm>
            <a:off x="691078" y="2340131"/>
            <a:ext cx="6368595" cy="3564436"/>
          </a:xfrm>
          <a:prstGeom prst="rect">
            <a:avLst/>
          </a:prstGeom>
        </p:spPr>
        <p:txBody>
          <a:bodyPr vert="horz" lIns="91440" tIns="45720" rIns="91440" bIns="45720" rtlCol="0">
            <a:normAutofit/>
          </a:bodyPr>
          <a:lstStyle>
            <a:lvl1pPr algn="l" defTabSz="914400" rtl="0" eaLnBrk="1" latinLnBrk="0" hangingPunct="1">
              <a:lnSpc>
                <a:spcPct val="114000"/>
              </a:lnSpc>
              <a:spcBef>
                <a:spcPct val="0"/>
              </a:spcBef>
              <a:buNone/>
              <a:defRPr sz="4400" kern="1200">
                <a:solidFill>
                  <a:schemeClr val="tx2"/>
                </a:solidFill>
                <a:latin typeface="+mj-lt"/>
                <a:ea typeface="+mj-ea"/>
                <a:cs typeface="+mj-cs"/>
              </a:defRPr>
            </a:lvl1pPr>
          </a:lstStyle>
          <a:p>
            <a:pPr indent="-228600">
              <a:lnSpc>
                <a:spcPct val="100000"/>
              </a:lnSpc>
              <a:spcBef>
                <a:spcPts val="1000"/>
              </a:spcBef>
              <a:buClr>
                <a:schemeClr val="tx2">
                  <a:lumMod val="50000"/>
                  <a:lumOff val="50000"/>
                </a:schemeClr>
              </a:buClr>
              <a:buSzPct val="75000"/>
              <a:buFont typeface="Wingdings" panose="05000000000000000000" pitchFamily="2" charset="2"/>
              <a:buChar char="§"/>
            </a:pPr>
            <a:r>
              <a:rPr lang="en-US" sz="3700">
                <a:effectLst/>
                <a:latin typeface="+mn-lt"/>
                <a:ea typeface="+mn-ea"/>
                <a:cs typeface="+mn-cs"/>
              </a:rPr>
              <a:t>chọn “xóa ứng viên ở trang chủ” và nhập email của ứng viên cần xóa và nhấn nút xóa, bắt buộc email ứng viên phải có trong csdl nếu không sẽ thông báo email không tồn tại</a:t>
            </a:r>
            <a:endParaRPr lang="en-US" sz="3700">
              <a:latin typeface="+mn-lt"/>
              <a:ea typeface="+mn-ea"/>
              <a:cs typeface="+mn-cs"/>
            </a:endParaRPr>
          </a:p>
        </p:txBody>
      </p:sp>
      <p:pic>
        <p:nvPicPr>
          <p:cNvPr id="6" name="Hình ảnh 5" descr="Ảnh có chứa văn bản, ảnh chụp màn hình, phần mềm, Biểu tượng máy tính&#10;&#10;Mô tả được tạo tự động">
            <a:extLst>
              <a:ext uri="{FF2B5EF4-FFF2-40B4-BE49-F238E27FC236}">
                <a16:creationId xmlns:a16="http://schemas.microsoft.com/office/drawing/2014/main" id="{240D822D-1F07-7585-0A19-A0B489B39C8E}"/>
              </a:ext>
            </a:extLst>
          </p:cNvPr>
          <p:cNvPicPr>
            <a:picLocks noChangeAspect="1"/>
          </p:cNvPicPr>
          <p:nvPr/>
        </p:nvPicPr>
        <p:blipFill>
          <a:blip r:embed="rId2"/>
          <a:srcRect r="2" b="1367"/>
          <a:stretch/>
        </p:blipFill>
        <p:spPr>
          <a:xfrm>
            <a:off x="8068942" y="171715"/>
            <a:ext cx="3924315" cy="2177296"/>
          </a:xfrm>
          <a:prstGeom prst="rect">
            <a:avLst/>
          </a:prstGeom>
        </p:spPr>
      </p:pic>
      <p:pic>
        <p:nvPicPr>
          <p:cNvPr id="7" name="Hình ảnh 6" descr="Ảnh có chứa văn bản, phần mềm, Trang web, Website&#10;&#10;Mô tả được tạo tự động">
            <a:extLst>
              <a:ext uri="{FF2B5EF4-FFF2-40B4-BE49-F238E27FC236}">
                <a16:creationId xmlns:a16="http://schemas.microsoft.com/office/drawing/2014/main" id="{2A1A199D-D281-A885-BCB9-CDA716E2EFDB}"/>
              </a:ext>
            </a:extLst>
          </p:cNvPr>
          <p:cNvPicPr>
            <a:picLocks noChangeAspect="1"/>
          </p:cNvPicPr>
          <p:nvPr/>
        </p:nvPicPr>
        <p:blipFill>
          <a:blip r:embed="rId3"/>
          <a:srcRect l="30022" r="585" b="-2"/>
          <a:stretch/>
        </p:blipFill>
        <p:spPr>
          <a:xfrm>
            <a:off x="8068942" y="2338799"/>
            <a:ext cx="3924315" cy="2177296"/>
          </a:xfrm>
          <a:prstGeom prst="rect">
            <a:avLst/>
          </a:prstGeom>
        </p:spPr>
      </p:pic>
      <p:pic>
        <p:nvPicPr>
          <p:cNvPr id="8" name="Hình ảnh 7" descr="Ảnh có chứa văn bản, ảnh chụp màn hình, Phông chữ, số&#10;&#10;Mô tả được tạo tự động">
            <a:extLst>
              <a:ext uri="{FF2B5EF4-FFF2-40B4-BE49-F238E27FC236}">
                <a16:creationId xmlns:a16="http://schemas.microsoft.com/office/drawing/2014/main" id="{94414634-0188-28C6-80FD-84605AED8529}"/>
              </a:ext>
            </a:extLst>
          </p:cNvPr>
          <p:cNvPicPr>
            <a:picLocks noChangeAspect="1"/>
          </p:cNvPicPr>
          <p:nvPr/>
        </p:nvPicPr>
        <p:blipFill>
          <a:blip r:embed="rId4"/>
          <a:srcRect t="237" r="3" b="3"/>
          <a:stretch/>
        </p:blipFill>
        <p:spPr>
          <a:xfrm>
            <a:off x="8068942" y="4505883"/>
            <a:ext cx="3924315" cy="2177296"/>
          </a:xfrm>
          <a:prstGeom prst="rect">
            <a:avLst/>
          </a:prstGeom>
        </p:spPr>
      </p:pic>
    </p:spTree>
    <p:extLst>
      <p:ext uri="{BB962C8B-B14F-4D97-AF65-F5344CB8AC3E}">
        <p14:creationId xmlns:p14="http://schemas.microsoft.com/office/powerpoint/2010/main" val="400383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C4F1E3-78DF-1FE7-127E-05045BD86CB4}"/>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55">
            <a:extLst>
              <a:ext uri="{FF2B5EF4-FFF2-40B4-BE49-F238E27FC236}">
                <a16:creationId xmlns:a16="http://schemas.microsoft.com/office/drawing/2014/main" id="{1E324726-BB55-4DB0-A3C9-72FC7E83A3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7" name="Straight Connector 56">
              <a:extLst>
                <a:ext uri="{FF2B5EF4-FFF2-40B4-BE49-F238E27FC236}">
                  <a16:creationId xmlns:a16="http://schemas.microsoft.com/office/drawing/2014/main" id="{403A4068-AFD8-4CFE-B3E4-589CFDE2B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1191505-EFFB-4F1F-BB8A-C5D907498C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92E6AC5-5925-4C66-9393-9E0AA99B26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C43FF39-8B1E-4E56-A312-CD5CF197C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32881D-F33B-402E-AD43-09E427385A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C236776-0212-4D36-A3F3-12A0ABE528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A3CF908-675C-4F37-A992-07F5063CA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0EA741-B3AA-4ED8-8FA9-535335C2AB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670D400-C2D5-44A7-A381-7F7C1A1B0E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ED2090B-04B4-4D7A-B64F-531C1DCB5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6DE6198-7C40-4788-A7A1-34B9EC6BDD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B5FA63F-04B8-49C2-BE16-D3A7203AB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2257CD-1DA9-421A-AF4B-B040657F6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9562B48-0BC5-43A8-99C8-1DFC4F0135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2838EE0-539B-430C-8B85-88FE85296C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9B19EE8-1C25-43B0-9500-D2F13DC09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956110-A6BB-465E-BD52-17FC20146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D1E730-8368-4320-8B6B-72B405FEF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7957241-C6AE-40D4-9AC8-82D9BFEE1F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ABCA377-7A69-40BE-AABA-6195977879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C643696-1BF8-4AEE-AA90-AF2BB20F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1E535E0-1CAC-411D-AB5A-550E246CE0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85C04A9-4D29-437C-B25A-1CC639F51D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3F70FA9-54EE-4949-B8E4-C4C55199C8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81FC916-52FB-445B-A0A4-DA6C586E81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417DA4-79FF-4203-A522-D39B08CAEF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A6EEABA-F138-400F-8BB9-8EFA17A73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4F55549-08B7-4CA2-A3E6-0F4DE86AD1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EF81CC6-7F7C-4754-9879-D5F06783BD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E58F8D3-1E11-479B-975B-551FA971EF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376C606-A0AB-47A8-A25B-BC0C38B63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êu đề 1">
            <a:extLst>
              <a:ext uri="{FF2B5EF4-FFF2-40B4-BE49-F238E27FC236}">
                <a16:creationId xmlns:a16="http://schemas.microsoft.com/office/drawing/2014/main" id="{5BB62DA3-3A8E-0577-0E0A-1A5A0211A9C6}"/>
              </a:ext>
            </a:extLst>
          </p:cNvPr>
          <p:cNvSpPr>
            <a:spLocks noGrp="1"/>
          </p:cNvSpPr>
          <p:nvPr>
            <p:ph type="title"/>
          </p:nvPr>
        </p:nvSpPr>
        <p:spPr>
          <a:xfrm>
            <a:off x="691080" y="725952"/>
            <a:ext cx="4923182" cy="2160165"/>
          </a:xfrm>
        </p:spPr>
        <p:txBody>
          <a:bodyPr vert="horz" lIns="91440" tIns="45720" rIns="91440" bIns="45720" rtlCol="0" anchor="t">
            <a:normAutofit/>
          </a:bodyPr>
          <a:lstStyle/>
          <a:p>
            <a:pPr>
              <a:lnSpc>
                <a:spcPct val="100000"/>
              </a:lnSpc>
            </a:pPr>
            <a:r>
              <a:rPr lang="en-US"/>
              <a:t>2.1 </a:t>
            </a:r>
            <a:r>
              <a:rPr lang="en-US" b="1">
                <a:effectLst/>
              </a:rPr>
              <a:t>Chức năng cập nhật thông tin ứng viên</a:t>
            </a:r>
            <a:endParaRPr lang="en-US"/>
          </a:p>
        </p:txBody>
      </p:sp>
      <p:sp>
        <p:nvSpPr>
          <p:cNvPr id="89" name="Right Triangle 88">
            <a:extLst>
              <a:ext uri="{FF2B5EF4-FFF2-40B4-BE49-F238E27FC236}">
                <a16:creationId xmlns:a16="http://schemas.microsoft.com/office/drawing/2014/main" id="{1A30B02A-FB29-4F2D-BB65-E0238E4B3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96000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iêu đề 1">
            <a:extLst>
              <a:ext uri="{FF2B5EF4-FFF2-40B4-BE49-F238E27FC236}">
                <a16:creationId xmlns:a16="http://schemas.microsoft.com/office/drawing/2014/main" id="{090A002D-7E5C-B9F4-D0A9-AFB00F22A5B9}"/>
              </a:ext>
            </a:extLst>
          </p:cNvPr>
          <p:cNvSpPr txBox="1">
            <a:spLocks/>
          </p:cNvSpPr>
          <p:nvPr/>
        </p:nvSpPr>
        <p:spPr>
          <a:xfrm>
            <a:off x="6102155" y="714591"/>
            <a:ext cx="4913924" cy="2171526"/>
          </a:xfrm>
          <a:prstGeom prst="rect">
            <a:avLst/>
          </a:prstGeom>
        </p:spPr>
        <p:txBody>
          <a:bodyPr vert="horz" lIns="91440" tIns="45720" rIns="91440" bIns="45720" rtlCol="0" anchor="t">
            <a:normAutofit/>
          </a:bodyPr>
          <a:lstStyle>
            <a:lvl1pPr algn="l" defTabSz="914400" rtl="0" eaLnBrk="1" latinLnBrk="0" hangingPunct="1">
              <a:lnSpc>
                <a:spcPct val="114000"/>
              </a:lnSpc>
              <a:spcBef>
                <a:spcPct val="0"/>
              </a:spcBef>
              <a:buNone/>
              <a:defRPr sz="4400" kern="1200">
                <a:solidFill>
                  <a:schemeClr val="tx2"/>
                </a:solidFill>
                <a:latin typeface="+mj-lt"/>
                <a:ea typeface="+mj-ea"/>
                <a:cs typeface="+mj-cs"/>
              </a:defRPr>
            </a:lvl1pPr>
          </a:lstStyle>
          <a:p>
            <a:pPr marL="342900" lvl="0" indent="-228600">
              <a:lnSpc>
                <a:spcPct val="100000"/>
              </a:lnSpc>
              <a:spcAft>
                <a:spcPts val="800"/>
              </a:spcAft>
              <a:buClr>
                <a:schemeClr val="tx2">
                  <a:lumMod val="50000"/>
                  <a:lumOff val="50000"/>
                </a:schemeClr>
              </a:buClr>
              <a:buSzPct val="75000"/>
              <a:buFont typeface="Wingdings" panose="05000000000000000000" pitchFamily="2" charset="2"/>
              <a:buChar char="§"/>
            </a:pPr>
            <a:r>
              <a:rPr lang="en-US" sz="2400">
                <a:effectLst/>
                <a:latin typeface="+mn-lt"/>
                <a:ea typeface="+mn-ea"/>
                <a:cs typeface="+mn-cs"/>
              </a:rPr>
              <a:t>chọn “Cập Ứng Viên” ở trang chủ và nhập email ứng viên cần cập nhật. nếu email không tồn tại sẽ thông báo lổi.</a:t>
            </a:r>
          </a:p>
        </p:txBody>
      </p:sp>
      <p:pic>
        <p:nvPicPr>
          <p:cNvPr id="3" name="Hình ảnh 2" descr="Ảnh có chứa văn bản, ảnh chụp màn hình, phần mềm, Biểu tượng máy tính&#10;&#10;Mô tả được tạo tự động">
            <a:extLst>
              <a:ext uri="{FF2B5EF4-FFF2-40B4-BE49-F238E27FC236}">
                <a16:creationId xmlns:a16="http://schemas.microsoft.com/office/drawing/2014/main" id="{1A8FF511-B3FB-008F-5FD4-D87C669684F8}"/>
              </a:ext>
            </a:extLst>
          </p:cNvPr>
          <p:cNvPicPr>
            <a:picLocks noChangeAspect="1"/>
          </p:cNvPicPr>
          <p:nvPr/>
        </p:nvPicPr>
        <p:blipFill>
          <a:blip r:embed="rId2"/>
          <a:srcRect l="11191" r="15454" b="1"/>
          <a:stretch/>
        </p:blipFill>
        <p:spPr>
          <a:xfrm>
            <a:off x="-6213" y="3737736"/>
            <a:ext cx="4069133"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9" name="Hình ảnh 8" descr="Ảnh có chứa văn bản, ảnh chụp màn hình, phần mềm, Biểu tượng máy tính&#10;&#10;Mô tả được tạo tự động">
            <a:extLst>
              <a:ext uri="{FF2B5EF4-FFF2-40B4-BE49-F238E27FC236}">
                <a16:creationId xmlns:a16="http://schemas.microsoft.com/office/drawing/2014/main" id="{713AE386-45C7-D9FE-5AAB-FAB5C227071B}"/>
              </a:ext>
            </a:extLst>
          </p:cNvPr>
          <p:cNvPicPr>
            <a:picLocks noChangeAspect="1"/>
          </p:cNvPicPr>
          <p:nvPr/>
        </p:nvPicPr>
        <p:blipFill>
          <a:blip r:embed="rId3"/>
          <a:srcRect l="14929" r="20860" b="1"/>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4" name="Hình ảnh 3" descr="Ảnh có chứa văn bản, ảnh chụp màn hình, phần mềm, Biểu tượng máy tính&#10;&#10;Mô tả được tạo tự động">
            <a:extLst>
              <a:ext uri="{FF2B5EF4-FFF2-40B4-BE49-F238E27FC236}">
                <a16:creationId xmlns:a16="http://schemas.microsoft.com/office/drawing/2014/main" id="{E23B35E2-C26F-B6B4-3174-D00B14933FEE}"/>
              </a:ext>
            </a:extLst>
          </p:cNvPr>
          <p:cNvPicPr>
            <a:picLocks noChangeAspect="1"/>
          </p:cNvPicPr>
          <p:nvPr/>
        </p:nvPicPr>
        <p:blipFill>
          <a:blip r:embed="rId4"/>
          <a:srcRect l="15720" r="20432" b="1"/>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spTree>
    <p:extLst>
      <p:ext uri="{BB962C8B-B14F-4D97-AF65-F5344CB8AC3E}">
        <p14:creationId xmlns:p14="http://schemas.microsoft.com/office/powerpoint/2010/main" val="3310474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B1A367-CE13-EB81-9428-2845C37A1AB1}"/>
            </a:ext>
          </a:extLst>
        </p:cNvPr>
        <p:cNvGrpSpPr/>
        <p:nvPr/>
      </p:nvGrpSpPr>
      <p:grpSpPr>
        <a:xfrm>
          <a:off x="0" y="0"/>
          <a:ext cx="0" cy="0"/>
          <a:chOff x="0" y="0"/>
          <a:chExt cx="0" cy="0"/>
        </a:xfrm>
      </p:grpSpPr>
      <p:grpSp>
        <p:nvGrpSpPr>
          <p:cNvPr id="83" name="Group 8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8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6" name="Right Triangle 11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8" name="Rectangle 1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White perfect ring gift small box">
            <a:extLst>
              <a:ext uri="{FF2B5EF4-FFF2-40B4-BE49-F238E27FC236}">
                <a16:creationId xmlns:a16="http://schemas.microsoft.com/office/drawing/2014/main" id="{BE8CFEAF-FAE4-6498-4DA5-5C14346C7904}"/>
              </a:ext>
            </a:extLst>
          </p:cNvPr>
          <p:cNvPicPr>
            <a:picLocks noChangeAspect="1"/>
          </p:cNvPicPr>
          <p:nvPr/>
        </p:nvPicPr>
        <p:blipFill>
          <a:blip r:embed="rId2"/>
          <a:srcRect t="5376" b="10355"/>
          <a:stretch/>
        </p:blipFill>
        <p:spPr>
          <a:xfrm>
            <a:off x="20" y="10"/>
            <a:ext cx="12191980" cy="6857989"/>
          </a:xfrm>
          <a:prstGeom prst="rect">
            <a:avLst/>
          </a:prstGeom>
        </p:spPr>
      </p:pic>
      <p:sp>
        <p:nvSpPr>
          <p:cNvPr id="120" name="Flowchart: Document 119">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êu đề 1">
            <a:extLst>
              <a:ext uri="{FF2B5EF4-FFF2-40B4-BE49-F238E27FC236}">
                <a16:creationId xmlns:a16="http://schemas.microsoft.com/office/drawing/2014/main" id="{4EDB4A99-286E-6878-259F-6B687DC67CB1}"/>
              </a:ext>
            </a:extLst>
          </p:cNvPr>
          <p:cNvSpPr>
            <a:spLocks noGrp="1"/>
          </p:cNvSpPr>
          <p:nvPr>
            <p:ph type="title"/>
          </p:nvPr>
        </p:nvSpPr>
        <p:spPr>
          <a:xfrm>
            <a:off x="691078" y="722902"/>
            <a:ext cx="4225893" cy="3077253"/>
          </a:xfrm>
        </p:spPr>
        <p:txBody>
          <a:bodyPr vert="horz" lIns="91440" tIns="45720" rIns="91440" bIns="45720" rtlCol="0" anchor="b">
            <a:normAutofit/>
          </a:bodyPr>
          <a:lstStyle/>
          <a:p>
            <a:pPr>
              <a:lnSpc>
                <a:spcPct val="90000"/>
              </a:lnSpc>
            </a:pPr>
            <a:r>
              <a:rPr lang="en-US" sz="3800"/>
              <a:t>Cảm ơn các bạn đã chú ý lắng nghe. Nếu có bất kỳ câu hỏi nào, tôi rất sẵn lòng trả lời.</a:t>
            </a:r>
          </a:p>
        </p:txBody>
      </p:sp>
      <p:grpSp>
        <p:nvGrpSpPr>
          <p:cNvPr id="122" name="Group 121">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708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85">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8" name="Group 87">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9" name="Straight Connector 88">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1" name="Right Triangle 120">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30053299-02BF-5AD9-5721-7BCD80B4C227}"/>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lnSpc>
                <a:spcPct val="100000"/>
              </a:lnSpc>
            </a:pPr>
            <a:r>
              <a:rPr lang="en-US" sz="5400"/>
              <a:t>1. Trang chủ</a:t>
            </a:r>
          </a:p>
        </p:txBody>
      </p:sp>
      <p:pic>
        <p:nvPicPr>
          <p:cNvPr id="4" name="Chỗ dành sẵn cho Nội dung 3" descr="Ảnh có chứa văn bản, ảnh chụp màn hình, phần mềm, Phần mềm đa phương tiện&#10;&#10;Mô tả được tạo tự động">
            <a:extLst>
              <a:ext uri="{FF2B5EF4-FFF2-40B4-BE49-F238E27FC236}">
                <a16:creationId xmlns:a16="http://schemas.microsoft.com/office/drawing/2014/main" id="{B1D793C3-361B-E31A-8869-F0F17703F74E}"/>
              </a:ext>
            </a:extLst>
          </p:cNvPr>
          <p:cNvPicPr>
            <a:picLocks noChangeAspect="1"/>
          </p:cNvPicPr>
          <p:nvPr/>
        </p:nvPicPr>
        <p:blipFill>
          <a:blip r:embed="rId2"/>
          <a:stretch>
            <a:fillRect/>
          </a:stretch>
        </p:blipFill>
        <p:spPr>
          <a:xfrm>
            <a:off x="2351844" y="2203225"/>
            <a:ext cx="7895437" cy="4441183"/>
          </a:xfrm>
          <a:prstGeom prst="rect">
            <a:avLst/>
          </a:prstGeom>
        </p:spPr>
      </p:pic>
    </p:spTree>
    <p:extLst>
      <p:ext uri="{BB962C8B-B14F-4D97-AF65-F5344CB8AC3E}">
        <p14:creationId xmlns:p14="http://schemas.microsoft.com/office/powerpoint/2010/main" val="314350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FD5ED4-6D81-A6F1-FB5B-04E22CF59C98}"/>
            </a:ext>
          </a:extLst>
        </p:cNvPr>
        <p:cNvGrpSpPr/>
        <p:nvPr/>
      </p:nvGrpSpPr>
      <p:grpSpPr>
        <a:xfrm>
          <a:off x="0" y="0"/>
          <a:ext cx="0" cy="0"/>
          <a:chOff x="0" y="0"/>
          <a:chExt cx="0" cy="0"/>
        </a:xfrm>
      </p:grpSpPr>
      <p:grpSp>
        <p:nvGrpSpPr>
          <p:cNvPr id="159" name="Group 15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0" name="Straight Connector 15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2" name="Right Triangle 19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4" name="Rectangle 193">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96" name="Group 195">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7" name="Straight Connector 196">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êu đề 1">
            <a:extLst>
              <a:ext uri="{FF2B5EF4-FFF2-40B4-BE49-F238E27FC236}">
                <a16:creationId xmlns:a16="http://schemas.microsoft.com/office/drawing/2014/main" id="{5458A8DD-70C3-10AD-8ADF-8DC0CDE1FF71}"/>
              </a:ext>
            </a:extLst>
          </p:cNvPr>
          <p:cNvSpPr>
            <a:spLocks noGrp="1"/>
          </p:cNvSpPr>
          <p:nvPr>
            <p:ph type="title"/>
          </p:nvPr>
        </p:nvSpPr>
        <p:spPr>
          <a:xfrm>
            <a:off x="684225" y="746840"/>
            <a:ext cx="5402454" cy="2510445"/>
          </a:xfrm>
        </p:spPr>
        <p:txBody>
          <a:bodyPr vert="horz" lIns="91440" tIns="45720" rIns="91440" bIns="45720" rtlCol="0" anchor="b">
            <a:normAutofit/>
          </a:bodyPr>
          <a:lstStyle/>
          <a:p>
            <a:pPr>
              <a:lnSpc>
                <a:spcPct val="100000"/>
              </a:lnSpc>
            </a:pPr>
            <a:r>
              <a:rPr lang="en-US" sz="5400"/>
              <a:t>1.1 Trang đăng bài tuyển dụng </a:t>
            </a:r>
          </a:p>
        </p:txBody>
      </p:sp>
      <p:sp>
        <p:nvSpPr>
          <p:cNvPr id="229" name="Right Triangle 228">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Hình ảnh 2" descr="Ảnh có chứa văn bản, ảnh chụp màn hình, phần mềm, Biểu tượng máy tính&#10;&#10;Mô tả được tạo tự động">
            <a:extLst>
              <a:ext uri="{FF2B5EF4-FFF2-40B4-BE49-F238E27FC236}">
                <a16:creationId xmlns:a16="http://schemas.microsoft.com/office/drawing/2014/main" id="{482D49D2-1666-79E2-7630-02ACDA851EF8}"/>
              </a:ext>
            </a:extLst>
          </p:cNvPr>
          <p:cNvPicPr>
            <a:picLocks noChangeAspect="1"/>
          </p:cNvPicPr>
          <p:nvPr/>
        </p:nvPicPr>
        <p:blipFill>
          <a:blip r:embed="rId2"/>
          <a:srcRect l="24675" r="25123"/>
          <a:stretch/>
        </p:blipFill>
        <p:spPr>
          <a:xfrm>
            <a:off x="5426442" y="-1554"/>
            <a:ext cx="6756180"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3723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18C6D-D8F9-CB5A-A64E-A7026FFE46DF}"/>
            </a:ext>
          </a:extLst>
        </p:cNvPr>
        <p:cNvGrpSpPr/>
        <p:nvPr/>
      </p:nvGrpSpPr>
      <p:grpSpPr>
        <a:xfrm>
          <a:off x="0" y="0"/>
          <a:ext cx="0" cy="0"/>
          <a:chOff x="0" y="0"/>
          <a:chExt cx="0" cy="0"/>
        </a:xfrm>
      </p:grpSpPr>
      <p:grpSp>
        <p:nvGrpSpPr>
          <p:cNvPr id="166" name="Group 165">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7" name="Straight Connector 166">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99" name="Right Triangle 19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1" name="Rectangle 200">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3" name="Group 202">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4" name="Straight Connector 203">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36" name="Right Triangle 235">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0F8FEC86-AD5D-2780-3020-2C98F3E2893E}"/>
              </a:ext>
            </a:extLst>
          </p:cNvPr>
          <p:cNvSpPr>
            <a:spLocks noGrp="1"/>
          </p:cNvSpPr>
          <p:nvPr>
            <p:ph type="title"/>
          </p:nvPr>
        </p:nvSpPr>
        <p:spPr>
          <a:xfrm>
            <a:off x="691078" y="722904"/>
            <a:ext cx="5408713" cy="1410378"/>
          </a:xfrm>
        </p:spPr>
        <p:txBody>
          <a:bodyPr vert="horz" lIns="91440" tIns="45720" rIns="91440" bIns="45720" rtlCol="0" anchor="b">
            <a:normAutofit/>
          </a:bodyPr>
          <a:lstStyle/>
          <a:p>
            <a:pPr>
              <a:lnSpc>
                <a:spcPct val="90000"/>
              </a:lnSpc>
            </a:pPr>
            <a:r>
              <a:rPr lang="en-US" sz="4600"/>
              <a:t>1.2 Trang tìm việc phù hợp</a:t>
            </a:r>
          </a:p>
        </p:txBody>
      </p:sp>
      <p:pic>
        <p:nvPicPr>
          <p:cNvPr id="3" name="Hình ảnh 2" descr="Ảnh có chứa văn bản, ảnh chụp màn hình, phần mềm, Biểu tượng máy tính&#10;&#10;Mô tả được tạo tự động">
            <a:extLst>
              <a:ext uri="{FF2B5EF4-FFF2-40B4-BE49-F238E27FC236}">
                <a16:creationId xmlns:a16="http://schemas.microsoft.com/office/drawing/2014/main" id="{FCB3A50F-9E75-BE7B-C22B-249833A3FC07}"/>
              </a:ext>
            </a:extLst>
          </p:cNvPr>
          <p:cNvPicPr>
            <a:picLocks noChangeAspect="1"/>
          </p:cNvPicPr>
          <p:nvPr/>
        </p:nvPicPr>
        <p:blipFill>
          <a:blip r:embed="rId2"/>
          <a:stretch>
            <a:fillRect/>
          </a:stretch>
        </p:blipFill>
        <p:spPr>
          <a:xfrm>
            <a:off x="2460869" y="2340144"/>
            <a:ext cx="6758599" cy="3801712"/>
          </a:xfrm>
          <a:prstGeom prst="rect">
            <a:avLst/>
          </a:prstGeom>
        </p:spPr>
      </p:pic>
    </p:spTree>
    <p:extLst>
      <p:ext uri="{BB962C8B-B14F-4D97-AF65-F5344CB8AC3E}">
        <p14:creationId xmlns:p14="http://schemas.microsoft.com/office/powerpoint/2010/main" val="28116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3706D2-486D-F001-4312-620C0957C69F}"/>
            </a:ext>
          </a:extLst>
        </p:cNvPr>
        <p:cNvGrpSpPr/>
        <p:nvPr/>
      </p:nvGrpSpPr>
      <p:grpSpPr>
        <a:xfrm>
          <a:off x="0" y="0"/>
          <a:ext cx="0" cy="0"/>
          <a:chOff x="0" y="0"/>
          <a:chExt cx="0" cy="0"/>
        </a:xfrm>
      </p:grpSpPr>
      <p:grpSp>
        <p:nvGrpSpPr>
          <p:cNvPr id="80" name="Group 7">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1" name="Right Triangle 40">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2" name="Rectangle 42">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3" name="Hình ảnh 2" descr="Ảnh có chứa văn bản, ảnh chụp màn hình, phần mềm, Biểu tượng máy tính&#10;&#10;Mô tả được tạo tự động">
            <a:extLst>
              <a:ext uri="{FF2B5EF4-FFF2-40B4-BE49-F238E27FC236}">
                <a16:creationId xmlns:a16="http://schemas.microsoft.com/office/drawing/2014/main" id="{310FD653-4B84-6291-84FB-BF3EF4E3CFC7}"/>
              </a:ext>
            </a:extLst>
          </p:cNvPr>
          <p:cNvPicPr>
            <a:picLocks noChangeAspect="1"/>
          </p:cNvPicPr>
          <p:nvPr/>
        </p:nvPicPr>
        <p:blipFill>
          <a:blip r:embed="rId2"/>
          <a:srcRect/>
          <a:stretch/>
        </p:blipFill>
        <p:spPr>
          <a:xfrm>
            <a:off x="20" y="10"/>
            <a:ext cx="12191980" cy="6857989"/>
          </a:xfrm>
          <a:prstGeom prst="rect">
            <a:avLst/>
          </a:prstGeom>
        </p:spPr>
      </p:pic>
      <p:grpSp>
        <p:nvGrpSpPr>
          <p:cNvPr id="83" name="Group 44">
            <a:extLst>
              <a:ext uri="{FF2B5EF4-FFF2-40B4-BE49-F238E27FC236}">
                <a16:creationId xmlns:a16="http://schemas.microsoft.com/office/drawing/2014/main" id="{4A1F22E2-9813-4EBC-A701-AAAA6ED15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6" name="Straight Connector 45">
              <a:extLst>
                <a:ext uri="{FF2B5EF4-FFF2-40B4-BE49-F238E27FC236}">
                  <a16:creationId xmlns:a16="http://schemas.microsoft.com/office/drawing/2014/main" id="{7F8B7518-BB87-4DEF-913D-A2C5C7E89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FA77DC-D6FA-4AF0-A95F-D85CBE0CE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B31CC20-67CB-426B-9FFC-86FBB5EA62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16F19F-AFAD-4BB8-BADC-94042BA78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A21872D-2D68-4EB1-A577-7F00EF355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B199ACF-202D-4583-B640-4C058ED565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3BC0596-61D3-4355-A982-C094F43CB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851CA5D-B2E2-4379-B91C-7B20CCE96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2794494-F766-402C-9809-2B7281C26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34BC5DD-5792-4415-B452-36FC7DB9D7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2D5BC48-7901-4D5B-AD85-A6FCC73C2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7ABEFD0-8063-4DE5-9CA3-737A67750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AA24B3D-8D0A-479A-B1D0-06EF71D6F8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F56DE0E-53B5-4582-80B2-722B3BC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5883FE8-A185-4697-8586-55EED58A5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8896C73-323B-4B40-8CA7-A60CB0C668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F23969-C27D-45AA-837C-C07705B0AD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3FEA341-5A10-448E-A0F8-6D0718B852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61EE197-BD9A-4965-84E0-BB65569A7D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6FCEBE5-19AB-4C9B-8AC6-78A1049651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0E1E700-F8E3-4452-95DE-C8B0FE50A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C295082-1371-47D6-A2AB-35BE9A7F28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1A10ADB-4739-4067-852F-DFA06CC8EC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406801A-B91F-4D65-8E7B-2273ADD21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62C9FE0-C4B7-41D4-B2F5-B9C177CCBB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B487A2F-0D93-4B96-A88E-A7C3050D62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94C9A55-5148-43BC-9F3C-1EA2B7BC5D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8B2033D-57C6-4263-BCBC-4F717C962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D041FE-8BBF-4472-9BA9-274FF791E2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09DF04-1192-4720-BC8C-10F3AA1C44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24BB435-2932-44F7-AC2E-D5A16116EB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77">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êu đề 1">
            <a:extLst>
              <a:ext uri="{FF2B5EF4-FFF2-40B4-BE49-F238E27FC236}">
                <a16:creationId xmlns:a16="http://schemas.microsoft.com/office/drawing/2014/main" id="{B06690C9-D4E0-0DFF-F7A5-E043313DB0F8}"/>
              </a:ext>
            </a:extLst>
          </p:cNvPr>
          <p:cNvSpPr>
            <a:spLocks noGrp="1"/>
          </p:cNvSpPr>
          <p:nvPr>
            <p:ph type="title"/>
          </p:nvPr>
        </p:nvSpPr>
        <p:spPr>
          <a:xfrm>
            <a:off x="684225" y="4453656"/>
            <a:ext cx="10325635" cy="975150"/>
          </a:xfrm>
        </p:spPr>
        <p:txBody>
          <a:bodyPr vert="horz" lIns="91440" tIns="45720" rIns="91440" bIns="45720" rtlCol="0" anchor="b">
            <a:normAutofit/>
          </a:bodyPr>
          <a:lstStyle/>
          <a:p>
            <a:pPr>
              <a:lnSpc>
                <a:spcPct val="90000"/>
              </a:lnSpc>
            </a:pPr>
            <a:r>
              <a:rPr lang="en-US" sz="4600"/>
              <a:t>1.2.1 Bên trong trang tìm việc phù hợp</a:t>
            </a:r>
          </a:p>
        </p:txBody>
      </p:sp>
    </p:spTree>
    <p:extLst>
      <p:ext uri="{BB962C8B-B14F-4D97-AF65-F5344CB8AC3E}">
        <p14:creationId xmlns:p14="http://schemas.microsoft.com/office/powerpoint/2010/main" val="106007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E1DAEA-3268-4C3B-B8E7-8FFDDEC836F7}"/>
            </a:ext>
          </a:extLst>
        </p:cNvPr>
        <p:cNvGrpSpPr/>
        <p:nvPr/>
      </p:nvGrpSpPr>
      <p:grpSpPr>
        <a:xfrm>
          <a:off x="0" y="0"/>
          <a:ext cx="0" cy="0"/>
          <a:chOff x="0" y="0"/>
          <a:chExt cx="0" cy="0"/>
        </a:xfrm>
      </p:grpSpPr>
      <p:grpSp>
        <p:nvGrpSpPr>
          <p:cNvPr id="83" name="Group 8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6" name="Right Triangle 11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8" name="Rectangle 117">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0" name="Group 119">
            <a:extLst>
              <a:ext uri="{FF2B5EF4-FFF2-40B4-BE49-F238E27FC236}">
                <a16:creationId xmlns:a16="http://schemas.microsoft.com/office/drawing/2014/main" id="{D9CF3400-712B-4A54-AA97-63691A14E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 y="-1"/>
            <a:ext cx="12214827" cy="6858000"/>
            <a:chOff x="-6214" y="-1"/>
            <a:chExt cx="12214827" cy="6858000"/>
          </a:xfrm>
        </p:grpSpPr>
        <p:cxnSp>
          <p:nvCxnSpPr>
            <p:cNvPr id="121" name="Straight Connector 120">
              <a:extLst>
                <a:ext uri="{FF2B5EF4-FFF2-40B4-BE49-F238E27FC236}">
                  <a16:creationId xmlns:a16="http://schemas.microsoft.com/office/drawing/2014/main" id="{3BCC43BE-B496-4A5B-AAD7-F0F69BA21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97DD0A7-99B5-40E1-ABCA-BE535E775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CAF3513-E2DC-42F1-8F00-949F16CED2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9685A4E-43E1-4ED0-93B0-8D4402783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DC413A5-A523-40CC-96D3-ED63C394D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3D25610-0173-44F0-AFFE-7427F1F29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7925567-A2D3-4F52-B7E9-56C436EE32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167520C-8F3F-4CAE-A7ED-30476E6E17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F43F498-AF93-41DF-89CA-D19BCE8F68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C21741E-506D-459F-AA12-6CE9F15CD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030791B-E6A0-471E-8709-0D8F9D2384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D3F242F-79B7-4749-976F-A27C7D31FA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BE4F727-1ED6-4E04-B586-E058744B6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994E2EC-2763-4131-9BD3-92C2AE1725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73677D4-BFB6-47AF-8722-0A8D71E7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6A10715-F501-41F3-B1B7-E097A5263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2495331-9452-449E-8AB8-F0355F3CD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88DD0C0-9E46-4E4E-ABC4-F908B3E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2E254AC-141E-46F7-86E8-0E74127859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A20FC2D-6D9D-4AF1-9728-A9FB3CEE4C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7E34D7-D4B0-403A-9AD2-714897B87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C8BCEBA-2A4E-4177-A332-1DC5E76EF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7B350A-903A-412A-8F4B-F0BCA602E2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2E75DC-BD54-41F1-9947-AFAED44FA6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DE1290C-F8A4-48B6-BBD6-1D93D25B13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AFE6EDC-0C88-4664-A186-CA6B82E4C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B281018-B505-45E1-B063-EA8474C8C6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9104272-C096-4761-B915-A9D4B3881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CA26F8B-B3D2-4B34-8966-03EA36D13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9C68CA5-A882-4E90-AEA3-134C7A539D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18A2B1-DA3F-4896-BF6A-9958C5BCB3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êu đề 1">
            <a:extLst>
              <a:ext uri="{FF2B5EF4-FFF2-40B4-BE49-F238E27FC236}">
                <a16:creationId xmlns:a16="http://schemas.microsoft.com/office/drawing/2014/main" id="{E82BA5A9-43DC-8B5C-0C4D-C2E680BA344A}"/>
              </a:ext>
            </a:extLst>
          </p:cNvPr>
          <p:cNvSpPr>
            <a:spLocks noGrp="1"/>
          </p:cNvSpPr>
          <p:nvPr>
            <p:ph type="title"/>
          </p:nvPr>
        </p:nvSpPr>
        <p:spPr>
          <a:xfrm>
            <a:off x="696605" y="3969770"/>
            <a:ext cx="10307041" cy="1087868"/>
          </a:xfrm>
        </p:spPr>
        <p:txBody>
          <a:bodyPr vert="horz" lIns="91440" tIns="45720" rIns="91440" bIns="45720" rtlCol="0" anchor="t">
            <a:normAutofit/>
          </a:bodyPr>
          <a:lstStyle/>
          <a:p>
            <a:pPr>
              <a:lnSpc>
                <a:spcPct val="100000"/>
              </a:lnSpc>
            </a:pPr>
            <a:r>
              <a:rPr lang="en-US" sz="5400"/>
              <a:t>1.3 </a:t>
            </a:r>
            <a:r>
              <a:rPr lang="en-US" sz="5400">
                <a:effectLst/>
              </a:rPr>
              <a:t>Tìm Ứng Viên Có Skill Phù Hợp</a:t>
            </a:r>
            <a:endParaRPr lang="en-US" sz="5400"/>
          </a:p>
        </p:txBody>
      </p:sp>
      <p:pic>
        <p:nvPicPr>
          <p:cNvPr id="5" name="Hình ảnh 4" descr="Ảnh có chứa văn bản, ảnh chụp màn hình, phần mềm, Biểu tượng máy tính&#10;&#10;Mô tả được tạo tự động">
            <a:extLst>
              <a:ext uri="{FF2B5EF4-FFF2-40B4-BE49-F238E27FC236}">
                <a16:creationId xmlns:a16="http://schemas.microsoft.com/office/drawing/2014/main" id="{C4C8DCB6-40B6-482C-A89F-FA5389B58F3F}"/>
              </a:ext>
            </a:extLst>
          </p:cNvPr>
          <p:cNvPicPr>
            <a:picLocks noChangeAspect="1"/>
          </p:cNvPicPr>
          <p:nvPr/>
        </p:nvPicPr>
        <p:blipFill>
          <a:blip r:embed="rId2"/>
          <a:srcRect r="2" b="1913"/>
          <a:stretch/>
        </p:blipFill>
        <p:spPr>
          <a:xfrm>
            <a:off x="6090682" y="10"/>
            <a:ext cx="6098270" cy="3364727"/>
          </a:xfrm>
          <a:custGeom>
            <a:avLst/>
            <a:gdLst/>
            <a:ahLst/>
            <a:cxnLst/>
            <a:rect l="l" t="t" r="r" b="b"/>
            <a:pathLst>
              <a:path w="6098270" h="3364737">
                <a:moveTo>
                  <a:pt x="0" y="0"/>
                </a:moveTo>
                <a:lnTo>
                  <a:pt x="6098270" y="0"/>
                </a:lnTo>
                <a:lnTo>
                  <a:pt x="6098270" y="2797313"/>
                </a:lnTo>
                <a:lnTo>
                  <a:pt x="5553658" y="2801010"/>
                </a:lnTo>
                <a:cubicBezTo>
                  <a:pt x="2869842" y="2838087"/>
                  <a:pt x="1441449" y="3141616"/>
                  <a:pt x="13056" y="3362844"/>
                </a:cubicBezTo>
                <a:lnTo>
                  <a:pt x="0" y="3364737"/>
                </a:lnTo>
                <a:close/>
              </a:path>
            </a:pathLst>
          </a:custGeom>
        </p:spPr>
      </p:pic>
      <p:pic>
        <p:nvPicPr>
          <p:cNvPr id="3" name="Hình ảnh 2" descr="Ảnh có chứa văn bản, ảnh chụp màn hình, phần mềm, Hệ điều hành&#10;&#10;Mô tả được tạo tự động">
            <a:extLst>
              <a:ext uri="{FF2B5EF4-FFF2-40B4-BE49-F238E27FC236}">
                <a16:creationId xmlns:a16="http://schemas.microsoft.com/office/drawing/2014/main" id="{D8D66305-34F7-9926-AAE2-5DB07F0408D9}"/>
              </a:ext>
            </a:extLst>
          </p:cNvPr>
          <p:cNvPicPr>
            <a:picLocks noChangeAspect="1"/>
          </p:cNvPicPr>
          <p:nvPr/>
        </p:nvPicPr>
        <p:blipFill>
          <a:blip r:embed="rId3"/>
          <a:srcRect l="1730" r="2901"/>
          <a:stretch/>
        </p:blipFill>
        <p:spPr>
          <a:xfrm>
            <a:off x="20" y="1"/>
            <a:ext cx="6098250" cy="3596861"/>
          </a:xfrm>
          <a:custGeom>
            <a:avLst/>
            <a:gdLst/>
            <a:ahLst/>
            <a:cxnLst/>
            <a:rect l="l" t="t" r="r" b="b"/>
            <a:pathLst>
              <a:path w="6089008" h="3596861">
                <a:moveTo>
                  <a:pt x="0" y="0"/>
                </a:moveTo>
                <a:lnTo>
                  <a:pt x="6089008" y="0"/>
                </a:lnTo>
                <a:lnTo>
                  <a:pt x="6089008" y="3363637"/>
                </a:lnTo>
                <a:lnTo>
                  <a:pt x="5520143" y="3446119"/>
                </a:lnTo>
                <a:cubicBezTo>
                  <a:pt x="4166146" y="3626327"/>
                  <a:pt x="2666333" y="3694334"/>
                  <a:pt x="0" y="3366590"/>
                </a:cubicBezTo>
                <a:close/>
              </a:path>
            </a:pathLst>
          </a:custGeom>
        </p:spPr>
      </p:pic>
      <p:sp>
        <p:nvSpPr>
          <p:cNvPr id="153" name="Right Triangle 152">
            <a:extLst>
              <a:ext uri="{FF2B5EF4-FFF2-40B4-BE49-F238E27FC236}">
                <a16:creationId xmlns:a16="http://schemas.microsoft.com/office/drawing/2014/main" id="{D507CED1-3C18-429E-A877-80F9779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422885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29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819C14-8937-C0A2-F6D2-49EB03715810}"/>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06222836-EDA3-4230-9DAC-ED116DCB5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8A345135-0A54-4744-92A7-4A008D25E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731570-8EB2-4A06-803A-52C4280E49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3BB6D80-519A-4BA2-AF1A-7ED78E875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2F88C35-D28D-44FE-AC35-939BB17B3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DCA0562-C5EA-4F6E-836A-B42675B63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75BFD87-D844-4D54-82EE-0FCA17930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4E1AF07-0225-45CC-B2D1-4F65D6051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040857E-6A4A-4377-A884-76097516C8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99F8870-2B5D-4D35-8E5E-6FFBC85C7E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FB0504A-C469-4B6D-8C1A-FFB002BD53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B42A07F-4188-409B-9289-E285B7EE6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6ABE05-0EC9-464B-89E9-3BC7A89FA9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D805D00-7C89-42D8-B064-1F729C63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017D292-F986-4503-BF76-4A2411B845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FE9223D-F7ED-43E1-955A-3F3B28617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7803FBB-A4C0-4AE0-A2D6-29021EBFCD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7EB43B-DE93-4BC3-9D6A-4888521D41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549063-5CF9-411C-AB9D-CD7B687482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E59B4A1-9D41-4E00-BA2A-769FD2D194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C8D81C-5882-4974-9714-FC00978EC3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9B1539-2111-41F8-8BAA-954EFBCFE7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5B0E3ED-8DE6-40C2-821A-0DC995DF0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D0B86D-8D94-48FF-9571-AAB711707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3D501DC-25BA-41D8-8B7F-DA488A3BAC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E8B16DB-7C8E-44FD-BDCF-809019BE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5DDD5CE-2000-4D59-98B8-B5DF55638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03A664-496B-4A9D-AED7-ED5409225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9656DC-5901-447B-AB68-34B325CC4E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E5409AA-E13F-4069-9A83-065811698C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A4B8594-E276-4A82-8CBB-2101035085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49AB50F-FD66-4545-BFC8-3E8589359E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B2145925-93A7-43A2-9666-BD9E782B2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303392" y="-2866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8497CC9C-D7BA-A467-7FE5-130528050B9C}"/>
              </a:ext>
            </a:extLst>
          </p:cNvPr>
          <p:cNvSpPr>
            <a:spLocks noGrp="1"/>
          </p:cNvSpPr>
          <p:nvPr>
            <p:ph type="title"/>
          </p:nvPr>
        </p:nvSpPr>
        <p:spPr>
          <a:xfrm>
            <a:off x="6092892" y="722902"/>
            <a:ext cx="4910757" cy="2725271"/>
          </a:xfrm>
        </p:spPr>
        <p:txBody>
          <a:bodyPr vert="horz" lIns="91440" tIns="45720" rIns="91440" bIns="45720" rtlCol="0" anchor="b">
            <a:normAutofit/>
          </a:bodyPr>
          <a:lstStyle/>
          <a:p>
            <a:pPr>
              <a:lnSpc>
                <a:spcPct val="90000"/>
              </a:lnSpc>
            </a:pPr>
            <a:r>
              <a:rPr lang="en-US" sz="4600"/>
              <a:t>1.4 Trang </a:t>
            </a:r>
            <a:r>
              <a:rPr lang="en-US" sz="4600" b="1">
                <a:effectLst/>
              </a:rPr>
              <a:t>Đề xuất một số skill mà ứng viên chưa có để học</a:t>
            </a:r>
            <a:endParaRPr lang="en-US" sz="4600"/>
          </a:p>
        </p:txBody>
      </p:sp>
      <p:pic>
        <p:nvPicPr>
          <p:cNvPr id="4" name="Hình ảnh 3" descr="Ảnh có chứa văn bản, ảnh chụp màn hình, phần mềm, Biểu tượng máy tính&#10;&#10;Mô tả được tạo tự động">
            <a:extLst>
              <a:ext uri="{FF2B5EF4-FFF2-40B4-BE49-F238E27FC236}">
                <a16:creationId xmlns:a16="http://schemas.microsoft.com/office/drawing/2014/main" id="{D58151EC-297B-0885-BFC4-388E6C4DE4A2}"/>
              </a:ext>
            </a:extLst>
          </p:cNvPr>
          <p:cNvPicPr>
            <a:picLocks noChangeAspect="1"/>
          </p:cNvPicPr>
          <p:nvPr/>
        </p:nvPicPr>
        <p:blipFill>
          <a:blip r:embed="rId2"/>
          <a:stretch>
            <a:fillRect/>
          </a:stretch>
        </p:blipFill>
        <p:spPr>
          <a:xfrm>
            <a:off x="368444" y="244470"/>
            <a:ext cx="5398185" cy="3036478"/>
          </a:xfrm>
          <a:prstGeom prst="rect">
            <a:avLst/>
          </a:prstGeom>
        </p:spPr>
      </p:pic>
      <p:pic>
        <p:nvPicPr>
          <p:cNvPr id="5" name="Hình ảnh 4" descr="Ảnh có chứa văn bản, ảnh chụp màn hình, phần mềm, Biểu tượng máy tính&#10;&#10;Mô tả được tạo tự động">
            <a:extLst>
              <a:ext uri="{FF2B5EF4-FFF2-40B4-BE49-F238E27FC236}">
                <a16:creationId xmlns:a16="http://schemas.microsoft.com/office/drawing/2014/main" id="{AE623A29-8DE8-A6A5-AA80-FB19E06AB060}"/>
              </a:ext>
            </a:extLst>
          </p:cNvPr>
          <p:cNvPicPr>
            <a:picLocks noChangeAspect="1"/>
          </p:cNvPicPr>
          <p:nvPr/>
        </p:nvPicPr>
        <p:blipFill>
          <a:blip r:embed="rId3"/>
          <a:stretch>
            <a:fillRect/>
          </a:stretch>
        </p:blipFill>
        <p:spPr>
          <a:xfrm>
            <a:off x="512678" y="3577057"/>
            <a:ext cx="5956310" cy="3171734"/>
          </a:xfrm>
          <a:prstGeom prst="rect">
            <a:avLst/>
          </a:prstGeom>
        </p:spPr>
      </p:pic>
    </p:spTree>
    <p:extLst>
      <p:ext uri="{BB962C8B-B14F-4D97-AF65-F5344CB8AC3E}">
        <p14:creationId xmlns:p14="http://schemas.microsoft.com/office/powerpoint/2010/main" val="190935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3D5BE5-24E8-E381-3A76-8778A0992E5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6" name="Group 45">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Right Triangle 78">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êu đề 1">
            <a:extLst>
              <a:ext uri="{FF2B5EF4-FFF2-40B4-BE49-F238E27FC236}">
                <a16:creationId xmlns:a16="http://schemas.microsoft.com/office/drawing/2014/main" id="{804D9262-A427-3A3F-D703-D2B5D6E67329}"/>
              </a:ext>
            </a:extLst>
          </p:cNvPr>
          <p:cNvSpPr>
            <a:spLocks noGrp="1"/>
          </p:cNvSpPr>
          <p:nvPr>
            <p:ph type="title"/>
          </p:nvPr>
        </p:nvSpPr>
        <p:spPr>
          <a:xfrm>
            <a:off x="691078" y="722904"/>
            <a:ext cx="5408713" cy="1410378"/>
          </a:xfrm>
        </p:spPr>
        <p:txBody>
          <a:bodyPr vert="horz" lIns="91440" tIns="45720" rIns="91440" bIns="45720" rtlCol="0" anchor="b">
            <a:normAutofit/>
          </a:bodyPr>
          <a:lstStyle/>
          <a:p>
            <a:pPr>
              <a:lnSpc>
                <a:spcPct val="90000"/>
              </a:lnSpc>
            </a:pPr>
            <a:r>
              <a:rPr lang="en-US" sz="4600"/>
              <a:t>1.4.1 Tranghiển thị skill phù hợp</a:t>
            </a:r>
          </a:p>
        </p:txBody>
      </p:sp>
      <p:pic>
        <p:nvPicPr>
          <p:cNvPr id="4" name="Hình ảnh 3" descr="Ảnh có chứa văn bản, ảnh chụp màn hình, phần mềm, màn hình&#10;&#10;Mô tả được tạo tự động">
            <a:extLst>
              <a:ext uri="{FF2B5EF4-FFF2-40B4-BE49-F238E27FC236}">
                <a16:creationId xmlns:a16="http://schemas.microsoft.com/office/drawing/2014/main" id="{8EF15A05-AFE3-09FA-2147-B460F645B59B}"/>
              </a:ext>
            </a:extLst>
          </p:cNvPr>
          <p:cNvPicPr>
            <a:picLocks noChangeAspect="1"/>
          </p:cNvPicPr>
          <p:nvPr/>
        </p:nvPicPr>
        <p:blipFill>
          <a:blip r:embed="rId2"/>
          <a:stretch>
            <a:fillRect/>
          </a:stretch>
        </p:blipFill>
        <p:spPr>
          <a:xfrm>
            <a:off x="2460869" y="2340144"/>
            <a:ext cx="6758599" cy="3801712"/>
          </a:xfrm>
          <a:prstGeom prst="rect">
            <a:avLst/>
          </a:prstGeom>
        </p:spPr>
      </p:pic>
    </p:spTree>
    <p:extLst>
      <p:ext uri="{BB962C8B-B14F-4D97-AF65-F5344CB8AC3E}">
        <p14:creationId xmlns:p14="http://schemas.microsoft.com/office/powerpoint/2010/main" val="29309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A1C3D0-F74A-88FF-F76B-AECD30B7EEA4}"/>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Right Triangle 41">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Hình ảnh 3" descr="Ảnh có chứa văn bản, ảnh chụp màn hình, phần mềm, Biểu tượng máy tính&#10;&#10;Mô tả được tạo tự động">
            <a:extLst>
              <a:ext uri="{FF2B5EF4-FFF2-40B4-BE49-F238E27FC236}">
                <a16:creationId xmlns:a16="http://schemas.microsoft.com/office/drawing/2014/main" id="{8ECF8CD8-79E5-50BA-18D5-A345F2C38202}"/>
              </a:ext>
            </a:extLst>
          </p:cNvPr>
          <p:cNvPicPr>
            <a:picLocks noChangeAspect="1"/>
          </p:cNvPicPr>
          <p:nvPr/>
        </p:nvPicPr>
        <p:blipFill>
          <a:blip r:embed="rId2"/>
          <a:srcRect/>
          <a:stretch/>
        </p:blipFill>
        <p:spPr>
          <a:xfrm>
            <a:off x="20" y="10"/>
            <a:ext cx="12191980" cy="6857989"/>
          </a:xfrm>
          <a:prstGeom prst="rect">
            <a:avLst/>
          </a:prstGeom>
        </p:spPr>
      </p:pic>
      <p:grpSp>
        <p:nvGrpSpPr>
          <p:cNvPr id="46" name="Group 45">
            <a:extLst>
              <a:ext uri="{FF2B5EF4-FFF2-40B4-BE49-F238E27FC236}">
                <a16:creationId xmlns:a16="http://schemas.microsoft.com/office/drawing/2014/main" id="{88ABB63B-B6EE-43AF-9C37-0924518E53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7" name="Straight Connector 46">
              <a:extLst>
                <a:ext uri="{FF2B5EF4-FFF2-40B4-BE49-F238E27FC236}">
                  <a16:creationId xmlns:a16="http://schemas.microsoft.com/office/drawing/2014/main" id="{CB7E45DC-7AC9-4A43-B52C-78D9531B8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543D79A-4328-45EF-A428-FC665CB507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04AB2D-9BA7-48D7-AFC0-D368F3B76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D26FBC9-30B7-4D26-AF30-4BA8719F30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5A0212-58CB-4A88-83F7-FD0BBBF1ED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66733B5-84D5-4202-859D-5A322504EE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20F393D-8F55-493E-A0AB-C04E63D242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150823-0FA6-4C5F-8052-B5E795D1BC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FE80E66-FB82-48F1-AC3B-98B532D54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9863583-0ECD-4F7A-B751-43B12C75C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6F49142-3C77-4864-BACD-DCB993CA06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45D06CF-A107-4909-A09D-67FDDF4C22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BDE9B1-0BD3-4397-9FF4-7C3203885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1A02805-216D-43C5-A768-1836DD224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0B017B1-1B97-4EC7-ABC8-9636A34745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48FD6E-B77B-43DA-94E2-2478501EDD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B14AB7-76CD-4FBF-AF73-A1A32AE78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3E5C242-AF46-4E5E-9FD6-29B7F9689A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91D4E89-05DE-483F-8F2E-39D93202C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6B02D5B-D04D-4A2C-A5CF-91D1534290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68FE945-F3C5-445E-B906-FC9FAF734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AF4C4E0-F9C9-45B0-8B83-5C344A71B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D05AC98-1440-4ED3-BBDF-BC89F248F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C04193-7AC6-475B-ABF0-124F26E6BD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C3C8E23-341E-40F3-BF1F-ECC8CA8F04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378643A-EADF-4EB2-9D39-FA294DFBF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F93D56A-A28E-4201-8293-D716906D71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0AA7744-5CCA-46B9-8B10-AD632C2D70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EEA2F9D-20BE-49EA-8282-486B36601D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AD57988-A54E-4C9B-BB33-50A03DB63B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0EEE2B-368D-4BA2-93F7-3B41F0C937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83C375E8-F6F8-46A9-AAA9-EDE318CA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14" y="-1"/>
            <a:ext cx="12198214" cy="3276600"/>
          </a:xfrm>
          <a:custGeom>
            <a:avLst/>
            <a:gdLst>
              <a:gd name="connsiteX0" fmla="*/ 8951169 w 12179808"/>
              <a:gd name="connsiteY0" fmla="*/ 21 h 2933519"/>
              <a:gd name="connsiteX1" fmla="*/ 11653845 w 12179808"/>
              <a:gd name="connsiteY1" fmla="*/ 146056 h 2933519"/>
              <a:gd name="connsiteX2" fmla="*/ 12178450 w 12179808"/>
              <a:gd name="connsiteY2" fmla="*/ 199538 h 2933519"/>
              <a:gd name="connsiteX3" fmla="*/ 12178450 w 12179808"/>
              <a:gd name="connsiteY3" fmla="*/ 1261956 h 2933519"/>
              <a:gd name="connsiteX4" fmla="*/ 12179808 w 12179808"/>
              <a:gd name="connsiteY4" fmla="*/ 1261956 h 2933519"/>
              <a:gd name="connsiteX5" fmla="*/ 12179808 w 12179808"/>
              <a:gd name="connsiteY5" fmla="*/ 2933519 h 2933519"/>
              <a:gd name="connsiteX6" fmla="*/ 0 w 12179808"/>
              <a:gd name="connsiteY6" fmla="*/ 2933519 h 2933519"/>
              <a:gd name="connsiteX7" fmla="*/ 0 w 12179808"/>
              <a:gd name="connsiteY7" fmla="*/ 1392987 h 2933519"/>
              <a:gd name="connsiteX8" fmla="*/ 0 w 12179808"/>
              <a:gd name="connsiteY8" fmla="*/ 1261956 h 2933519"/>
              <a:gd name="connsiteX9" fmla="*/ 0 w 12179808"/>
              <a:gd name="connsiteY9" fmla="*/ 703569 h 2933519"/>
              <a:gd name="connsiteX10" fmla="*/ 8951169 w 12179808"/>
              <a:gd name="connsiteY10" fmla="*/ 21 h 2933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79808" h="2933519">
                <a:moveTo>
                  <a:pt x="8951169" y="21"/>
                </a:moveTo>
                <a:cubicBezTo>
                  <a:pt x="9704520" y="1107"/>
                  <a:pt x="10578586" y="43239"/>
                  <a:pt x="11653845" y="146056"/>
                </a:cubicBezTo>
                <a:lnTo>
                  <a:pt x="12178450" y="199538"/>
                </a:lnTo>
                <a:lnTo>
                  <a:pt x="12178450" y="1261956"/>
                </a:lnTo>
                <a:lnTo>
                  <a:pt x="12179808" y="1261956"/>
                </a:lnTo>
                <a:lnTo>
                  <a:pt x="12179808" y="2933519"/>
                </a:lnTo>
                <a:lnTo>
                  <a:pt x="0" y="2933519"/>
                </a:lnTo>
                <a:lnTo>
                  <a:pt x="0" y="1392987"/>
                </a:lnTo>
                <a:lnTo>
                  <a:pt x="0" y="1261956"/>
                </a:lnTo>
                <a:lnTo>
                  <a:pt x="0" y="703569"/>
                </a:lnTo>
                <a:cubicBezTo>
                  <a:pt x="4768989" y="703569"/>
                  <a:pt x="5812206" y="-4505"/>
                  <a:pt x="8951169" y="2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êu đề 1">
            <a:extLst>
              <a:ext uri="{FF2B5EF4-FFF2-40B4-BE49-F238E27FC236}">
                <a16:creationId xmlns:a16="http://schemas.microsoft.com/office/drawing/2014/main" id="{2081935A-D8C6-824D-6FF0-63C7CBF05E77}"/>
              </a:ext>
            </a:extLst>
          </p:cNvPr>
          <p:cNvSpPr>
            <a:spLocks noGrp="1"/>
          </p:cNvSpPr>
          <p:nvPr>
            <p:ph type="title"/>
          </p:nvPr>
        </p:nvSpPr>
        <p:spPr>
          <a:xfrm>
            <a:off x="684225" y="746841"/>
            <a:ext cx="6385847" cy="1967563"/>
          </a:xfrm>
        </p:spPr>
        <p:txBody>
          <a:bodyPr vert="horz" lIns="91440" tIns="45720" rIns="91440" bIns="45720" rtlCol="0" anchor="t">
            <a:normAutofit/>
          </a:bodyPr>
          <a:lstStyle/>
          <a:p>
            <a:pPr>
              <a:lnSpc>
                <a:spcPct val="90000"/>
              </a:lnSpc>
            </a:pPr>
            <a:r>
              <a:rPr lang="en-US" sz="4200"/>
              <a:t>1.5 Trang </a:t>
            </a:r>
            <a:r>
              <a:rPr lang="en-US" sz="4200" b="1">
                <a:effectLst/>
              </a:rPr>
              <a:t>hiển thị các ứng viên không phân trang</a:t>
            </a:r>
            <a:endParaRPr lang="en-US" sz="4200"/>
          </a:p>
        </p:txBody>
      </p:sp>
    </p:spTree>
    <p:extLst>
      <p:ext uri="{BB962C8B-B14F-4D97-AF65-F5344CB8AC3E}">
        <p14:creationId xmlns:p14="http://schemas.microsoft.com/office/powerpoint/2010/main" val="36830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36</TotalTime>
  <Words>224</Words>
  <Application>Microsoft Office PowerPoint</Application>
  <PresentationFormat>Màn hình rộng</PresentationFormat>
  <Paragraphs>19</Paragraphs>
  <Slides>15</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15</vt:i4>
      </vt:variant>
    </vt:vector>
  </HeadingPairs>
  <TitlesOfParts>
    <vt:vector size="21" baseType="lpstr">
      <vt:lpstr>Arial</vt:lpstr>
      <vt:lpstr>Calibri</vt:lpstr>
      <vt:lpstr>Source Sans Pro</vt:lpstr>
      <vt:lpstr>Source Sans Pro SemiBold</vt:lpstr>
      <vt:lpstr>Wingdings</vt:lpstr>
      <vt:lpstr>CosineVTI</vt:lpstr>
      <vt:lpstr>DEMO CHƯƠNG TRÌNH</vt:lpstr>
      <vt:lpstr>1. Trang chủ</vt:lpstr>
      <vt:lpstr>1.1 Trang đăng bài tuyển dụng </vt:lpstr>
      <vt:lpstr>1.2 Trang tìm việc phù hợp</vt:lpstr>
      <vt:lpstr>1.2.1 Bên trong trang tìm việc phù hợp</vt:lpstr>
      <vt:lpstr>1.3 Tìm Ứng Viên Có Skill Phù Hợp</vt:lpstr>
      <vt:lpstr>1.4 Trang Đề xuất một số skill mà ứng viên chưa có để học</vt:lpstr>
      <vt:lpstr>1.4.1 Tranghiển thị skill phù hợp</vt:lpstr>
      <vt:lpstr>1.5 Trang hiển thị các ứng viên không phân trang</vt:lpstr>
      <vt:lpstr>1.6 Trang hiển thị các ứng viên có phân trang </vt:lpstr>
      <vt:lpstr>2. Các chức năng khác</vt:lpstr>
      <vt:lpstr>2.1 Chức năng Thêm Ứng Viên</vt:lpstr>
      <vt:lpstr>2.1 Chức năng xóa ứng viên</vt:lpstr>
      <vt:lpstr>2.1 Chức năng cập nhật thông tin ứng viên</vt:lpstr>
      <vt:lpstr>Cảm ơn các bạn đã chú ý lắng nghe. Nếu có bất kỳ câu hỏi nào, tôi rất sẵn lòng trả lời.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Tín Trần Trọng</dc:creator>
  <cp:lastModifiedBy>Tín Trần Trọng</cp:lastModifiedBy>
  <cp:revision>2</cp:revision>
  <dcterms:created xsi:type="dcterms:W3CDTF">2024-12-13T13:23:18Z</dcterms:created>
  <dcterms:modified xsi:type="dcterms:W3CDTF">2024-12-13T13:59:32Z</dcterms:modified>
</cp:coreProperties>
</file>