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5"/>
  </p:notesMasterIdLst>
  <p:handoutMasterIdLst>
    <p:handoutMasterId r:id="rId56"/>
  </p:handoutMasterIdLst>
  <p:sldIdLst>
    <p:sldId id="567" r:id="rId2"/>
    <p:sldId id="428" r:id="rId3"/>
    <p:sldId id="569" r:id="rId4"/>
    <p:sldId id="570" r:id="rId5"/>
    <p:sldId id="571" r:id="rId6"/>
    <p:sldId id="572" r:id="rId7"/>
    <p:sldId id="573" r:id="rId8"/>
    <p:sldId id="574" r:id="rId9"/>
    <p:sldId id="575" r:id="rId10"/>
    <p:sldId id="576" r:id="rId11"/>
    <p:sldId id="577" r:id="rId12"/>
    <p:sldId id="578" r:id="rId13"/>
    <p:sldId id="579" r:id="rId14"/>
    <p:sldId id="580" r:id="rId15"/>
    <p:sldId id="581" r:id="rId16"/>
    <p:sldId id="582" r:id="rId17"/>
    <p:sldId id="583" r:id="rId18"/>
    <p:sldId id="584" r:id="rId19"/>
    <p:sldId id="585" r:id="rId20"/>
    <p:sldId id="586" r:id="rId21"/>
    <p:sldId id="587" r:id="rId22"/>
    <p:sldId id="588" r:id="rId23"/>
    <p:sldId id="589" r:id="rId24"/>
    <p:sldId id="590" r:id="rId25"/>
    <p:sldId id="591" r:id="rId26"/>
    <p:sldId id="592" r:id="rId27"/>
    <p:sldId id="594" r:id="rId28"/>
    <p:sldId id="595" r:id="rId29"/>
    <p:sldId id="596" r:id="rId30"/>
    <p:sldId id="597" r:id="rId31"/>
    <p:sldId id="598" r:id="rId32"/>
    <p:sldId id="593" r:id="rId33"/>
    <p:sldId id="599" r:id="rId34"/>
    <p:sldId id="600" r:id="rId35"/>
    <p:sldId id="601" r:id="rId36"/>
    <p:sldId id="602" r:id="rId37"/>
    <p:sldId id="603" r:id="rId38"/>
    <p:sldId id="568" r:id="rId39"/>
    <p:sldId id="463" r:id="rId40"/>
    <p:sldId id="464" r:id="rId41"/>
    <p:sldId id="465" r:id="rId42"/>
    <p:sldId id="466" r:id="rId43"/>
    <p:sldId id="467" r:id="rId44"/>
    <p:sldId id="468" r:id="rId45"/>
    <p:sldId id="469" r:id="rId46"/>
    <p:sldId id="470" r:id="rId47"/>
    <p:sldId id="471" r:id="rId48"/>
    <p:sldId id="472" r:id="rId49"/>
    <p:sldId id="473" r:id="rId50"/>
    <p:sldId id="474" r:id="rId51"/>
    <p:sldId id="475" r:id="rId52"/>
    <p:sldId id="476" r:id="rId53"/>
    <p:sldId id="477" r:id="rId54"/>
  </p:sldIdLst>
  <p:sldSz cx="9144000" cy="6858000" type="overhead"/>
  <p:notesSz cx="6781800" cy="9918700"/>
  <p:defaultTextStyle>
    <a:defPPr>
      <a:defRPr lang="en-US"/>
    </a:defPPr>
    <a:lvl1pPr algn="l" rtl="0" eaLnBrk="0" fontAlgn="base" hangingPunct="0">
      <a:spcBef>
        <a:spcPct val="0"/>
      </a:spcBef>
      <a:spcAft>
        <a:spcPct val="0"/>
      </a:spcAft>
      <a:defRPr sz="2000" kern="1200">
        <a:solidFill>
          <a:schemeClr val="tx1"/>
        </a:solidFill>
        <a:latin typeface="VNI-Times" pitchFamily="2" charset="0"/>
        <a:ea typeface="+mn-ea"/>
        <a:cs typeface="+mn-cs"/>
      </a:defRPr>
    </a:lvl1pPr>
    <a:lvl2pPr marL="457200" algn="l" rtl="0" eaLnBrk="0" fontAlgn="base" hangingPunct="0">
      <a:spcBef>
        <a:spcPct val="0"/>
      </a:spcBef>
      <a:spcAft>
        <a:spcPct val="0"/>
      </a:spcAft>
      <a:defRPr sz="2000" kern="1200">
        <a:solidFill>
          <a:schemeClr val="tx1"/>
        </a:solidFill>
        <a:latin typeface="VNI-Times" pitchFamily="2" charset="0"/>
        <a:ea typeface="+mn-ea"/>
        <a:cs typeface="+mn-cs"/>
      </a:defRPr>
    </a:lvl2pPr>
    <a:lvl3pPr marL="914400" algn="l" rtl="0" eaLnBrk="0" fontAlgn="base" hangingPunct="0">
      <a:spcBef>
        <a:spcPct val="0"/>
      </a:spcBef>
      <a:spcAft>
        <a:spcPct val="0"/>
      </a:spcAft>
      <a:defRPr sz="2000" kern="1200">
        <a:solidFill>
          <a:schemeClr val="tx1"/>
        </a:solidFill>
        <a:latin typeface="VNI-Times" pitchFamily="2" charset="0"/>
        <a:ea typeface="+mn-ea"/>
        <a:cs typeface="+mn-cs"/>
      </a:defRPr>
    </a:lvl3pPr>
    <a:lvl4pPr marL="1371600" algn="l" rtl="0" eaLnBrk="0" fontAlgn="base" hangingPunct="0">
      <a:spcBef>
        <a:spcPct val="0"/>
      </a:spcBef>
      <a:spcAft>
        <a:spcPct val="0"/>
      </a:spcAft>
      <a:defRPr sz="2000" kern="1200">
        <a:solidFill>
          <a:schemeClr val="tx1"/>
        </a:solidFill>
        <a:latin typeface="VNI-Times" pitchFamily="2" charset="0"/>
        <a:ea typeface="+mn-ea"/>
        <a:cs typeface="+mn-cs"/>
      </a:defRPr>
    </a:lvl4pPr>
    <a:lvl5pPr marL="1828800" algn="l" rtl="0" eaLnBrk="0" fontAlgn="base" hangingPunct="0">
      <a:spcBef>
        <a:spcPct val="0"/>
      </a:spcBef>
      <a:spcAft>
        <a:spcPct val="0"/>
      </a:spcAft>
      <a:defRPr sz="2000" kern="1200">
        <a:solidFill>
          <a:schemeClr val="tx1"/>
        </a:solidFill>
        <a:latin typeface="VNI-Times" pitchFamily="2" charset="0"/>
        <a:ea typeface="+mn-ea"/>
        <a:cs typeface="+mn-cs"/>
      </a:defRPr>
    </a:lvl5pPr>
    <a:lvl6pPr marL="2286000" algn="l" defTabSz="914400" rtl="0" eaLnBrk="1" latinLnBrk="0" hangingPunct="1">
      <a:defRPr sz="2000" kern="1200">
        <a:solidFill>
          <a:schemeClr val="tx1"/>
        </a:solidFill>
        <a:latin typeface="VNI-Times" pitchFamily="2" charset="0"/>
        <a:ea typeface="+mn-ea"/>
        <a:cs typeface="+mn-cs"/>
      </a:defRPr>
    </a:lvl6pPr>
    <a:lvl7pPr marL="2743200" algn="l" defTabSz="914400" rtl="0" eaLnBrk="1" latinLnBrk="0" hangingPunct="1">
      <a:defRPr sz="2000" kern="1200">
        <a:solidFill>
          <a:schemeClr val="tx1"/>
        </a:solidFill>
        <a:latin typeface="VNI-Times" pitchFamily="2" charset="0"/>
        <a:ea typeface="+mn-ea"/>
        <a:cs typeface="+mn-cs"/>
      </a:defRPr>
    </a:lvl7pPr>
    <a:lvl8pPr marL="3200400" algn="l" defTabSz="914400" rtl="0" eaLnBrk="1" latinLnBrk="0" hangingPunct="1">
      <a:defRPr sz="2000" kern="1200">
        <a:solidFill>
          <a:schemeClr val="tx1"/>
        </a:solidFill>
        <a:latin typeface="VNI-Times" pitchFamily="2" charset="0"/>
        <a:ea typeface="+mn-ea"/>
        <a:cs typeface="+mn-cs"/>
      </a:defRPr>
    </a:lvl8pPr>
    <a:lvl9pPr marL="3657600" algn="l" defTabSz="914400" rtl="0" eaLnBrk="1" latinLnBrk="0" hangingPunct="1">
      <a:defRPr sz="2000" kern="1200">
        <a:solidFill>
          <a:schemeClr val="tx1"/>
        </a:solidFill>
        <a:latin typeface="VNI-Times"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99CC"/>
    <a:srgbClr val="006600"/>
    <a:srgbClr val="003399"/>
    <a:srgbClr val="DDDDDD"/>
    <a:srgbClr val="000099"/>
    <a:srgbClr val="CCECFF"/>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321" autoAdjust="0"/>
    <p:restoredTop sz="94673" autoAdjust="0"/>
  </p:normalViewPr>
  <p:slideViewPr>
    <p:cSldViewPr>
      <p:cViewPr>
        <p:scale>
          <a:sx n="66" d="100"/>
          <a:sy n="66" d="100"/>
        </p:scale>
        <p:origin x="-1620" y="-48"/>
      </p:cViewPr>
      <p:guideLst>
        <p:guide orient="horz" pos="2160"/>
        <p:guide pos="2880"/>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66" d="100"/>
        <a:sy n="66" d="100"/>
      </p:scale>
      <p:origin x="0" y="22062"/>
    </p:cViewPr>
  </p:sorterViewPr>
  <p:notesViewPr>
    <p:cSldViewPr>
      <p:cViewPr>
        <p:scale>
          <a:sx n="100" d="100"/>
          <a:sy n="100" d="100"/>
        </p:scale>
        <p:origin x="-1656" y="948"/>
      </p:cViewPr>
      <p:guideLst>
        <p:guide orient="horz" pos="3124"/>
        <p:guide pos="2136"/>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5.wmf"/><Relationship Id="rId7" Type="http://schemas.openxmlformats.org/officeDocument/2006/relationships/image" Target="../media/image43.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2.wmf"/><Relationship Id="rId5" Type="http://schemas.openxmlformats.org/officeDocument/2006/relationships/image" Target="../media/image41.wmf"/><Relationship Id="rId10" Type="http://schemas.openxmlformats.org/officeDocument/2006/relationships/image" Target="../media/image46.wmf"/><Relationship Id="rId4" Type="http://schemas.openxmlformats.org/officeDocument/2006/relationships/image" Target="../media/image40.wmf"/><Relationship Id="rId9"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50.wmf"/><Relationship Id="rId7" Type="http://schemas.openxmlformats.org/officeDocument/2006/relationships/image" Target="../media/image53.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10.wmf"/><Relationship Id="rId5" Type="http://schemas.openxmlformats.org/officeDocument/2006/relationships/image" Target="../media/image52.wmf"/><Relationship Id="rId4" Type="http://schemas.openxmlformats.org/officeDocument/2006/relationships/image" Target="../media/image51.wmf"/><Relationship Id="rId9"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wmf"/><Relationship Id="rId1" Type="http://schemas.openxmlformats.org/officeDocument/2006/relationships/image" Target="../media/image56.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5" Type="http://schemas.openxmlformats.org/officeDocument/2006/relationships/image" Target="../media/image79.wmf"/><Relationship Id="rId4" Type="http://schemas.openxmlformats.org/officeDocument/2006/relationships/image" Target="../media/image7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81.wmf"/><Relationship Id="rId1"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92.wmf"/><Relationship Id="rId5" Type="http://schemas.openxmlformats.org/officeDocument/2006/relationships/image" Target="../media/image95.wmf"/><Relationship Id="rId4"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image" Target="../media/image133.wmf"/><Relationship Id="rId3" Type="http://schemas.openxmlformats.org/officeDocument/2006/relationships/image" Target="../media/image123.wmf"/><Relationship Id="rId7" Type="http://schemas.openxmlformats.org/officeDocument/2006/relationships/image" Target="../media/image127.wmf"/><Relationship Id="rId12" Type="http://schemas.openxmlformats.org/officeDocument/2006/relationships/image" Target="../media/image132.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11" Type="http://schemas.openxmlformats.org/officeDocument/2006/relationships/image" Target="../media/image131.wmf"/><Relationship Id="rId5" Type="http://schemas.openxmlformats.org/officeDocument/2006/relationships/image" Target="../media/image125.wmf"/><Relationship Id="rId10" Type="http://schemas.openxmlformats.org/officeDocument/2006/relationships/image" Target="../media/image130.wmf"/><Relationship Id="rId4" Type="http://schemas.openxmlformats.org/officeDocument/2006/relationships/image" Target="../media/image124.wmf"/><Relationship Id="rId9" Type="http://schemas.openxmlformats.org/officeDocument/2006/relationships/image" Target="../media/image129.wmf"/><Relationship Id="rId14" Type="http://schemas.openxmlformats.org/officeDocument/2006/relationships/image" Target="../media/image13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5" Type="http://schemas.openxmlformats.org/officeDocument/2006/relationships/image" Target="../media/image142.wmf"/><Relationship Id="rId4" Type="http://schemas.openxmlformats.org/officeDocument/2006/relationships/image" Target="../media/image14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image" Target="../media/image158.wmf"/><Relationship Id="rId7" Type="http://schemas.openxmlformats.org/officeDocument/2006/relationships/image" Target="../media/image162.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 Id="rId9" Type="http://schemas.openxmlformats.org/officeDocument/2006/relationships/image" Target="../media/image16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5" Type="http://schemas.openxmlformats.org/officeDocument/2006/relationships/image" Target="../media/image171.wmf"/><Relationship Id="rId4" Type="http://schemas.openxmlformats.org/officeDocument/2006/relationships/image" Target="../media/image7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4.wmf"/><Relationship Id="rId7" Type="http://schemas.openxmlformats.org/officeDocument/2006/relationships/image" Target="../media/image79.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7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4" Type="http://schemas.openxmlformats.org/officeDocument/2006/relationships/image" Target="../media/image18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88.wmf"/><Relationship Id="rId1" Type="http://schemas.openxmlformats.org/officeDocument/2006/relationships/image" Target="../media/image18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93.wmf"/><Relationship Id="rId1" Type="http://schemas.openxmlformats.org/officeDocument/2006/relationships/image" Target="../media/image192.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95.wmf"/><Relationship Id="rId1" Type="http://schemas.openxmlformats.org/officeDocument/2006/relationships/image" Target="../media/image19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 Id="rId4" Type="http://schemas.openxmlformats.org/officeDocument/2006/relationships/image" Target="../media/image19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00.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02.wmf"/><Relationship Id="rId1" Type="http://schemas.openxmlformats.org/officeDocument/2006/relationships/image" Target="../media/image20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6.wmf"/><Relationship Id="rId7" Type="http://schemas.openxmlformats.org/officeDocument/2006/relationships/image" Target="../media/image24.wmf"/><Relationship Id="rId2" Type="http://schemas.openxmlformats.org/officeDocument/2006/relationships/image" Target="../media/image9.wmf"/><Relationship Id="rId1" Type="http://schemas.openxmlformats.org/officeDocument/2006/relationships/image" Target="../media/image21.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5382" tIns="47689" rIns="95382" bIns="47689" numCol="1" anchor="t" anchorCtr="0" compatLnSpc="1">
            <a:prstTxWarp prst="textNoShape">
              <a:avLst/>
            </a:prstTxWarp>
          </a:bodyPr>
          <a:lstStyle>
            <a:lvl1pPr defTabSz="954088">
              <a:defRPr sz="1300" smtClean="0">
                <a:latin typeface="Times New Roman" pitchFamily="18" charset="0"/>
              </a:defRPr>
            </a:lvl1pPr>
          </a:lstStyle>
          <a:p>
            <a:pPr>
              <a:defRPr/>
            </a:pPr>
            <a:endParaRPr lang="de-DE"/>
          </a:p>
        </p:txBody>
      </p:sp>
      <p:sp>
        <p:nvSpPr>
          <p:cNvPr id="19459" name="Rectangle 3"/>
          <p:cNvSpPr>
            <a:spLocks noGrp="1" noChangeArrowheads="1"/>
          </p:cNvSpPr>
          <p:nvPr>
            <p:ph type="dt" sz="quarter" idx="1"/>
          </p:nvPr>
        </p:nvSpPr>
        <p:spPr bwMode="auto">
          <a:xfrm>
            <a:off x="3843338" y="0"/>
            <a:ext cx="2938462" cy="495300"/>
          </a:xfrm>
          <a:prstGeom prst="rect">
            <a:avLst/>
          </a:prstGeom>
          <a:noFill/>
          <a:ln w="9525">
            <a:noFill/>
            <a:miter lim="800000"/>
            <a:headEnd/>
            <a:tailEnd/>
          </a:ln>
          <a:effectLst/>
        </p:spPr>
        <p:txBody>
          <a:bodyPr vert="horz" wrap="square" lIns="95382" tIns="47689" rIns="95382" bIns="47689" numCol="1" anchor="t" anchorCtr="0" compatLnSpc="1">
            <a:prstTxWarp prst="textNoShape">
              <a:avLst/>
            </a:prstTxWarp>
          </a:bodyPr>
          <a:lstStyle>
            <a:lvl1pPr algn="r" defTabSz="954088">
              <a:defRPr sz="1300" smtClean="0">
                <a:latin typeface="Times New Roman" pitchFamily="18" charset="0"/>
              </a:defRPr>
            </a:lvl1pPr>
          </a:lstStyle>
          <a:p>
            <a:pPr>
              <a:defRPr/>
            </a:pPr>
            <a:endParaRPr lang="de-DE"/>
          </a:p>
        </p:txBody>
      </p:sp>
      <p:sp>
        <p:nvSpPr>
          <p:cNvPr id="19460" name="Rectangle 4"/>
          <p:cNvSpPr>
            <a:spLocks noGrp="1" noChangeArrowheads="1"/>
          </p:cNvSpPr>
          <p:nvPr>
            <p:ph type="ftr" sz="quarter" idx="2"/>
          </p:nvPr>
        </p:nvSpPr>
        <p:spPr bwMode="auto">
          <a:xfrm>
            <a:off x="0" y="9423400"/>
            <a:ext cx="2938463" cy="495300"/>
          </a:xfrm>
          <a:prstGeom prst="rect">
            <a:avLst/>
          </a:prstGeom>
          <a:noFill/>
          <a:ln w="9525">
            <a:noFill/>
            <a:miter lim="800000"/>
            <a:headEnd/>
            <a:tailEnd/>
          </a:ln>
          <a:effectLst/>
        </p:spPr>
        <p:txBody>
          <a:bodyPr vert="horz" wrap="square" lIns="95382" tIns="47689" rIns="95382" bIns="47689" numCol="1" anchor="b" anchorCtr="0" compatLnSpc="1">
            <a:prstTxWarp prst="textNoShape">
              <a:avLst/>
            </a:prstTxWarp>
          </a:bodyPr>
          <a:lstStyle>
            <a:lvl1pPr defTabSz="954088">
              <a:defRPr sz="1300" smtClean="0">
                <a:latin typeface="Times New Roman" pitchFamily="18" charset="0"/>
              </a:defRPr>
            </a:lvl1pPr>
          </a:lstStyle>
          <a:p>
            <a:pPr>
              <a:defRPr/>
            </a:pPr>
            <a:endParaRPr lang="de-DE"/>
          </a:p>
        </p:txBody>
      </p:sp>
      <p:sp>
        <p:nvSpPr>
          <p:cNvPr id="19461" name="Rectangle 5"/>
          <p:cNvSpPr>
            <a:spLocks noGrp="1" noChangeArrowheads="1"/>
          </p:cNvSpPr>
          <p:nvPr>
            <p:ph type="sldNum" sz="quarter" idx="3"/>
          </p:nvPr>
        </p:nvSpPr>
        <p:spPr bwMode="auto">
          <a:xfrm>
            <a:off x="3843338" y="9423400"/>
            <a:ext cx="2938462" cy="495300"/>
          </a:xfrm>
          <a:prstGeom prst="rect">
            <a:avLst/>
          </a:prstGeom>
          <a:noFill/>
          <a:ln w="9525">
            <a:noFill/>
            <a:miter lim="800000"/>
            <a:headEnd/>
            <a:tailEnd/>
          </a:ln>
          <a:effectLst/>
        </p:spPr>
        <p:txBody>
          <a:bodyPr vert="horz" wrap="square" lIns="95382" tIns="47689" rIns="95382" bIns="47689" numCol="1" anchor="b" anchorCtr="0" compatLnSpc="1">
            <a:prstTxWarp prst="textNoShape">
              <a:avLst/>
            </a:prstTxWarp>
          </a:bodyPr>
          <a:lstStyle>
            <a:lvl1pPr algn="r" defTabSz="954088">
              <a:defRPr sz="1300" smtClean="0">
                <a:latin typeface="Times New Roman" pitchFamily="18" charset="0"/>
              </a:defRPr>
            </a:lvl1pPr>
          </a:lstStyle>
          <a:p>
            <a:pPr>
              <a:defRPr/>
            </a:pPr>
            <a:fld id="{6194165E-769F-4BD9-9BA2-1A91796A73D6}" type="slidenum">
              <a:rPr lang="de-DE"/>
              <a:pPr>
                <a:defRPr/>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5382" tIns="47689" rIns="95382" bIns="47689" numCol="1" anchor="t" anchorCtr="0" compatLnSpc="1">
            <a:prstTxWarp prst="textNoShape">
              <a:avLst/>
            </a:prstTxWarp>
          </a:bodyPr>
          <a:lstStyle>
            <a:lvl1pPr defTabSz="954088">
              <a:defRPr sz="1300" smtClean="0">
                <a:latin typeface="Times New Roman" pitchFamily="18" charset="0"/>
              </a:defRPr>
            </a:lvl1pPr>
          </a:lstStyle>
          <a:p>
            <a:pPr>
              <a:defRPr/>
            </a:pPr>
            <a:endParaRPr lang="de-DE"/>
          </a:p>
        </p:txBody>
      </p:sp>
      <p:sp>
        <p:nvSpPr>
          <p:cNvPr id="5123" name="Rectangle 3"/>
          <p:cNvSpPr>
            <a:spLocks noGrp="1" noChangeArrowheads="1"/>
          </p:cNvSpPr>
          <p:nvPr>
            <p:ph type="dt" idx="1"/>
          </p:nvPr>
        </p:nvSpPr>
        <p:spPr bwMode="auto">
          <a:xfrm>
            <a:off x="3843338" y="0"/>
            <a:ext cx="2938462" cy="495300"/>
          </a:xfrm>
          <a:prstGeom prst="rect">
            <a:avLst/>
          </a:prstGeom>
          <a:noFill/>
          <a:ln w="9525">
            <a:noFill/>
            <a:miter lim="800000"/>
            <a:headEnd/>
            <a:tailEnd/>
          </a:ln>
          <a:effectLst/>
        </p:spPr>
        <p:txBody>
          <a:bodyPr vert="horz" wrap="square" lIns="95382" tIns="47689" rIns="95382" bIns="47689" numCol="1" anchor="t" anchorCtr="0" compatLnSpc="1">
            <a:prstTxWarp prst="textNoShape">
              <a:avLst/>
            </a:prstTxWarp>
          </a:bodyPr>
          <a:lstStyle>
            <a:lvl1pPr algn="r" defTabSz="954088">
              <a:defRPr sz="1300" smtClean="0">
                <a:latin typeface="Times New Roman" pitchFamily="18" charset="0"/>
              </a:defRPr>
            </a:lvl1pPr>
          </a:lstStyle>
          <a:p>
            <a:pPr>
              <a:defRPr/>
            </a:pPr>
            <a:endParaRPr lang="de-DE"/>
          </a:p>
        </p:txBody>
      </p:sp>
      <p:sp>
        <p:nvSpPr>
          <p:cNvPr id="69636" name="Rectangle 4"/>
          <p:cNvSpPr>
            <a:spLocks noGrp="1" noRot="1" noChangeAspect="1" noChangeArrowheads="1" noTextEdit="1"/>
          </p:cNvSpPr>
          <p:nvPr>
            <p:ph type="sldImg" idx="2"/>
          </p:nvPr>
        </p:nvSpPr>
        <p:spPr bwMode="auto">
          <a:xfrm>
            <a:off x="912813" y="744538"/>
            <a:ext cx="4957762" cy="371792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04875" y="4710113"/>
            <a:ext cx="4972050" cy="4464050"/>
          </a:xfrm>
          <a:prstGeom prst="rect">
            <a:avLst/>
          </a:prstGeom>
          <a:noFill/>
          <a:ln w="9525">
            <a:noFill/>
            <a:miter lim="800000"/>
            <a:headEnd/>
            <a:tailEnd/>
          </a:ln>
          <a:effectLst/>
        </p:spPr>
        <p:txBody>
          <a:bodyPr vert="horz" wrap="square" lIns="95382" tIns="47689" rIns="95382" bIns="47689"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5126" name="Rectangle 6"/>
          <p:cNvSpPr>
            <a:spLocks noGrp="1" noChangeArrowheads="1"/>
          </p:cNvSpPr>
          <p:nvPr>
            <p:ph type="ftr" sz="quarter" idx="4"/>
          </p:nvPr>
        </p:nvSpPr>
        <p:spPr bwMode="auto">
          <a:xfrm>
            <a:off x="0" y="9423400"/>
            <a:ext cx="2938463" cy="495300"/>
          </a:xfrm>
          <a:prstGeom prst="rect">
            <a:avLst/>
          </a:prstGeom>
          <a:noFill/>
          <a:ln w="9525">
            <a:noFill/>
            <a:miter lim="800000"/>
            <a:headEnd/>
            <a:tailEnd/>
          </a:ln>
          <a:effectLst/>
        </p:spPr>
        <p:txBody>
          <a:bodyPr vert="horz" wrap="square" lIns="95382" tIns="47689" rIns="95382" bIns="47689" numCol="1" anchor="b" anchorCtr="0" compatLnSpc="1">
            <a:prstTxWarp prst="textNoShape">
              <a:avLst/>
            </a:prstTxWarp>
          </a:bodyPr>
          <a:lstStyle>
            <a:lvl1pPr defTabSz="954088">
              <a:defRPr sz="1300" smtClean="0">
                <a:latin typeface="Times New Roman" pitchFamily="18" charset="0"/>
              </a:defRPr>
            </a:lvl1pPr>
          </a:lstStyle>
          <a:p>
            <a:pPr>
              <a:defRPr/>
            </a:pPr>
            <a:endParaRPr lang="de-DE"/>
          </a:p>
        </p:txBody>
      </p:sp>
      <p:sp>
        <p:nvSpPr>
          <p:cNvPr id="5127" name="Rectangle 7"/>
          <p:cNvSpPr>
            <a:spLocks noGrp="1" noChangeArrowheads="1"/>
          </p:cNvSpPr>
          <p:nvPr>
            <p:ph type="sldNum" sz="quarter" idx="5"/>
          </p:nvPr>
        </p:nvSpPr>
        <p:spPr bwMode="auto">
          <a:xfrm>
            <a:off x="3843338" y="9423400"/>
            <a:ext cx="2938462" cy="495300"/>
          </a:xfrm>
          <a:prstGeom prst="rect">
            <a:avLst/>
          </a:prstGeom>
          <a:noFill/>
          <a:ln w="9525">
            <a:noFill/>
            <a:miter lim="800000"/>
            <a:headEnd/>
            <a:tailEnd/>
          </a:ln>
          <a:effectLst/>
        </p:spPr>
        <p:txBody>
          <a:bodyPr vert="horz" wrap="square" lIns="95382" tIns="47689" rIns="95382" bIns="47689" numCol="1" anchor="b" anchorCtr="0" compatLnSpc="1">
            <a:prstTxWarp prst="textNoShape">
              <a:avLst/>
            </a:prstTxWarp>
          </a:bodyPr>
          <a:lstStyle>
            <a:lvl1pPr algn="r" defTabSz="954088">
              <a:defRPr sz="1300" smtClean="0">
                <a:latin typeface="Times New Roman" pitchFamily="18" charset="0"/>
              </a:defRPr>
            </a:lvl1pPr>
          </a:lstStyle>
          <a:p>
            <a:pPr>
              <a:defRPr/>
            </a:pPr>
            <a:fld id="{A0BCD10A-3491-4CEF-83C6-4857B97B7138}" type="slidenum">
              <a:rPr lang="de-DE"/>
              <a:pPr>
                <a:defRPr/>
              </a:pPr>
              <a:t>‹#›</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t>		 </a:t>
            </a:r>
            <a:r>
              <a:rPr lang="en-US" sz="1200"/>
              <a:t> </a:t>
            </a:r>
            <a:fld id="{326E4CAE-ED10-461B-A5E3-29DA8170C0C9}" type="slidenum">
              <a:rPr lang="en-US" sz="1200">
                <a:solidFill>
                  <a:srgbClr val="003399"/>
                </a:solidFill>
              </a:rPr>
              <a:pPr>
                <a:defRPr/>
              </a:pPr>
              <a:t>‹#›</a:t>
            </a:fld>
            <a:endParaRPr lang="en-US" sz="1200">
              <a:solidFill>
                <a:srgbClr val="00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t>		 </a:t>
            </a:r>
            <a:r>
              <a:rPr lang="en-US" sz="1200"/>
              <a:t> </a:t>
            </a:r>
            <a:fld id="{D4183680-565A-41AE-9C9A-0157F6CD9890}" type="slidenum">
              <a:rPr lang="en-US" sz="1200">
                <a:solidFill>
                  <a:srgbClr val="003399"/>
                </a:solidFill>
              </a:rPr>
              <a:pPr>
                <a:defRPr/>
              </a:pPr>
              <a:t>‹#›</a:t>
            </a:fld>
            <a:endParaRPr lang="en-US" sz="1200">
              <a:solidFill>
                <a:srgbClr val="003399"/>
              </a:solidFill>
            </a:endParaRPr>
          </a:p>
        </p:txBody>
      </p:sp>
      <p:sp>
        <p:nvSpPr>
          <p:cNvPr id="5" name="Footer Placeholder 4"/>
          <p:cNvSpPr>
            <a:spLocks noGrp="1"/>
          </p:cNvSpPr>
          <p:nvPr>
            <p:ph type="ftr" sz="quarter" idx="11"/>
          </p:nvPr>
        </p:nvSpPr>
        <p:spPr>
          <a:xfrm>
            <a:off x="6477000" y="6324600"/>
            <a:ext cx="2133600" cy="381000"/>
          </a:xfrm>
          <a:prstGeom prst="rect">
            <a:avLst/>
          </a:prstGeom>
        </p:spPr>
        <p:txBody>
          <a:bodyPr/>
          <a:lstStyle>
            <a:lvl1pPr>
              <a:defRPr smtClean="0"/>
            </a:lvl1pPr>
          </a:lstStyle>
          <a:p>
            <a:pPr>
              <a:defRPr/>
            </a:pPr>
            <a:r>
              <a:rPr lang="en-US"/>
              <a:t>IEEE AP-S 2003, June 22-27, Columbus, Ohio, USA.</a:t>
            </a:r>
            <a:endParaRPr lang="en-US" b="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28600"/>
            <a:ext cx="22860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28600"/>
            <a:ext cx="67056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t>		 </a:t>
            </a:r>
            <a:r>
              <a:rPr lang="en-US" sz="1200"/>
              <a:t> </a:t>
            </a:r>
            <a:fld id="{30E3DF36-60C2-4E72-935E-190DCFDCFE42}" type="slidenum">
              <a:rPr lang="en-US" sz="1200">
                <a:solidFill>
                  <a:srgbClr val="003399"/>
                </a:solidFill>
              </a:rPr>
              <a:pPr>
                <a:defRPr/>
              </a:pPr>
              <a:t>‹#›</a:t>
            </a:fld>
            <a:endParaRPr lang="en-US" sz="1200">
              <a:solidFill>
                <a:srgbClr val="003399"/>
              </a:solidFill>
            </a:endParaRPr>
          </a:p>
        </p:txBody>
      </p:sp>
      <p:sp>
        <p:nvSpPr>
          <p:cNvPr id="5" name="Footer Placeholder 4"/>
          <p:cNvSpPr>
            <a:spLocks noGrp="1"/>
          </p:cNvSpPr>
          <p:nvPr>
            <p:ph type="ftr" sz="quarter" idx="11"/>
          </p:nvPr>
        </p:nvSpPr>
        <p:spPr>
          <a:xfrm>
            <a:off x="6477000" y="6324600"/>
            <a:ext cx="2133600" cy="381000"/>
          </a:xfrm>
          <a:prstGeom prst="rect">
            <a:avLst/>
          </a:prstGeom>
        </p:spPr>
        <p:txBody>
          <a:bodyPr/>
          <a:lstStyle>
            <a:lvl1pPr>
              <a:defRPr smtClean="0"/>
            </a:lvl1pPr>
          </a:lstStyle>
          <a:p>
            <a:pPr>
              <a:defRPr/>
            </a:pPr>
            <a:r>
              <a:rPr lang="en-US"/>
              <a:t>IEEE AP-S 2003, June 22-27, Columbus, Ohio, USA.</a:t>
            </a:r>
            <a:endParaRPr lang="en-US" b="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457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838200"/>
            <a:ext cx="38100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838200"/>
            <a:ext cx="38100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505200"/>
            <a:ext cx="38100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smtClean="0"/>
            </a:lvl1pPr>
          </a:lstStyle>
          <a:p>
            <a:pPr>
              <a:defRPr/>
            </a:pPr>
            <a:r>
              <a:rPr lang="en-US"/>
              <a:t>		 </a:t>
            </a:r>
            <a:r>
              <a:rPr lang="en-US" sz="1200"/>
              <a:t> </a:t>
            </a:r>
            <a:fld id="{C2708F18-DA79-49E5-B39C-50BF79397B2E}" type="slidenum">
              <a:rPr lang="en-US" sz="1200">
                <a:solidFill>
                  <a:srgbClr val="003399"/>
                </a:solidFill>
              </a:rPr>
              <a:pPr>
                <a:defRPr/>
              </a:pPr>
              <a:t>‹#›</a:t>
            </a:fld>
            <a:endParaRPr lang="en-US" sz="1200">
              <a:solidFill>
                <a:srgbClr val="003399"/>
              </a:solidFill>
            </a:endParaRPr>
          </a:p>
        </p:txBody>
      </p:sp>
      <p:sp>
        <p:nvSpPr>
          <p:cNvPr id="7" name="Footer Placeholder 6"/>
          <p:cNvSpPr>
            <a:spLocks noGrp="1"/>
          </p:cNvSpPr>
          <p:nvPr>
            <p:ph type="ftr" sz="quarter" idx="11"/>
          </p:nvPr>
        </p:nvSpPr>
        <p:spPr>
          <a:xfrm>
            <a:off x="6477000" y="6324600"/>
            <a:ext cx="2133600" cy="381000"/>
          </a:xfrm>
          <a:prstGeom prst="rect">
            <a:avLst/>
          </a:prstGeom>
        </p:spPr>
        <p:txBody>
          <a:bodyPr/>
          <a:lstStyle>
            <a:lvl1pPr>
              <a:defRPr smtClean="0"/>
            </a:lvl1pPr>
          </a:lstStyle>
          <a:p>
            <a:pPr>
              <a:defRPr/>
            </a:pPr>
            <a:r>
              <a:rPr lang="en-US"/>
              <a:t>IEEE AP-S 2003, June 22-27, Columbus, Ohio, USA.</a:t>
            </a:r>
            <a:endParaRPr lang="en-US" b="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0" y="228600"/>
            <a:ext cx="9144000" cy="457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838200"/>
            <a:ext cx="38100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838200"/>
            <a:ext cx="38100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505200"/>
            <a:ext cx="38100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505200"/>
            <a:ext cx="38100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r>
              <a:rPr lang="en-US"/>
              <a:t>		 </a:t>
            </a:r>
            <a:r>
              <a:rPr lang="en-US" sz="1200"/>
              <a:t> </a:t>
            </a:r>
            <a:fld id="{02670A52-294F-4670-B66B-AED1C651973B}" type="slidenum">
              <a:rPr lang="en-US" sz="1200">
                <a:solidFill>
                  <a:srgbClr val="003399"/>
                </a:solidFill>
              </a:rPr>
              <a:pPr>
                <a:defRPr/>
              </a:pPr>
              <a:t>‹#›</a:t>
            </a:fld>
            <a:endParaRPr lang="en-US" sz="1200">
              <a:solidFill>
                <a:srgbClr val="003399"/>
              </a:solidFill>
            </a:endParaRPr>
          </a:p>
        </p:txBody>
      </p:sp>
      <p:sp>
        <p:nvSpPr>
          <p:cNvPr id="8" name="Footer Placeholder 7"/>
          <p:cNvSpPr>
            <a:spLocks noGrp="1"/>
          </p:cNvSpPr>
          <p:nvPr>
            <p:ph type="ftr" sz="quarter" idx="11"/>
          </p:nvPr>
        </p:nvSpPr>
        <p:spPr>
          <a:xfrm>
            <a:off x="6477000" y="6324600"/>
            <a:ext cx="2133600" cy="381000"/>
          </a:xfrm>
          <a:prstGeom prst="rect">
            <a:avLst/>
          </a:prstGeom>
        </p:spPr>
        <p:txBody>
          <a:bodyPr/>
          <a:lstStyle>
            <a:lvl1pPr>
              <a:defRPr smtClean="0"/>
            </a:lvl1pPr>
          </a:lstStyle>
          <a:p>
            <a:pPr>
              <a:defRPr/>
            </a:pPr>
            <a:r>
              <a:rPr lang="en-US"/>
              <a:t>IEEE AP-S 2003, June 22-27, Columbus, Ohio, USA.</a:t>
            </a:r>
            <a:endParaRPr lang="en-US" b="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r>
              <a:rPr lang="en-US"/>
              <a:t>		 </a:t>
            </a:r>
            <a:r>
              <a:rPr lang="en-US" sz="1200"/>
              <a:t> </a:t>
            </a:r>
            <a:fld id="{2C32B953-E4FC-41A0-A5A3-5B65536E88D3}" type="slidenum">
              <a:rPr lang="en-US" sz="1200">
                <a:solidFill>
                  <a:srgbClr val="003399"/>
                </a:solidFill>
              </a:rPr>
              <a:pPr>
                <a:defRPr/>
              </a:pPr>
              <a:t>‹#›</a:t>
            </a:fld>
            <a:endParaRPr lang="en-US" sz="1200">
              <a:solidFill>
                <a:srgbClr val="003399"/>
              </a:solidFill>
            </a:endParaRPr>
          </a:p>
        </p:txBody>
      </p:sp>
      <p:sp>
        <p:nvSpPr>
          <p:cNvPr id="5" name="Footer Placeholder 4"/>
          <p:cNvSpPr>
            <a:spLocks noGrp="1"/>
          </p:cNvSpPr>
          <p:nvPr>
            <p:ph type="ftr" sz="quarter" idx="11"/>
          </p:nvPr>
        </p:nvSpPr>
        <p:spPr>
          <a:xfrm>
            <a:off x="6477000" y="6324600"/>
            <a:ext cx="2133600" cy="381000"/>
          </a:xfrm>
          <a:prstGeom prst="rect">
            <a:avLst/>
          </a:prstGeom>
        </p:spPr>
        <p:txBody>
          <a:bodyPr/>
          <a:lstStyle>
            <a:lvl1pPr>
              <a:defRPr smtClean="0"/>
            </a:lvl1pPr>
          </a:lstStyle>
          <a:p>
            <a:pPr>
              <a:defRPr/>
            </a:pPr>
            <a:r>
              <a:rPr lang="en-US"/>
              <a:t>IEEE AP-S 2003, June 22-27, Columbus, Ohio, USA.</a:t>
            </a:r>
            <a:endParaRPr lang="en-US" b="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r>
              <a:rPr lang="en-US"/>
              <a:t>		 </a:t>
            </a:r>
            <a:r>
              <a:rPr lang="en-US" sz="1200"/>
              <a:t> </a:t>
            </a:r>
            <a:fld id="{52174984-F8C6-4D66-8D65-10315F4EC3B8}" type="slidenum">
              <a:rPr lang="en-US" sz="1200">
                <a:solidFill>
                  <a:srgbClr val="003399"/>
                </a:solidFill>
              </a:rPr>
              <a:pPr>
                <a:defRPr/>
              </a:pPr>
              <a:t>‹#›</a:t>
            </a:fld>
            <a:endParaRPr lang="en-US" sz="1200">
              <a:solidFill>
                <a:srgbClr val="003399"/>
              </a:solidFill>
            </a:endParaRPr>
          </a:p>
        </p:txBody>
      </p:sp>
      <p:sp>
        <p:nvSpPr>
          <p:cNvPr id="5" name="Footer Placeholder 4"/>
          <p:cNvSpPr>
            <a:spLocks noGrp="1"/>
          </p:cNvSpPr>
          <p:nvPr>
            <p:ph type="ftr" sz="quarter" idx="11"/>
          </p:nvPr>
        </p:nvSpPr>
        <p:spPr>
          <a:xfrm>
            <a:off x="6477000" y="6324600"/>
            <a:ext cx="2133600" cy="381000"/>
          </a:xfrm>
          <a:prstGeom prst="rect">
            <a:avLst/>
          </a:prstGeom>
        </p:spPr>
        <p:txBody>
          <a:bodyPr/>
          <a:lstStyle>
            <a:lvl1pPr>
              <a:defRPr smtClean="0"/>
            </a:lvl1pPr>
          </a:lstStyle>
          <a:p>
            <a:pPr>
              <a:defRPr/>
            </a:pPr>
            <a:r>
              <a:rPr lang="en-US"/>
              <a:t>IEEE AP-S 2003, June 22-27, Columbus, Ohio, USA.</a:t>
            </a:r>
            <a:endParaRPr lang="en-US" b="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8382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r>
              <a:rPr lang="en-US"/>
              <a:t>		 </a:t>
            </a:r>
            <a:r>
              <a:rPr lang="en-US" sz="1200"/>
              <a:t> </a:t>
            </a:r>
            <a:fld id="{E55FDD60-A62A-4F92-BB54-5B44BCBD20F3}" type="slidenum">
              <a:rPr lang="en-US" sz="1200">
                <a:solidFill>
                  <a:srgbClr val="003399"/>
                </a:solidFill>
              </a:rPr>
              <a:pPr>
                <a:defRPr/>
              </a:pPr>
              <a:t>‹#›</a:t>
            </a:fld>
            <a:endParaRPr lang="en-US" sz="1200">
              <a:solidFill>
                <a:srgbClr val="003399"/>
              </a:solidFill>
            </a:endParaRPr>
          </a:p>
        </p:txBody>
      </p:sp>
      <p:sp>
        <p:nvSpPr>
          <p:cNvPr id="6" name="Footer Placeholder 5"/>
          <p:cNvSpPr>
            <a:spLocks noGrp="1"/>
          </p:cNvSpPr>
          <p:nvPr>
            <p:ph type="ftr" sz="quarter" idx="11"/>
          </p:nvPr>
        </p:nvSpPr>
        <p:spPr>
          <a:xfrm>
            <a:off x="6477000" y="6324600"/>
            <a:ext cx="2133600" cy="381000"/>
          </a:xfrm>
          <a:prstGeom prst="rect">
            <a:avLst/>
          </a:prstGeom>
        </p:spPr>
        <p:txBody>
          <a:bodyPr/>
          <a:lstStyle>
            <a:lvl1pPr>
              <a:defRPr smtClean="0"/>
            </a:lvl1pPr>
          </a:lstStyle>
          <a:p>
            <a:pPr>
              <a:defRPr/>
            </a:pPr>
            <a:r>
              <a:rPr lang="en-US"/>
              <a:t>IEEE AP-S 2003, June 22-27, Columbus, Ohio, USA.</a:t>
            </a:r>
            <a:endParaRPr lang="en-US" b="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r>
              <a:rPr lang="en-US"/>
              <a:t>		 </a:t>
            </a:r>
            <a:r>
              <a:rPr lang="en-US" sz="1200"/>
              <a:t> </a:t>
            </a:r>
            <a:fld id="{F94AA01E-FF79-491C-BFBD-A51011AD5DC8}" type="slidenum">
              <a:rPr lang="en-US" sz="1200">
                <a:solidFill>
                  <a:srgbClr val="003399"/>
                </a:solidFill>
              </a:rPr>
              <a:pPr>
                <a:defRPr/>
              </a:pPr>
              <a:t>‹#›</a:t>
            </a:fld>
            <a:endParaRPr lang="en-US" sz="1200">
              <a:solidFill>
                <a:srgbClr val="003399"/>
              </a:solidFill>
            </a:endParaRPr>
          </a:p>
        </p:txBody>
      </p:sp>
      <p:sp>
        <p:nvSpPr>
          <p:cNvPr id="8" name="Footer Placeholder 7"/>
          <p:cNvSpPr>
            <a:spLocks noGrp="1"/>
          </p:cNvSpPr>
          <p:nvPr>
            <p:ph type="ftr" sz="quarter" idx="11"/>
          </p:nvPr>
        </p:nvSpPr>
        <p:spPr>
          <a:xfrm>
            <a:off x="6477000" y="6324600"/>
            <a:ext cx="2133600" cy="381000"/>
          </a:xfrm>
          <a:prstGeom prst="rect">
            <a:avLst/>
          </a:prstGeom>
        </p:spPr>
        <p:txBody>
          <a:bodyPr/>
          <a:lstStyle>
            <a:lvl1pPr>
              <a:defRPr smtClean="0"/>
            </a:lvl1pPr>
          </a:lstStyle>
          <a:p>
            <a:pPr>
              <a:defRPr/>
            </a:pPr>
            <a:r>
              <a:rPr lang="en-US"/>
              <a:t>IEEE AP-S 2003, June 22-27, Columbus, Ohio, USA.</a:t>
            </a:r>
            <a:endParaRPr lang="en-US" b="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r>
              <a:rPr lang="en-US"/>
              <a:t>		 </a:t>
            </a:r>
            <a:r>
              <a:rPr lang="en-US" sz="1200"/>
              <a:t> </a:t>
            </a:r>
            <a:fld id="{022A211F-64C0-4A7A-984C-6B5DD719C1B6}" type="slidenum">
              <a:rPr lang="en-US" sz="1200">
                <a:solidFill>
                  <a:srgbClr val="003399"/>
                </a:solidFill>
              </a:rPr>
              <a:pPr>
                <a:defRPr/>
              </a:pPr>
              <a:t>‹#›</a:t>
            </a:fld>
            <a:endParaRPr lang="en-US" sz="1200">
              <a:solidFill>
                <a:srgbClr val="003399"/>
              </a:solidFill>
            </a:endParaRPr>
          </a:p>
        </p:txBody>
      </p:sp>
      <p:sp>
        <p:nvSpPr>
          <p:cNvPr id="4" name="Footer Placeholder 3"/>
          <p:cNvSpPr>
            <a:spLocks noGrp="1"/>
          </p:cNvSpPr>
          <p:nvPr>
            <p:ph type="ftr" sz="quarter" idx="11"/>
          </p:nvPr>
        </p:nvSpPr>
        <p:spPr>
          <a:xfrm>
            <a:off x="6477000" y="6324600"/>
            <a:ext cx="2133600" cy="381000"/>
          </a:xfrm>
          <a:prstGeom prst="rect">
            <a:avLst/>
          </a:prstGeom>
        </p:spPr>
        <p:txBody>
          <a:bodyPr/>
          <a:lstStyle>
            <a:lvl1pPr>
              <a:defRPr smtClean="0"/>
            </a:lvl1pPr>
          </a:lstStyle>
          <a:p>
            <a:pPr>
              <a:defRPr/>
            </a:pPr>
            <a:r>
              <a:rPr lang="en-US"/>
              <a:t>IEEE AP-S 2003, June 22-27, Columbus, Ohio, USA.</a:t>
            </a:r>
            <a:endParaRPr lang="en-US" b="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r>
              <a:rPr lang="en-US"/>
              <a:t>		 </a:t>
            </a:r>
            <a:r>
              <a:rPr lang="en-US" sz="1200"/>
              <a:t> </a:t>
            </a:r>
            <a:fld id="{7804907B-1347-457F-BC81-0C86592A14B5}" type="slidenum">
              <a:rPr lang="en-US" sz="1200">
                <a:solidFill>
                  <a:srgbClr val="003399"/>
                </a:solidFill>
              </a:rPr>
              <a:pPr>
                <a:defRPr/>
              </a:pPr>
              <a:t>‹#›</a:t>
            </a:fld>
            <a:endParaRPr lang="en-US" sz="1200">
              <a:solidFill>
                <a:srgbClr val="003399"/>
              </a:solidFill>
            </a:endParaRPr>
          </a:p>
        </p:txBody>
      </p:sp>
      <p:sp>
        <p:nvSpPr>
          <p:cNvPr id="3" name="Footer Placeholder 2"/>
          <p:cNvSpPr>
            <a:spLocks noGrp="1"/>
          </p:cNvSpPr>
          <p:nvPr>
            <p:ph type="ftr" sz="quarter" idx="11"/>
          </p:nvPr>
        </p:nvSpPr>
        <p:spPr>
          <a:xfrm>
            <a:off x="6477000" y="6324600"/>
            <a:ext cx="2133600" cy="381000"/>
          </a:xfrm>
          <a:prstGeom prst="rect">
            <a:avLst/>
          </a:prstGeom>
        </p:spPr>
        <p:txBody>
          <a:bodyPr/>
          <a:lstStyle>
            <a:lvl1pPr>
              <a:defRPr smtClean="0"/>
            </a:lvl1pPr>
          </a:lstStyle>
          <a:p>
            <a:pPr>
              <a:defRPr/>
            </a:pPr>
            <a:r>
              <a:rPr lang="en-US"/>
              <a:t>IEEE AP-S 2003, June 22-27, Columbus, Ohio, USA.</a:t>
            </a:r>
            <a:endParaRPr lang="en-US" b="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en-US"/>
              <a:t>		 </a:t>
            </a:r>
            <a:r>
              <a:rPr lang="en-US" sz="1200"/>
              <a:t> </a:t>
            </a:r>
            <a:fld id="{2870C563-4BD2-4902-A57A-DB0EB961CFEF}" type="slidenum">
              <a:rPr lang="en-US" sz="1200">
                <a:solidFill>
                  <a:srgbClr val="003399"/>
                </a:solidFill>
              </a:rPr>
              <a:pPr>
                <a:defRPr/>
              </a:pPr>
              <a:t>‹#›</a:t>
            </a:fld>
            <a:endParaRPr lang="en-US" sz="1200">
              <a:solidFill>
                <a:srgbClr val="003399"/>
              </a:solidFill>
            </a:endParaRPr>
          </a:p>
        </p:txBody>
      </p:sp>
      <p:sp>
        <p:nvSpPr>
          <p:cNvPr id="6" name="Footer Placeholder 5"/>
          <p:cNvSpPr>
            <a:spLocks noGrp="1"/>
          </p:cNvSpPr>
          <p:nvPr>
            <p:ph type="ftr" sz="quarter" idx="11"/>
          </p:nvPr>
        </p:nvSpPr>
        <p:spPr>
          <a:xfrm>
            <a:off x="6477000" y="6324600"/>
            <a:ext cx="2133600" cy="381000"/>
          </a:xfrm>
          <a:prstGeom prst="rect">
            <a:avLst/>
          </a:prstGeom>
        </p:spPr>
        <p:txBody>
          <a:bodyPr/>
          <a:lstStyle>
            <a:lvl1pPr>
              <a:defRPr smtClean="0"/>
            </a:lvl1pPr>
          </a:lstStyle>
          <a:p>
            <a:pPr>
              <a:defRPr/>
            </a:pPr>
            <a:r>
              <a:rPr lang="en-US"/>
              <a:t>IEEE AP-S 2003, June 22-27, Columbus, Ohio, USA.</a:t>
            </a:r>
            <a:endParaRPr lang="en-US" b="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r>
              <a:rPr lang="en-US"/>
              <a:t>		 </a:t>
            </a:r>
            <a:r>
              <a:rPr lang="en-US" sz="1200"/>
              <a:t> </a:t>
            </a:r>
            <a:fld id="{30888D62-10CA-4D64-B14E-CC437C15394F}" type="slidenum">
              <a:rPr lang="en-US" sz="1200">
                <a:solidFill>
                  <a:srgbClr val="003399"/>
                </a:solidFill>
              </a:rPr>
              <a:pPr>
                <a:defRPr/>
              </a:pPr>
              <a:t>‹#›</a:t>
            </a:fld>
            <a:endParaRPr lang="en-US" sz="1200">
              <a:solidFill>
                <a:srgbClr val="003399"/>
              </a:solidFill>
            </a:endParaRPr>
          </a:p>
        </p:txBody>
      </p:sp>
      <p:sp>
        <p:nvSpPr>
          <p:cNvPr id="6" name="Footer Placeholder 5"/>
          <p:cNvSpPr>
            <a:spLocks noGrp="1"/>
          </p:cNvSpPr>
          <p:nvPr>
            <p:ph type="ftr" sz="quarter" idx="11"/>
          </p:nvPr>
        </p:nvSpPr>
        <p:spPr>
          <a:xfrm>
            <a:off x="6477000" y="6324600"/>
            <a:ext cx="2133600" cy="381000"/>
          </a:xfrm>
          <a:prstGeom prst="rect">
            <a:avLst/>
          </a:prstGeom>
        </p:spPr>
        <p:txBody>
          <a:bodyPr/>
          <a:lstStyle>
            <a:lvl1pPr>
              <a:defRPr smtClean="0"/>
            </a:lvl1pPr>
          </a:lstStyle>
          <a:p>
            <a:pPr>
              <a:defRPr/>
            </a:pPr>
            <a:r>
              <a:rPr lang="en-US"/>
              <a:t>IEEE AP-S 2003, June 22-27, Columbus, Ohio, USA.</a:t>
            </a:r>
            <a:endParaRPr lang="en-US" b="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0" y="228600"/>
            <a:ext cx="9144000" cy="457200"/>
          </a:xfrm>
          <a:prstGeom prst="rect">
            <a:avLst/>
          </a:prstGeom>
          <a:noFill/>
          <a:ln w="9525">
            <a:noFill/>
            <a:miter lim="800000"/>
            <a:headEnd/>
            <a:tailEnd/>
          </a:ln>
        </p:spPr>
        <p:txBody>
          <a:bodyPr vert="horz" wrap="square" lIns="91415" tIns="45708" rIns="91415" bIns="45708" numCol="1" anchor="ctr" anchorCtr="0" compatLnSpc="1">
            <a:prstTxWarp prst="textNoShape">
              <a:avLst/>
            </a:prstTxWarp>
          </a:bodyPr>
          <a:lstStyle/>
          <a:p>
            <a:pPr lvl="0"/>
            <a:r>
              <a:rPr lang="en-US" smtClean="0"/>
              <a:t>Hier klicken, um Master-Titelformat zu bearbeiten.</a:t>
            </a:r>
          </a:p>
        </p:txBody>
      </p:sp>
      <p:sp>
        <p:nvSpPr>
          <p:cNvPr id="49155" name="Rectangle 3"/>
          <p:cNvSpPr>
            <a:spLocks noGrp="1" noChangeArrowheads="1"/>
          </p:cNvSpPr>
          <p:nvPr>
            <p:ph type="body" idx="1"/>
          </p:nvPr>
        </p:nvSpPr>
        <p:spPr bwMode="auto">
          <a:xfrm>
            <a:off x="685800" y="838200"/>
            <a:ext cx="7772400" cy="5181600"/>
          </a:xfrm>
          <a:prstGeom prst="rect">
            <a:avLst/>
          </a:prstGeom>
          <a:noFill/>
          <a:ln w="9525">
            <a:noFill/>
            <a:miter lim="800000"/>
            <a:headEnd/>
            <a:tailEnd/>
          </a:ln>
        </p:spPr>
        <p:txBody>
          <a:bodyPr vert="horz" wrap="square" lIns="91415" tIns="45708" rIns="91415" bIns="45708" numCol="1" anchor="t" anchorCtr="0" compatLnSpc="1">
            <a:prstTxWarp prst="textNoShape">
              <a:avLst/>
            </a:prstTxWarp>
          </a:bodyPr>
          <a:lstStyle/>
          <a:p>
            <a:pPr lvl="0"/>
            <a:r>
              <a:rPr lang="en-US" smtClean="0"/>
              <a:t>Hier klicken, um Master-Textformat zu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
        <p:nvSpPr>
          <p:cNvPr id="1028" name="Rectangle 4"/>
          <p:cNvSpPr>
            <a:spLocks noGrp="1" noChangeArrowheads="1"/>
          </p:cNvSpPr>
          <p:nvPr>
            <p:ph type="dt" sz="half" idx="2"/>
          </p:nvPr>
        </p:nvSpPr>
        <p:spPr bwMode="auto">
          <a:xfrm>
            <a:off x="2590800" y="6324600"/>
            <a:ext cx="3352800" cy="381000"/>
          </a:xfrm>
          <a:prstGeom prst="rect">
            <a:avLst/>
          </a:prstGeom>
          <a:noFill/>
          <a:ln w="9525">
            <a:noFill/>
            <a:miter lim="800000"/>
            <a:headEnd/>
            <a:tailEnd/>
          </a:ln>
          <a:effectLst/>
        </p:spPr>
        <p:txBody>
          <a:bodyPr vert="horz" wrap="square" lIns="91415" tIns="45708" rIns="91415" bIns="45708" numCol="1" anchor="t" anchorCtr="0" compatLnSpc="1">
            <a:prstTxWarp prst="textNoShape">
              <a:avLst/>
            </a:prstTxWarp>
          </a:bodyPr>
          <a:lstStyle>
            <a:lvl1pPr>
              <a:defRPr sz="1600" smtClean="0">
                <a:solidFill>
                  <a:srgbClr val="3333FF"/>
                </a:solidFill>
                <a:latin typeface="Times New Roman" pitchFamily="18" charset="0"/>
              </a:defRPr>
            </a:lvl1pPr>
          </a:lstStyle>
          <a:p>
            <a:pPr>
              <a:defRPr/>
            </a:pPr>
            <a:r>
              <a:rPr lang="en-US"/>
              <a:t>		 </a:t>
            </a:r>
            <a:r>
              <a:rPr lang="en-US" sz="1200"/>
              <a:t> </a:t>
            </a:r>
            <a:fld id="{5D770678-4AB1-4C80-8D2F-5A8AD3E2C209}" type="slidenum">
              <a:rPr lang="en-US" sz="1200">
                <a:solidFill>
                  <a:srgbClr val="003399"/>
                </a:solidFill>
              </a:rPr>
              <a:pPr>
                <a:defRPr/>
              </a:pPr>
              <a:t>‹#›</a:t>
            </a:fld>
            <a:endParaRPr lang="en-US" sz="1200">
              <a:solidFill>
                <a:srgbClr val="003399"/>
              </a:solidFill>
            </a:endParaRPr>
          </a:p>
        </p:txBody>
      </p:sp>
      <p:sp>
        <p:nvSpPr>
          <p:cNvPr id="1035" name="Text Box 11"/>
          <p:cNvSpPr txBox="1">
            <a:spLocks noChangeArrowheads="1"/>
          </p:cNvSpPr>
          <p:nvPr userDrawn="1"/>
        </p:nvSpPr>
        <p:spPr bwMode="auto">
          <a:xfrm>
            <a:off x="990600" y="6242050"/>
            <a:ext cx="1771639" cy="430887"/>
          </a:xfrm>
          <a:prstGeom prst="rect">
            <a:avLst/>
          </a:prstGeom>
          <a:noFill/>
          <a:ln w="9525">
            <a:noFill/>
            <a:miter lim="800000"/>
            <a:headEnd/>
            <a:tailEnd/>
          </a:ln>
          <a:effectLst/>
        </p:spPr>
        <p:txBody>
          <a:bodyPr wrap="none">
            <a:spAutoFit/>
          </a:bodyPr>
          <a:lstStyle/>
          <a:p>
            <a:pPr eaLnBrk="1" hangingPunct="1">
              <a:defRPr/>
            </a:pPr>
            <a:r>
              <a:rPr lang="de-DE" sz="1100" b="1" dirty="0">
                <a:solidFill>
                  <a:srgbClr val="003399"/>
                </a:solidFill>
              </a:rPr>
              <a:t>Dept. </a:t>
            </a:r>
            <a:r>
              <a:rPr lang="de-DE" sz="1100" b="1" dirty="0" smtClean="0">
                <a:solidFill>
                  <a:srgbClr val="003399"/>
                </a:solidFill>
              </a:rPr>
              <a:t>of </a:t>
            </a:r>
            <a:r>
              <a:rPr lang="de-DE" sz="1100" b="1" dirty="0">
                <a:solidFill>
                  <a:srgbClr val="003399"/>
                </a:solidFill>
              </a:rPr>
              <a:t>Telecomm. Eng, </a:t>
            </a:r>
          </a:p>
          <a:p>
            <a:pPr eaLnBrk="1" hangingPunct="1">
              <a:defRPr/>
            </a:pPr>
            <a:r>
              <a:rPr lang="de-DE" sz="1100" b="1" dirty="0">
                <a:solidFill>
                  <a:srgbClr val="003399"/>
                </a:solidFill>
              </a:rPr>
              <a:t>Faculty of EEE</a:t>
            </a:r>
          </a:p>
        </p:txBody>
      </p:sp>
      <p:sp>
        <p:nvSpPr>
          <p:cNvPr id="1038" name="Line 14"/>
          <p:cNvSpPr>
            <a:spLocks noChangeShapeType="1"/>
          </p:cNvSpPr>
          <p:nvPr userDrawn="1"/>
        </p:nvSpPr>
        <p:spPr bwMode="auto">
          <a:xfrm>
            <a:off x="533400" y="762000"/>
            <a:ext cx="8077200" cy="0"/>
          </a:xfrm>
          <a:prstGeom prst="line">
            <a:avLst/>
          </a:prstGeom>
          <a:noFill/>
          <a:ln w="28575">
            <a:solidFill>
              <a:srgbClr val="000099"/>
            </a:solidFill>
            <a:round/>
            <a:headEnd/>
            <a:tailEnd/>
          </a:ln>
          <a:effectLst/>
        </p:spPr>
        <p:txBody>
          <a:bodyPr/>
          <a:lstStyle/>
          <a:p>
            <a:pPr>
              <a:defRPr/>
            </a:pPr>
            <a:endParaRPr lang="en-US"/>
          </a:p>
        </p:txBody>
      </p:sp>
      <p:sp>
        <p:nvSpPr>
          <p:cNvPr id="1039" name="Line 15"/>
          <p:cNvSpPr>
            <a:spLocks noChangeShapeType="1"/>
          </p:cNvSpPr>
          <p:nvPr userDrawn="1"/>
        </p:nvSpPr>
        <p:spPr bwMode="auto">
          <a:xfrm>
            <a:off x="533400" y="6172200"/>
            <a:ext cx="8077200" cy="0"/>
          </a:xfrm>
          <a:prstGeom prst="line">
            <a:avLst/>
          </a:prstGeom>
          <a:noFill/>
          <a:ln w="28575">
            <a:solidFill>
              <a:srgbClr val="000099"/>
            </a:solidFill>
            <a:round/>
            <a:headEnd/>
            <a:tailEnd/>
          </a:ln>
          <a:effectLst/>
        </p:spPr>
        <p:txBody>
          <a:bodyPr/>
          <a:lstStyle/>
          <a:p>
            <a:pPr>
              <a:defRPr/>
            </a:pPr>
            <a:endParaRPr lang="en-US"/>
          </a:p>
        </p:txBody>
      </p:sp>
      <p:sp>
        <p:nvSpPr>
          <p:cNvPr id="1040" name="Text Box 16"/>
          <p:cNvSpPr txBox="1">
            <a:spLocks noChangeArrowheads="1"/>
          </p:cNvSpPr>
          <p:nvPr userDrawn="1"/>
        </p:nvSpPr>
        <p:spPr bwMode="auto">
          <a:xfrm>
            <a:off x="7573995" y="6248400"/>
            <a:ext cx="1112805" cy="430887"/>
          </a:xfrm>
          <a:prstGeom prst="rect">
            <a:avLst/>
          </a:prstGeom>
          <a:noFill/>
          <a:ln w="9525">
            <a:noFill/>
            <a:miter lim="800000"/>
            <a:headEnd/>
            <a:tailEnd/>
          </a:ln>
          <a:effectLst/>
        </p:spPr>
        <p:txBody>
          <a:bodyPr wrap="none">
            <a:spAutoFit/>
          </a:bodyPr>
          <a:lstStyle/>
          <a:p>
            <a:pPr algn="r">
              <a:defRPr/>
            </a:pPr>
            <a:r>
              <a:rPr lang="en-GB" sz="1100" b="1" dirty="0" smtClean="0">
                <a:solidFill>
                  <a:srgbClr val="003399"/>
                </a:solidFill>
                <a:latin typeface="Times New Roman" pitchFamily="18" charset="0"/>
                <a:cs typeface="Times New Roman" pitchFamily="18" charset="0"/>
              </a:rPr>
              <a:t>SSP2019</a:t>
            </a:r>
            <a:endParaRPr lang="en-GB" sz="1100" b="1" dirty="0">
              <a:solidFill>
                <a:srgbClr val="003399"/>
              </a:solidFill>
              <a:latin typeface="Times New Roman" pitchFamily="18" charset="0"/>
              <a:cs typeface="Times New Roman" pitchFamily="18" charset="0"/>
            </a:endParaRPr>
          </a:p>
          <a:p>
            <a:pPr algn="r">
              <a:defRPr/>
            </a:pPr>
            <a:r>
              <a:rPr lang="en-GB" sz="1100" b="1" dirty="0" smtClean="0">
                <a:solidFill>
                  <a:srgbClr val="003399"/>
                </a:solidFill>
                <a:latin typeface="Times New Roman" pitchFamily="18" charset="0"/>
                <a:cs typeface="Times New Roman" pitchFamily="18" charset="0"/>
              </a:rPr>
              <a:t>DHT, </a:t>
            </a:r>
            <a:r>
              <a:rPr lang="en-GB" sz="1100" b="1" dirty="0">
                <a:solidFill>
                  <a:srgbClr val="003399"/>
                </a:solidFill>
                <a:latin typeface="Times New Roman" pitchFamily="18" charset="0"/>
                <a:cs typeface="Times New Roman" pitchFamily="18" charset="0"/>
              </a:rPr>
              <a:t>HCMUT</a:t>
            </a:r>
            <a:endParaRPr lang="de-DE" sz="1100" b="1" dirty="0">
              <a:solidFill>
                <a:srgbClr val="003399"/>
              </a:solidFill>
              <a:latin typeface="Times New Roman" pitchFamily="18" charset="0"/>
              <a:cs typeface="Times New Roman" pitchFamily="18" charset="0"/>
            </a:endParaRPr>
          </a:p>
        </p:txBody>
      </p:sp>
      <p:pic>
        <p:nvPicPr>
          <p:cNvPr id="11" name="Picture 18" descr="hcmut"/>
          <p:cNvPicPr>
            <a:picLocks noChangeAspect="1" noChangeArrowheads="1"/>
          </p:cNvPicPr>
          <p:nvPr userDrawn="1"/>
        </p:nvPicPr>
        <p:blipFill>
          <a:blip r:embed="rId15" cstate="print"/>
          <a:srcRect/>
          <a:stretch>
            <a:fillRect/>
          </a:stretch>
        </p:blipFill>
        <p:spPr bwMode="auto">
          <a:xfrm>
            <a:off x="533400" y="6248400"/>
            <a:ext cx="457200" cy="457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p:txStyles>
    <p:titleStyle>
      <a:lvl1pPr algn="ctr" rtl="0" eaLnBrk="0" fontAlgn="base" hangingPunct="0">
        <a:spcBef>
          <a:spcPct val="0"/>
        </a:spcBef>
        <a:spcAft>
          <a:spcPct val="0"/>
        </a:spcAft>
        <a:defRPr sz="4400" b="1">
          <a:solidFill>
            <a:srgbClr val="000099"/>
          </a:solidFill>
          <a:latin typeface="+mj-lt"/>
          <a:ea typeface="+mj-ea"/>
          <a:cs typeface="+mj-cs"/>
        </a:defRPr>
      </a:lvl1pPr>
      <a:lvl2pPr algn="ctr" rtl="0" eaLnBrk="0" fontAlgn="base" hangingPunct="0">
        <a:spcBef>
          <a:spcPct val="0"/>
        </a:spcBef>
        <a:spcAft>
          <a:spcPct val="0"/>
        </a:spcAft>
        <a:defRPr sz="4400" b="1">
          <a:solidFill>
            <a:srgbClr val="000099"/>
          </a:solidFill>
          <a:latin typeface="VNI-Times" pitchFamily="2" charset="0"/>
        </a:defRPr>
      </a:lvl2pPr>
      <a:lvl3pPr algn="ctr" rtl="0" eaLnBrk="0" fontAlgn="base" hangingPunct="0">
        <a:spcBef>
          <a:spcPct val="0"/>
        </a:spcBef>
        <a:spcAft>
          <a:spcPct val="0"/>
        </a:spcAft>
        <a:defRPr sz="4400" b="1">
          <a:solidFill>
            <a:srgbClr val="000099"/>
          </a:solidFill>
          <a:latin typeface="VNI-Times" pitchFamily="2" charset="0"/>
        </a:defRPr>
      </a:lvl3pPr>
      <a:lvl4pPr algn="ctr" rtl="0" eaLnBrk="0" fontAlgn="base" hangingPunct="0">
        <a:spcBef>
          <a:spcPct val="0"/>
        </a:spcBef>
        <a:spcAft>
          <a:spcPct val="0"/>
        </a:spcAft>
        <a:defRPr sz="4400" b="1">
          <a:solidFill>
            <a:srgbClr val="000099"/>
          </a:solidFill>
          <a:latin typeface="VNI-Times" pitchFamily="2" charset="0"/>
        </a:defRPr>
      </a:lvl4pPr>
      <a:lvl5pPr algn="ctr" rtl="0" eaLnBrk="0" fontAlgn="base" hangingPunct="0">
        <a:spcBef>
          <a:spcPct val="0"/>
        </a:spcBef>
        <a:spcAft>
          <a:spcPct val="0"/>
        </a:spcAft>
        <a:defRPr sz="4400" b="1">
          <a:solidFill>
            <a:srgbClr val="000099"/>
          </a:solidFill>
          <a:latin typeface="VNI-Times" pitchFamily="2" charset="0"/>
        </a:defRPr>
      </a:lvl5pPr>
      <a:lvl6pPr marL="457200" algn="ctr" rtl="0" eaLnBrk="0" fontAlgn="base" hangingPunct="0">
        <a:spcBef>
          <a:spcPct val="0"/>
        </a:spcBef>
        <a:spcAft>
          <a:spcPct val="0"/>
        </a:spcAft>
        <a:defRPr sz="4400" b="1">
          <a:solidFill>
            <a:srgbClr val="000099"/>
          </a:solidFill>
          <a:latin typeface="VNI-Times" pitchFamily="2" charset="0"/>
        </a:defRPr>
      </a:lvl6pPr>
      <a:lvl7pPr marL="914400" algn="ctr" rtl="0" eaLnBrk="0" fontAlgn="base" hangingPunct="0">
        <a:spcBef>
          <a:spcPct val="0"/>
        </a:spcBef>
        <a:spcAft>
          <a:spcPct val="0"/>
        </a:spcAft>
        <a:defRPr sz="4400" b="1">
          <a:solidFill>
            <a:srgbClr val="000099"/>
          </a:solidFill>
          <a:latin typeface="VNI-Times" pitchFamily="2" charset="0"/>
        </a:defRPr>
      </a:lvl7pPr>
      <a:lvl8pPr marL="1371600" algn="ctr" rtl="0" eaLnBrk="0" fontAlgn="base" hangingPunct="0">
        <a:spcBef>
          <a:spcPct val="0"/>
        </a:spcBef>
        <a:spcAft>
          <a:spcPct val="0"/>
        </a:spcAft>
        <a:defRPr sz="4400" b="1">
          <a:solidFill>
            <a:srgbClr val="000099"/>
          </a:solidFill>
          <a:latin typeface="VNI-Times" pitchFamily="2" charset="0"/>
        </a:defRPr>
      </a:lvl8pPr>
      <a:lvl9pPr marL="1828800" algn="ctr" rtl="0" eaLnBrk="0" fontAlgn="base" hangingPunct="0">
        <a:spcBef>
          <a:spcPct val="0"/>
        </a:spcBef>
        <a:spcAft>
          <a:spcPct val="0"/>
        </a:spcAft>
        <a:defRPr sz="4400" b="1">
          <a:solidFill>
            <a:srgbClr val="000099"/>
          </a:solidFill>
          <a:latin typeface="VNI-Times" pitchFamily="2"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oleObject" Target="../embeddings/oleObject4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oleObject" Target="../embeddings/oleObject51.bin"/><Relationship Id="rId3" Type="http://schemas.openxmlformats.org/officeDocument/2006/relationships/oleObject" Target="../embeddings/oleObject42.bin"/><Relationship Id="rId7" Type="http://schemas.openxmlformats.org/officeDocument/2006/relationships/oleObject" Target="../embeddings/oleObject46.bin"/><Relationship Id="rId12" Type="http://schemas.openxmlformats.org/officeDocument/2006/relationships/oleObject" Target="../embeddings/oleObject50.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45.bin"/><Relationship Id="rId11" Type="http://schemas.openxmlformats.org/officeDocument/2006/relationships/image" Target="../media/image47.jpeg"/><Relationship Id="rId5" Type="http://schemas.openxmlformats.org/officeDocument/2006/relationships/oleObject" Target="../embeddings/oleObject44.bin"/><Relationship Id="rId10" Type="http://schemas.openxmlformats.org/officeDocument/2006/relationships/oleObject" Target="../embeddings/oleObject49.bin"/><Relationship Id="rId4" Type="http://schemas.openxmlformats.org/officeDocument/2006/relationships/oleObject" Target="../embeddings/oleObject43.bin"/><Relationship Id="rId9" Type="http://schemas.openxmlformats.org/officeDocument/2006/relationships/oleObject" Target="../embeddings/oleObject4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6.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55.bin"/><Relationship Id="rId11" Type="http://schemas.openxmlformats.org/officeDocument/2006/relationships/oleObject" Target="../embeddings/oleObject60.bin"/><Relationship Id="rId5" Type="http://schemas.openxmlformats.org/officeDocument/2006/relationships/oleObject" Target="../embeddings/oleObject54.bin"/><Relationship Id="rId10" Type="http://schemas.openxmlformats.org/officeDocument/2006/relationships/oleObject" Target="../embeddings/oleObject59.bin"/><Relationship Id="rId4" Type="http://schemas.openxmlformats.org/officeDocument/2006/relationships/oleObject" Target="../embeddings/oleObject53.bin"/><Relationship Id="rId9" Type="http://schemas.openxmlformats.org/officeDocument/2006/relationships/oleObject" Target="../embeddings/oleObject5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oleObject" Target="../embeddings/oleObject68.bin"/><Relationship Id="rId3" Type="http://schemas.openxmlformats.org/officeDocument/2006/relationships/oleObject" Target="../embeddings/oleObject61.bin"/><Relationship Id="rId7" Type="http://schemas.openxmlformats.org/officeDocument/2006/relationships/image" Target="../media/image62.jpeg"/><Relationship Id="rId12"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63.bin"/><Relationship Id="rId11" Type="http://schemas.openxmlformats.org/officeDocument/2006/relationships/image" Target="../media/image63.jpeg"/><Relationship Id="rId5" Type="http://schemas.openxmlformats.org/officeDocument/2006/relationships/oleObject" Target="../embeddings/oleObject62.bin"/><Relationship Id="rId10" Type="http://schemas.openxmlformats.org/officeDocument/2006/relationships/oleObject" Target="../embeddings/oleObject66.bin"/><Relationship Id="rId4" Type="http://schemas.openxmlformats.org/officeDocument/2006/relationships/image" Target="../media/image61.jpeg"/><Relationship Id="rId9" Type="http://schemas.openxmlformats.org/officeDocument/2006/relationships/oleObject" Target="../embeddings/oleObject6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3.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72.bin"/><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5.bin"/><Relationship Id="rId7" Type="http://schemas.openxmlformats.org/officeDocument/2006/relationships/oleObject" Target="../embeddings/oleObject79.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78.bin"/><Relationship Id="rId5" Type="http://schemas.openxmlformats.org/officeDocument/2006/relationships/oleObject" Target="../embeddings/oleObject77.bin"/><Relationship Id="rId4" Type="http://schemas.openxmlformats.org/officeDocument/2006/relationships/oleObject" Target="../embeddings/oleObject76.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0.bin"/><Relationship Id="rId7" Type="http://schemas.openxmlformats.org/officeDocument/2006/relationships/oleObject" Target="../embeddings/oleObject84.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87.bin"/><Relationship Id="rId4" Type="http://schemas.openxmlformats.org/officeDocument/2006/relationships/oleObject" Target="../embeddings/oleObject8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2.xml"/><Relationship Id="rId1" Type="http://schemas.openxmlformats.org/officeDocument/2006/relationships/vmlDrawing" Target="../drawings/vmlDrawing17.vml"/><Relationship Id="rId5" Type="http://schemas.openxmlformats.org/officeDocument/2006/relationships/oleObject" Target="../embeddings/oleObject90.bin"/><Relationship Id="rId4" Type="http://schemas.openxmlformats.org/officeDocument/2006/relationships/oleObject" Target="../embeddings/oleObject8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oleObject" Target="../embeddings/oleObject101.bin"/><Relationship Id="rId3" Type="http://schemas.openxmlformats.org/officeDocument/2006/relationships/oleObject" Target="../embeddings/oleObject91.bin"/><Relationship Id="rId7" Type="http://schemas.openxmlformats.org/officeDocument/2006/relationships/oleObject" Target="../embeddings/oleObject95.bin"/><Relationship Id="rId12" Type="http://schemas.openxmlformats.org/officeDocument/2006/relationships/oleObject" Target="../embeddings/oleObject100.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oleObject" Target="../embeddings/oleObject94.bin"/><Relationship Id="rId11" Type="http://schemas.openxmlformats.org/officeDocument/2006/relationships/oleObject" Target="../embeddings/oleObject99.bin"/><Relationship Id="rId5" Type="http://schemas.openxmlformats.org/officeDocument/2006/relationships/oleObject" Target="../embeddings/oleObject93.bin"/><Relationship Id="rId10" Type="http://schemas.openxmlformats.org/officeDocument/2006/relationships/oleObject" Target="../embeddings/oleObject98.bin"/><Relationship Id="rId4" Type="http://schemas.openxmlformats.org/officeDocument/2006/relationships/oleObject" Target="../embeddings/oleObject92.bin"/><Relationship Id="rId9" Type="http://schemas.openxmlformats.org/officeDocument/2006/relationships/oleObject" Target="../embeddings/oleObject97.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oleObject" Target="../embeddings/oleObject102.bin"/><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04.bin"/><Relationship Id="rId5" Type="http://schemas.openxmlformats.org/officeDocument/2006/relationships/image" Target="../media/image96.wmf"/><Relationship Id="rId4" Type="http://schemas.openxmlformats.org/officeDocument/2006/relationships/oleObject" Target="../embeddings/oleObject10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oleObject" Target="../embeddings/oleObject107.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110.bin"/><Relationship Id="rId5" Type="http://schemas.openxmlformats.org/officeDocument/2006/relationships/oleObject" Target="../embeddings/oleObject109.bin"/><Relationship Id="rId4" Type="http://schemas.openxmlformats.org/officeDocument/2006/relationships/oleObject" Target="../embeddings/oleObject108.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oleObject" Target="../embeddings/oleObject120.bin"/><Relationship Id="rId3" Type="http://schemas.openxmlformats.org/officeDocument/2006/relationships/oleObject" Target="../embeddings/oleObject113.bin"/><Relationship Id="rId7" Type="http://schemas.openxmlformats.org/officeDocument/2006/relationships/image" Target="../media/image111.jpeg"/><Relationship Id="rId12" Type="http://schemas.openxmlformats.org/officeDocument/2006/relationships/oleObject" Target="../embeddings/oleObject119.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oleObject" Target="../embeddings/oleObject115.bin"/><Relationship Id="rId11" Type="http://schemas.openxmlformats.org/officeDocument/2006/relationships/image" Target="../media/image112.jpeg"/><Relationship Id="rId5" Type="http://schemas.openxmlformats.org/officeDocument/2006/relationships/oleObject" Target="../embeddings/oleObject114.bin"/><Relationship Id="rId15" Type="http://schemas.openxmlformats.org/officeDocument/2006/relationships/oleObject" Target="../embeddings/oleObject122.bin"/><Relationship Id="rId10" Type="http://schemas.openxmlformats.org/officeDocument/2006/relationships/oleObject" Target="../embeddings/oleObject118.bin"/><Relationship Id="rId4" Type="http://schemas.openxmlformats.org/officeDocument/2006/relationships/image" Target="../media/image110.jpeg"/><Relationship Id="rId9" Type="http://schemas.openxmlformats.org/officeDocument/2006/relationships/oleObject" Target="../embeddings/oleObject117.bin"/><Relationship Id="rId14" Type="http://schemas.openxmlformats.org/officeDocument/2006/relationships/oleObject" Target="../embeddings/oleObject121.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oleObject" Target="../embeddings/oleObject125.bin"/><Relationship Id="rId4" Type="http://schemas.openxmlformats.org/officeDocument/2006/relationships/oleObject" Target="../embeddings/oleObject12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oleObject" Target="../embeddings/oleObject127.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12.xml"/><Relationship Id="rId1" Type="http://schemas.openxmlformats.org/officeDocument/2006/relationships/vmlDrawing" Target="../drawings/vmlDrawing24.vml"/><Relationship Id="rId5" Type="http://schemas.openxmlformats.org/officeDocument/2006/relationships/oleObject" Target="../embeddings/oleObject130.bin"/><Relationship Id="rId4" Type="http://schemas.openxmlformats.org/officeDocument/2006/relationships/oleObject" Target="../embeddings/oleObject129.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oleObject" Target="../embeddings/oleObject141.bin"/><Relationship Id="rId18" Type="http://schemas.openxmlformats.org/officeDocument/2006/relationships/oleObject" Target="../embeddings/oleObject146.bin"/><Relationship Id="rId3" Type="http://schemas.openxmlformats.org/officeDocument/2006/relationships/oleObject" Target="../embeddings/oleObject131.bin"/><Relationship Id="rId21" Type="http://schemas.openxmlformats.org/officeDocument/2006/relationships/oleObject" Target="../embeddings/oleObject149.bin"/><Relationship Id="rId7" Type="http://schemas.openxmlformats.org/officeDocument/2006/relationships/oleObject" Target="../embeddings/oleObject135.bin"/><Relationship Id="rId12" Type="http://schemas.openxmlformats.org/officeDocument/2006/relationships/oleObject" Target="../embeddings/oleObject140.bin"/><Relationship Id="rId17" Type="http://schemas.openxmlformats.org/officeDocument/2006/relationships/oleObject" Target="../embeddings/oleObject145.bin"/><Relationship Id="rId2" Type="http://schemas.openxmlformats.org/officeDocument/2006/relationships/slideLayout" Target="../slideLayouts/slideLayout13.xml"/><Relationship Id="rId16" Type="http://schemas.openxmlformats.org/officeDocument/2006/relationships/oleObject" Target="../embeddings/oleObject144.bin"/><Relationship Id="rId20" Type="http://schemas.openxmlformats.org/officeDocument/2006/relationships/oleObject" Target="../embeddings/oleObject148.bin"/><Relationship Id="rId1" Type="http://schemas.openxmlformats.org/officeDocument/2006/relationships/vmlDrawing" Target="../drawings/vmlDrawing25.vml"/><Relationship Id="rId6" Type="http://schemas.openxmlformats.org/officeDocument/2006/relationships/oleObject" Target="../embeddings/oleObject134.bin"/><Relationship Id="rId11" Type="http://schemas.openxmlformats.org/officeDocument/2006/relationships/oleObject" Target="../embeddings/oleObject139.bin"/><Relationship Id="rId24" Type="http://schemas.openxmlformats.org/officeDocument/2006/relationships/oleObject" Target="../embeddings/oleObject152.bin"/><Relationship Id="rId5" Type="http://schemas.openxmlformats.org/officeDocument/2006/relationships/oleObject" Target="../embeddings/oleObject133.bin"/><Relationship Id="rId15" Type="http://schemas.openxmlformats.org/officeDocument/2006/relationships/oleObject" Target="../embeddings/oleObject143.bin"/><Relationship Id="rId23" Type="http://schemas.openxmlformats.org/officeDocument/2006/relationships/oleObject" Target="../embeddings/oleObject151.bin"/><Relationship Id="rId10" Type="http://schemas.openxmlformats.org/officeDocument/2006/relationships/oleObject" Target="../embeddings/oleObject138.bin"/><Relationship Id="rId19" Type="http://schemas.openxmlformats.org/officeDocument/2006/relationships/oleObject" Target="../embeddings/oleObject147.bin"/><Relationship Id="rId4" Type="http://schemas.openxmlformats.org/officeDocument/2006/relationships/oleObject" Target="../embeddings/oleObject132.bin"/><Relationship Id="rId9" Type="http://schemas.openxmlformats.org/officeDocument/2006/relationships/oleObject" Target="../embeddings/oleObject137.bin"/><Relationship Id="rId14" Type="http://schemas.openxmlformats.org/officeDocument/2006/relationships/oleObject" Target="../embeddings/oleObject142.bin"/><Relationship Id="rId22" Type="http://schemas.openxmlformats.org/officeDocument/2006/relationships/oleObject" Target="../embeddings/oleObject150.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12.xml"/><Relationship Id="rId1" Type="http://schemas.openxmlformats.org/officeDocument/2006/relationships/vmlDrawing" Target="../drawings/vmlDrawing26.vml"/><Relationship Id="rId5" Type="http://schemas.openxmlformats.org/officeDocument/2006/relationships/oleObject" Target="../embeddings/oleObject155.bin"/><Relationship Id="rId4" Type="http://schemas.openxmlformats.org/officeDocument/2006/relationships/oleObject" Target="../embeddings/oleObject154.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6.bin"/><Relationship Id="rId7" Type="http://schemas.openxmlformats.org/officeDocument/2006/relationships/oleObject" Target="../embeddings/oleObject160.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oleObject" Target="../embeddings/oleObject159.bin"/><Relationship Id="rId5" Type="http://schemas.openxmlformats.org/officeDocument/2006/relationships/oleObject" Target="../embeddings/oleObject158.bin"/><Relationship Id="rId4" Type="http://schemas.openxmlformats.org/officeDocument/2006/relationships/oleObject" Target="../embeddings/oleObject157.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66.bin"/><Relationship Id="rId3" Type="http://schemas.openxmlformats.org/officeDocument/2006/relationships/oleObject" Target="../embeddings/oleObject161.bin"/><Relationship Id="rId7" Type="http://schemas.openxmlformats.org/officeDocument/2006/relationships/oleObject" Target="../embeddings/oleObject165.bin"/><Relationship Id="rId2" Type="http://schemas.openxmlformats.org/officeDocument/2006/relationships/slideLayout" Target="../slideLayouts/slideLayout4.xml"/><Relationship Id="rId1" Type="http://schemas.openxmlformats.org/officeDocument/2006/relationships/vmlDrawing" Target="../drawings/vmlDrawing28.vml"/><Relationship Id="rId6" Type="http://schemas.openxmlformats.org/officeDocument/2006/relationships/oleObject" Target="../embeddings/oleObject164.bin"/><Relationship Id="rId5" Type="http://schemas.openxmlformats.org/officeDocument/2006/relationships/oleObject" Target="../embeddings/oleObject163.bin"/><Relationship Id="rId4" Type="http://schemas.openxmlformats.org/officeDocument/2006/relationships/oleObject" Target="../embeddings/oleObject162.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oleObject" Target="../embeddings/oleObject167.bin"/><Relationship Id="rId7" Type="http://schemas.openxmlformats.org/officeDocument/2006/relationships/oleObject" Target="../embeddings/oleObject171.bin"/><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oleObject" Target="../embeddings/oleObject170.bin"/><Relationship Id="rId11" Type="http://schemas.openxmlformats.org/officeDocument/2006/relationships/oleObject" Target="../embeddings/oleObject175.bin"/><Relationship Id="rId5" Type="http://schemas.openxmlformats.org/officeDocument/2006/relationships/oleObject" Target="../embeddings/oleObject169.bin"/><Relationship Id="rId10" Type="http://schemas.openxmlformats.org/officeDocument/2006/relationships/oleObject" Target="../embeddings/oleObject174.bin"/><Relationship Id="rId4" Type="http://schemas.openxmlformats.org/officeDocument/2006/relationships/oleObject" Target="../embeddings/oleObject168.bin"/><Relationship Id="rId9" Type="http://schemas.openxmlformats.org/officeDocument/2006/relationships/oleObject" Target="../embeddings/oleObject173.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12.xml"/><Relationship Id="rId1" Type="http://schemas.openxmlformats.org/officeDocument/2006/relationships/vmlDrawing" Target="../drawings/vmlDrawing30.vml"/><Relationship Id="rId5" Type="http://schemas.openxmlformats.org/officeDocument/2006/relationships/oleObject" Target="../embeddings/oleObject178.bin"/><Relationship Id="rId4" Type="http://schemas.openxmlformats.org/officeDocument/2006/relationships/oleObject" Target="../embeddings/oleObject177.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84.bin"/><Relationship Id="rId3" Type="http://schemas.openxmlformats.org/officeDocument/2006/relationships/oleObject" Target="../embeddings/oleObject179.bin"/><Relationship Id="rId7" Type="http://schemas.openxmlformats.org/officeDocument/2006/relationships/oleObject" Target="../embeddings/oleObject183.bin"/><Relationship Id="rId12" Type="http://schemas.openxmlformats.org/officeDocument/2006/relationships/oleObject" Target="../embeddings/oleObject188.bin"/><Relationship Id="rId2" Type="http://schemas.openxmlformats.org/officeDocument/2006/relationships/slideLayout" Target="../slideLayouts/slideLayout4.xml"/><Relationship Id="rId1" Type="http://schemas.openxmlformats.org/officeDocument/2006/relationships/vmlDrawing" Target="../drawings/vmlDrawing31.vml"/><Relationship Id="rId6" Type="http://schemas.openxmlformats.org/officeDocument/2006/relationships/oleObject" Target="../embeddings/oleObject182.bin"/><Relationship Id="rId11" Type="http://schemas.openxmlformats.org/officeDocument/2006/relationships/oleObject" Target="../embeddings/oleObject187.bin"/><Relationship Id="rId5" Type="http://schemas.openxmlformats.org/officeDocument/2006/relationships/oleObject" Target="../embeddings/oleObject181.bin"/><Relationship Id="rId10" Type="http://schemas.openxmlformats.org/officeDocument/2006/relationships/oleObject" Target="../embeddings/oleObject186.bin"/><Relationship Id="rId4" Type="http://schemas.openxmlformats.org/officeDocument/2006/relationships/oleObject" Target="../embeddings/oleObject180.bin"/><Relationship Id="rId9" Type="http://schemas.openxmlformats.org/officeDocument/2006/relationships/oleObject" Target="../embeddings/oleObject185.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92.bin"/><Relationship Id="rId5" Type="http://schemas.openxmlformats.org/officeDocument/2006/relationships/oleObject" Target="../embeddings/oleObject191.bin"/><Relationship Id="rId4" Type="http://schemas.openxmlformats.org/officeDocument/2006/relationships/oleObject" Target="../embeddings/oleObject190.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98.bin"/><Relationship Id="rId3" Type="http://schemas.openxmlformats.org/officeDocument/2006/relationships/oleObject" Target="../embeddings/oleObject193.bin"/><Relationship Id="rId7" Type="http://schemas.openxmlformats.org/officeDocument/2006/relationships/oleObject" Target="../embeddings/oleObject197.bin"/><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oleObject" Target="../embeddings/oleObject196.bin"/><Relationship Id="rId5" Type="http://schemas.openxmlformats.org/officeDocument/2006/relationships/oleObject" Target="../embeddings/oleObject195.bin"/><Relationship Id="rId4" Type="http://schemas.openxmlformats.org/officeDocument/2006/relationships/oleObject" Target="../embeddings/oleObject194.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04.bin"/><Relationship Id="rId3" Type="http://schemas.openxmlformats.org/officeDocument/2006/relationships/oleObject" Target="../embeddings/oleObject199.bin"/><Relationship Id="rId7" Type="http://schemas.openxmlformats.org/officeDocument/2006/relationships/oleObject" Target="../embeddings/oleObject203.bin"/><Relationship Id="rId2" Type="http://schemas.openxmlformats.org/officeDocument/2006/relationships/slideLayout" Target="../slideLayouts/slideLayout13.xml"/><Relationship Id="rId1" Type="http://schemas.openxmlformats.org/officeDocument/2006/relationships/vmlDrawing" Target="../drawings/vmlDrawing34.vml"/><Relationship Id="rId6" Type="http://schemas.openxmlformats.org/officeDocument/2006/relationships/oleObject" Target="../embeddings/oleObject202.bin"/><Relationship Id="rId5" Type="http://schemas.openxmlformats.org/officeDocument/2006/relationships/oleObject" Target="../embeddings/oleObject201.bin"/><Relationship Id="rId4" Type="http://schemas.openxmlformats.org/officeDocument/2006/relationships/oleObject" Target="../embeddings/oleObject200.bin"/><Relationship Id="rId9" Type="http://schemas.openxmlformats.org/officeDocument/2006/relationships/oleObject" Target="../embeddings/oleObject205.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6.bin"/><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7.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oleObject" Target="../embeddings/oleObject209.bin"/><Relationship Id="rId4" Type="http://schemas.openxmlformats.org/officeDocument/2006/relationships/oleObject" Target="../embeddings/oleObject208.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13.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Layout" Target="../slideLayouts/slideLayout2.xml"/><Relationship Id="rId1" Type="http://schemas.openxmlformats.org/officeDocument/2006/relationships/vmlDrawing" Target="../drawings/vmlDrawing37.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11.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214.bin"/><Relationship Id="rId5" Type="http://schemas.openxmlformats.org/officeDocument/2006/relationships/oleObject" Target="../embeddings/oleObject213.bin"/><Relationship Id="rId4" Type="http://schemas.openxmlformats.org/officeDocument/2006/relationships/oleObject" Target="../embeddings/oleObject212.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15.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oleObject" Target="../embeddings/oleObject216.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17.bin"/><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oleObject" Target="../embeddings/oleObject219.bin"/><Relationship Id="rId4" Type="http://schemas.openxmlformats.org/officeDocument/2006/relationships/oleObject" Target="../embeddings/oleObject218.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20.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oleObject" Target="../embeddings/oleObject221.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22.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oleObject" Target="../embeddings/oleObject223.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24.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227.bin"/><Relationship Id="rId5" Type="http://schemas.openxmlformats.org/officeDocument/2006/relationships/oleObject" Target="../embeddings/oleObject226.bin"/><Relationship Id="rId4" Type="http://schemas.openxmlformats.org/officeDocument/2006/relationships/oleObject" Target="../embeddings/oleObject22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28.bin"/><Relationship Id="rId2" Type="http://schemas.openxmlformats.org/officeDocument/2006/relationships/slideLayout" Target="../slideLayouts/slideLayout2.xml"/><Relationship Id="rId1" Type="http://schemas.openxmlformats.org/officeDocument/2006/relationships/vmlDrawing" Target="../drawings/vmlDrawing44.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29.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oleObject" Target="../embeddings/oleObject230.bin"/></Relationships>
</file>

<file path=ppt/slides/_rels/slide51.xml.rels><?xml version="1.0" encoding="UTF-8" standalone="yes"?>
<Relationships xmlns="http://schemas.openxmlformats.org/package/2006/relationships"><Relationship Id="rId2" Type="http://schemas.openxmlformats.org/officeDocument/2006/relationships/image" Target="../media/image20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31.bin"/><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oleObject" Target="../embeddings/oleObject233.bin"/><Relationship Id="rId4" Type="http://schemas.openxmlformats.org/officeDocument/2006/relationships/oleObject" Target="../embeddings/oleObject232.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34.bin"/><Relationship Id="rId2" Type="http://schemas.openxmlformats.org/officeDocument/2006/relationships/slideLayout" Target="../slideLayouts/slideLayout2.xml"/><Relationship Id="rId1" Type="http://schemas.openxmlformats.org/officeDocument/2006/relationships/vmlDrawing" Target="../drawings/vmlDrawing47.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24.bin"/><Relationship Id="rId11" Type="http://schemas.openxmlformats.org/officeDocument/2006/relationships/oleObject" Target="../embeddings/oleObject29.bin"/><Relationship Id="rId5" Type="http://schemas.openxmlformats.org/officeDocument/2006/relationships/oleObject" Target="../embeddings/oleObject23.bin"/><Relationship Id="rId10" Type="http://schemas.openxmlformats.org/officeDocument/2006/relationships/oleObject" Target="../embeddings/oleObject28.bin"/><Relationship Id="rId4" Type="http://schemas.openxmlformats.org/officeDocument/2006/relationships/oleObject" Target="../embeddings/oleObject22.bin"/><Relationship Id="rId9"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ctrTitle"/>
          </p:nvPr>
        </p:nvSpPr>
        <p:spPr>
          <a:xfrm>
            <a:off x="685800" y="2263775"/>
            <a:ext cx="7772400" cy="1470025"/>
          </a:xfrm>
        </p:spPr>
        <p:txBody>
          <a:bodyPr/>
          <a:lstStyle/>
          <a:p>
            <a:r>
              <a:rPr lang="en-GB" sz="3200" dirty="0" smtClean="0"/>
              <a:t>Chapter 3: </a:t>
            </a:r>
            <a:br>
              <a:rPr lang="en-GB" sz="3200" dirty="0" smtClean="0"/>
            </a:br>
            <a:r>
              <a:rPr lang="en-GB" sz="3200" dirty="0" smtClean="0"/>
              <a:t>Spectrum Analysis</a:t>
            </a:r>
            <a:endParaRPr lang="en-US" sz="32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Date Placeholder 6"/>
          <p:cNvSpPr>
            <a:spLocks noGrp="1"/>
          </p:cNvSpPr>
          <p:nvPr>
            <p:ph type="dt" sz="quarter" idx="10"/>
          </p:nvPr>
        </p:nvSpPr>
        <p:spPr>
          <a:noFill/>
        </p:spPr>
        <p:txBody>
          <a:bodyPr/>
          <a:lstStyle/>
          <a:p>
            <a:r>
              <a:rPr lang="en-US"/>
              <a:t>		 </a:t>
            </a:r>
            <a:r>
              <a:rPr lang="en-US" sz="1200"/>
              <a:t> </a:t>
            </a:r>
            <a:fld id="{20C5B24A-6600-405D-9BCF-A30297BDE40F}" type="slidenum">
              <a:rPr lang="en-US" sz="1200">
                <a:solidFill>
                  <a:srgbClr val="003399"/>
                </a:solidFill>
              </a:rPr>
              <a:pPr/>
              <a:t>10</a:t>
            </a:fld>
            <a:endParaRPr lang="en-US" sz="1200">
              <a:solidFill>
                <a:srgbClr val="003399"/>
              </a:solidFill>
            </a:endParaRPr>
          </a:p>
        </p:txBody>
      </p:sp>
      <p:sp>
        <p:nvSpPr>
          <p:cNvPr id="8199" name="Rectangle 15"/>
          <p:cNvSpPr>
            <a:spLocks noGrp="1" noChangeArrowheads="1"/>
          </p:cNvSpPr>
          <p:nvPr>
            <p:ph type="title" sz="quarter"/>
          </p:nvPr>
        </p:nvSpPr>
        <p:spPr/>
        <p:txBody>
          <a:bodyPr/>
          <a:lstStyle/>
          <a:p>
            <a:r>
              <a:rPr lang="en-US" sz="2800" smtClean="0"/>
              <a:t>3. Power Spectra and Linear Systems (2)</a:t>
            </a:r>
          </a:p>
        </p:txBody>
      </p:sp>
      <p:graphicFrame>
        <p:nvGraphicFramePr>
          <p:cNvPr id="8194" name="Object 5"/>
          <p:cNvGraphicFramePr>
            <a:graphicFrameLocks noChangeAspect="1"/>
          </p:cNvGraphicFramePr>
          <p:nvPr>
            <p:ph sz="quarter" idx="1"/>
          </p:nvPr>
        </p:nvGraphicFramePr>
        <p:xfrm>
          <a:off x="2057400" y="1371600"/>
          <a:ext cx="4343400" cy="319088"/>
        </p:xfrm>
        <a:graphic>
          <a:graphicData uri="http://schemas.openxmlformats.org/presentationml/2006/ole">
            <p:oleObj spid="_x0000_s8194" name="Equation" r:id="rId3" imgW="5499000" imgH="406080" progId="">
              <p:embed/>
            </p:oleObj>
          </a:graphicData>
        </a:graphic>
      </p:graphicFrame>
      <p:graphicFrame>
        <p:nvGraphicFramePr>
          <p:cNvPr id="8195" name="Object 8"/>
          <p:cNvGraphicFramePr>
            <a:graphicFrameLocks noChangeAspect="1"/>
          </p:cNvGraphicFramePr>
          <p:nvPr>
            <p:ph sz="quarter" idx="2"/>
          </p:nvPr>
        </p:nvGraphicFramePr>
        <p:xfrm>
          <a:off x="2057400" y="1905000"/>
          <a:ext cx="4572000" cy="527050"/>
        </p:xfrm>
        <a:graphic>
          <a:graphicData uri="http://schemas.openxmlformats.org/presentationml/2006/ole">
            <p:oleObj spid="_x0000_s8195" name="Equation" r:id="rId4" imgW="5841720" imgH="672840" progId="">
              <p:embed/>
            </p:oleObj>
          </a:graphicData>
        </a:graphic>
      </p:graphicFrame>
      <p:graphicFrame>
        <p:nvGraphicFramePr>
          <p:cNvPr id="8196" name="Object 11"/>
          <p:cNvGraphicFramePr>
            <a:graphicFrameLocks noChangeAspect="1"/>
          </p:cNvGraphicFramePr>
          <p:nvPr>
            <p:ph sz="quarter" idx="3"/>
          </p:nvPr>
        </p:nvGraphicFramePr>
        <p:xfrm>
          <a:off x="2743200" y="2667000"/>
          <a:ext cx="2286000" cy="444500"/>
        </p:xfrm>
        <a:graphic>
          <a:graphicData uri="http://schemas.openxmlformats.org/presentationml/2006/ole">
            <p:oleObj spid="_x0000_s8196" name="Equation" r:id="rId5" imgW="2806560" imgH="545760" progId="">
              <p:embed/>
            </p:oleObj>
          </a:graphicData>
        </a:graphic>
      </p:graphicFrame>
      <p:sp>
        <p:nvSpPr>
          <p:cNvPr id="8200" name="Text Box 4"/>
          <p:cNvSpPr txBox="1">
            <a:spLocks noChangeArrowheads="1"/>
          </p:cNvSpPr>
          <p:nvPr/>
        </p:nvSpPr>
        <p:spPr bwMode="auto">
          <a:xfrm>
            <a:off x="517525" y="898525"/>
            <a:ext cx="4073525" cy="7016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Using (3-15)-(3-17) in (3-14) we get </a:t>
            </a:r>
          </a:p>
          <a:p>
            <a:endParaRPr lang="en-US"/>
          </a:p>
        </p:txBody>
      </p:sp>
      <p:graphicFrame>
        <p:nvGraphicFramePr>
          <p:cNvPr id="8197" name="Object 14"/>
          <p:cNvGraphicFramePr>
            <a:graphicFrameLocks noChangeAspect="1"/>
          </p:cNvGraphicFramePr>
          <p:nvPr>
            <p:ph sz="quarter" idx="4"/>
          </p:nvPr>
        </p:nvGraphicFramePr>
        <p:xfrm>
          <a:off x="2438400" y="3656013"/>
          <a:ext cx="3429000" cy="687387"/>
        </p:xfrm>
        <a:graphic>
          <a:graphicData uri="http://schemas.openxmlformats.org/presentationml/2006/ole">
            <p:oleObj spid="_x0000_s8197" name="Equation" r:id="rId6" imgW="4305240" imgH="863280" progId="">
              <p:embed/>
            </p:oleObj>
          </a:graphicData>
        </a:graphic>
      </p:graphicFrame>
      <p:sp>
        <p:nvSpPr>
          <p:cNvPr id="8201" name="Text Box 17"/>
          <p:cNvSpPr txBox="1">
            <a:spLocks noChangeArrowheads="1"/>
          </p:cNvSpPr>
          <p:nvPr/>
        </p:nvSpPr>
        <p:spPr bwMode="auto">
          <a:xfrm>
            <a:off x="7527925" y="1303338"/>
            <a:ext cx="184150" cy="396875"/>
          </a:xfrm>
          <a:prstGeom prst="rect">
            <a:avLst/>
          </a:prstGeom>
          <a:noFill/>
          <a:ln w="9525">
            <a:noFill/>
            <a:miter lim="800000"/>
            <a:headEnd/>
            <a:tailEnd/>
          </a:ln>
        </p:spPr>
        <p:txBody>
          <a:bodyPr wrap="none">
            <a:spAutoFit/>
          </a:bodyPr>
          <a:lstStyle/>
          <a:p>
            <a:endParaRPr lang="en-US"/>
          </a:p>
        </p:txBody>
      </p:sp>
      <p:sp>
        <p:nvSpPr>
          <p:cNvPr id="8202" name="Text Box 18"/>
          <p:cNvSpPr txBox="1">
            <a:spLocks noChangeArrowheads="1"/>
          </p:cNvSpPr>
          <p:nvPr/>
        </p:nvSpPr>
        <p:spPr bwMode="auto">
          <a:xfrm>
            <a:off x="7527925" y="1303338"/>
            <a:ext cx="836613" cy="396875"/>
          </a:xfrm>
          <a:prstGeom prst="rect">
            <a:avLst/>
          </a:prstGeom>
          <a:noFill/>
          <a:ln w="9525">
            <a:noFill/>
            <a:miter lim="800000"/>
            <a:headEnd/>
            <a:tailEnd/>
          </a:ln>
        </p:spPr>
        <p:txBody>
          <a:bodyPr wrap="none">
            <a:spAutoFit/>
          </a:bodyPr>
          <a:lstStyle/>
          <a:p>
            <a:r>
              <a:rPr lang="en-US"/>
              <a:t>(3-18)</a:t>
            </a:r>
          </a:p>
        </p:txBody>
      </p:sp>
      <p:sp>
        <p:nvSpPr>
          <p:cNvPr id="8203" name="Text Box 19"/>
          <p:cNvSpPr txBox="1">
            <a:spLocks noChangeArrowheads="1"/>
          </p:cNvSpPr>
          <p:nvPr/>
        </p:nvSpPr>
        <p:spPr bwMode="auto">
          <a:xfrm>
            <a:off x="517525" y="1676400"/>
            <a:ext cx="730250" cy="396875"/>
          </a:xfrm>
          <a:prstGeom prst="rect">
            <a:avLst/>
          </a:prstGeom>
          <a:noFill/>
          <a:ln w="9525">
            <a:noFill/>
            <a:miter lim="800000"/>
            <a:headEnd/>
            <a:tailEnd/>
          </a:ln>
        </p:spPr>
        <p:txBody>
          <a:bodyPr wrap="none">
            <a:spAutoFit/>
          </a:bodyPr>
          <a:lstStyle/>
          <a:p>
            <a:r>
              <a:rPr lang="en-US"/>
              <a:t>since</a:t>
            </a:r>
          </a:p>
        </p:txBody>
      </p:sp>
      <p:sp>
        <p:nvSpPr>
          <p:cNvPr id="8204" name="Text Box 20"/>
          <p:cNvSpPr txBox="1">
            <a:spLocks noChangeArrowheads="1"/>
          </p:cNvSpPr>
          <p:nvPr/>
        </p:nvSpPr>
        <p:spPr bwMode="auto">
          <a:xfrm>
            <a:off x="533400" y="2362200"/>
            <a:ext cx="846138" cy="396875"/>
          </a:xfrm>
          <a:prstGeom prst="rect">
            <a:avLst/>
          </a:prstGeom>
          <a:noFill/>
          <a:ln w="9525">
            <a:noFill/>
            <a:miter lim="800000"/>
            <a:headEnd/>
            <a:tailEnd/>
          </a:ln>
        </p:spPr>
        <p:txBody>
          <a:bodyPr wrap="none">
            <a:spAutoFit/>
          </a:bodyPr>
          <a:lstStyle/>
          <a:p>
            <a:r>
              <a:rPr lang="en-US"/>
              <a:t>where</a:t>
            </a:r>
          </a:p>
        </p:txBody>
      </p:sp>
      <p:sp>
        <p:nvSpPr>
          <p:cNvPr id="8205" name="Text Box 21"/>
          <p:cNvSpPr txBox="1">
            <a:spLocks noChangeArrowheads="1"/>
          </p:cNvSpPr>
          <p:nvPr/>
        </p:nvSpPr>
        <p:spPr bwMode="auto">
          <a:xfrm>
            <a:off x="7545388" y="2667000"/>
            <a:ext cx="836612" cy="396875"/>
          </a:xfrm>
          <a:prstGeom prst="rect">
            <a:avLst/>
          </a:prstGeom>
          <a:noFill/>
          <a:ln w="9525">
            <a:noFill/>
            <a:miter lim="800000"/>
            <a:headEnd/>
            <a:tailEnd/>
          </a:ln>
        </p:spPr>
        <p:txBody>
          <a:bodyPr wrap="none">
            <a:spAutoFit/>
          </a:bodyPr>
          <a:lstStyle/>
          <a:p>
            <a:r>
              <a:rPr lang="en-US"/>
              <a:t>(3-19)</a:t>
            </a:r>
          </a:p>
        </p:txBody>
      </p:sp>
      <p:sp>
        <p:nvSpPr>
          <p:cNvPr id="8206" name="Text Box 22"/>
          <p:cNvSpPr txBox="1">
            <a:spLocks noChangeArrowheads="1"/>
          </p:cNvSpPr>
          <p:nvPr/>
        </p:nvSpPr>
        <p:spPr bwMode="auto">
          <a:xfrm>
            <a:off x="517525" y="3124200"/>
            <a:ext cx="5472113" cy="7016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represents the transfer function of the system, and</a:t>
            </a:r>
          </a:p>
          <a:p>
            <a:endParaRPr lang="en-US"/>
          </a:p>
        </p:txBody>
      </p:sp>
      <p:sp>
        <p:nvSpPr>
          <p:cNvPr id="8207" name="Text Box 23"/>
          <p:cNvSpPr txBox="1">
            <a:spLocks noChangeArrowheads="1"/>
          </p:cNvSpPr>
          <p:nvPr/>
        </p:nvSpPr>
        <p:spPr bwMode="auto">
          <a:xfrm>
            <a:off x="7527925" y="3589338"/>
            <a:ext cx="836613" cy="396875"/>
          </a:xfrm>
          <a:prstGeom prst="rect">
            <a:avLst/>
          </a:prstGeom>
          <a:noFill/>
          <a:ln w="9525">
            <a:noFill/>
            <a:miter lim="800000"/>
            <a:headEnd/>
            <a:tailEnd/>
          </a:ln>
        </p:spPr>
        <p:txBody>
          <a:bodyPr wrap="none">
            <a:spAutoFit/>
          </a:bodyPr>
          <a:lstStyle/>
          <a:p>
            <a:r>
              <a:rPr lang="en-US"/>
              <a:t>(3-20)</a:t>
            </a:r>
          </a:p>
        </p:txBody>
      </p:sp>
      <p:sp>
        <p:nvSpPr>
          <p:cNvPr id="8208" name="Text Box 24"/>
          <p:cNvSpPr txBox="1">
            <a:spLocks noChangeArrowheads="1"/>
          </p:cNvSpPr>
          <p:nvPr/>
        </p:nvSpPr>
        <p:spPr bwMode="auto">
          <a:xfrm>
            <a:off x="517525" y="4419600"/>
            <a:ext cx="8169275" cy="1738313"/>
          </a:xfrm>
          <a:prstGeom prst="rect">
            <a:avLst/>
          </a:prstGeom>
          <a:noFill/>
          <a:ln w="9525">
            <a:noFill/>
            <a:miter lim="800000"/>
            <a:headEnd/>
            <a:tailEnd/>
          </a:ln>
        </p:spPr>
        <p:txBody>
          <a:bodyPr>
            <a:spAutoFit/>
          </a:bodyPr>
          <a:lstStyle/>
          <a:p>
            <a:r>
              <a:rPr kumimoji="1" lang="en-US" altLang="ko-KR">
                <a:ea typeface="굴림" pitchFamily="50" charset="-127"/>
              </a:rPr>
              <a:t>From (3-18), the cross spectrum need not be real or nonnegative. However the output power spectrum is real and nonnegative and is related to the input spectrum and the system transfer function as in (3-20). Eq. (3-20) can be used for system identification as well.</a:t>
            </a:r>
          </a:p>
          <a:p>
            <a:endParaRPr kumimoji="1" lang="en-US" altLang="ko-KR" sz="800">
              <a:ea typeface="굴림" pitchFamily="50" charset="-127"/>
            </a:endParaRPr>
          </a:p>
          <a:p>
            <a:r>
              <a:rPr lang="en-US" u="sng"/>
              <a:t>Example</a:t>
            </a:r>
            <a:r>
              <a:rPr lang="en-US"/>
              <a:t> of Thermal noise (Example 11.1, p. 351, [4])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Date Placeholder 4"/>
          <p:cNvSpPr>
            <a:spLocks noGrp="1"/>
          </p:cNvSpPr>
          <p:nvPr>
            <p:ph type="dt" sz="quarter" idx="10"/>
          </p:nvPr>
        </p:nvSpPr>
        <p:spPr>
          <a:noFill/>
        </p:spPr>
        <p:txBody>
          <a:bodyPr/>
          <a:lstStyle/>
          <a:p>
            <a:r>
              <a:rPr lang="en-US"/>
              <a:t>		 </a:t>
            </a:r>
            <a:r>
              <a:rPr lang="en-US" sz="1200"/>
              <a:t> </a:t>
            </a:r>
            <a:fld id="{D224D9D7-2C46-4CF3-ADDD-E984400677D4}" type="slidenum">
              <a:rPr lang="en-US" sz="1200">
                <a:solidFill>
                  <a:srgbClr val="003399"/>
                </a:solidFill>
              </a:rPr>
              <a:pPr/>
              <a:t>11</a:t>
            </a:fld>
            <a:endParaRPr lang="en-US" sz="1200">
              <a:solidFill>
                <a:srgbClr val="003399"/>
              </a:solidFill>
            </a:endParaRPr>
          </a:p>
        </p:txBody>
      </p:sp>
      <p:sp>
        <p:nvSpPr>
          <p:cNvPr id="9221" name="Rectangle 10"/>
          <p:cNvSpPr>
            <a:spLocks noGrp="1" noChangeArrowheads="1"/>
          </p:cNvSpPr>
          <p:nvPr>
            <p:ph type="title"/>
          </p:nvPr>
        </p:nvSpPr>
        <p:spPr/>
        <p:txBody>
          <a:bodyPr/>
          <a:lstStyle/>
          <a:p>
            <a:r>
              <a:rPr lang="en-US" sz="2800" smtClean="0"/>
              <a:t>3. Power Spectra and Linear Systems (3)</a:t>
            </a:r>
          </a:p>
        </p:txBody>
      </p:sp>
      <p:graphicFrame>
        <p:nvGraphicFramePr>
          <p:cNvPr id="9218" name="Object 5"/>
          <p:cNvGraphicFramePr>
            <a:graphicFrameLocks noChangeAspect="1"/>
          </p:cNvGraphicFramePr>
          <p:nvPr>
            <p:ph sz="half" idx="1"/>
          </p:nvPr>
        </p:nvGraphicFramePr>
        <p:xfrm>
          <a:off x="2667000" y="1427163"/>
          <a:ext cx="3352800" cy="311150"/>
        </p:xfrm>
        <a:graphic>
          <a:graphicData uri="http://schemas.openxmlformats.org/presentationml/2006/ole">
            <p:oleObj spid="_x0000_s9218" name="Equation" r:id="rId3" imgW="4127400" imgH="380880" progId="">
              <p:embed/>
            </p:oleObj>
          </a:graphicData>
        </a:graphic>
      </p:graphicFrame>
      <p:sp>
        <p:nvSpPr>
          <p:cNvPr id="9222" name="Text Box 4"/>
          <p:cNvSpPr txBox="1">
            <a:spLocks noChangeArrowheads="1"/>
          </p:cNvSpPr>
          <p:nvPr/>
        </p:nvSpPr>
        <p:spPr bwMode="auto">
          <a:xfrm>
            <a:off x="468313" y="898525"/>
            <a:ext cx="8294687" cy="701675"/>
          </a:xfrm>
          <a:prstGeom prst="rect">
            <a:avLst/>
          </a:prstGeom>
          <a:noFill/>
          <a:ln w="9525">
            <a:noFill/>
            <a:miter lim="800000"/>
            <a:headEnd/>
            <a:tailEnd/>
          </a:ln>
        </p:spPr>
        <p:txBody>
          <a:bodyPr>
            <a:spAutoFit/>
          </a:bodyPr>
          <a:lstStyle/>
          <a:p>
            <a:pPr>
              <a:buFont typeface="Wingdings" pitchFamily="2" charset="2"/>
              <a:buChar char="q"/>
            </a:pPr>
            <a:r>
              <a:rPr kumimoji="1" lang="en-US" altLang="ko-KR" b="1">
                <a:ea typeface="굴림" pitchFamily="50" charset="-127"/>
              </a:rPr>
              <a:t> W.S.S White Noise Process</a:t>
            </a:r>
            <a:r>
              <a:rPr kumimoji="1" lang="en-US" altLang="ko-KR">
                <a:ea typeface="굴림" pitchFamily="50" charset="-127"/>
              </a:rPr>
              <a:t>: If </a:t>
            </a:r>
            <a:r>
              <a:rPr kumimoji="1" lang="en-US" altLang="ko-KR" i="1">
                <a:ea typeface="굴림" pitchFamily="50" charset="-127"/>
              </a:rPr>
              <a:t>W</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is a w.s.s white noise process, then</a:t>
            </a:r>
          </a:p>
          <a:p>
            <a:endParaRPr lang="en-US"/>
          </a:p>
        </p:txBody>
      </p:sp>
      <p:sp>
        <p:nvSpPr>
          <p:cNvPr id="9223" name="Text Box 8"/>
          <p:cNvSpPr txBox="1">
            <a:spLocks noChangeArrowheads="1"/>
          </p:cNvSpPr>
          <p:nvPr/>
        </p:nvSpPr>
        <p:spPr bwMode="auto">
          <a:xfrm>
            <a:off x="517525" y="1919288"/>
            <a:ext cx="7832725" cy="1890712"/>
          </a:xfrm>
          <a:prstGeom prst="rect">
            <a:avLst/>
          </a:prstGeom>
          <a:noFill/>
          <a:ln w="9525">
            <a:noFill/>
            <a:miter lim="800000"/>
            <a:headEnd/>
            <a:tailEnd/>
          </a:ln>
        </p:spPr>
        <p:txBody>
          <a:bodyPr wrap="none">
            <a:spAutoFit/>
          </a:bodyPr>
          <a:lstStyle/>
          <a:p>
            <a:r>
              <a:rPr kumimoji="1" lang="en-US" altLang="ko-KR">
                <a:ea typeface="굴림" pitchFamily="50" charset="-127"/>
              </a:rPr>
              <a:t>Thus the spectrum of a white noise process is flat, thus justifying its </a:t>
            </a:r>
          </a:p>
          <a:p>
            <a:r>
              <a:rPr kumimoji="1" lang="en-US" altLang="ko-KR">
                <a:ea typeface="굴림" pitchFamily="50" charset="-127"/>
              </a:rPr>
              <a:t>name. Notice that a white noise process is unrealizable since its total </a:t>
            </a:r>
          </a:p>
          <a:p>
            <a:r>
              <a:rPr kumimoji="1" lang="en-US" altLang="ko-KR">
                <a:ea typeface="굴림" pitchFamily="50" charset="-127"/>
              </a:rPr>
              <a:t>power is indeterminate.</a:t>
            </a:r>
          </a:p>
          <a:p>
            <a:endParaRPr kumimoji="1" lang="en-US" altLang="ko-KR" sz="1800">
              <a:ea typeface="굴림" pitchFamily="50" charset="-127"/>
            </a:endParaRPr>
          </a:p>
          <a:p>
            <a:r>
              <a:rPr kumimoji="1" lang="en-US" altLang="ko-KR">
                <a:ea typeface="굴림" pitchFamily="50" charset="-127"/>
              </a:rPr>
              <a:t>From (3-20), if the input to an unknown system is a white noise process, </a:t>
            </a:r>
          </a:p>
          <a:p>
            <a:r>
              <a:rPr kumimoji="1" lang="en-US" altLang="ko-KR">
                <a:ea typeface="굴림" pitchFamily="50" charset="-127"/>
              </a:rPr>
              <a:t>then the output spectrum is given by</a:t>
            </a:r>
            <a:endParaRPr lang="en-US"/>
          </a:p>
        </p:txBody>
      </p:sp>
      <p:graphicFrame>
        <p:nvGraphicFramePr>
          <p:cNvPr id="9219" name="Object 9"/>
          <p:cNvGraphicFramePr>
            <a:graphicFrameLocks noChangeAspect="1"/>
          </p:cNvGraphicFramePr>
          <p:nvPr>
            <p:ph sz="half" idx="2"/>
          </p:nvPr>
        </p:nvGraphicFramePr>
        <p:xfrm>
          <a:off x="3276600" y="3938588"/>
          <a:ext cx="1905000" cy="328612"/>
        </p:xfrm>
        <a:graphic>
          <a:graphicData uri="http://schemas.openxmlformats.org/presentationml/2006/ole">
            <p:oleObj spid="_x0000_s9219" name="Equation" r:id="rId4" imgW="2349360" imgH="406080" progId="">
              <p:embed/>
            </p:oleObj>
          </a:graphicData>
        </a:graphic>
      </p:graphicFrame>
      <p:sp>
        <p:nvSpPr>
          <p:cNvPr id="9224" name="Text Box 12"/>
          <p:cNvSpPr txBox="1">
            <a:spLocks noChangeArrowheads="1"/>
          </p:cNvSpPr>
          <p:nvPr/>
        </p:nvSpPr>
        <p:spPr bwMode="auto">
          <a:xfrm>
            <a:off x="593725" y="4403725"/>
            <a:ext cx="7864475" cy="1311275"/>
          </a:xfrm>
          <a:prstGeom prst="rect">
            <a:avLst/>
          </a:prstGeom>
          <a:noFill/>
          <a:ln w="9525">
            <a:noFill/>
            <a:miter lim="800000"/>
            <a:headEnd/>
            <a:tailEnd/>
          </a:ln>
        </p:spPr>
        <p:txBody>
          <a:bodyPr>
            <a:spAutoFit/>
          </a:bodyPr>
          <a:lstStyle/>
          <a:p>
            <a:r>
              <a:rPr kumimoji="1" lang="en-US" altLang="ko-KR">
                <a:ea typeface="굴림" pitchFamily="50" charset="-127"/>
              </a:rPr>
              <a:t>Notice that the output spectrum captures the system transfer function </a:t>
            </a:r>
          </a:p>
          <a:p>
            <a:r>
              <a:rPr kumimoji="1" lang="en-US" altLang="ko-KR">
                <a:ea typeface="굴림" pitchFamily="50" charset="-127"/>
              </a:rPr>
              <a:t>characteristics entirely, and for rational systems Eq (3-22) may be used to determine the pole/zero locations of the underlying system.</a:t>
            </a:r>
          </a:p>
          <a:p>
            <a:endParaRPr lang="en-US"/>
          </a:p>
        </p:txBody>
      </p:sp>
      <p:sp>
        <p:nvSpPr>
          <p:cNvPr id="9225" name="Text Box 13"/>
          <p:cNvSpPr txBox="1">
            <a:spLocks noChangeArrowheads="1"/>
          </p:cNvSpPr>
          <p:nvPr/>
        </p:nvSpPr>
        <p:spPr bwMode="auto">
          <a:xfrm>
            <a:off x="7316788" y="1379538"/>
            <a:ext cx="836612" cy="396875"/>
          </a:xfrm>
          <a:prstGeom prst="rect">
            <a:avLst/>
          </a:prstGeom>
          <a:noFill/>
          <a:ln w="9525">
            <a:noFill/>
            <a:miter lim="800000"/>
            <a:headEnd/>
            <a:tailEnd/>
          </a:ln>
        </p:spPr>
        <p:txBody>
          <a:bodyPr wrap="none">
            <a:spAutoFit/>
          </a:bodyPr>
          <a:lstStyle/>
          <a:p>
            <a:r>
              <a:rPr lang="en-US"/>
              <a:t>(3-21)</a:t>
            </a:r>
          </a:p>
        </p:txBody>
      </p:sp>
      <p:sp>
        <p:nvSpPr>
          <p:cNvPr id="9226" name="Text Box 14"/>
          <p:cNvSpPr txBox="1">
            <a:spLocks noChangeArrowheads="1"/>
          </p:cNvSpPr>
          <p:nvPr/>
        </p:nvSpPr>
        <p:spPr bwMode="auto">
          <a:xfrm>
            <a:off x="7299325" y="3894138"/>
            <a:ext cx="836613" cy="396875"/>
          </a:xfrm>
          <a:prstGeom prst="rect">
            <a:avLst/>
          </a:prstGeom>
          <a:noFill/>
          <a:ln w="9525">
            <a:noFill/>
            <a:miter lim="800000"/>
            <a:headEnd/>
            <a:tailEnd/>
          </a:ln>
        </p:spPr>
        <p:txBody>
          <a:bodyPr wrap="none">
            <a:spAutoFit/>
          </a:bodyPr>
          <a:lstStyle/>
          <a:p>
            <a:r>
              <a:rPr lang="en-US"/>
              <a:t>(3-22)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2" name="Date Placeholder 4"/>
          <p:cNvSpPr>
            <a:spLocks noGrp="1"/>
          </p:cNvSpPr>
          <p:nvPr>
            <p:ph type="dt" sz="quarter" idx="10"/>
          </p:nvPr>
        </p:nvSpPr>
        <p:spPr>
          <a:noFill/>
        </p:spPr>
        <p:txBody>
          <a:bodyPr/>
          <a:lstStyle/>
          <a:p>
            <a:r>
              <a:rPr lang="en-US"/>
              <a:t>		 </a:t>
            </a:r>
            <a:r>
              <a:rPr lang="en-US" sz="1200"/>
              <a:t> </a:t>
            </a:r>
            <a:fld id="{FF98FA6F-F04F-4DF9-969E-3FDF5503430F}" type="slidenum">
              <a:rPr lang="en-US" sz="1200">
                <a:solidFill>
                  <a:srgbClr val="003399"/>
                </a:solidFill>
              </a:rPr>
              <a:pPr/>
              <a:t>12</a:t>
            </a:fld>
            <a:endParaRPr lang="en-US" sz="1200">
              <a:solidFill>
                <a:srgbClr val="003399"/>
              </a:solidFill>
            </a:endParaRPr>
          </a:p>
        </p:txBody>
      </p:sp>
      <p:sp>
        <p:nvSpPr>
          <p:cNvPr id="10253" name="Rectangle 8"/>
          <p:cNvSpPr>
            <a:spLocks noGrp="1" noChangeArrowheads="1"/>
          </p:cNvSpPr>
          <p:nvPr>
            <p:ph type="title"/>
          </p:nvPr>
        </p:nvSpPr>
        <p:spPr/>
        <p:txBody>
          <a:bodyPr/>
          <a:lstStyle/>
          <a:p>
            <a:r>
              <a:rPr lang="en-US" sz="2800" smtClean="0"/>
              <a:t>3. Power Spectra and Linear Systems (4)</a:t>
            </a:r>
          </a:p>
        </p:txBody>
      </p:sp>
      <p:graphicFrame>
        <p:nvGraphicFramePr>
          <p:cNvPr id="10242" name="Object 4"/>
          <p:cNvGraphicFramePr>
            <a:graphicFrameLocks noChangeAspect="1"/>
          </p:cNvGraphicFramePr>
          <p:nvPr>
            <p:ph sz="half" idx="1"/>
          </p:nvPr>
        </p:nvGraphicFramePr>
        <p:xfrm>
          <a:off x="2362200" y="2470150"/>
          <a:ext cx="3962400" cy="654050"/>
        </p:xfrm>
        <a:graphic>
          <a:graphicData uri="http://schemas.openxmlformats.org/presentationml/2006/ole">
            <p:oleObj spid="_x0000_s10242" name="Equation" r:id="rId3" imgW="5079960" imgH="838080" progId="">
              <p:embed/>
            </p:oleObj>
          </a:graphicData>
        </a:graphic>
      </p:graphicFrame>
      <p:graphicFrame>
        <p:nvGraphicFramePr>
          <p:cNvPr id="10243" name="Object 7"/>
          <p:cNvGraphicFramePr>
            <a:graphicFrameLocks noChangeAspect="1"/>
          </p:cNvGraphicFramePr>
          <p:nvPr>
            <p:ph sz="half" idx="2"/>
          </p:nvPr>
        </p:nvGraphicFramePr>
        <p:xfrm>
          <a:off x="2362200" y="3695700"/>
          <a:ext cx="4191000" cy="1028700"/>
        </p:xfrm>
        <a:graphic>
          <a:graphicData uri="http://schemas.openxmlformats.org/presentationml/2006/ole">
            <p:oleObj spid="_x0000_s10243" name="Equation" r:id="rId4" imgW="5384520" imgH="1320480" progId="">
              <p:embed/>
            </p:oleObj>
          </a:graphicData>
        </a:graphic>
      </p:graphicFrame>
      <p:sp>
        <p:nvSpPr>
          <p:cNvPr id="10254" name="Line 11"/>
          <p:cNvSpPr>
            <a:spLocks noChangeShapeType="1"/>
          </p:cNvSpPr>
          <p:nvPr/>
        </p:nvSpPr>
        <p:spPr bwMode="auto">
          <a:xfrm>
            <a:off x="1130300" y="5715000"/>
            <a:ext cx="2057400" cy="0"/>
          </a:xfrm>
          <a:prstGeom prst="line">
            <a:avLst/>
          </a:prstGeom>
          <a:noFill/>
          <a:ln w="9525">
            <a:solidFill>
              <a:schemeClr val="tx1"/>
            </a:solidFill>
            <a:round/>
            <a:headEnd/>
            <a:tailEnd type="triangle" w="med" len="med"/>
          </a:ln>
        </p:spPr>
        <p:txBody>
          <a:bodyPr/>
          <a:lstStyle/>
          <a:p>
            <a:endParaRPr lang="en-US"/>
          </a:p>
        </p:txBody>
      </p:sp>
      <p:sp>
        <p:nvSpPr>
          <p:cNvPr id="10255" name="Line 12"/>
          <p:cNvSpPr>
            <a:spLocks noChangeShapeType="1"/>
          </p:cNvSpPr>
          <p:nvPr/>
        </p:nvSpPr>
        <p:spPr bwMode="auto">
          <a:xfrm flipV="1">
            <a:off x="2120900" y="4800600"/>
            <a:ext cx="0" cy="1066800"/>
          </a:xfrm>
          <a:prstGeom prst="line">
            <a:avLst/>
          </a:prstGeom>
          <a:noFill/>
          <a:ln w="9525">
            <a:solidFill>
              <a:schemeClr val="tx1"/>
            </a:solidFill>
            <a:round/>
            <a:headEnd/>
            <a:tailEnd type="triangle" w="med" len="med"/>
          </a:ln>
        </p:spPr>
        <p:txBody>
          <a:bodyPr/>
          <a:lstStyle/>
          <a:p>
            <a:endParaRPr lang="en-US"/>
          </a:p>
        </p:txBody>
      </p:sp>
      <p:graphicFrame>
        <p:nvGraphicFramePr>
          <p:cNvPr id="10244" name="Object 15"/>
          <p:cNvGraphicFramePr>
            <a:graphicFrameLocks noChangeAspect="1"/>
          </p:cNvGraphicFramePr>
          <p:nvPr/>
        </p:nvGraphicFramePr>
        <p:xfrm>
          <a:off x="3187700" y="5715000"/>
          <a:ext cx="165100" cy="152400"/>
        </p:xfrm>
        <a:graphic>
          <a:graphicData uri="http://schemas.openxmlformats.org/presentationml/2006/ole">
            <p:oleObj spid="_x0000_s10244" name="Equation" r:id="rId5" imgW="164880" imgH="152280" progId="">
              <p:embed/>
            </p:oleObj>
          </a:graphicData>
        </a:graphic>
      </p:graphicFrame>
      <p:graphicFrame>
        <p:nvGraphicFramePr>
          <p:cNvPr id="10245" name="Object 16"/>
          <p:cNvGraphicFramePr>
            <a:graphicFrameLocks noChangeAspect="1"/>
          </p:cNvGraphicFramePr>
          <p:nvPr/>
        </p:nvGraphicFramePr>
        <p:xfrm>
          <a:off x="2184400" y="4711700"/>
          <a:ext cx="635000" cy="304800"/>
        </p:xfrm>
        <a:graphic>
          <a:graphicData uri="http://schemas.openxmlformats.org/presentationml/2006/ole">
            <p:oleObj spid="_x0000_s10245" name="Equation" r:id="rId6" imgW="634680" imgH="304560" progId="">
              <p:embed/>
            </p:oleObj>
          </a:graphicData>
        </a:graphic>
      </p:graphicFrame>
      <p:graphicFrame>
        <p:nvGraphicFramePr>
          <p:cNvPr id="10246" name="Object 17"/>
          <p:cNvGraphicFramePr>
            <a:graphicFrameLocks noChangeAspect="1"/>
          </p:cNvGraphicFramePr>
          <p:nvPr/>
        </p:nvGraphicFramePr>
        <p:xfrm>
          <a:off x="1130300" y="5753100"/>
          <a:ext cx="469900" cy="190500"/>
        </p:xfrm>
        <a:graphic>
          <a:graphicData uri="http://schemas.openxmlformats.org/presentationml/2006/ole">
            <p:oleObj spid="_x0000_s10246" name="Equation" r:id="rId7" imgW="469800" imgH="190440" progId="">
              <p:embed/>
            </p:oleObj>
          </a:graphicData>
        </a:graphic>
      </p:graphicFrame>
      <p:graphicFrame>
        <p:nvGraphicFramePr>
          <p:cNvPr id="10247" name="Object 18"/>
          <p:cNvGraphicFramePr>
            <a:graphicFrameLocks noChangeAspect="1"/>
          </p:cNvGraphicFramePr>
          <p:nvPr/>
        </p:nvGraphicFramePr>
        <p:xfrm>
          <a:off x="2628900" y="5753100"/>
          <a:ext cx="406400" cy="190500"/>
        </p:xfrm>
        <a:graphic>
          <a:graphicData uri="http://schemas.openxmlformats.org/presentationml/2006/ole">
            <p:oleObj spid="_x0000_s10247" name="Equation" r:id="rId8" imgW="406080" imgH="190440" progId="">
              <p:embed/>
            </p:oleObj>
          </a:graphicData>
        </a:graphic>
      </p:graphicFrame>
      <p:graphicFrame>
        <p:nvGraphicFramePr>
          <p:cNvPr id="10248" name="Object 19"/>
          <p:cNvGraphicFramePr>
            <a:graphicFrameLocks noChangeAspect="1"/>
          </p:cNvGraphicFramePr>
          <p:nvPr/>
        </p:nvGraphicFramePr>
        <p:xfrm>
          <a:off x="1968500" y="5029200"/>
          <a:ext cx="101600" cy="177800"/>
        </p:xfrm>
        <a:graphic>
          <a:graphicData uri="http://schemas.openxmlformats.org/presentationml/2006/ole">
            <p:oleObj spid="_x0000_s10248" name="Equation" r:id="rId9" imgW="101520" imgH="177480" progId="">
              <p:embed/>
            </p:oleObj>
          </a:graphicData>
        </a:graphic>
      </p:graphicFrame>
      <p:graphicFrame>
        <p:nvGraphicFramePr>
          <p:cNvPr id="10249" name="Object 20"/>
          <p:cNvGraphicFramePr>
            <a:graphicFrameLocks noChangeAspect="1"/>
          </p:cNvGraphicFramePr>
          <p:nvPr/>
        </p:nvGraphicFramePr>
        <p:xfrm>
          <a:off x="8407400" y="5562600"/>
          <a:ext cx="127000" cy="152400"/>
        </p:xfrm>
        <a:graphic>
          <a:graphicData uri="http://schemas.openxmlformats.org/presentationml/2006/ole">
            <p:oleObj spid="_x0000_s10249" name="Equation" r:id="rId10" imgW="126720" imgH="152280" progId="">
              <p:embed/>
            </p:oleObj>
          </a:graphicData>
        </a:graphic>
      </p:graphicFrame>
      <p:sp>
        <p:nvSpPr>
          <p:cNvPr id="10256" name="Line 21"/>
          <p:cNvSpPr>
            <a:spLocks noChangeShapeType="1"/>
          </p:cNvSpPr>
          <p:nvPr/>
        </p:nvSpPr>
        <p:spPr bwMode="auto">
          <a:xfrm flipV="1">
            <a:off x="1435100" y="5257800"/>
            <a:ext cx="0" cy="457200"/>
          </a:xfrm>
          <a:prstGeom prst="line">
            <a:avLst/>
          </a:prstGeom>
          <a:noFill/>
          <a:ln w="25400">
            <a:solidFill>
              <a:schemeClr val="tx1"/>
            </a:solidFill>
            <a:round/>
            <a:headEnd/>
            <a:tailEnd/>
          </a:ln>
        </p:spPr>
        <p:txBody>
          <a:bodyPr/>
          <a:lstStyle/>
          <a:p>
            <a:endParaRPr lang="en-US"/>
          </a:p>
        </p:txBody>
      </p:sp>
      <p:sp>
        <p:nvSpPr>
          <p:cNvPr id="10257" name="Line 22"/>
          <p:cNvSpPr>
            <a:spLocks noChangeShapeType="1"/>
          </p:cNvSpPr>
          <p:nvPr/>
        </p:nvSpPr>
        <p:spPr bwMode="auto">
          <a:xfrm>
            <a:off x="1435100" y="5257800"/>
            <a:ext cx="1371600" cy="0"/>
          </a:xfrm>
          <a:prstGeom prst="line">
            <a:avLst/>
          </a:prstGeom>
          <a:noFill/>
          <a:ln w="25400">
            <a:solidFill>
              <a:schemeClr val="tx1"/>
            </a:solidFill>
            <a:round/>
            <a:headEnd/>
            <a:tailEnd/>
          </a:ln>
        </p:spPr>
        <p:txBody>
          <a:bodyPr/>
          <a:lstStyle/>
          <a:p>
            <a:endParaRPr lang="en-US"/>
          </a:p>
        </p:txBody>
      </p:sp>
      <p:sp>
        <p:nvSpPr>
          <p:cNvPr id="10258" name="Line 23"/>
          <p:cNvSpPr>
            <a:spLocks noChangeShapeType="1"/>
          </p:cNvSpPr>
          <p:nvPr/>
        </p:nvSpPr>
        <p:spPr bwMode="auto">
          <a:xfrm flipV="1">
            <a:off x="2806700" y="5257800"/>
            <a:ext cx="0" cy="457200"/>
          </a:xfrm>
          <a:prstGeom prst="line">
            <a:avLst/>
          </a:prstGeom>
          <a:noFill/>
          <a:ln w="25400">
            <a:solidFill>
              <a:schemeClr val="tx1"/>
            </a:solidFill>
            <a:round/>
            <a:headEnd/>
            <a:tailEnd/>
          </a:ln>
        </p:spPr>
        <p:txBody>
          <a:bodyPr/>
          <a:lstStyle/>
          <a:p>
            <a:endParaRPr lang="en-US"/>
          </a:p>
        </p:txBody>
      </p:sp>
      <p:pic>
        <p:nvPicPr>
          <p:cNvPr id="10259" name="Picture 24" descr="sincfig1"/>
          <p:cNvPicPr>
            <a:picLocks noChangeAspect="1" noChangeArrowheads="1"/>
          </p:cNvPicPr>
          <p:nvPr/>
        </p:nvPicPr>
        <p:blipFill>
          <a:blip r:embed="rId11" cstate="print"/>
          <a:srcRect/>
          <a:stretch>
            <a:fillRect/>
          </a:stretch>
        </p:blipFill>
        <p:spPr bwMode="auto">
          <a:xfrm>
            <a:off x="6172200" y="4572000"/>
            <a:ext cx="1981200" cy="1485900"/>
          </a:xfrm>
          <a:prstGeom prst="rect">
            <a:avLst/>
          </a:prstGeom>
          <a:noFill/>
          <a:ln w="9525">
            <a:noFill/>
            <a:miter lim="800000"/>
            <a:headEnd/>
            <a:tailEnd/>
          </a:ln>
        </p:spPr>
      </p:pic>
      <p:sp>
        <p:nvSpPr>
          <p:cNvPr id="10260" name="Line 25"/>
          <p:cNvSpPr>
            <a:spLocks noChangeShapeType="1"/>
          </p:cNvSpPr>
          <p:nvPr/>
        </p:nvSpPr>
        <p:spPr bwMode="auto">
          <a:xfrm>
            <a:off x="5867400" y="5556250"/>
            <a:ext cx="2514600" cy="0"/>
          </a:xfrm>
          <a:prstGeom prst="line">
            <a:avLst/>
          </a:prstGeom>
          <a:noFill/>
          <a:ln w="9525">
            <a:solidFill>
              <a:schemeClr val="tx1"/>
            </a:solidFill>
            <a:round/>
            <a:headEnd/>
            <a:tailEnd type="triangle" w="med" len="med"/>
          </a:ln>
        </p:spPr>
        <p:txBody>
          <a:bodyPr/>
          <a:lstStyle/>
          <a:p>
            <a:endParaRPr lang="en-US"/>
          </a:p>
        </p:txBody>
      </p:sp>
      <p:sp>
        <p:nvSpPr>
          <p:cNvPr id="10261" name="Line 26"/>
          <p:cNvSpPr>
            <a:spLocks noChangeShapeType="1"/>
          </p:cNvSpPr>
          <p:nvPr/>
        </p:nvSpPr>
        <p:spPr bwMode="auto">
          <a:xfrm flipV="1">
            <a:off x="7188200" y="4419600"/>
            <a:ext cx="0" cy="1524000"/>
          </a:xfrm>
          <a:prstGeom prst="line">
            <a:avLst/>
          </a:prstGeom>
          <a:noFill/>
          <a:ln w="9525">
            <a:solidFill>
              <a:schemeClr val="tx1"/>
            </a:solidFill>
            <a:round/>
            <a:headEnd/>
            <a:tailEnd type="triangle" w="med" len="med"/>
          </a:ln>
        </p:spPr>
        <p:txBody>
          <a:bodyPr/>
          <a:lstStyle/>
          <a:p>
            <a:endParaRPr lang="en-US"/>
          </a:p>
        </p:txBody>
      </p:sp>
      <p:graphicFrame>
        <p:nvGraphicFramePr>
          <p:cNvPr id="10250" name="Object 27"/>
          <p:cNvGraphicFramePr>
            <a:graphicFrameLocks noChangeAspect="1"/>
          </p:cNvGraphicFramePr>
          <p:nvPr/>
        </p:nvGraphicFramePr>
        <p:xfrm>
          <a:off x="7289800" y="4489450"/>
          <a:ext cx="254000" cy="215900"/>
        </p:xfrm>
        <a:graphic>
          <a:graphicData uri="http://schemas.openxmlformats.org/presentationml/2006/ole">
            <p:oleObj spid="_x0000_s10250" name="Equation" r:id="rId12" imgW="253800" imgH="215640" progId="">
              <p:embed/>
            </p:oleObj>
          </a:graphicData>
        </a:graphic>
      </p:graphicFrame>
      <p:graphicFrame>
        <p:nvGraphicFramePr>
          <p:cNvPr id="10251" name="Object 28"/>
          <p:cNvGraphicFramePr>
            <a:graphicFrameLocks noChangeAspect="1"/>
          </p:cNvGraphicFramePr>
          <p:nvPr/>
        </p:nvGraphicFramePr>
        <p:xfrm>
          <a:off x="7213600" y="4114800"/>
          <a:ext cx="558800" cy="368300"/>
        </p:xfrm>
        <a:graphic>
          <a:graphicData uri="http://schemas.openxmlformats.org/presentationml/2006/ole">
            <p:oleObj spid="_x0000_s10251" name="Equation" r:id="rId13" imgW="558720" imgH="368280" progId="">
              <p:embed/>
            </p:oleObj>
          </a:graphicData>
        </a:graphic>
      </p:graphicFrame>
      <p:sp>
        <p:nvSpPr>
          <p:cNvPr id="10262" name="Text Box 30"/>
          <p:cNvSpPr txBox="1">
            <a:spLocks noChangeArrowheads="1"/>
          </p:cNvSpPr>
          <p:nvPr/>
        </p:nvSpPr>
        <p:spPr bwMode="auto">
          <a:xfrm>
            <a:off x="517525" y="920750"/>
            <a:ext cx="8169275" cy="1798638"/>
          </a:xfrm>
          <a:prstGeom prst="rect">
            <a:avLst/>
          </a:prstGeom>
          <a:noFill/>
          <a:ln w="9525">
            <a:noFill/>
            <a:miter lim="800000"/>
            <a:headEnd/>
            <a:tailEnd/>
          </a:ln>
        </p:spPr>
        <p:txBody>
          <a:bodyPr>
            <a:spAutoFit/>
          </a:bodyPr>
          <a:lstStyle/>
          <a:p>
            <a:r>
              <a:rPr kumimoji="1" lang="en-US" altLang="ko-KR" u="sng">
                <a:ea typeface="굴림" pitchFamily="50" charset="-127"/>
              </a:rPr>
              <a:t>Example 3.1</a:t>
            </a:r>
            <a:r>
              <a:rPr kumimoji="1" lang="en-US" altLang="ko-KR">
                <a:ea typeface="굴림" pitchFamily="50" charset="-127"/>
              </a:rPr>
              <a:t>: A w.s.s white noise process </a:t>
            </a:r>
            <a:r>
              <a:rPr kumimoji="1" lang="en-US" altLang="ko-KR" i="1">
                <a:ea typeface="굴림" pitchFamily="50" charset="-127"/>
              </a:rPr>
              <a:t>W</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is passed through a low pass filter (LPF) with bandwidth </a:t>
            </a:r>
            <a:r>
              <a:rPr kumimoji="1" lang="en-US" altLang="ko-KR" i="1">
                <a:ea typeface="굴림" pitchFamily="50" charset="-127"/>
              </a:rPr>
              <a:t>B</a:t>
            </a:r>
            <a:r>
              <a:rPr kumimoji="1" lang="en-US" altLang="ko-KR">
                <a:ea typeface="굴림" pitchFamily="50" charset="-127"/>
              </a:rPr>
              <a:t>/2. Find the autocorrelation function of the output process.</a:t>
            </a:r>
          </a:p>
          <a:p>
            <a:endParaRPr kumimoji="1" lang="en-US" altLang="ko-KR" sz="1200">
              <a:ea typeface="굴림" pitchFamily="50" charset="-127"/>
            </a:endParaRPr>
          </a:p>
          <a:p>
            <a:r>
              <a:rPr kumimoji="1" lang="en-US" altLang="ko-KR" u="sng">
                <a:ea typeface="굴림" pitchFamily="50" charset="-127"/>
              </a:rPr>
              <a:t>Solution:</a:t>
            </a:r>
            <a:r>
              <a:rPr kumimoji="1" lang="en-US" altLang="ko-KR">
                <a:ea typeface="굴림" pitchFamily="50" charset="-127"/>
              </a:rPr>
              <a:t> Let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represent the output of the LPF. Then from (3-22)</a:t>
            </a:r>
          </a:p>
          <a:p>
            <a:endParaRPr lang="en-US"/>
          </a:p>
        </p:txBody>
      </p:sp>
      <p:sp>
        <p:nvSpPr>
          <p:cNvPr id="10263" name="Text Box 31"/>
          <p:cNvSpPr txBox="1">
            <a:spLocks noChangeArrowheads="1"/>
          </p:cNvSpPr>
          <p:nvPr/>
        </p:nvSpPr>
        <p:spPr bwMode="auto">
          <a:xfrm>
            <a:off x="7604125" y="2514600"/>
            <a:ext cx="836613" cy="396875"/>
          </a:xfrm>
          <a:prstGeom prst="rect">
            <a:avLst/>
          </a:prstGeom>
          <a:noFill/>
          <a:ln w="9525">
            <a:noFill/>
            <a:miter lim="800000"/>
            <a:headEnd/>
            <a:tailEnd/>
          </a:ln>
        </p:spPr>
        <p:txBody>
          <a:bodyPr wrap="none">
            <a:spAutoFit/>
          </a:bodyPr>
          <a:lstStyle/>
          <a:p>
            <a:r>
              <a:rPr lang="en-US"/>
              <a:t>(3-23)</a:t>
            </a:r>
          </a:p>
        </p:txBody>
      </p:sp>
      <p:sp>
        <p:nvSpPr>
          <p:cNvPr id="10264" name="Text Box 32"/>
          <p:cNvSpPr txBox="1">
            <a:spLocks noChangeArrowheads="1"/>
          </p:cNvSpPr>
          <p:nvPr/>
        </p:nvSpPr>
        <p:spPr bwMode="auto">
          <a:xfrm>
            <a:off x="517525" y="3200400"/>
            <a:ext cx="8016875" cy="701675"/>
          </a:xfrm>
          <a:prstGeom prst="rect">
            <a:avLst/>
          </a:prstGeom>
          <a:noFill/>
          <a:ln w="9525">
            <a:noFill/>
            <a:miter lim="800000"/>
            <a:headEnd/>
            <a:tailEnd/>
          </a:ln>
        </p:spPr>
        <p:txBody>
          <a:bodyPr>
            <a:spAutoFit/>
          </a:bodyPr>
          <a:lstStyle/>
          <a:p>
            <a:r>
              <a:rPr kumimoji="1" lang="en-US" altLang="ko-KR">
                <a:ea typeface="굴림" pitchFamily="50" charset="-127"/>
              </a:rPr>
              <a:t>Inverse transform of </a:t>
            </a:r>
            <a:r>
              <a:rPr kumimoji="1" lang="en-US" altLang="ko-KR" i="1">
                <a:ea typeface="굴림" pitchFamily="50" charset="-127"/>
              </a:rPr>
              <a:t>S</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gives the output autocorrelation function to be</a:t>
            </a:r>
          </a:p>
          <a:p>
            <a:endParaRPr lang="en-US"/>
          </a:p>
        </p:txBody>
      </p:sp>
      <p:sp>
        <p:nvSpPr>
          <p:cNvPr id="10265" name="Text Box 33"/>
          <p:cNvSpPr txBox="1">
            <a:spLocks noChangeArrowheads="1"/>
          </p:cNvSpPr>
          <p:nvPr/>
        </p:nvSpPr>
        <p:spPr bwMode="auto">
          <a:xfrm>
            <a:off x="7604125" y="3733800"/>
            <a:ext cx="836613" cy="396875"/>
          </a:xfrm>
          <a:prstGeom prst="rect">
            <a:avLst/>
          </a:prstGeom>
          <a:noFill/>
          <a:ln w="9525">
            <a:noFill/>
            <a:miter lim="800000"/>
            <a:headEnd/>
            <a:tailEnd/>
          </a:ln>
        </p:spPr>
        <p:txBody>
          <a:bodyPr wrap="none">
            <a:spAutoFit/>
          </a:bodyPr>
          <a:lstStyle/>
          <a:p>
            <a:r>
              <a:rPr lang="en-US"/>
              <a:t>(3-24)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5" name="Date Placeholder 6"/>
          <p:cNvSpPr>
            <a:spLocks noGrp="1"/>
          </p:cNvSpPr>
          <p:nvPr>
            <p:ph type="dt" sz="quarter" idx="10"/>
          </p:nvPr>
        </p:nvSpPr>
        <p:spPr>
          <a:noFill/>
        </p:spPr>
        <p:txBody>
          <a:bodyPr/>
          <a:lstStyle/>
          <a:p>
            <a:r>
              <a:rPr lang="en-US"/>
              <a:t>		 </a:t>
            </a:r>
            <a:r>
              <a:rPr lang="en-US" sz="1200"/>
              <a:t> </a:t>
            </a:r>
            <a:fld id="{1C85910B-34A6-4972-94B7-94A37F7374FE}" type="slidenum">
              <a:rPr lang="en-US" sz="1200">
                <a:solidFill>
                  <a:srgbClr val="003399"/>
                </a:solidFill>
              </a:rPr>
              <a:pPr/>
              <a:t>13</a:t>
            </a:fld>
            <a:endParaRPr lang="en-US" sz="1200">
              <a:solidFill>
                <a:srgbClr val="003399"/>
              </a:solidFill>
            </a:endParaRPr>
          </a:p>
        </p:txBody>
      </p:sp>
      <p:sp>
        <p:nvSpPr>
          <p:cNvPr id="11276" name="Rectangle 28"/>
          <p:cNvSpPr>
            <a:spLocks noGrp="1" noChangeArrowheads="1"/>
          </p:cNvSpPr>
          <p:nvPr>
            <p:ph type="title" sz="quarter"/>
          </p:nvPr>
        </p:nvSpPr>
        <p:spPr/>
        <p:txBody>
          <a:bodyPr/>
          <a:lstStyle/>
          <a:p>
            <a:r>
              <a:rPr lang="en-US" sz="2800" smtClean="0"/>
              <a:t>3. Power Spectra and Linear Systems (5)</a:t>
            </a:r>
          </a:p>
        </p:txBody>
      </p:sp>
      <p:graphicFrame>
        <p:nvGraphicFramePr>
          <p:cNvPr id="11266" name="Object 6"/>
          <p:cNvGraphicFramePr>
            <a:graphicFrameLocks noChangeAspect="1"/>
          </p:cNvGraphicFramePr>
          <p:nvPr>
            <p:ph sz="quarter" idx="1"/>
          </p:nvPr>
        </p:nvGraphicFramePr>
        <p:xfrm>
          <a:off x="3352800" y="1989138"/>
          <a:ext cx="2286000" cy="601662"/>
        </p:xfrm>
        <a:graphic>
          <a:graphicData uri="http://schemas.openxmlformats.org/presentationml/2006/ole">
            <p:oleObj spid="_x0000_s11266" name="Equation" r:id="rId3" imgW="2743200" imgH="723600" progId="">
              <p:embed/>
            </p:oleObj>
          </a:graphicData>
        </a:graphic>
      </p:graphicFrame>
      <p:graphicFrame>
        <p:nvGraphicFramePr>
          <p:cNvPr id="11267" name="Object 21"/>
          <p:cNvGraphicFramePr>
            <a:graphicFrameLocks noChangeAspect="1"/>
          </p:cNvGraphicFramePr>
          <p:nvPr>
            <p:ph sz="quarter" idx="2"/>
          </p:nvPr>
        </p:nvGraphicFramePr>
        <p:xfrm>
          <a:off x="990600" y="4495800"/>
          <a:ext cx="3810000" cy="438150"/>
        </p:xfrm>
        <a:graphic>
          <a:graphicData uri="http://schemas.openxmlformats.org/presentationml/2006/ole">
            <p:oleObj spid="_x0000_s11267" name="Equation" r:id="rId4" imgW="4749480" imgH="545760" progId="">
              <p:embed/>
            </p:oleObj>
          </a:graphicData>
        </a:graphic>
      </p:graphicFrame>
      <p:graphicFrame>
        <p:nvGraphicFramePr>
          <p:cNvPr id="11268" name="Object 24"/>
          <p:cNvGraphicFramePr>
            <a:graphicFrameLocks noChangeAspect="1"/>
          </p:cNvGraphicFramePr>
          <p:nvPr>
            <p:ph sz="quarter" idx="3"/>
          </p:nvPr>
        </p:nvGraphicFramePr>
        <p:xfrm>
          <a:off x="1524000" y="5075238"/>
          <a:ext cx="2590800" cy="334962"/>
        </p:xfrm>
        <a:graphic>
          <a:graphicData uri="http://schemas.openxmlformats.org/presentationml/2006/ole">
            <p:oleObj spid="_x0000_s11268" name="Equation" r:id="rId5" imgW="3149280" imgH="406080" progId="">
              <p:embed/>
            </p:oleObj>
          </a:graphicData>
        </a:graphic>
      </p:graphicFrame>
      <p:sp>
        <p:nvSpPr>
          <p:cNvPr id="11277" name="Text Box 4"/>
          <p:cNvSpPr txBox="1">
            <a:spLocks noChangeArrowheads="1"/>
          </p:cNvSpPr>
          <p:nvPr/>
        </p:nvSpPr>
        <p:spPr bwMode="auto">
          <a:xfrm>
            <a:off x="517525" y="898525"/>
            <a:ext cx="8169275" cy="1006475"/>
          </a:xfrm>
          <a:prstGeom prst="rect">
            <a:avLst/>
          </a:prstGeom>
          <a:noFill/>
          <a:ln w="9525">
            <a:noFill/>
            <a:miter lim="800000"/>
            <a:headEnd/>
            <a:tailEnd/>
          </a:ln>
        </p:spPr>
        <p:txBody>
          <a:bodyPr>
            <a:spAutoFit/>
          </a:bodyPr>
          <a:lstStyle/>
          <a:p>
            <a:r>
              <a:rPr kumimoji="1" lang="en-US" altLang="ko-KR">
                <a:ea typeface="굴림" pitchFamily="50" charset="-127"/>
              </a:rPr>
              <a:t>Eq (3-23) represents colored noise spectrum and (3-24) its autocorrelation function.</a:t>
            </a:r>
          </a:p>
          <a:p>
            <a:endParaRPr lang="en-US"/>
          </a:p>
        </p:txBody>
      </p:sp>
      <p:sp>
        <p:nvSpPr>
          <p:cNvPr id="11278" name="Text Box 5"/>
          <p:cNvSpPr txBox="1">
            <a:spLocks noChangeArrowheads="1"/>
          </p:cNvSpPr>
          <p:nvPr/>
        </p:nvSpPr>
        <p:spPr bwMode="auto">
          <a:xfrm>
            <a:off x="517525" y="1828800"/>
            <a:ext cx="2014538" cy="396875"/>
          </a:xfrm>
          <a:prstGeom prst="rect">
            <a:avLst/>
          </a:prstGeom>
          <a:noFill/>
          <a:ln w="9525">
            <a:noFill/>
            <a:miter lim="800000"/>
            <a:headEnd/>
            <a:tailEnd/>
          </a:ln>
        </p:spPr>
        <p:txBody>
          <a:bodyPr wrap="none">
            <a:spAutoFit/>
          </a:bodyPr>
          <a:lstStyle/>
          <a:p>
            <a:r>
              <a:rPr kumimoji="1" lang="en-US" altLang="ko-KR" u="sng">
                <a:ea typeface="굴림" pitchFamily="50" charset="-127"/>
              </a:rPr>
              <a:t>Example 3.2:</a:t>
            </a:r>
            <a:r>
              <a:rPr kumimoji="1" lang="en-US" altLang="ko-KR">
                <a:ea typeface="굴림" pitchFamily="50" charset="-127"/>
              </a:rPr>
              <a:t> Let</a:t>
            </a:r>
            <a:endParaRPr kumimoji="1" lang="en-US"/>
          </a:p>
        </p:txBody>
      </p:sp>
      <p:sp>
        <p:nvSpPr>
          <p:cNvPr id="11279" name="Line 10"/>
          <p:cNvSpPr>
            <a:spLocks noChangeShapeType="1"/>
          </p:cNvSpPr>
          <p:nvPr/>
        </p:nvSpPr>
        <p:spPr bwMode="auto">
          <a:xfrm>
            <a:off x="6477000" y="4398963"/>
            <a:ext cx="1876425" cy="1587"/>
          </a:xfrm>
          <a:prstGeom prst="line">
            <a:avLst/>
          </a:prstGeom>
          <a:noFill/>
          <a:ln w="9525">
            <a:solidFill>
              <a:schemeClr val="tx1"/>
            </a:solidFill>
            <a:round/>
            <a:headEnd/>
            <a:tailEnd type="triangle" w="med" len="med"/>
          </a:ln>
        </p:spPr>
        <p:txBody>
          <a:bodyPr/>
          <a:lstStyle/>
          <a:p>
            <a:endParaRPr lang="en-US"/>
          </a:p>
        </p:txBody>
      </p:sp>
      <p:sp>
        <p:nvSpPr>
          <p:cNvPr id="11280" name="Line 11"/>
          <p:cNvSpPr>
            <a:spLocks noChangeShapeType="1"/>
          </p:cNvSpPr>
          <p:nvPr/>
        </p:nvSpPr>
        <p:spPr bwMode="auto">
          <a:xfrm flipV="1">
            <a:off x="7380288" y="3571875"/>
            <a:ext cx="0" cy="965200"/>
          </a:xfrm>
          <a:prstGeom prst="line">
            <a:avLst/>
          </a:prstGeom>
          <a:noFill/>
          <a:ln w="9525">
            <a:solidFill>
              <a:schemeClr val="tx1"/>
            </a:solidFill>
            <a:round/>
            <a:headEnd/>
            <a:tailEnd type="triangle" w="med" len="med"/>
          </a:ln>
        </p:spPr>
        <p:txBody>
          <a:bodyPr/>
          <a:lstStyle/>
          <a:p>
            <a:endParaRPr lang="en-US"/>
          </a:p>
        </p:txBody>
      </p:sp>
      <p:graphicFrame>
        <p:nvGraphicFramePr>
          <p:cNvPr id="11269" name="Object 13"/>
          <p:cNvGraphicFramePr>
            <a:graphicFrameLocks noChangeAspect="1"/>
          </p:cNvGraphicFramePr>
          <p:nvPr/>
        </p:nvGraphicFramePr>
        <p:xfrm>
          <a:off x="6557963" y="4475163"/>
          <a:ext cx="266700" cy="173037"/>
        </p:xfrm>
        <a:graphic>
          <a:graphicData uri="http://schemas.openxmlformats.org/presentationml/2006/ole">
            <p:oleObj spid="_x0000_s11269" name="Equation" r:id="rId6" imgW="291960" imgH="190440" progId="">
              <p:embed/>
            </p:oleObj>
          </a:graphicData>
        </a:graphic>
      </p:graphicFrame>
      <p:graphicFrame>
        <p:nvGraphicFramePr>
          <p:cNvPr id="11270" name="Object 14"/>
          <p:cNvGraphicFramePr>
            <a:graphicFrameLocks noChangeAspect="1"/>
          </p:cNvGraphicFramePr>
          <p:nvPr/>
        </p:nvGraphicFramePr>
        <p:xfrm>
          <a:off x="7937500" y="4475163"/>
          <a:ext cx="149225" cy="173037"/>
        </p:xfrm>
        <a:graphic>
          <a:graphicData uri="http://schemas.openxmlformats.org/presentationml/2006/ole">
            <p:oleObj spid="_x0000_s11270" name="Equation" r:id="rId7" imgW="164880" imgH="190440" progId="">
              <p:embed/>
            </p:oleObj>
          </a:graphicData>
        </a:graphic>
      </p:graphicFrame>
      <p:graphicFrame>
        <p:nvGraphicFramePr>
          <p:cNvPr id="11271" name="Object 15"/>
          <p:cNvGraphicFramePr>
            <a:graphicFrameLocks noChangeAspect="1"/>
          </p:cNvGraphicFramePr>
          <p:nvPr/>
        </p:nvGraphicFramePr>
        <p:xfrm>
          <a:off x="8429625" y="4330700"/>
          <a:ext cx="104775" cy="184150"/>
        </p:xfrm>
        <a:graphic>
          <a:graphicData uri="http://schemas.openxmlformats.org/presentationml/2006/ole">
            <p:oleObj spid="_x0000_s11271" name="Equation" r:id="rId8" imgW="114120" imgH="203040" progId="">
              <p:embed/>
            </p:oleObj>
          </a:graphicData>
        </a:graphic>
      </p:graphicFrame>
      <p:graphicFrame>
        <p:nvGraphicFramePr>
          <p:cNvPr id="11272" name="Object 16"/>
          <p:cNvGraphicFramePr>
            <a:graphicFrameLocks noChangeAspect="1"/>
          </p:cNvGraphicFramePr>
          <p:nvPr/>
        </p:nvGraphicFramePr>
        <p:xfrm>
          <a:off x="7461250" y="3381375"/>
          <a:ext cx="406400" cy="276225"/>
        </p:xfrm>
        <a:graphic>
          <a:graphicData uri="http://schemas.openxmlformats.org/presentationml/2006/ole">
            <p:oleObj spid="_x0000_s11272" name="Equation" r:id="rId9" imgW="444240" imgH="304560" progId="">
              <p:embed/>
            </p:oleObj>
          </a:graphicData>
        </a:graphic>
      </p:graphicFrame>
      <p:graphicFrame>
        <p:nvGraphicFramePr>
          <p:cNvPr id="11273" name="Object 17"/>
          <p:cNvGraphicFramePr>
            <a:graphicFrameLocks noChangeAspect="1"/>
          </p:cNvGraphicFramePr>
          <p:nvPr/>
        </p:nvGraphicFramePr>
        <p:xfrm>
          <a:off x="7461250" y="3733800"/>
          <a:ext cx="463550" cy="195263"/>
        </p:xfrm>
        <a:graphic>
          <a:graphicData uri="http://schemas.openxmlformats.org/presentationml/2006/ole">
            <p:oleObj spid="_x0000_s11273" name="Equation" r:id="rId10" imgW="507960" imgH="215640" progId="">
              <p:embed/>
            </p:oleObj>
          </a:graphicData>
        </a:graphic>
      </p:graphicFrame>
      <p:sp>
        <p:nvSpPr>
          <p:cNvPr id="11281" name="Line 18"/>
          <p:cNvSpPr>
            <a:spLocks noChangeShapeType="1"/>
          </p:cNvSpPr>
          <p:nvPr/>
        </p:nvSpPr>
        <p:spPr bwMode="auto">
          <a:xfrm flipV="1">
            <a:off x="6754813" y="3986213"/>
            <a:ext cx="0" cy="412750"/>
          </a:xfrm>
          <a:prstGeom prst="line">
            <a:avLst/>
          </a:prstGeom>
          <a:noFill/>
          <a:ln w="25400">
            <a:solidFill>
              <a:schemeClr val="tx1"/>
            </a:solidFill>
            <a:round/>
            <a:headEnd/>
            <a:tailEnd/>
          </a:ln>
        </p:spPr>
        <p:txBody>
          <a:bodyPr/>
          <a:lstStyle/>
          <a:p>
            <a:endParaRPr lang="en-US"/>
          </a:p>
        </p:txBody>
      </p:sp>
      <p:sp>
        <p:nvSpPr>
          <p:cNvPr id="11282" name="Line 19"/>
          <p:cNvSpPr>
            <a:spLocks noChangeShapeType="1"/>
          </p:cNvSpPr>
          <p:nvPr/>
        </p:nvSpPr>
        <p:spPr bwMode="auto">
          <a:xfrm>
            <a:off x="6754813" y="3986213"/>
            <a:ext cx="1250950" cy="0"/>
          </a:xfrm>
          <a:prstGeom prst="line">
            <a:avLst/>
          </a:prstGeom>
          <a:noFill/>
          <a:ln w="25400">
            <a:solidFill>
              <a:schemeClr val="tx1"/>
            </a:solidFill>
            <a:round/>
            <a:headEnd/>
            <a:tailEnd/>
          </a:ln>
        </p:spPr>
        <p:txBody>
          <a:bodyPr/>
          <a:lstStyle/>
          <a:p>
            <a:endParaRPr lang="en-US"/>
          </a:p>
        </p:txBody>
      </p:sp>
      <p:sp>
        <p:nvSpPr>
          <p:cNvPr id="11283" name="Line 20"/>
          <p:cNvSpPr>
            <a:spLocks noChangeShapeType="1"/>
          </p:cNvSpPr>
          <p:nvPr/>
        </p:nvSpPr>
        <p:spPr bwMode="auto">
          <a:xfrm flipV="1">
            <a:off x="8005763" y="3986213"/>
            <a:ext cx="0" cy="412750"/>
          </a:xfrm>
          <a:prstGeom prst="line">
            <a:avLst/>
          </a:prstGeom>
          <a:noFill/>
          <a:ln w="25400">
            <a:solidFill>
              <a:schemeClr val="tx1"/>
            </a:solidFill>
            <a:round/>
            <a:headEnd/>
            <a:tailEnd/>
          </a:ln>
        </p:spPr>
        <p:txBody>
          <a:bodyPr/>
          <a:lstStyle/>
          <a:p>
            <a:endParaRPr lang="en-US"/>
          </a:p>
        </p:txBody>
      </p:sp>
      <p:graphicFrame>
        <p:nvGraphicFramePr>
          <p:cNvPr id="11274" name="Object 27"/>
          <p:cNvGraphicFramePr>
            <a:graphicFrameLocks noChangeAspect="1"/>
          </p:cNvGraphicFramePr>
          <p:nvPr>
            <p:ph sz="quarter" idx="4"/>
          </p:nvPr>
        </p:nvGraphicFramePr>
        <p:xfrm>
          <a:off x="1524000" y="5562600"/>
          <a:ext cx="3352800" cy="457200"/>
        </p:xfrm>
        <a:graphic>
          <a:graphicData uri="http://schemas.openxmlformats.org/presentationml/2006/ole">
            <p:oleObj spid="_x0000_s11274" name="Equation" r:id="rId11" imgW="4012920" imgH="545760" progId="">
              <p:embed/>
            </p:oleObj>
          </a:graphicData>
        </a:graphic>
      </p:graphicFrame>
      <p:sp>
        <p:nvSpPr>
          <p:cNvPr id="11284" name="Text Box 30"/>
          <p:cNvSpPr txBox="1">
            <a:spLocks noChangeArrowheads="1"/>
          </p:cNvSpPr>
          <p:nvPr/>
        </p:nvSpPr>
        <p:spPr bwMode="auto">
          <a:xfrm>
            <a:off x="517525" y="2651125"/>
            <a:ext cx="8016875" cy="701675"/>
          </a:xfrm>
          <a:prstGeom prst="rect">
            <a:avLst/>
          </a:prstGeom>
          <a:noFill/>
          <a:ln w="9525">
            <a:noFill/>
            <a:miter lim="800000"/>
            <a:headEnd/>
            <a:tailEnd/>
          </a:ln>
        </p:spPr>
        <p:txBody>
          <a:bodyPr>
            <a:spAutoFit/>
          </a:bodyPr>
          <a:lstStyle/>
          <a:p>
            <a:r>
              <a:rPr kumimoji="1" lang="en-US" altLang="ko-KR">
                <a:ea typeface="굴림" pitchFamily="50" charset="-127"/>
              </a:rPr>
              <a:t>represent a “smoothing” operation using a moving window on the input</a:t>
            </a:r>
          </a:p>
          <a:p>
            <a:r>
              <a:rPr kumimoji="1" lang="en-US" altLang="ko-KR">
                <a:ea typeface="굴림" pitchFamily="50" charset="-127"/>
              </a:rPr>
              <a:t>process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Find the spectrum of the output </a:t>
            </a:r>
            <a:r>
              <a:rPr kumimoji="1" lang="en-US" altLang="ko-KR" i="1">
                <a:ea typeface="굴림" pitchFamily="50" charset="-127"/>
              </a:rPr>
              <a:t>Y</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in term of that of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a:t>
            </a:r>
            <a:endParaRPr lang="en-US"/>
          </a:p>
        </p:txBody>
      </p:sp>
      <p:sp>
        <p:nvSpPr>
          <p:cNvPr id="11285" name="Text Box 31"/>
          <p:cNvSpPr txBox="1">
            <a:spLocks noChangeArrowheads="1"/>
          </p:cNvSpPr>
          <p:nvPr/>
        </p:nvSpPr>
        <p:spPr bwMode="auto">
          <a:xfrm>
            <a:off x="7262813" y="2065338"/>
            <a:ext cx="836612" cy="396875"/>
          </a:xfrm>
          <a:prstGeom prst="rect">
            <a:avLst/>
          </a:prstGeom>
          <a:noFill/>
          <a:ln w="9525">
            <a:noFill/>
            <a:miter lim="800000"/>
            <a:headEnd/>
            <a:tailEnd/>
          </a:ln>
        </p:spPr>
        <p:txBody>
          <a:bodyPr wrap="none">
            <a:spAutoFit/>
          </a:bodyPr>
          <a:lstStyle/>
          <a:p>
            <a:r>
              <a:rPr lang="en-US"/>
              <a:t>(3-25)</a:t>
            </a:r>
          </a:p>
        </p:txBody>
      </p:sp>
      <p:sp>
        <p:nvSpPr>
          <p:cNvPr id="11286" name="Text Box 32"/>
          <p:cNvSpPr txBox="1">
            <a:spLocks noChangeArrowheads="1"/>
          </p:cNvSpPr>
          <p:nvPr/>
        </p:nvSpPr>
        <p:spPr bwMode="auto">
          <a:xfrm>
            <a:off x="517525" y="3489325"/>
            <a:ext cx="5807075" cy="1311275"/>
          </a:xfrm>
          <a:prstGeom prst="rect">
            <a:avLst/>
          </a:prstGeom>
          <a:noFill/>
          <a:ln w="9525">
            <a:noFill/>
            <a:miter lim="800000"/>
            <a:headEnd/>
            <a:tailEnd/>
          </a:ln>
        </p:spPr>
        <p:txBody>
          <a:bodyPr>
            <a:spAutoFit/>
          </a:bodyPr>
          <a:lstStyle/>
          <a:p>
            <a:r>
              <a:rPr kumimoji="1" lang="en-US" altLang="ko-KR" u="sng">
                <a:ea typeface="굴림" pitchFamily="50" charset="-127"/>
              </a:rPr>
              <a:t>Solution</a:t>
            </a:r>
            <a:r>
              <a:rPr kumimoji="1" lang="en-US" altLang="ko-KR">
                <a:ea typeface="굴림" pitchFamily="50" charset="-127"/>
              </a:rPr>
              <a:t>: If we define an LTI system with impulse response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as in the figure, then in term of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a:t>
            </a:r>
          </a:p>
          <a:p>
            <a:r>
              <a:rPr kumimoji="1" lang="en-US" altLang="ko-KR">
                <a:ea typeface="굴림" pitchFamily="50" charset="-127"/>
              </a:rPr>
              <a:t>(3-25) reduces to</a:t>
            </a:r>
          </a:p>
          <a:p>
            <a:endParaRPr lang="en-US"/>
          </a:p>
        </p:txBody>
      </p:sp>
      <p:sp>
        <p:nvSpPr>
          <p:cNvPr id="11287" name="Text Box 33"/>
          <p:cNvSpPr txBox="1">
            <a:spLocks noChangeArrowheads="1"/>
          </p:cNvSpPr>
          <p:nvPr/>
        </p:nvSpPr>
        <p:spPr bwMode="auto">
          <a:xfrm>
            <a:off x="5715000" y="4495800"/>
            <a:ext cx="836613" cy="396875"/>
          </a:xfrm>
          <a:prstGeom prst="rect">
            <a:avLst/>
          </a:prstGeom>
          <a:noFill/>
          <a:ln w="9525">
            <a:noFill/>
            <a:miter lim="800000"/>
            <a:headEnd/>
            <a:tailEnd/>
          </a:ln>
        </p:spPr>
        <p:txBody>
          <a:bodyPr wrap="none">
            <a:spAutoFit/>
          </a:bodyPr>
          <a:lstStyle/>
          <a:p>
            <a:r>
              <a:rPr lang="en-US"/>
              <a:t>(3-26)</a:t>
            </a:r>
          </a:p>
        </p:txBody>
      </p:sp>
      <p:sp>
        <p:nvSpPr>
          <p:cNvPr id="11288" name="Text Box 34"/>
          <p:cNvSpPr txBox="1">
            <a:spLocks noChangeArrowheads="1"/>
          </p:cNvSpPr>
          <p:nvPr/>
        </p:nvSpPr>
        <p:spPr bwMode="auto">
          <a:xfrm>
            <a:off x="533400" y="5029200"/>
            <a:ext cx="874713" cy="396875"/>
          </a:xfrm>
          <a:prstGeom prst="rect">
            <a:avLst/>
          </a:prstGeom>
          <a:noFill/>
          <a:ln w="9525">
            <a:noFill/>
            <a:miter lim="800000"/>
            <a:headEnd/>
            <a:tailEnd/>
          </a:ln>
        </p:spPr>
        <p:txBody>
          <a:bodyPr wrap="none">
            <a:spAutoFit/>
          </a:bodyPr>
          <a:lstStyle/>
          <a:p>
            <a:r>
              <a:rPr lang="en-US"/>
              <a:t>so that</a:t>
            </a:r>
          </a:p>
        </p:txBody>
      </p:sp>
      <p:sp>
        <p:nvSpPr>
          <p:cNvPr id="11289" name="Text Box 35"/>
          <p:cNvSpPr txBox="1">
            <a:spLocks noChangeArrowheads="1"/>
          </p:cNvSpPr>
          <p:nvPr/>
        </p:nvSpPr>
        <p:spPr bwMode="auto">
          <a:xfrm>
            <a:off x="5699125" y="5037138"/>
            <a:ext cx="836613" cy="396875"/>
          </a:xfrm>
          <a:prstGeom prst="rect">
            <a:avLst/>
          </a:prstGeom>
          <a:noFill/>
          <a:ln w="9525">
            <a:noFill/>
            <a:miter lim="800000"/>
            <a:headEnd/>
            <a:tailEnd/>
          </a:ln>
        </p:spPr>
        <p:txBody>
          <a:bodyPr wrap="none">
            <a:spAutoFit/>
          </a:bodyPr>
          <a:lstStyle/>
          <a:p>
            <a:r>
              <a:rPr lang="en-US"/>
              <a:t>(3-27)</a:t>
            </a:r>
          </a:p>
        </p:txBody>
      </p:sp>
      <p:sp>
        <p:nvSpPr>
          <p:cNvPr id="11290" name="Text Box 36"/>
          <p:cNvSpPr txBox="1">
            <a:spLocks noChangeArrowheads="1"/>
          </p:cNvSpPr>
          <p:nvPr/>
        </p:nvSpPr>
        <p:spPr bwMode="auto">
          <a:xfrm>
            <a:off x="517525" y="5570538"/>
            <a:ext cx="846138" cy="396875"/>
          </a:xfrm>
          <a:prstGeom prst="rect">
            <a:avLst/>
          </a:prstGeom>
          <a:noFill/>
          <a:ln w="9525">
            <a:noFill/>
            <a:miter lim="800000"/>
            <a:headEnd/>
            <a:tailEnd/>
          </a:ln>
        </p:spPr>
        <p:txBody>
          <a:bodyPr wrap="none">
            <a:spAutoFit/>
          </a:bodyPr>
          <a:lstStyle/>
          <a:p>
            <a:r>
              <a:rPr lang="en-US"/>
              <a:t>where</a:t>
            </a:r>
          </a:p>
        </p:txBody>
      </p:sp>
      <p:sp>
        <p:nvSpPr>
          <p:cNvPr id="11291" name="Text Box 37"/>
          <p:cNvSpPr txBox="1">
            <a:spLocks noChangeArrowheads="1"/>
          </p:cNvSpPr>
          <p:nvPr/>
        </p:nvSpPr>
        <p:spPr bwMode="auto">
          <a:xfrm>
            <a:off x="5699125" y="5570538"/>
            <a:ext cx="836613" cy="396875"/>
          </a:xfrm>
          <a:prstGeom prst="rect">
            <a:avLst/>
          </a:prstGeom>
          <a:noFill/>
          <a:ln w="9525">
            <a:noFill/>
            <a:miter lim="800000"/>
            <a:headEnd/>
            <a:tailEnd/>
          </a:ln>
        </p:spPr>
        <p:txBody>
          <a:bodyPr wrap="none">
            <a:spAutoFit/>
          </a:bodyPr>
          <a:lstStyle/>
          <a:p>
            <a:r>
              <a:rPr lang="en-US"/>
              <a:t>(3-28)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Date Placeholder 3"/>
          <p:cNvSpPr>
            <a:spLocks noGrp="1"/>
          </p:cNvSpPr>
          <p:nvPr>
            <p:ph type="dt" sz="quarter" idx="10"/>
          </p:nvPr>
        </p:nvSpPr>
        <p:spPr>
          <a:noFill/>
        </p:spPr>
        <p:txBody>
          <a:bodyPr/>
          <a:lstStyle/>
          <a:p>
            <a:r>
              <a:rPr lang="en-US"/>
              <a:t>		 </a:t>
            </a:r>
            <a:r>
              <a:rPr lang="en-US" sz="1200"/>
              <a:t> </a:t>
            </a:r>
            <a:fld id="{938B29BE-DF24-4BFC-B442-D9270CD2791D}" type="slidenum">
              <a:rPr lang="en-US" sz="1200">
                <a:solidFill>
                  <a:srgbClr val="003399"/>
                </a:solidFill>
              </a:rPr>
              <a:pPr/>
              <a:t>14</a:t>
            </a:fld>
            <a:endParaRPr lang="en-US" sz="1200">
              <a:solidFill>
                <a:srgbClr val="003399"/>
              </a:solidFill>
            </a:endParaRPr>
          </a:p>
        </p:txBody>
      </p:sp>
      <p:sp>
        <p:nvSpPr>
          <p:cNvPr id="12299" name="Rectangle 5"/>
          <p:cNvSpPr>
            <a:spLocks noGrp="1" noChangeArrowheads="1"/>
          </p:cNvSpPr>
          <p:nvPr>
            <p:ph type="title"/>
          </p:nvPr>
        </p:nvSpPr>
        <p:spPr/>
        <p:txBody>
          <a:bodyPr/>
          <a:lstStyle/>
          <a:p>
            <a:r>
              <a:rPr lang="en-US" sz="2800" smtClean="0"/>
              <a:t>3. Power Spectra and Linear Systems (6)</a:t>
            </a:r>
          </a:p>
        </p:txBody>
      </p:sp>
      <p:graphicFrame>
        <p:nvGraphicFramePr>
          <p:cNvPr id="12290" name="Object 4"/>
          <p:cNvGraphicFramePr>
            <a:graphicFrameLocks noChangeAspect="1"/>
          </p:cNvGraphicFramePr>
          <p:nvPr>
            <p:ph idx="1"/>
          </p:nvPr>
        </p:nvGraphicFramePr>
        <p:xfrm>
          <a:off x="3048000" y="1184275"/>
          <a:ext cx="2819400" cy="339725"/>
        </p:xfrm>
        <a:graphic>
          <a:graphicData uri="http://schemas.openxmlformats.org/presentationml/2006/ole">
            <p:oleObj spid="_x0000_s12290" name="Equation" r:id="rId3" imgW="3365280" imgH="406080" progId="">
              <p:embed/>
            </p:oleObj>
          </a:graphicData>
        </a:graphic>
      </p:graphicFrame>
      <p:pic>
        <p:nvPicPr>
          <p:cNvPr id="12300" name="Picture 9" descr="sincfig3"/>
          <p:cNvPicPr>
            <a:picLocks noChangeAspect="1" noChangeArrowheads="1"/>
          </p:cNvPicPr>
          <p:nvPr/>
        </p:nvPicPr>
        <p:blipFill>
          <a:blip r:embed="rId4" cstate="print"/>
          <a:srcRect/>
          <a:stretch>
            <a:fillRect/>
          </a:stretch>
        </p:blipFill>
        <p:spPr bwMode="auto">
          <a:xfrm>
            <a:off x="381000" y="2016125"/>
            <a:ext cx="2667000" cy="2001838"/>
          </a:xfrm>
          <a:prstGeom prst="rect">
            <a:avLst/>
          </a:prstGeom>
          <a:noFill/>
          <a:ln w="9525">
            <a:noFill/>
            <a:miter lim="800000"/>
            <a:headEnd/>
            <a:tailEnd/>
          </a:ln>
        </p:spPr>
      </p:pic>
      <p:sp>
        <p:nvSpPr>
          <p:cNvPr id="12301" name="Line 10"/>
          <p:cNvSpPr>
            <a:spLocks noChangeShapeType="1"/>
          </p:cNvSpPr>
          <p:nvPr/>
        </p:nvSpPr>
        <p:spPr bwMode="auto">
          <a:xfrm>
            <a:off x="533400" y="3810000"/>
            <a:ext cx="2438400" cy="0"/>
          </a:xfrm>
          <a:prstGeom prst="line">
            <a:avLst/>
          </a:prstGeom>
          <a:noFill/>
          <a:ln w="9525">
            <a:solidFill>
              <a:schemeClr val="tx1"/>
            </a:solidFill>
            <a:round/>
            <a:headEnd/>
            <a:tailEnd type="triangle" w="med" len="med"/>
          </a:ln>
        </p:spPr>
        <p:txBody>
          <a:bodyPr/>
          <a:lstStyle/>
          <a:p>
            <a:endParaRPr lang="en-US"/>
          </a:p>
        </p:txBody>
      </p:sp>
      <p:graphicFrame>
        <p:nvGraphicFramePr>
          <p:cNvPr id="12291" name="Object 11"/>
          <p:cNvGraphicFramePr>
            <a:graphicFrameLocks noChangeAspect="1"/>
          </p:cNvGraphicFramePr>
          <p:nvPr/>
        </p:nvGraphicFramePr>
        <p:xfrm>
          <a:off x="2971800" y="3733800"/>
          <a:ext cx="165100" cy="152400"/>
        </p:xfrm>
        <a:graphic>
          <a:graphicData uri="http://schemas.openxmlformats.org/presentationml/2006/ole">
            <p:oleObj spid="_x0000_s12291" name="Equation" r:id="rId5" imgW="164880" imgH="152280" progId="">
              <p:embed/>
            </p:oleObj>
          </a:graphicData>
        </a:graphic>
      </p:graphicFrame>
      <p:sp>
        <p:nvSpPr>
          <p:cNvPr id="12302" name="Line 12"/>
          <p:cNvSpPr>
            <a:spLocks noChangeShapeType="1"/>
          </p:cNvSpPr>
          <p:nvPr/>
        </p:nvSpPr>
        <p:spPr bwMode="auto">
          <a:xfrm flipV="1">
            <a:off x="1752600" y="2057400"/>
            <a:ext cx="0" cy="1752600"/>
          </a:xfrm>
          <a:prstGeom prst="line">
            <a:avLst/>
          </a:prstGeom>
          <a:noFill/>
          <a:ln w="9525">
            <a:solidFill>
              <a:schemeClr val="tx1"/>
            </a:solidFill>
            <a:round/>
            <a:headEnd/>
            <a:tailEnd type="triangle" w="med" len="med"/>
          </a:ln>
        </p:spPr>
        <p:txBody>
          <a:bodyPr/>
          <a:lstStyle/>
          <a:p>
            <a:endParaRPr lang="en-US"/>
          </a:p>
        </p:txBody>
      </p:sp>
      <p:graphicFrame>
        <p:nvGraphicFramePr>
          <p:cNvPr id="12292" name="Object 13"/>
          <p:cNvGraphicFramePr>
            <a:graphicFrameLocks noChangeAspect="1"/>
          </p:cNvGraphicFramePr>
          <p:nvPr/>
        </p:nvGraphicFramePr>
        <p:xfrm>
          <a:off x="1854200" y="1981200"/>
          <a:ext cx="584200" cy="368300"/>
        </p:xfrm>
        <a:graphic>
          <a:graphicData uri="http://schemas.openxmlformats.org/presentationml/2006/ole">
            <p:oleObj spid="_x0000_s12292" name="Equation" r:id="rId6" imgW="583920" imgH="368280" progId="">
              <p:embed/>
            </p:oleObj>
          </a:graphicData>
        </a:graphic>
      </p:graphicFrame>
      <p:pic>
        <p:nvPicPr>
          <p:cNvPr id="12303" name="Picture 14" descr="sincfig2"/>
          <p:cNvPicPr>
            <a:picLocks noChangeAspect="1" noChangeArrowheads="1"/>
          </p:cNvPicPr>
          <p:nvPr/>
        </p:nvPicPr>
        <p:blipFill>
          <a:blip r:embed="rId7" cstate="print"/>
          <a:srcRect/>
          <a:stretch>
            <a:fillRect/>
          </a:stretch>
        </p:blipFill>
        <p:spPr bwMode="auto">
          <a:xfrm>
            <a:off x="3276600" y="2209800"/>
            <a:ext cx="2667000" cy="1752600"/>
          </a:xfrm>
          <a:prstGeom prst="rect">
            <a:avLst/>
          </a:prstGeom>
          <a:noFill/>
          <a:ln w="9525">
            <a:noFill/>
            <a:miter lim="800000"/>
            <a:headEnd/>
            <a:tailEnd/>
          </a:ln>
        </p:spPr>
      </p:pic>
      <p:sp>
        <p:nvSpPr>
          <p:cNvPr id="12304" name="Line 15"/>
          <p:cNvSpPr>
            <a:spLocks noChangeShapeType="1"/>
          </p:cNvSpPr>
          <p:nvPr/>
        </p:nvSpPr>
        <p:spPr bwMode="auto">
          <a:xfrm>
            <a:off x="3505200" y="3810000"/>
            <a:ext cx="2286000" cy="0"/>
          </a:xfrm>
          <a:prstGeom prst="line">
            <a:avLst/>
          </a:prstGeom>
          <a:noFill/>
          <a:ln w="9525">
            <a:solidFill>
              <a:schemeClr val="tx1"/>
            </a:solidFill>
            <a:round/>
            <a:headEnd/>
            <a:tailEnd type="triangle" w="med" len="med"/>
          </a:ln>
        </p:spPr>
        <p:txBody>
          <a:bodyPr/>
          <a:lstStyle/>
          <a:p>
            <a:endParaRPr lang="en-US"/>
          </a:p>
        </p:txBody>
      </p:sp>
      <p:sp>
        <p:nvSpPr>
          <p:cNvPr id="12305" name="Line 16"/>
          <p:cNvSpPr>
            <a:spLocks noChangeShapeType="1"/>
          </p:cNvSpPr>
          <p:nvPr/>
        </p:nvSpPr>
        <p:spPr bwMode="auto">
          <a:xfrm flipV="1">
            <a:off x="4648200" y="2057400"/>
            <a:ext cx="0" cy="1752600"/>
          </a:xfrm>
          <a:prstGeom prst="line">
            <a:avLst/>
          </a:prstGeom>
          <a:noFill/>
          <a:ln w="9525">
            <a:solidFill>
              <a:schemeClr val="tx1"/>
            </a:solidFill>
            <a:round/>
            <a:headEnd/>
            <a:tailEnd type="triangle" w="med" len="med"/>
          </a:ln>
        </p:spPr>
        <p:txBody>
          <a:bodyPr/>
          <a:lstStyle/>
          <a:p>
            <a:endParaRPr lang="en-US"/>
          </a:p>
        </p:txBody>
      </p:sp>
      <p:graphicFrame>
        <p:nvGraphicFramePr>
          <p:cNvPr id="12293" name="Object 17"/>
          <p:cNvGraphicFramePr>
            <a:graphicFrameLocks noChangeAspect="1"/>
          </p:cNvGraphicFramePr>
          <p:nvPr/>
        </p:nvGraphicFramePr>
        <p:xfrm>
          <a:off x="4724400" y="1981200"/>
          <a:ext cx="800100" cy="304800"/>
        </p:xfrm>
        <a:graphic>
          <a:graphicData uri="http://schemas.openxmlformats.org/presentationml/2006/ole">
            <p:oleObj spid="_x0000_s12293" name="Equation" r:id="rId8" imgW="799920" imgH="304560" progId="">
              <p:embed/>
            </p:oleObj>
          </a:graphicData>
        </a:graphic>
      </p:graphicFrame>
      <p:graphicFrame>
        <p:nvGraphicFramePr>
          <p:cNvPr id="12294" name="Object 18"/>
          <p:cNvGraphicFramePr>
            <a:graphicFrameLocks noChangeAspect="1"/>
          </p:cNvGraphicFramePr>
          <p:nvPr/>
        </p:nvGraphicFramePr>
        <p:xfrm>
          <a:off x="4724400" y="3810000"/>
          <a:ext cx="190500" cy="381000"/>
        </p:xfrm>
        <a:graphic>
          <a:graphicData uri="http://schemas.openxmlformats.org/presentationml/2006/ole">
            <p:oleObj spid="_x0000_s12294" name="Equation" r:id="rId9" imgW="190440" imgH="380880" progId="">
              <p:embed/>
            </p:oleObj>
          </a:graphicData>
        </a:graphic>
      </p:graphicFrame>
      <p:graphicFrame>
        <p:nvGraphicFramePr>
          <p:cNvPr id="12295" name="Object 19"/>
          <p:cNvGraphicFramePr>
            <a:graphicFrameLocks noChangeAspect="1"/>
          </p:cNvGraphicFramePr>
          <p:nvPr/>
        </p:nvGraphicFramePr>
        <p:xfrm>
          <a:off x="5791200" y="3733800"/>
          <a:ext cx="165100" cy="152400"/>
        </p:xfrm>
        <a:graphic>
          <a:graphicData uri="http://schemas.openxmlformats.org/presentationml/2006/ole">
            <p:oleObj spid="_x0000_s12295" name="Equation" r:id="rId10" imgW="164880" imgH="152280" progId="">
              <p:embed/>
            </p:oleObj>
          </a:graphicData>
        </a:graphic>
      </p:graphicFrame>
      <p:pic>
        <p:nvPicPr>
          <p:cNvPr id="12306" name="Picture 20" descr="sincfig4"/>
          <p:cNvPicPr>
            <a:picLocks noChangeAspect="1" noChangeArrowheads="1"/>
          </p:cNvPicPr>
          <p:nvPr/>
        </p:nvPicPr>
        <p:blipFill>
          <a:blip r:embed="rId11" cstate="print"/>
          <a:srcRect/>
          <a:stretch>
            <a:fillRect/>
          </a:stretch>
        </p:blipFill>
        <p:spPr bwMode="auto">
          <a:xfrm>
            <a:off x="5867400" y="2209800"/>
            <a:ext cx="2819400" cy="1752600"/>
          </a:xfrm>
          <a:prstGeom prst="rect">
            <a:avLst/>
          </a:prstGeom>
          <a:noFill/>
          <a:ln w="9525">
            <a:noFill/>
            <a:miter lim="800000"/>
            <a:headEnd/>
            <a:tailEnd/>
          </a:ln>
        </p:spPr>
      </p:pic>
      <p:sp>
        <p:nvSpPr>
          <p:cNvPr id="12307" name="Line 21"/>
          <p:cNvSpPr>
            <a:spLocks noChangeShapeType="1"/>
          </p:cNvSpPr>
          <p:nvPr/>
        </p:nvSpPr>
        <p:spPr bwMode="auto">
          <a:xfrm>
            <a:off x="6172200" y="3810000"/>
            <a:ext cx="2362200" cy="0"/>
          </a:xfrm>
          <a:prstGeom prst="line">
            <a:avLst/>
          </a:prstGeom>
          <a:noFill/>
          <a:ln w="9525">
            <a:solidFill>
              <a:schemeClr val="tx1"/>
            </a:solidFill>
            <a:round/>
            <a:headEnd/>
            <a:tailEnd type="triangle" w="med" len="med"/>
          </a:ln>
        </p:spPr>
        <p:txBody>
          <a:bodyPr/>
          <a:lstStyle/>
          <a:p>
            <a:endParaRPr lang="en-US"/>
          </a:p>
        </p:txBody>
      </p:sp>
      <p:sp>
        <p:nvSpPr>
          <p:cNvPr id="12308" name="Line 22"/>
          <p:cNvSpPr>
            <a:spLocks noChangeShapeType="1"/>
          </p:cNvSpPr>
          <p:nvPr/>
        </p:nvSpPr>
        <p:spPr bwMode="auto">
          <a:xfrm flipV="1">
            <a:off x="7315200" y="2057400"/>
            <a:ext cx="0" cy="1752600"/>
          </a:xfrm>
          <a:prstGeom prst="line">
            <a:avLst/>
          </a:prstGeom>
          <a:noFill/>
          <a:ln w="9525">
            <a:solidFill>
              <a:schemeClr val="tx1"/>
            </a:solidFill>
            <a:round/>
            <a:headEnd/>
            <a:tailEnd type="triangle" w="med" len="med"/>
          </a:ln>
        </p:spPr>
        <p:txBody>
          <a:bodyPr/>
          <a:lstStyle/>
          <a:p>
            <a:endParaRPr lang="en-US"/>
          </a:p>
        </p:txBody>
      </p:sp>
      <p:graphicFrame>
        <p:nvGraphicFramePr>
          <p:cNvPr id="12296" name="Object 23"/>
          <p:cNvGraphicFramePr>
            <a:graphicFrameLocks noChangeAspect="1"/>
          </p:cNvGraphicFramePr>
          <p:nvPr/>
        </p:nvGraphicFramePr>
        <p:xfrm>
          <a:off x="8521700" y="3733800"/>
          <a:ext cx="165100" cy="152400"/>
        </p:xfrm>
        <a:graphic>
          <a:graphicData uri="http://schemas.openxmlformats.org/presentationml/2006/ole">
            <p:oleObj spid="_x0000_s12296" name="Equation" r:id="rId12" imgW="164880" imgH="152280" progId="">
              <p:embed/>
            </p:oleObj>
          </a:graphicData>
        </a:graphic>
      </p:graphicFrame>
      <p:graphicFrame>
        <p:nvGraphicFramePr>
          <p:cNvPr id="12297" name="Object 24"/>
          <p:cNvGraphicFramePr>
            <a:graphicFrameLocks noChangeAspect="1"/>
          </p:cNvGraphicFramePr>
          <p:nvPr/>
        </p:nvGraphicFramePr>
        <p:xfrm>
          <a:off x="7366000" y="1981200"/>
          <a:ext cx="635000" cy="368300"/>
        </p:xfrm>
        <a:graphic>
          <a:graphicData uri="http://schemas.openxmlformats.org/presentationml/2006/ole">
            <p:oleObj spid="_x0000_s12297" name="Equation" r:id="rId13" imgW="634680" imgH="368280" progId="">
              <p:embed/>
            </p:oleObj>
          </a:graphicData>
        </a:graphic>
      </p:graphicFrame>
      <p:sp>
        <p:nvSpPr>
          <p:cNvPr id="12309" name="Text Box 25"/>
          <p:cNvSpPr txBox="1">
            <a:spLocks noChangeArrowheads="1"/>
          </p:cNvSpPr>
          <p:nvPr/>
        </p:nvSpPr>
        <p:spPr bwMode="auto">
          <a:xfrm>
            <a:off x="496888" y="838200"/>
            <a:ext cx="874712" cy="396875"/>
          </a:xfrm>
          <a:prstGeom prst="rect">
            <a:avLst/>
          </a:prstGeom>
          <a:noFill/>
          <a:ln w="9525">
            <a:noFill/>
            <a:miter lim="800000"/>
            <a:headEnd/>
            <a:tailEnd/>
          </a:ln>
        </p:spPr>
        <p:txBody>
          <a:bodyPr wrap="none">
            <a:spAutoFit/>
          </a:bodyPr>
          <a:lstStyle/>
          <a:p>
            <a:r>
              <a:rPr kumimoji="1" lang="en-US" altLang="ko-KR">
                <a:ea typeface="굴림" pitchFamily="50" charset="-127"/>
              </a:rPr>
              <a:t>so that</a:t>
            </a:r>
            <a:endParaRPr kumimoji="1" lang="en-US"/>
          </a:p>
        </p:txBody>
      </p:sp>
      <p:sp>
        <p:nvSpPr>
          <p:cNvPr id="12310" name="Text Box 26"/>
          <p:cNvSpPr txBox="1">
            <a:spLocks noChangeArrowheads="1"/>
          </p:cNvSpPr>
          <p:nvPr/>
        </p:nvSpPr>
        <p:spPr bwMode="auto">
          <a:xfrm>
            <a:off x="7375525" y="1127125"/>
            <a:ext cx="836613" cy="396875"/>
          </a:xfrm>
          <a:prstGeom prst="rect">
            <a:avLst/>
          </a:prstGeom>
          <a:noFill/>
          <a:ln w="9525">
            <a:noFill/>
            <a:miter lim="800000"/>
            <a:headEnd/>
            <a:tailEnd/>
          </a:ln>
        </p:spPr>
        <p:txBody>
          <a:bodyPr wrap="none">
            <a:spAutoFit/>
          </a:bodyPr>
          <a:lstStyle/>
          <a:p>
            <a:r>
              <a:rPr lang="en-US"/>
              <a:t>(3-29)</a:t>
            </a:r>
          </a:p>
        </p:txBody>
      </p:sp>
      <p:sp>
        <p:nvSpPr>
          <p:cNvPr id="12311" name="Text Box 27"/>
          <p:cNvSpPr txBox="1">
            <a:spLocks noChangeArrowheads="1"/>
          </p:cNvSpPr>
          <p:nvPr/>
        </p:nvSpPr>
        <p:spPr bwMode="auto">
          <a:xfrm>
            <a:off x="441325" y="4046538"/>
            <a:ext cx="184150" cy="396875"/>
          </a:xfrm>
          <a:prstGeom prst="rect">
            <a:avLst/>
          </a:prstGeom>
          <a:noFill/>
          <a:ln w="9525">
            <a:noFill/>
            <a:miter lim="800000"/>
            <a:headEnd/>
            <a:tailEnd/>
          </a:ln>
        </p:spPr>
        <p:txBody>
          <a:bodyPr wrap="none">
            <a:spAutoFit/>
          </a:bodyPr>
          <a:lstStyle/>
          <a:p>
            <a:endParaRPr lang="en-US"/>
          </a:p>
        </p:txBody>
      </p:sp>
      <p:sp>
        <p:nvSpPr>
          <p:cNvPr id="12312" name="Text Box 29"/>
          <p:cNvSpPr txBox="1">
            <a:spLocks noChangeArrowheads="1"/>
          </p:cNvSpPr>
          <p:nvPr/>
        </p:nvSpPr>
        <p:spPr bwMode="auto">
          <a:xfrm>
            <a:off x="457200" y="4479925"/>
            <a:ext cx="8458200" cy="1311275"/>
          </a:xfrm>
          <a:prstGeom prst="rect">
            <a:avLst/>
          </a:prstGeom>
          <a:noFill/>
          <a:ln w="9525">
            <a:noFill/>
            <a:miter lim="800000"/>
            <a:headEnd/>
            <a:tailEnd/>
          </a:ln>
        </p:spPr>
        <p:txBody>
          <a:bodyPr>
            <a:spAutoFit/>
          </a:bodyPr>
          <a:lstStyle/>
          <a:p>
            <a:r>
              <a:rPr kumimoji="1" lang="en-US" altLang="ko-KR">
                <a:ea typeface="굴림" pitchFamily="50" charset="-127"/>
              </a:rPr>
              <a:t>Notice that the effect of the smoothing operation in (3-25) is to suppress </a:t>
            </a:r>
          </a:p>
          <a:p>
            <a:r>
              <a:rPr kumimoji="1" lang="en-US" altLang="ko-KR">
                <a:ea typeface="굴림" pitchFamily="50" charset="-127"/>
              </a:rPr>
              <a:t>the high frequency components in the input (beyond </a:t>
            </a:r>
            <a:r>
              <a:rPr kumimoji="1" lang="en-US" altLang="ko-KR" i="1">
                <a:ea typeface="굴림" pitchFamily="50" charset="-127"/>
                <a:sym typeface="Symbol" pitchFamily="18" charset="2"/>
              </a:rPr>
              <a:t> </a:t>
            </a:r>
            <a:r>
              <a:rPr kumimoji="1" lang="en-US" altLang="ko-KR">
                <a:ea typeface="굴림" pitchFamily="50" charset="-127"/>
                <a:sym typeface="Symbol" pitchFamily="18" charset="2"/>
              </a:rPr>
              <a:t>/ </a:t>
            </a:r>
            <a:r>
              <a:rPr kumimoji="1" lang="en-US" altLang="ko-KR" i="1">
                <a:ea typeface="굴림" pitchFamily="50" charset="-127"/>
                <a:sym typeface="Symbol" pitchFamily="18" charset="2"/>
              </a:rPr>
              <a:t>T</a:t>
            </a:r>
            <a:r>
              <a:rPr kumimoji="1" lang="en-US" altLang="ko-KR">
                <a:ea typeface="굴림" pitchFamily="50" charset="-127"/>
              </a:rPr>
              <a:t>), and the </a:t>
            </a:r>
          </a:p>
          <a:p>
            <a:r>
              <a:rPr kumimoji="1" lang="en-US" altLang="ko-KR">
                <a:ea typeface="굴림" pitchFamily="50" charset="-127"/>
              </a:rPr>
              <a:t>equivalent linear system acts as a low-pass filter (continuous-time moving average) with bandwidth 2</a:t>
            </a:r>
            <a:r>
              <a:rPr kumimoji="1" lang="en-US" altLang="ko-KR" i="1">
                <a:ea typeface="굴림" pitchFamily="50" charset="-127"/>
                <a:sym typeface="Symbol" pitchFamily="18" charset="2"/>
              </a:rPr>
              <a:t> </a:t>
            </a:r>
            <a:r>
              <a:rPr kumimoji="1" lang="en-US" altLang="ko-KR">
                <a:ea typeface="굴림" pitchFamily="50" charset="-127"/>
                <a:sym typeface="Symbol" pitchFamily="18" charset="2"/>
              </a:rPr>
              <a:t>/ </a:t>
            </a:r>
            <a:r>
              <a:rPr kumimoji="1" lang="en-US" altLang="ko-KR" i="1">
                <a:ea typeface="굴림" pitchFamily="50" charset="-127"/>
                <a:sym typeface="Symbol" pitchFamily="18" charset="2"/>
              </a:rPr>
              <a:t>T</a:t>
            </a:r>
            <a:r>
              <a:rPr kumimoji="1" lang="en-US" altLang="ko-KR">
                <a:ea typeface="굴림" pitchFamily="50" charset="-127"/>
              </a:rPr>
              <a:t>  in this case.</a:t>
            </a:r>
            <a:endParaRPr kumimoji="1"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Date Placeholder 6"/>
          <p:cNvSpPr>
            <a:spLocks noGrp="1"/>
          </p:cNvSpPr>
          <p:nvPr>
            <p:ph type="dt" sz="quarter" idx="10"/>
          </p:nvPr>
        </p:nvSpPr>
        <p:spPr>
          <a:noFill/>
        </p:spPr>
        <p:txBody>
          <a:bodyPr/>
          <a:lstStyle/>
          <a:p>
            <a:r>
              <a:rPr lang="en-US"/>
              <a:t>		 </a:t>
            </a:r>
            <a:r>
              <a:rPr lang="en-US" sz="1200"/>
              <a:t> </a:t>
            </a:r>
            <a:fld id="{3629319B-309E-4EAC-87EB-9EDBE1C68053}" type="slidenum">
              <a:rPr lang="en-US" sz="1200">
                <a:solidFill>
                  <a:srgbClr val="003399"/>
                </a:solidFill>
              </a:rPr>
              <a:pPr/>
              <a:t>15</a:t>
            </a:fld>
            <a:endParaRPr lang="en-US" sz="1200">
              <a:solidFill>
                <a:srgbClr val="003399"/>
              </a:solidFill>
            </a:endParaRPr>
          </a:p>
        </p:txBody>
      </p:sp>
      <p:sp>
        <p:nvSpPr>
          <p:cNvPr id="13321" name="Rectangle 14"/>
          <p:cNvSpPr>
            <a:spLocks noGrp="1" noChangeArrowheads="1"/>
          </p:cNvSpPr>
          <p:nvPr>
            <p:ph type="title" sz="quarter"/>
          </p:nvPr>
        </p:nvSpPr>
        <p:spPr/>
        <p:txBody>
          <a:bodyPr/>
          <a:lstStyle/>
          <a:p>
            <a:r>
              <a:rPr lang="en-US" sz="2800" smtClean="0"/>
              <a:t>3. Discrete-Time Processes (1)</a:t>
            </a:r>
          </a:p>
        </p:txBody>
      </p:sp>
      <p:graphicFrame>
        <p:nvGraphicFramePr>
          <p:cNvPr id="13314" name="Object 4"/>
          <p:cNvGraphicFramePr>
            <a:graphicFrameLocks noChangeAspect="1"/>
          </p:cNvGraphicFramePr>
          <p:nvPr>
            <p:ph sz="quarter" idx="1"/>
          </p:nvPr>
        </p:nvGraphicFramePr>
        <p:xfrm>
          <a:off x="1981200" y="1600200"/>
          <a:ext cx="2590800" cy="319088"/>
        </p:xfrm>
        <a:graphic>
          <a:graphicData uri="http://schemas.openxmlformats.org/presentationml/2006/ole">
            <p:oleObj spid="_x0000_s13314" name="Equation" r:id="rId3" imgW="3403440" imgH="419040" progId="">
              <p:embed/>
            </p:oleObj>
          </a:graphicData>
        </a:graphic>
      </p:graphicFrame>
      <p:graphicFrame>
        <p:nvGraphicFramePr>
          <p:cNvPr id="13315" name="Object 7"/>
          <p:cNvGraphicFramePr>
            <a:graphicFrameLocks noChangeAspect="1"/>
          </p:cNvGraphicFramePr>
          <p:nvPr>
            <p:ph sz="quarter" idx="2"/>
          </p:nvPr>
        </p:nvGraphicFramePr>
        <p:xfrm>
          <a:off x="1600200" y="1246188"/>
          <a:ext cx="685800" cy="354012"/>
        </p:xfrm>
        <a:graphic>
          <a:graphicData uri="http://schemas.openxmlformats.org/presentationml/2006/ole">
            <p:oleObj spid="_x0000_s13315" name="Equation" r:id="rId4" imgW="812520" imgH="419040" progId="">
              <p:embed/>
            </p:oleObj>
          </a:graphicData>
        </a:graphic>
      </p:graphicFrame>
      <p:graphicFrame>
        <p:nvGraphicFramePr>
          <p:cNvPr id="13316" name="Object 10"/>
          <p:cNvGraphicFramePr>
            <a:graphicFrameLocks noChangeAspect="1"/>
          </p:cNvGraphicFramePr>
          <p:nvPr>
            <p:ph sz="quarter" idx="3"/>
          </p:nvPr>
        </p:nvGraphicFramePr>
        <p:xfrm>
          <a:off x="3124200" y="2133600"/>
          <a:ext cx="2438400" cy="615950"/>
        </p:xfrm>
        <a:graphic>
          <a:graphicData uri="http://schemas.openxmlformats.org/presentationml/2006/ole">
            <p:oleObj spid="_x0000_s13316" name="Equation" r:id="rId5" imgW="3009600" imgH="761760" progId="">
              <p:embed/>
            </p:oleObj>
          </a:graphicData>
        </a:graphic>
      </p:graphicFrame>
      <p:graphicFrame>
        <p:nvGraphicFramePr>
          <p:cNvPr id="13317" name="Object 13"/>
          <p:cNvGraphicFramePr>
            <a:graphicFrameLocks noChangeAspect="1"/>
          </p:cNvGraphicFramePr>
          <p:nvPr>
            <p:ph sz="quarter" idx="4"/>
          </p:nvPr>
        </p:nvGraphicFramePr>
        <p:xfrm>
          <a:off x="2971800" y="3200400"/>
          <a:ext cx="2514600" cy="631825"/>
        </p:xfrm>
        <a:graphic>
          <a:graphicData uri="http://schemas.openxmlformats.org/presentationml/2006/ole">
            <p:oleObj spid="_x0000_s13317" name="Equation" r:id="rId6" imgW="3035160" imgH="761760" progId="">
              <p:embed/>
            </p:oleObj>
          </a:graphicData>
        </a:graphic>
      </p:graphicFrame>
      <p:graphicFrame>
        <p:nvGraphicFramePr>
          <p:cNvPr id="13318" name="Object 16"/>
          <p:cNvGraphicFramePr>
            <a:graphicFrameLocks noChangeAspect="1"/>
          </p:cNvGraphicFramePr>
          <p:nvPr/>
        </p:nvGraphicFramePr>
        <p:xfrm>
          <a:off x="2895600" y="4648200"/>
          <a:ext cx="2438400" cy="300038"/>
        </p:xfrm>
        <a:graphic>
          <a:graphicData uri="http://schemas.openxmlformats.org/presentationml/2006/ole">
            <p:oleObj spid="_x0000_s13318" name="Equation" r:id="rId7" imgW="2984400" imgH="368280" progId="">
              <p:embed/>
            </p:oleObj>
          </a:graphicData>
        </a:graphic>
      </p:graphicFrame>
      <p:graphicFrame>
        <p:nvGraphicFramePr>
          <p:cNvPr id="13319" name="Object 17"/>
          <p:cNvGraphicFramePr>
            <a:graphicFrameLocks noChangeAspect="1"/>
          </p:cNvGraphicFramePr>
          <p:nvPr/>
        </p:nvGraphicFramePr>
        <p:xfrm>
          <a:off x="4191000" y="5486400"/>
          <a:ext cx="990600" cy="608013"/>
        </p:xfrm>
        <a:graphic>
          <a:graphicData uri="http://schemas.openxmlformats.org/presentationml/2006/ole">
            <p:oleObj spid="_x0000_s13319" name="Equation" r:id="rId8" imgW="1180800" imgH="723600" progId="">
              <p:embed/>
            </p:oleObj>
          </a:graphicData>
        </a:graphic>
      </p:graphicFrame>
      <p:sp>
        <p:nvSpPr>
          <p:cNvPr id="13322" name="Text Box 18"/>
          <p:cNvSpPr txBox="1">
            <a:spLocks noChangeArrowheads="1"/>
          </p:cNvSpPr>
          <p:nvPr/>
        </p:nvSpPr>
        <p:spPr bwMode="auto">
          <a:xfrm>
            <a:off x="441325" y="898525"/>
            <a:ext cx="8169275" cy="1311275"/>
          </a:xfrm>
          <a:prstGeom prst="rect">
            <a:avLst/>
          </a:prstGeom>
          <a:noFill/>
          <a:ln w="9525">
            <a:noFill/>
            <a:miter lim="800000"/>
            <a:headEnd/>
            <a:tailEnd/>
          </a:ln>
        </p:spPr>
        <p:txBody>
          <a:bodyPr>
            <a:spAutoFit/>
          </a:bodyPr>
          <a:lstStyle/>
          <a:p>
            <a:pPr>
              <a:buFont typeface="Wingdings" pitchFamily="2" charset="2"/>
              <a:buChar char="q"/>
            </a:pPr>
            <a:r>
              <a:rPr kumimoji="1" lang="en-US" altLang="ko-KR">
                <a:ea typeface="굴림" pitchFamily="50" charset="-127"/>
              </a:rPr>
              <a:t> For discrete-time w.s.s stochastic processes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nT</a:t>
            </a:r>
            <a:r>
              <a:rPr kumimoji="1" lang="en-US" altLang="ko-KR">
                <a:ea typeface="굴림" pitchFamily="50" charset="-127"/>
              </a:rPr>
              <a:t>) with autocorrelation sequence             (proceeding as above) or formally defining a continuous time process                                             we get the corresponding autocorrelation function to be </a:t>
            </a:r>
            <a:endParaRPr lang="en-US"/>
          </a:p>
        </p:txBody>
      </p:sp>
      <p:sp>
        <p:nvSpPr>
          <p:cNvPr id="13323" name="Text Box 19"/>
          <p:cNvSpPr txBox="1">
            <a:spLocks noChangeArrowheads="1"/>
          </p:cNvSpPr>
          <p:nvPr/>
        </p:nvSpPr>
        <p:spPr bwMode="auto">
          <a:xfrm>
            <a:off x="441325" y="2819400"/>
            <a:ext cx="3581400" cy="396875"/>
          </a:xfrm>
          <a:prstGeom prst="rect">
            <a:avLst/>
          </a:prstGeom>
          <a:noFill/>
          <a:ln w="9525">
            <a:noFill/>
            <a:miter lim="800000"/>
            <a:headEnd/>
            <a:tailEnd/>
          </a:ln>
        </p:spPr>
        <p:txBody>
          <a:bodyPr wrap="none">
            <a:spAutoFit/>
          </a:bodyPr>
          <a:lstStyle/>
          <a:p>
            <a:r>
              <a:rPr kumimoji="1" lang="en-US" altLang="ko-KR">
                <a:ea typeface="굴림" pitchFamily="50" charset="-127"/>
              </a:rPr>
              <a:t>Its Fourier transform is given by</a:t>
            </a:r>
            <a:endParaRPr kumimoji="1" lang="en-US"/>
          </a:p>
        </p:txBody>
      </p:sp>
      <p:sp>
        <p:nvSpPr>
          <p:cNvPr id="13324" name="Text Box 20"/>
          <p:cNvSpPr txBox="1">
            <a:spLocks noChangeArrowheads="1"/>
          </p:cNvSpPr>
          <p:nvPr/>
        </p:nvSpPr>
        <p:spPr bwMode="auto">
          <a:xfrm>
            <a:off x="7391400" y="3276600"/>
            <a:ext cx="836613" cy="396875"/>
          </a:xfrm>
          <a:prstGeom prst="rect">
            <a:avLst/>
          </a:prstGeom>
          <a:noFill/>
          <a:ln w="9525">
            <a:noFill/>
            <a:miter lim="800000"/>
            <a:headEnd/>
            <a:tailEnd/>
          </a:ln>
        </p:spPr>
        <p:txBody>
          <a:bodyPr wrap="none">
            <a:spAutoFit/>
          </a:bodyPr>
          <a:lstStyle/>
          <a:p>
            <a:r>
              <a:rPr lang="en-US"/>
              <a:t>(3-30)</a:t>
            </a:r>
          </a:p>
        </p:txBody>
      </p:sp>
      <p:sp>
        <p:nvSpPr>
          <p:cNvPr id="13325" name="Text Box 21"/>
          <p:cNvSpPr txBox="1">
            <a:spLocks noChangeArrowheads="1"/>
          </p:cNvSpPr>
          <p:nvPr/>
        </p:nvSpPr>
        <p:spPr bwMode="auto">
          <a:xfrm>
            <a:off x="457200" y="3886200"/>
            <a:ext cx="8077200" cy="701675"/>
          </a:xfrm>
          <a:prstGeom prst="rect">
            <a:avLst/>
          </a:prstGeom>
          <a:noFill/>
          <a:ln w="9525">
            <a:noFill/>
            <a:miter lim="800000"/>
            <a:headEnd/>
            <a:tailEnd/>
          </a:ln>
        </p:spPr>
        <p:txBody>
          <a:bodyPr>
            <a:spAutoFit/>
          </a:bodyPr>
          <a:lstStyle/>
          <a:p>
            <a:r>
              <a:rPr kumimoji="1" lang="en-US" altLang="ko-KR">
                <a:ea typeface="굴림" pitchFamily="50" charset="-127"/>
              </a:rPr>
              <a:t>and it defines the power spectrum of the discrete-time process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nT</a:t>
            </a:r>
            <a:r>
              <a:rPr kumimoji="1" lang="en-US" altLang="ko-KR">
                <a:ea typeface="굴림" pitchFamily="50" charset="-127"/>
              </a:rPr>
              <a:t>).</a:t>
            </a:r>
          </a:p>
          <a:p>
            <a:r>
              <a:rPr kumimoji="1" lang="en-US" altLang="ko-KR">
                <a:ea typeface="굴림" pitchFamily="50" charset="-127"/>
              </a:rPr>
              <a:t>From (3-30),</a:t>
            </a:r>
            <a:endParaRPr lang="en-US"/>
          </a:p>
        </p:txBody>
      </p:sp>
      <p:sp>
        <p:nvSpPr>
          <p:cNvPr id="13326" name="Text Box 22"/>
          <p:cNvSpPr txBox="1">
            <a:spLocks noChangeArrowheads="1"/>
          </p:cNvSpPr>
          <p:nvPr/>
        </p:nvSpPr>
        <p:spPr bwMode="auto">
          <a:xfrm>
            <a:off x="7375525" y="4556125"/>
            <a:ext cx="836613" cy="396875"/>
          </a:xfrm>
          <a:prstGeom prst="rect">
            <a:avLst/>
          </a:prstGeom>
          <a:noFill/>
          <a:ln w="9525">
            <a:noFill/>
            <a:miter lim="800000"/>
            <a:headEnd/>
            <a:tailEnd/>
          </a:ln>
        </p:spPr>
        <p:txBody>
          <a:bodyPr wrap="none">
            <a:spAutoFit/>
          </a:bodyPr>
          <a:lstStyle/>
          <a:p>
            <a:r>
              <a:rPr lang="en-US"/>
              <a:t>(3-31)</a:t>
            </a:r>
          </a:p>
        </p:txBody>
      </p:sp>
      <p:sp>
        <p:nvSpPr>
          <p:cNvPr id="13327" name="Text Box 23"/>
          <p:cNvSpPr txBox="1">
            <a:spLocks noChangeArrowheads="1"/>
          </p:cNvSpPr>
          <p:nvPr/>
        </p:nvSpPr>
        <p:spPr bwMode="auto">
          <a:xfrm>
            <a:off x="457200" y="5029200"/>
            <a:ext cx="5160963" cy="396875"/>
          </a:xfrm>
          <a:prstGeom prst="rect">
            <a:avLst/>
          </a:prstGeom>
          <a:noFill/>
          <a:ln w="9525">
            <a:noFill/>
            <a:miter lim="800000"/>
            <a:headEnd/>
            <a:tailEnd/>
          </a:ln>
        </p:spPr>
        <p:txBody>
          <a:bodyPr wrap="none">
            <a:spAutoFit/>
          </a:bodyPr>
          <a:lstStyle/>
          <a:p>
            <a:r>
              <a:rPr kumimoji="1" lang="en-US" altLang="ko-KR">
                <a:ea typeface="굴림" pitchFamily="50" charset="-127"/>
              </a:rPr>
              <a:t>so that </a:t>
            </a:r>
            <a:r>
              <a:rPr kumimoji="1" lang="en-US" altLang="ko-KR" i="1">
                <a:ea typeface="굴림" pitchFamily="50" charset="-127"/>
              </a:rPr>
              <a:t>S</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is a periodic function with period</a:t>
            </a:r>
            <a:endParaRPr lang="en-US"/>
          </a:p>
        </p:txBody>
      </p:sp>
      <p:sp>
        <p:nvSpPr>
          <p:cNvPr id="13328" name="Text Box 24"/>
          <p:cNvSpPr txBox="1">
            <a:spLocks noChangeArrowheads="1"/>
          </p:cNvSpPr>
          <p:nvPr/>
        </p:nvSpPr>
        <p:spPr bwMode="auto">
          <a:xfrm>
            <a:off x="7375525" y="5570538"/>
            <a:ext cx="836613" cy="396875"/>
          </a:xfrm>
          <a:prstGeom prst="rect">
            <a:avLst/>
          </a:prstGeom>
          <a:noFill/>
          <a:ln w="9525">
            <a:noFill/>
            <a:miter lim="800000"/>
            <a:headEnd/>
            <a:tailEnd/>
          </a:ln>
        </p:spPr>
        <p:txBody>
          <a:bodyPr wrap="none">
            <a:spAutoFit/>
          </a:bodyPr>
          <a:lstStyle/>
          <a:p>
            <a:r>
              <a:rPr lang="en-US"/>
              <a:t>(3-32)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Date Placeholder 6"/>
          <p:cNvSpPr>
            <a:spLocks noGrp="1"/>
          </p:cNvSpPr>
          <p:nvPr>
            <p:ph type="dt" sz="quarter" idx="10"/>
          </p:nvPr>
        </p:nvSpPr>
        <p:spPr>
          <a:noFill/>
        </p:spPr>
        <p:txBody>
          <a:bodyPr/>
          <a:lstStyle/>
          <a:p>
            <a:r>
              <a:rPr lang="en-US"/>
              <a:t>		 </a:t>
            </a:r>
            <a:r>
              <a:rPr lang="en-US" sz="1200"/>
              <a:t> </a:t>
            </a:r>
            <a:fld id="{6C379DE1-3186-4FD0-97B4-0B1F5682442E}" type="slidenum">
              <a:rPr lang="en-US" sz="1200">
                <a:solidFill>
                  <a:srgbClr val="003399"/>
                </a:solidFill>
              </a:rPr>
              <a:pPr/>
              <a:t>16</a:t>
            </a:fld>
            <a:endParaRPr lang="en-US" sz="1200">
              <a:solidFill>
                <a:srgbClr val="003399"/>
              </a:solidFill>
            </a:endParaRPr>
          </a:p>
        </p:txBody>
      </p:sp>
      <p:sp>
        <p:nvSpPr>
          <p:cNvPr id="14344" name="Rectangle 14"/>
          <p:cNvSpPr>
            <a:spLocks noGrp="1" noChangeArrowheads="1"/>
          </p:cNvSpPr>
          <p:nvPr>
            <p:ph type="title" sz="quarter"/>
          </p:nvPr>
        </p:nvSpPr>
        <p:spPr/>
        <p:txBody>
          <a:bodyPr/>
          <a:lstStyle/>
          <a:p>
            <a:r>
              <a:rPr lang="en-US" sz="2800" smtClean="0"/>
              <a:t>3. Discrete-Time Processes (2)</a:t>
            </a:r>
          </a:p>
        </p:txBody>
      </p:sp>
      <p:graphicFrame>
        <p:nvGraphicFramePr>
          <p:cNvPr id="14338" name="Object 4"/>
          <p:cNvGraphicFramePr>
            <a:graphicFrameLocks noChangeAspect="1"/>
          </p:cNvGraphicFramePr>
          <p:nvPr>
            <p:ph sz="quarter" idx="1"/>
          </p:nvPr>
        </p:nvGraphicFramePr>
        <p:xfrm>
          <a:off x="3048000" y="1295400"/>
          <a:ext cx="2514600" cy="566738"/>
        </p:xfrm>
        <a:graphic>
          <a:graphicData uri="http://schemas.openxmlformats.org/presentationml/2006/ole">
            <p:oleObj spid="_x0000_s14338" name="Equation" r:id="rId3" imgW="3213000" imgH="723600" progId="">
              <p:embed/>
            </p:oleObj>
          </a:graphicData>
        </a:graphic>
      </p:graphicFrame>
      <p:graphicFrame>
        <p:nvGraphicFramePr>
          <p:cNvPr id="14339" name="Object 7"/>
          <p:cNvGraphicFramePr>
            <a:graphicFrameLocks noChangeAspect="1"/>
          </p:cNvGraphicFramePr>
          <p:nvPr>
            <p:ph sz="quarter" idx="2"/>
          </p:nvPr>
        </p:nvGraphicFramePr>
        <p:xfrm>
          <a:off x="2514600" y="2057400"/>
          <a:ext cx="3657600" cy="571500"/>
        </p:xfrm>
        <a:graphic>
          <a:graphicData uri="http://schemas.openxmlformats.org/presentationml/2006/ole">
            <p:oleObj spid="_x0000_s14339" name="Equation" r:id="rId4" imgW="4635360" imgH="723600" progId="">
              <p:embed/>
            </p:oleObj>
          </a:graphicData>
        </a:graphic>
      </p:graphicFrame>
      <p:graphicFrame>
        <p:nvGraphicFramePr>
          <p:cNvPr id="14340" name="Object 10"/>
          <p:cNvGraphicFramePr>
            <a:graphicFrameLocks noChangeAspect="1"/>
          </p:cNvGraphicFramePr>
          <p:nvPr>
            <p:ph sz="quarter" idx="3"/>
          </p:nvPr>
        </p:nvGraphicFramePr>
        <p:xfrm>
          <a:off x="3048000" y="3582988"/>
          <a:ext cx="2286000" cy="314325"/>
        </p:xfrm>
        <a:graphic>
          <a:graphicData uri="http://schemas.openxmlformats.org/presentationml/2006/ole">
            <p:oleObj spid="_x0000_s14340" name="Equation" r:id="rId5" imgW="2958840" imgH="406080" progId="">
              <p:embed/>
            </p:oleObj>
          </a:graphicData>
        </a:graphic>
      </p:graphicFrame>
      <p:graphicFrame>
        <p:nvGraphicFramePr>
          <p:cNvPr id="14341" name="Object 13"/>
          <p:cNvGraphicFramePr>
            <a:graphicFrameLocks noChangeAspect="1"/>
          </p:cNvGraphicFramePr>
          <p:nvPr>
            <p:ph sz="quarter" idx="4"/>
          </p:nvPr>
        </p:nvGraphicFramePr>
        <p:xfrm>
          <a:off x="2895600" y="4191000"/>
          <a:ext cx="2667000" cy="341313"/>
        </p:xfrm>
        <a:graphic>
          <a:graphicData uri="http://schemas.openxmlformats.org/presentationml/2006/ole">
            <p:oleObj spid="_x0000_s14341" name="Equation" r:id="rId6" imgW="3187440" imgH="406080" progId="">
              <p:embed/>
            </p:oleObj>
          </a:graphicData>
        </a:graphic>
      </p:graphicFrame>
      <p:graphicFrame>
        <p:nvGraphicFramePr>
          <p:cNvPr id="14342" name="Object 16"/>
          <p:cNvGraphicFramePr>
            <a:graphicFrameLocks noChangeAspect="1"/>
          </p:cNvGraphicFramePr>
          <p:nvPr/>
        </p:nvGraphicFramePr>
        <p:xfrm>
          <a:off x="2971800" y="4724400"/>
          <a:ext cx="2667000" cy="622300"/>
        </p:xfrm>
        <a:graphic>
          <a:graphicData uri="http://schemas.openxmlformats.org/presentationml/2006/ole">
            <p:oleObj spid="_x0000_s14342" name="Equation" r:id="rId7" imgW="3263760" imgH="761760" progId="">
              <p:embed/>
            </p:oleObj>
          </a:graphicData>
        </a:graphic>
      </p:graphicFrame>
      <p:sp>
        <p:nvSpPr>
          <p:cNvPr id="14345" name="Text Box 17"/>
          <p:cNvSpPr txBox="1">
            <a:spLocks noChangeArrowheads="1"/>
          </p:cNvSpPr>
          <p:nvPr/>
        </p:nvSpPr>
        <p:spPr bwMode="auto">
          <a:xfrm>
            <a:off x="457200" y="898525"/>
            <a:ext cx="3387725" cy="396875"/>
          </a:xfrm>
          <a:prstGeom prst="rect">
            <a:avLst/>
          </a:prstGeom>
          <a:noFill/>
          <a:ln w="9525">
            <a:noFill/>
            <a:miter lim="800000"/>
            <a:headEnd/>
            <a:tailEnd/>
          </a:ln>
        </p:spPr>
        <p:txBody>
          <a:bodyPr wrap="none">
            <a:spAutoFit/>
          </a:bodyPr>
          <a:lstStyle/>
          <a:p>
            <a:r>
              <a:rPr kumimoji="1" lang="en-US" altLang="ko-KR">
                <a:ea typeface="굴림" pitchFamily="50" charset="-127"/>
              </a:rPr>
              <a:t>This gives the inverse relation</a:t>
            </a:r>
            <a:endParaRPr kumimoji="1" lang="en-US"/>
          </a:p>
        </p:txBody>
      </p:sp>
      <p:sp>
        <p:nvSpPr>
          <p:cNvPr id="14346" name="Text Box 18"/>
          <p:cNvSpPr txBox="1">
            <a:spLocks noChangeArrowheads="1"/>
          </p:cNvSpPr>
          <p:nvPr/>
        </p:nvSpPr>
        <p:spPr bwMode="auto">
          <a:xfrm>
            <a:off x="457200" y="1736725"/>
            <a:ext cx="568325" cy="396875"/>
          </a:xfrm>
          <a:prstGeom prst="rect">
            <a:avLst/>
          </a:prstGeom>
          <a:noFill/>
          <a:ln w="9525">
            <a:noFill/>
            <a:miter lim="800000"/>
            <a:headEnd/>
            <a:tailEnd/>
          </a:ln>
        </p:spPr>
        <p:txBody>
          <a:bodyPr wrap="none">
            <a:spAutoFit/>
          </a:bodyPr>
          <a:lstStyle/>
          <a:p>
            <a:r>
              <a:rPr lang="en-US"/>
              <a:t>and</a:t>
            </a:r>
          </a:p>
        </p:txBody>
      </p:sp>
      <p:sp>
        <p:nvSpPr>
          <p:cNvPr id="14347" name="Text Box 19"/>
          <p:cNvSpPr txBox="1">
            <a:spLocks noChangeArrowheads="1"/>
          </p:cNvSpPr>
          <p:nvPr/>
        </p:nvSpPr>
        <p:spPr bwMode="auto">
          <a:xfrm>
            <a:off x="517525" y="2743200"/>
            <a:ext cx="7940675" cy="701675"/>
          </a:xfrm>
          <a:prstGeom prst="rect">
            <a:avLst/>
          </a:prstGeom>
          <a:noFill/>
          <a:ln w="9525">
            <a:noFill/>
            <a:miter lim="800000"/>
            <a:headEnd/>
            <a:tailEnd/>
          </a:ln>
        </p:spPr>
        <p:txBody>
          <a:bodyPr>
            <a:spAutoFit/>
          </a:bodyPr>
          <a:lstStyle/>
          <a:p>
            <a:r>
              <a:rPr kumimoji="1" lang="en-US" altLang="ko-KR">
                <a:ea typeface="굴림" pitchFamily="50" charset="-127"/>
              </a:rPr>
              <a:t>represents the total power of the discrete-time process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nT</a:t>
            </a:r>
            <a:r>
              <a:rPr kumimoji="1" lang="en-US" altLang="ko-KR">
                <a:ea typeface="굴림" pitchFamily="50" charset="-127"/>
              </a:rPr>
              <a:t>). The </a:t>
            </a:r>
          </a:p>
          <a:p>
            <a:r>
              <a:rPr kumimoji="1" lang="en-US" altLang="ko-KR">
                <a:ea typeface="굴림" pitchFamily="50" charset="-127"/>
              </a:rPr>
              <a:t>input-output relations for discrete-time system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rPr>
              <a:t>nT</a:t>
            </a:r>
            <a:r>
              <a:rPr kumimoji="1" lang="en-US" altLang="ko-KR">
                <a:ea typeface="굴림" pitchFamily="50" charset="-127"/>
              </a:rPr>
              <a:t>) translate into</a:t>
            </a:r>
            <a:endParaRPr lang="en-US"/>
          </a:p>
        </p:txBody>
      </p:sp>
      <p:sp>
        <p:nvSpPr>
          <p:cNvPr id="14348" name="Text Box 20"/>
          <p:cNvSpPr txBox="1">
            <a:spLocks noChangeArrowheads="1"/>
          </p:cNvSpPr>
          <p:nvPr/>
        </p:nvSpPr>
        <p:spPr bwMode="auto">
          <a:xfrm>
            <a:off x="7223125" y="1303338"/>
            <a:ext cx="836613" cy="396875"/>
          </a:xfrm>
          <a:prstGeom prst="rect">
            <a:avLst/>
          </a:prstGeom>
          <a:noFill/>
          <a:ln w="9525">
            <a:noFill/>
            <a:miter lim="800000"/>
            <a:headEnd/>
            <a:tailEnd/>
          </a:ln>
        </p:spPr>
        <p:txBody>
          <a:bodyPr wrap="none">
            <a:spAutoFit/>
          </a:bodyPr>
          <a:lstStyle/>
          <a:p>
            <a:r>
              <a:rPr lang="en-US"/>
              <a:t>(3-33)</a:t>
            </a:r>
          </a:p>
        </p:txBody>
      </p:sp>
      <p:sp>
        <p:nvSpPr>
          <p:cNvPr id="14349" name="Text Box 21"/>
          <p:cNvSpPr txBox="1">
            <a:spLocks noChangeArrowheads="1"/>
          </p:cNvSpPr>
          <p:nvPr/>
        </p:nvSpPr>
        <p:spPr bwMode="auto">
          <a:xfrm>
            <a:off x="7223125" y="2141538"/>
            <a:ext cx="836613" cy="396875"/>
          </a:xfrm>
          <a:prstGeom prst="rect">
            <a:avLst/>
          </a:prstGeom>
          <a:noFill/>
          <a:ln w="9525">
            <a:noFill/>
            <a:miter lim="800000"/>
            <a:headEnd/>
            <a:tailEnd/>
          </a:ln>
        </p:spPr>
        <p:txBody>
          <a:bodyPr wrap="none">
            <a:spAutoFit/>
          </a:bodyPr>
          <a:lstStyle/>
          <a:p>
            <a:r>
              <a:rPr lang="en-US"/>
              <a:t>(3-34)</a:t>
            </a:r>
          </a:p>
        </p:txBody>
      </p:sp>
      <p:sp>
        <p:nvSpPr>
          <p:cNvPr id="14350" name="Text Box 22"/>
          <p:cNvSpPr txBox="1">
            <a:spLocks noChangeArrowheads="1"/>
          </p:cNvSpPr>
          <p:nvPr/>
        </p:nvSpPr>
        <p:spPr bwMode="auto">
          <a:xfrm>
            <a:off x="7164388" y="3565525"/>
            <a:ext cx="836612" cy="396875"/>
          </a:xfrm>
          <a:prstGeom prst="rect">
            <a:avLst/>
          </a:prstGeom>
          <a:noFill/>
          <a:ln w="9525">
            <a:noFill/>
            <a:miter lim="800000"/>
            <a:headEnd/>
            <a:tailEnd/>
          </a:ln>
        </p:spPr>
        <p:txBody>
          <a:bodyPr wrap="none">
            <a:spAutoFit/>
          </a:bodyPr>
          <a:lstStyle/>
          <a:p>
            <a:r>
              <a:rPr lang="en-US"/>
              <a:t>(3-35)</a:t>
            </a:r>
          </a:p>
        </p:txBody>
      </p:sp>
      <p:sp>
        <p:nvSpPr>
          <p:cNvPr id="14351" name="Text Box 23"/>
          <p:cNvSpPr txBox="1">
            <a:spLocks noChangeArrowheads="1"/>
          </p:cNvSpPr>
          <p:nvPr/>
        </p:nvSpPr>
        <p:spPr bwMode="auto">
          <a:xfrm>
            <a:off x="533400" y="3810000"/>
            <a:ext cx="568325" cy="396875"/>
          </a:xfrm>
          <a:prstGeom prst="rect">
            <a:avLst/>
          </a:prstGeom>
          <a:noFill/>
          <a:ln w="9525">
            <a:noFill/>
            <a:miter lim="800000"/>
            <a:headEnd/>
            <a:tailEnd/>
          </a:ln>
        </p:spPr>
        <p:txBody>
          <a:bodyPr wrap="none">
            <a:spAutoFit/>
          </a:bodyPr>
          <a:lstStyle/>
          <a:p>
            <a:r>
              <a:rPr lang="en-US"/>
              <a:t>and</a:t>
            </a:r>
          </a:p>
        </p:txBody>
      </p:sp>
      <p:sp>
        <p:nvSpPr>
          <p:cNvPr id="14352" name="Text Box 24"/>
          <p:cNvSpPr txBox="1">
            <a:spLocks noChangeArrowheads="1"/>
          </p:cNvSpPr>
          <p:nvPr/>
        </p:nvSpPr>
        <p:spPr bwMode="auto">
          <a:xfrm>
            <a:off x="7146925" y="4175125"/>
            <a:ext cx="836613" cy="396875"/>
          </a:xfrm>
          <a:prstGeom prst="rect">
            <a:avLst/>
          </a:prstGeom>
          <a:noFill/>
          <a:ln w="9525">
            <a:noFill/>
            <a:miter lim="800000"/>
            <a:headEnd/>
            <a:tailEnd/>
          </a:ln>
        </p:spPr>
        <p:txBody>
          <a:bodyPr wrap="none">
            <a:spAutoFit/>
          </a:bodyPr>
          <a:lstStyle/>
          <a:p>
            <a:r>
              <a:rPr lang="en-US"/>
              <a:t>(3-36)</a:t>
            </a:r>
          </a:p>
        </p:txBody>
      </p:sp>
      <p:sp>
        <p:nvSpPr>
          <p:cNvPr id="14353" name="Text Box 25"/>
          <p:cNvSpPr txBox="1">
            <a:spLocks noChangeArrowheads="1"/>
          </p:cNvSpPr>
          <p:nvPr/>
        </p:nvSpPr>
        <p:spPr bwMode="auto">
          <a:xfrm>
            <a:off x="517525" y="4495800"/>
            <a:ext cx="846138" cy="396875"/>
          </a:xfrm>
          <a:prstGeom prst="rect">
            <a:avLst/>
          </a:prstGeom>
          <a:noFill/>
          <a:ln w="9525">
            <a:noFill/>
            <a:miter lim="800000"/>
            <a:headEnd/>
            <a:tailEnd/>
          </a:ln>
        </p:spPr>
        <p:txBody>
          <a:bodyPr wrap="none">
            <a:spAutoFit/>
          </a:bodyPr>
          <a:lstStyle/>
          <a:p>
            <a:r>
              <a:rPr lang="en-US"/>
              <a:t>where</a:t>
            </a:r>
          </a:p>
        </p:txBody>
      </p:sp>
      <p:sp>
        <p:nvSpPr>
          <p:cNvPr id="14354" name="Text Box 26"/>
          <p:cNvSpPr txBox="1">
            <a:spLocks noChangeArrowheads="1"/>
          </p:cNvSpPr>
          <p:nvPr/>
        </p:nvSpPr>
        <p:spPr bwMode="auto">
          <a:xfrm>
            <a:off x="7146925" y="4784725"/>
            <a:ext cx="836613" cy="396875"/>
          </a:xfrm>
          <a:prstGeom prst="rect">
            <a:avLst/>
          </a:prstGeom>
          <a:noFill/>
          <a:ln w="9525">
            <a:noFill/>
            <a:miter lim="800000"/>
            <a:headEnd/>
            <a:tailEnd/>
          </a:ln>
        </p:spPr>
        <p:txBody>
          <a:bodyPr wrap="none">
            <a:spAutoFit/>
          </a:bodyPr>
          <a:lstStyle/>
          <a:p>
            <a:r>
              <a:rPr lang="en-US"/>
              <a:t>(3-37)</a:t>
            </a:r>
          </a:p>
        </p:txBody>
      </p:sp>
      <p:sp>
        <p:nvSpPr>
          <p:cNvPr id="14355" name="Text Box 27"/>
          <p:cNvSpPr txBox="1">
            <a:spLocks noChangeArrowheads="1"/>
          </p:cNvSpPr>
          <p:nvPr/>
        </p:nvSpPr>
        <p:spPr bwMode="auto">
          <a:xfrm>
            <a:off x="517525" y="5341938"/>
            <a:ext cx="5807075" cy="7016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represents the discrete-time system transfer function.</a:t>
            </a:r>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Date Placeholder 4"/>
          <p:cNvSpPr>
            <a:spLocks noGrp="1"/>
          </p:cNvSpPr>
          <p:nvPr>
            <p:ph type="dt" sz="quarter" idx="10"/>
          </p:nvPr>
        </p:nvSpPr>
        <p:spPr>
          <a:noFill/>
        </p:spPr>
        <p:txBody>
          <a:bodyPr/>
          <a:lstStyle/>
          <a:p>
            <a:r>
              <a:rPr lang="en-US"/>
              <a:t>		 </a:t>
            </a:r>
            <a:r>
              <a:rPr lang="en-US" sz="1200"/>
              <a:t> </a:t>
            </a:r>
            <a:fld id="{D8D39208-7781-4B84-8E47-CBAEFFC0B09D}" type="slidenum">
              <a:rPr lang="en-US" sz="1200">
                <a:solidFill>
                  <a:srgbClr val="003399"/>
                </a:solidFill>
              </a:rPr>
              <a:pPr/>
              <a:t>17</a:t>
            </a:fld>
            <a:endParaRPr lang="en-US" sz="1200">
              <a:solidFill>
                <a:srgbClr val="003399"/>
              </a:solidFill>
            </a:endParaRPr>
          </a:p>
        </p:txBody>
      </p:sp>
      <p:sp>
        <p:nvSpPr>
          <p:cNvPr id="15368" name="Rectangle 23"/>
          <p:cNvSpPr>
            <a:spLocks noGrp="1" noChangeArrowheads="1"/>
          </p:cNvSpPr>
          <p:nvPr>
            <p:ph type="title"/>
          </p:nvPr>
        </p:nvSpPr>
        <p:spPr/>
        <p:txBody>
          <a:bodyPr/>
          <a:lstStyle/>
          <a:p>
            <a:r>
              <a:rPr lang="en-US" sz="2800" smtClean="0"/>
              <a:t>3. Matched Filter (1)</a:t>
            </a:r>
          </a:p>
        </p:txBody>
      </p:sp>
      <p:graphicFrame>
        <p:nvGraphicFramePr>
          <p:cNvPr id="15362" name="Object 4"/>
          <p:cNvGraphicFramePr>
            <a:graphicFrameLocks noChangeAspect="1"/>
          </p:cNvGraphicFramePr>
          <p:nvPr>
            <p:ph sz="half" idx="1"/>
          </p:nvPr>
        </p:nvGraphicFramePr>
        <p:xfrm>
          <a:off x="2743200" y="1371600"/>
          <a:ext cx="3352800" cy="355600"/>
        </p:xfrm>
        <a:graphic>
          <a:graphicData uri="http://schemas.openxmlformats.org/presentationml/2006/ole">
            <p:oleObj spid="_x0000_s15362" name="Equation" r:id="rId3" imgW="3593880" imgH="380880" progId="">
              <p:embed/>
            </p:oleObj>
          </a:graphicData>
        </a:graphic>
      </p:graphicFrame>
      <p:sp>
        <p:nvSpPr>
          <p:cNvPr id="15369" name="Rectangle 8"/>
          <p:cNvSpPr>
            <a:spLocks noChangeArrowheads="1"/>
          </p:cNvSpPr>
          <p:nvPr/>
        </p:nvSpPr>
        <p:spPr bwMode="auto">
          <a:xfrm>
            <a:off x="6196013" y="2166938"/>
            <a:ext cx="1000125" cy="433387"/>
          </a:xfrm>
          <a:prstGeom prst="rect">
            <a:avLst/>
          </a:prstGeom>
          <a:noFill/>
          <a:ln w="9525">
            <a:solidFill>
              <a:schemeClr val="tx1"/>
            </a:solidFill>
            <a:miter lim="800000"/>
            <a:headEnd/>
            <a:tailEnd/>
          </a:ln>
        </p:spPr>
        <p:txBody>
          <a:bodyPr wrap="none" anchor="ctr"/>
          <a:lstStyle/>
          <a:p>
            <a:pPr algn="ctr" eaLnBrk="1" latinLnBrk="1" hangingPunct="1"/>
            <a:r>
              <a:rPr kumimoji="1" lang="en-US" altLang="ko-KR" i="1">
                <a:latin typeface="Times New Roman" pitchFamily="18" charset="0"/>
                <a:ea typeface="굴림" pitchFamily="50" charset="-127"/>
              </a:rPr>
              <a:t>h</a:t>
            </a:r>
            <a:r>
              <a:rPr kumimoji="1" lang="en-US" altLang="ko-KR">
                <a:latin typeface="Times New Roman" pitchFamily="18" charset="0"/>
                <a:ea typeface="굴림" pitchFamily="50" charset="-127"/>
              </a:rPr>
              <a:t>(</a:t>
            </a:r>
            <a:r>
              <a:rPr kumimoji="1" lang="en-US" altLang="ko-KR" i="1">
                <a:latin typeface="Times New Roman" pitchFamily="18" charset="0"/>
                <a:ea typeface="굴림" pitchFamily="50" charset="-127"/>
              </a:rPr>
              <a:t>t</a:t>
            </a:r>
            <a:r>
              <a:rPr kumimoji="1" lang="en-US" altLang="ko-KR">
                <a:latin typeface="Times New Roman" pitchFamily="18" charset="0"/>
                <a:ea typeface="굴림" pitchFamily="50" charset="-127"/>
              </a:rPr>
              <a:t>)</a:t>
            </a:r>
            <a:r>
              <a:rPr kumimoji="1" lang="en-US" altLang="ko-KR" sz="2400">
                <a:latin typeface="Times New Roman" pitchFamily="18" charset="0"/>
                <a:ea typeface="굴림" pitchFamily="50" charset="-127"/>
              </a:rPr>
              <a:t> </a:t>
            </a:r>
          </a:p>
        </p:txBody>
      </p:sp>
      <p:sp>
        <p:nvSpPr>
          <p:cNvPr id="15370" name="Line 9"/>
          <p:cNvSpPr>
            <a:spLocks noChangeShapeType="1"/>
          </p:cNvSpPr>
          <p:nvPr/>
        </p:nvSpPr>
        <p:spPr bwMode="auto">
          <a:xfrm>
            <a:off x="7196138" y="2414588"/>
            <a:ext cx="600075" cy="0"/>
          </a:xfrm>
          <a:prstGeom prst="line">
            <a:avLst/>
          </a:prstGeom>
          <a:noFill/>
          <a:ln w="9525">
            <a:solidFill>
              <a:schemeClr val="tx1"/>
            </a:solidFill>
            <a:round/>
            <a:headEnd/>
            <a:tailEnd type="triangle" w="med" len="med"/>
          </a:ln>
        </p:spPr>
        <p:txBody>
          <a:bodyPr/>
          <a:lstStyle/>
          <a:p>
            <a:endParaRPr lang="en-US"/>
          </a:p>
        </p:txBody>
      </p:sp>
      <p:sp>
        <p:nvSpPr>
          <p:cNvPr id="15371" name="Line 10"/>
          <p:cNvSpPr>
            <a:spLocks noChangeShapeType="1"/>
          </p:cNvSpPr>
          <p:nvPr/>
        </p:nvSpPr>
        <p:spPr bwMode="auto">
          <a:xfrm>
            <a:off x="5729288" y="2414588"/>
            <a:ext cx="466725" cy="0"/>
          </a:xfrm>
          <a:prstGeom prst="line">
            <a:avLst/>
          </a:prstGeom>
          <a:noFill/>
          <a:ln w="9525">
            <a:solidFill>
              <a:schemeClr val="tx1"/>
            </a:solidFill>
            <a:round/>
            <a:headEnd/>
            <a:tailEnd type="triangle" w="med" len="med"/>
          </a:ln>
        </p:spPr>
        <p:txBody>
          <a:bodyPr/>
          <a:lstStyle/>
          <a:p>
            <a:endParaRPr lang="en-US"/>
          </a:p>
        </p:txBody>
      </p:sp>
      <p:sp>
        <p:nvSpPr>
          <p:cNvPr id="15372" name="Text Box 11"/>
          <p:cNvSpPr txBox="1">
            <a:spLocks noChangeArrowheads="1"/>
          </p:cNvSpPr>
          <p:nvPr/>
        </p:nvSpPr>
        <p:spPr bwMode="auto">
          <a:xfrm>
            <a:off x="5257800" y="2228850"/>
            <a:ext cx="488950" cy="366713"/>
          </a:xfrm>
          <a:prstGeom prst="rect">
            <a:avLst/>
          </a:prstGeom>
          <a:noFill/>
          <a:ln w="9525">
            <a:noFill/>
            <a:miter lim="800000"/>
            <a:headEnd/>
            <a:tailEnd/>
          </a:ln>
        </p:spPr>
        <p:txBody>
          <a:bodyPr wrap="none">
            <a:spAutoFit/>
          </a:bodyPr>
          <a:lstStyle/>
          <a:p>
            <a:pPr eaLnBrk="1" latinLnBrk="1" hangingPunct="1"/>
            <a:r>
              <a:rPr kumimoji="1" lang="en-US" altLang="ko-KR" sz="1800" i="1">
                <a:latin typeface="Times New Roman" pitchFamily="18" charset="0"/>
                <a:ea typeface="굴림" pitchFamily="50" charset="-127"/>
              </a:rPr>
              <a:t>r</a:t>
            </a:r>
            <a:r>
              <a:rPr kumimoji="1" lang="en-US" altLang="ko-KR" sz="1800">
                <a:latin typeface="Times New Roman" pitchFamily="18" charset="0"/>
                <a:ea typeface="굴림" pitchFamily="50" charset="-127"/>
              </a:rPr>
              <a:t>(</a:t>
            </a:r>
            <a:r>
              <a:rPr kumimoji="1" lang="en-US" altLang="ko-KR" sz="1800" i="1">
                <a:latin typeface="Times New Roman" pitchFamily="18" charset="0"/>
                <a:ea typeface="굴림" pitchFamily="50" charset="-127"/>
              </a:rPr>
              <a:t>t</a:t>
            </a:r>
            <a:r>
              <a:rPr kumimoji="1" lang="en-US" altLang="ko-KR" sz="1800">
                <a:latin typeface="Times New Roman" pitchFamily="18" charset="0"/>
                <a:ea typeface="굴림" pitchFamily="50" charset="-127"/>
              </a:rPr>
              <a:t>)</a:t>
            </a:r>
          </a:p>
        </p:txBody>
      </p:sp>
      <p:sp>
        <p:nvSpPr>
          <p:cNvPr id="15373" name="Text Box 12"/>
          <p:cNvSpPr txBox="1">
            <a:spLocks noChangeArrowheads="1"/>
          </p:cNvSpPr>
          <p:nvPr/>
        </p:nvSpPr>
        <p:spPr bwMode="auto">
          <a:xfrm>
            <a:off x="7196138" y="2101850"/>
            <a:ext cx="501650" cy="366713"/>
          </a:xfrm>
          <a:prstGeom prst="rect">
            <a:avLst/>
          </a:prstGeom>
          <a:noFill/>
          <a:ln w="9525">
            <a:noFill/>
            <a:miter lim="800000"/>
            <a:headEnd/>
            <a:tailEnd/>
          </a:ln>
        </p:spPr>
        <p:txBody>
          <a:bodyPr wrap="none">
            <a:spAutoFit/>
          </a:bodyPr>
          <a:lstStyle/>
          <a:p>
            <a:pPr eaLnBrk="1" latinLnBrk="1" hangingPunct="1"/>
            <a:r>
              <a:rPr kumimoji="1" lang="en-US" altLang="ko-KR" sz="1800" i="1">
                <a:latin typeface="Times New Roman" pitchFamily="18" charset="0"/>
                <a:ea typeface="굴림" pitchFamily="50" charset="-127"/>
              </a:rPr>
              <a:t>y</a:t>
            </a:r>
            <a:r>
              <a:rPr kumimoji="1" lang="en-US" altLang="ko-KR" sz="1800">
                <a:latin typeface="Times New Roman" pitchFamily="18" charset="0"/>
                <a:ea typeface="굴림" pitchFamily="50" charset="-127"/>
              </a:rPr>
              <a:t>(</a:t>
            </a:r>
            <a:r>
              <a:rPr kumimoji="1" lang="en-US" altLang="ko-KR" sz="1800" i="1">
                <a:latin typeface="Times New Roman" pitchFamily="18" charset="0"/>
                <a:ea typeface="굴림" pitchFamily="50" charset="-127"/>
              </a:rPr>
              <a:t>t</a:t>
            </a:r>
            <a:r>
              <a:rPr kumimoji="1" lang="en-US" altLang="ko-KR" sz="1800">
                <a:latin typeface="Times New Roman" pitchFamily="18" charset="0"/>
                <a:ea typeface="굴림" pitchFamily="50" charset="-127"/>
              </a:rPr>
              <a:t>)</a:t>
            </a:r>
          </a:p>
        </p:txBody>
      </p:sp>
      <p:sp>
        <p:nvSpPr>
          <p:cNvPr id="15374" name="Line 14"/>
          <p:cNvSpPr>
            <a:spLocks noChangeShapeType="1"/>
          </p:cNvSpPr>
          <p:nvPr/>
        </p:nvSpPr>
        <p:spPr bwMode="auto">
          <a:xfrm>
            <a:off x="7929563" y="2414588"/>
            <a:ext cx="466725" cy="0"/>
          </a:xfrm>
          <a:prstGeom prst="line">
            <a:avLst/>
          </a:prstGeom>
          <a:noFill/>
          <a:ln w="9525">
            <a:solidFill>
              <a:schemeClr val="tx1"/>
            </a:solidFill>
            <a:round/>
            <a:headEnd/>
            <a:tailEnd/>
          </a:ln>
        </p:spPr>
        <p:txBody>
          <a:bodyPr/>
          <a:lstStyle/>
          <a:p>
            <a:endParaRPr lang="en-US"/>
          </a:p>
        </p:txBody>
      </p:sp>
      <p:sp>
        <p:nvSpPr>
          <p:cNvPr id="15375" name="Line 15"/>
          <p:cNvSpPr>
            <a:spLocks noChangeShapeType="1"/>
          </p:cNvSpPr>
          <p:nvPr/>
        </p:nvSpPr>
        <p:spPr bwMode="auto">
          <a:xfrm flipH="1" flipV="1">
            <a:off x="7729538" y="2166938"/>
            <a:ext cx="200025" cy="247650"/>
          </a:xfrm>
          <a:prstGeom prst="line">
            <a:avLst/>
          </a:prstGeom>
          <a:noFill/>
          <a:ln w="9525">
            <a:solidFill>
              <a:schemeClr val="tx1"/>
            </a:solidFill>
            <a:round/>
            <a:headEnd/>
            <a:tailEnd/>
          </a:ln>
        </p:spPr>
        <p:txBody>
          <a:bodyPr/>
          <a:lstStyle/>
          <a:p>
            <a:endParaRPr lang="en-US"/>
          </a:p>
        </p:txBody>
      </p:sp>
      <p:sp>
        <p:nvSpPr>
          <p:cNvPr id="15376" name="Arc 16"/>
          <p:cNvSpPr>
            <a:spLocks/>
          </p:cNvSpPr>
          <p:nvPr/>
        </p:nvSpPr>
        <p:spPr bwMode="auto">
          <a:xfrm flipH="1">
            <a:off x="7796213" y="2166938"/>
            <a:ext cx="200025" cy="185737"/>
          </a:xfrm>
          <a:custGeom>
            <a:avLst/>
            <a:gdLst>
              <a:gd name="T0" fmla="*/ 0 w 21600"/>
              <a:gd name="T1" fmla="*/ 0 h 21600"/>
              <a:gd name="T2" fmla="*/ 200025 w 21600"/>
              <a:gd name="T3" fmla="*/ 185737 h 21600"/>
              <a:gd name="T4" fmla="*/ 0 w 21600"/>
              <a:gd name="T5" fmla="*/ 1857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15377" name="Line 17"/>
          <p:cNvSpPr>
            <a:spLocks noChangeShapeType="1"/>
          </p:cNvSpPr>
          <p:nvPr/>
        </p:nvSpPr>
        <p:spPr bwMode="auto">
          <a:xfrm>
            <a:off x="7796213" y="2352675"/>
            <a:ext cx="0" cy="61913"/>
          </a:xfrm>
          <a:prstGeom prst="line">
            <a:avLst/>
          </a:prstGeom>
          <a:noFill/>
          <a:ln w="9525">
            <a:solidFill>
              <a:schemeClr val="tx1"/>
            </a:solidFill>
            <a:round/>
            <a:headEnd/>
            <a:tailEnd type="triangle" w="med" len="med"/>
          </a:ln>
        </p:spPr>
        <p:txBody>
          <a:bodyPr/>
          <a:lstStyle/>
          <a:p>
            <a:endParaRPr lang="en-US"/>
          </a:p>
        </p:txBody>
      </p:sp>
      <p:graphicFrame>
        <p:nvGraphicFramePr>
          <p:cNvPr id="15363" name="Object 18"/>
          <p:cNvGraphicFramePr>
            <a:graphicFrameLocks noChangeAspect="1"/>
          </p:cNvGraphicFramePr>
          <p:nvPr/>
        </p:nvGraphicFramePr>
        <p:xfrm>
          <a:off x="7996238" y="1981200"/>
          <a:ext cx="455612" cy="309563"/>
        </p:xfrm>
        <a:graphic>
          <a:graphicData uri="http://schemas.openxmlformats.org/presentationml/2006/ole">
            <p:oleObj spid="_x0000_s15363" name="Equation" r:id="rId4" imgW="520560" imgH="380880" progId="">
              <p:embed/>
            </p:oleObj>
          </a:graphicData>
        </a:graphic>
      </p:graphicFrame>
      <p:grpSp>
        <p:nvGrpSpPr>
          <p:cNvPr id="15378" name="Group 19"/>
          <p:cNvGrpSpPr>
            <a:grpSpLocks/>
          </p:cNvGrpSpPr>
          <p:nvPr/>
        </p:nvGrpSpPr>
        <p:grpSpPr bwMode="auto">
          <a:xfrm>
            <a:off x="3429000" y="3048000"/>
            <a:ext cx="2057400" cy="381000"/>
            <a:chOff x="1728" y="2192"/>
            <a:chExt cx="1392" cy="256"/>
          </a:xfrm>
        </p:grpSpPr>
        <p:graphicFrame>
          <p:nvGraphicFramePr>
            <p:cNvPr id="15365" name="Object 20"/>
            <p:cNvGraphicFramePr>
              <a:graphicFrameLocks noChangeAspect="1"/>
            </p:cNvGraphicFramePr>
            <p:nvPr/>
          </p:nvGraphicFramePr>
          <p:xfrm>
            <a:off x="1728" y="2208"/>
            <a:ext cx="1392" cy="240"/>
          </p:xfrm>
          <a:graphic>
            <a:graphicData uri="http://schemas.openxmlformats.org/presentationml/2006/ole">
              <p:oleObj spid="_x0000_s15365" name="Equation" r:id="rId5" imgW="2209680" imgH="380880" progId="">
                <p:embed/>
              </p:oleObj>
            </a:graphicData>
          </a:graphic>
        </p:graphicFrame>
        <p:graphicFrame>
          <p:nvGraphicFramePr>
            <p:cNvPr id="15366" name="Object 21"/>
            <p:cNvGraphicFramePr>
              <a:graphicFrameLocks noChangeAspect="1"/>
            </p:cNvGraphicFramePr>
            <p:nvPr/>
          </p:nvGraphicFramePr>
          <p:xfrm>
            <a:off x="2104" y="2192"/>
            <a:ext cx="104" cy="112"/>
          </p:xfrm>
          <a:graphic>
            <a:graphicData uri="http://schemas.openxmlformats.org/presentationml/2006/ole">
              <p:oleObj spid="_x0000_s15366" name="Equation" r:id="rId6" imgW="164880" imgH="177480" progId="">
                <p:embed/>
              </p:oleObj>
            </a:graphicData>
          </a:graphic>
        </p:graphicFrame>
      </p:grpSp>
      <p:graphicFrame>
        <p:nvGraphicFramePr>
          <p:cNvPr id="15364" name="Object 22"/>
          <p:cNvGraphicFramePr>
            <a:graphicFrameLocks noChangeAspect="1"/>
          </p:cNvGraphicFramePr>
          <p:nvPr>
            <p:ph sz="half" idx="2"/>
          </p:nvPr>
        </p:nvGraphicFramePr>
        <p:xfrm>
          <a:off x="2743200" y="3848100"/>
          <a:ext cx="4267200" cy="342900"/>
        </p:xfrm>
        <a:graphic>
          <a:graphicData uri="http://schemas.openxmlformats.org/presentationml/2006/ole">
            <p:oleObj spid="_x0000_s15364" name="Equation" r:id="rId7" imgW="4749480" imgH="380880" progId="">
              <p:embed/>
            </p:oleObj>
          </a:graphicData>
        </a:graphic>
      </p:graphicFrame>
      <p:sp>
        <p:nvSpPr>
          <p:cNvPr id="15379" name="Text Box 25"/>
          <p:cNvSpPr txBox="1">
            <a:spLocks noChangeArrowheads="1"/>
          </p:cNvSpPr>
          <p:nvPr/>
        </p:nvSpPr>
        <p:spPr bwMode="auto">
          <a:xfrm>
            <a:off x="457200" y="914400"/>
            <a:ext cx="7778750" cy="396875"/>
          </a:xfrm>
          <a:prstGeom prst="rect">
            <a:avLst/>
          </a:prstGeom>
          <a:noFill/>
          <a:ln w="9525">
            <a:noFill/>
            <a:miter lim="800000"/>
            <a:headEnd/>
            <a:tailEnd/>
          </a:ln>
        </p:spPr>
        <p:txBody>
          <a:bodyPr wrap="none">
            <a:spAutoFit/>
          </a:bodyPr>
          <a:lstStyle/>
          <a:p>
            <a:pPr>
              <a:buFont typeface="Wingdings" pitchFamily="2" charset="2"/>
              <a:buChar char="q"/>
            </a:pPr>
            <a:r>
              <a:rPr kumimoji="1" lang="en-US" altLang="ko-KR">
                <a:ea typeface="굴림" pitchFamily="50" charset="-127"/>
              </a:rPr>
              <a:t> Let </a:t>
            </a:r>
            <a:r>
              <a:rPr kumimoji="1" lang="en-US" altLang="ko-KR" i="1">
                <a:ea typeface="굴림" pitchFamily="50" charset="-127"/>
              </a:rPr>
              <a:t>r</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represent a deterministic signal </a:t>
            </a:r>
            <a:r>
              <a:rPr kumimoji="1" lang="en-US" altLang="ko-KR" i="1">
                <a:ea typeface="굴림" pitchFamily="50" charset="-127"/>
              </a:rPr>
              <a:t>s</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corrupted by noise. Thus </a:t>
            </a:r>
            <a:endParaRPr lang="en-US"/>
          </a:p>
        </p:txBody>
      </p:sp>
      <p:sp>
        <p:nvSpPr>
          <p:cNvPr id="15380" name="Text Box 26"/>
          <p:cNvSpPr txBox="1">
            <a:spLocks noChangeArrowheads="1"/>
          </p:cNvSpPr>
          <p:nvPr/>
        </p:nvSpPr>
        <p:spPr bwMode="auto">
          <a:xfrm>
            <a:off x="527050" y="1889125"/>
            <a:ext cx="5492750" cy="1311275"/>
          </a:xfrm>
          <a:prstGeom prst="rect">
            <a:avLst/>
          </a:prstGeom>
          <a:noFill/>
          <a:ln w="9525">
            <a:noFill/>
            <a:miter lim="800000"/>
            <a:headEnd/>
            <a:tailEnd/>
          </a:ln>
        </p:spPr>
        <p:txBody>
          <a:bodyPr>
            <a:spAutoFit/>
          </a:bodyPr>
          <a:lstStyle/>
          <a:p>
            <a:r>
              <a:rPr kumimoji="1" lang="en-US" altLang="ko-KR">
                <a:ea typeface="굴림" pitchFamily="50" charset="-127"/>
              </a:rPr>
              <a:t>where </a:t>
            </a:r>
            <a:r>
              <a:rPr kumimoji="1" lang="en-US" altLang="ko-KR" i="1">
                <a:ea typeface="굴림" pitchFamily="50" charset="-127"/>
              </a:rPr>
              <a:t>r</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represents the observed data, </a:t>
            </a:r>
          </a:p>
          <a:p>
            <a:r>
              <a:rPr kumimoji="1" lang="en-US" altLang="ko-KR">
                <a:ea typeface="굴림" pitchFamily="50" charset="-127"/>
              </a:rPr>
              <a:t>and it is passed through a receiver with </a:t>
            </a:r>
          </a:p>
          <a:p>
            <a:r>
              <a:rPr kumimoji="1" lang="en-US" altLang="ko-KR">
                <a:ea typeface="굴림" pitchFamily="50" charset="-127"/>
              </a:rPr>
              <a:t>impulse response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The output </a:t>
            </a:r>
            <a:r>
              <a:rPr kumimoji="1" lang="en-US" altLang="ko-KR" i="1">
                <a:ea typeface="굴림" pitchFamily="50" charset="-127"/>
              </a:rPr>
              <a:t>y</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is </a:t>
            </a:r>
          </a:p>
          <a:p>
            <a:r>
              <a:rPr kumimoji="1" lang="en-US" altLang="ko-KR">
                <a:ea typeface="굴림" pitchFamily="50" charset="-127"/>
              </a:rPr>
              <a:t>given by</a:t>
            </a:r>
            <a:endParaRPr lang="en-US"/>
          </a:p>
        </p:txBody>
      </p:sp>
      <p:sp>
        <p:nvSpPr>
          <p:cNvPr id="15381" name="Text Box 27"/>
          <p:cNvSpPr txBox="1">
            <a:spLocks noChangeArrowheads="1"/>
          </p:cNvSpPr>
          <p:nvPr/>
        </p:nvSpPr>
        <p:spPr bwMode="auto">
          <a:xfrm>
            <a:off x="517525" y="3489325"/>
            <a:ext cx="846138" cy="396875"/>
          </a:xfrm>
          <a:prstGeom prst="rect">
            <a:avLst/>
          </a:prstGeom>
          <a:noFill/>
          <a:ln w="9525">
            <a:noFill/>
            <a:miter lim="800000"/>
            <a:headEnd/>
            <a:tailEnd/>
          </a:ln>
        </p:spPr>
        <p:txBody>
          <a:bodyPr wrap="none">
            <a:spAutoFit/>
          </a:bodyPr>
          <a:lstStyle/>
          <a:p>
            <a:r>
              <a:rPr lang="en-US"/>
              <a:t>where</a:t>
            </a:r>
          </a:p>
        </p:txBody>
      </p:sp>
      <p:sp>
        <p:nvSpPr>
          <p:cNvPr id="15382" name="Text Box 28"/>
          <p:cNvSpPr txBox="1">
            <a:spLocks noChangeArrowheads="1"/>
          </p:cNvSpPr>
          <p:nvPr/>
        </p:nvSpPr>
        <p:spPr bwMode="auto">
          <a:xfrm>
            <a:off x="533400" y="4403725"/>
            <a:ext cx="8169275" cy="1311275"/>
          </a:xfrm>
          <a:prstGeom prst="rect">
            <a:avLst/>
          </a:prstGeom>
          <a:noFill/>
          <a:ln w="9525">
            <a:noFill/>
            <a:miter lim="800000"/>
            <a:headEnd/>
            <a:tailEnd/>
          </a:ln>
        </p:spPr>
        <p:txBody>
          <a:bodyPr>
            <a:spAutoFit/>
          </a:bodyPr>
          <a:lstStyle/>
          <a:p>
            <a:r>
              <a:rPr kumimoji="1" lang="en-US" altLang="ko-KR">
                <a:ea typeface="굴림" pitchFamily="50" charset="-127"/>
              </a:rPr>
              <a:t>and it can be  used to make a decision about the presence of absence of </a:t>
            </a:r>
          </a:p>
          <a:p>
            <a:r>
              <a:rPr kumimoji="1" lang="en-US" altLang="ko-KR" i="1">
                <a:ea typeface="굴림" pitchFamily="50" charset="-127"/>
              </a:rPr>
              <a:t>s</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in </a:t>
            </a:r>
            <a:r>
              <a:rPr kumimoji="1" lang="en-US" altLang="ko-KR" i="1">
                <a:ea typeface="굴림" pitchFamily="50" charset="-127"/>
              </a:rPr>
              <a:t>r</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Towards this, one approach is to require that the receiver </a:t>
            </a:r>
          </a:p>
          <a:p>
            <a:r>
              <a:rPr kumimoji="1" lang="en-US" altLang="ko-KR">
                <a:ea typeface="굴림" pitchFamily="50" charset="-127"/>
              </a:rPr>
              <a:t>output signal to noise ratio (</a:t>
            </a:r>
            <a:r>
              <a:rPr kumimoji="1" lang="en-US" altLang="ko-KR" i="1">
                <a:ea typeface="굴림" pitchFamily="50" charset="-127"/>
              </a:rPr>
              <a:t>SNR</a:t>
            </a:r>
            <a:r>
              <a:rPr kumimoji="1" lang="en-US" altLang="ko-KR">
                <a:ea typeface="굴림" pitchFamily="50" charset="-127"/>
              </a:rPr>
              <a:t>)</a:t>
            </a:r>
            <a:r>
              <a:rPr kumimoji="1" lang="en-US" altLang="ko-KR" baseline="-25000">
                <a:ea typeface="굴림" pitchFamily="50" charset="-127"/>
              </a:rPr>
              <a:t>0</a:t>
            </a:r>
            <a:r>
              <a:rPr kumimoji="1" lang="en-US" altLang="ko-KR">
                <a:ea typeface="굴림" pitchFamily="50" charset="-127"/>
              </a:rPr>
              <a:t> at time instant </a:t>
            </a:r>
            <a:r>
              <a:rPr kumimoji="1" lang="en-US" altLang="ko-KR" i="1">
                <a:ea typeface="굴림" pitchFamily="50" charset="-127"/>
              </a:rPr>
              <a:t>t</a:t>
            </a:r>
            <a:r>
              <a:rPr kumimoji="1" lang="en-US" altLang="ko-KR" baseline="-25000">
                <a:ea typeface="굴림" pitchFamily="50" charset="-127"/>
              </a:rPr>
              <a:t>0</a:t>
            </a:r>
            <a:r>
              <a:rPr kumimoji="1" lang="en-US" altLang="ko-KR">
                <a:ea typeface="굴림" pitchFamily="50" charset="-127"/>
              </a:rPr>
              <a:t>  be maximized. </a:t>
            </a:r>
          </a:p>
          <a:p>
            <a:r>
              <a:rPr kumimoji="1" lang="en-US" altLang="ko-KR">
                <a:ea typeface="굴림" pitchFamily="50" charset="-127"/>
              </a:rPr>
              <a:t>Notice that</a:t>
            </a:r>
            <a:endParaRPr lang="en-US"/>
          </a:p>
        </p:txBody>
      </p:sp>
      <p:sp>
        <p:nvSpPr>
          <p:cNvPr id="15383" name="Text Box 29"/>
          <p:cNvSpPr txBox="1">
            <a:spLocks noChangeArrowheads="1"/>
          </p:cNvSpPr>
          <p:nvPr/>
        </p:nvSpPr>
        <p:spPr bwMode="auto">
          <a:xfrm>
            <a:off x="7164388" y="1295400"/>
            <a:ext cx="836612" cy="396875"/>
          </a:xfrm>
          <a:prstGeom prst="rect">
            <a:avLst/>
          </a:prstGeom>
          <a:noFill/>
          <a:ln w="9525">
            <a:noFill/>
            <a:miter lim="800000"/>
            <a:headEnd/>
            <a:tailEnd/>
          </a:ln>
        </p:spPr>
        <p:txBody>
          <a:bodyPr wrap="none">
            <a:spAutoFit/>
          </a:bodyPr>
          <a:lstStyle/>
          <a:p>
            <a:r>
              <a:rPr lang="en-US"/>
              <a:t>(3-38)</a:t>
            </a:r>
          </a:p>
        </p:txBody>
      </p:sp>
      <p:sp>
        <p:nvSpPr>
          <p:cNvPr id="15384" name="Text Box 30"/>
          <p:cNvSpPr txBox="1">
            <a:spLocks noChangeArrowheads="1"/>
          </p:cNvSpPr>
          <p:nvPr/>
        </p:nvSpPr>
        <p:spPr bwMode="auto">
          <a:xfrm>
            <a:off x="7146925" y="3032125"/>
            <a:ext cx="836613" cy="396875"/>
          </a:xfrm>
          <a:prstGeom prst="rect">
            <a:avLst/>
          </a:prstGeom>
          <a:noFill/>
          <a:ln w="9525">
            <a:noFill/>
            <a:miter lim="800000"/>
            <a:headEnd/>
            <a:tailEnd/>
          </a:ln>
        </p:spPr>
        <p:txBody>
          <a:bodyPr wrap="none">
            <a:spAutoFit/>
          </a:bodyPr>
          <a:lstStyle/>
          <a:p>
            <a:r>
              <a:rPr lang="en-US"/>
              <a:t>(3-39)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Date Placeholder 3"/>
          <p:cNvSpPr>
            <a:spLocks noGrp="1"/>
          </p:cNvSpPr>
          <p:nvPr>
            <p:ph type="dt" sz="quarter" idx="10"/>
          </p:nvPr>
        </p:nvSpPr>
        <p:spPr>
          <a:noFill/>
        </p:spPr>
        <p:txBody>
          <a:bodyPr/>
          <a:lstStyle/>
          <a:p>
            <a:r>
              <a:rPr lang="en-US"/>
              <a:t>		 </a:t>
            </a:r>
            <a:r>
              <a:rPr lang="en-US" sz="1200"/>
              <a:t> </a:t>
            </a:r>
            <a:fld id="{6016F642-4A75-4586-9D91-D5BCA55D1BDC}" type="slidenum">
              <a:rPr lang="en-US" sz="1200">
                <a:solidFill>
                  <a:srgbClr val="003399"/>
                </a:solidFill>
              </a:rPr>
              <a:pPr/>
              <a:t>18</a:t>
            </a:fld>
            <a:endParaRPr lang="en-US" sz="1200">
              <a:solidFill>
                <a:srgbClr val="003399"/>
              </a:solidFill>
            </a:endParaRPr>
          </a:p>
        </p:txBody>
      </p:sp>
      <p:sp>
        <p:nvSpPr>
          <p:cNvPr id="16390" name="Rectangle 11"/>
          <p:cNvSpPr>
            <a:spLocks noGrp="1" noChangeArrowheads="1"/>
          </p:cNvSpPr>
          <p:nvPr>
            <p:ph type="title"/>
          </p:nvPr>
        </p:nvSpPr>
        <p:spPr/>
        <p:txBody>
          <a:bodyPr/>
          <a:lstStyle/>
          <a:p>
            <a:r>
              <a:rPr lang="en-US" sz="2800" smtClean="0"/>
              <a:t>3. Matched Filter (2)</a:t>
            </a:r>
          </a:p>
        </p:txBody>
      </p:sp>
      <p:grpSp>
        <p:nvGrpSpPr>
          <p:cNvPr id="16391" name="Group 4"/>
          <p:cNvGrpSpPr>
            <a:grpSpLocks/>
          </p:cNvGrpSpPr>
          <p:nvPr/>
        </p:nvGrpSpPr>
        <p:grpSpPr bwMode="auto">
          <a:xfrm>
            <a:off x="685800" y="838200"/>
            <a:ext cx="6705600" cy="1930400"/>
            <a:chOff x="288" y="40"/>
            <a:chExt cx="4408" cy="1360"/>
          </a:xfrm>
        </p:grpSpPr>
        <p:graphicFrame>
          <p:nvGraphicFramePr>
            <p:cNvPr id="16387" name="Object 5"/>
            <p:cNvGraphicFramePr>
              <a:graphicFrameLocks noChangeAspect="1"/>
            </p:cNvGraphicFramePr>
            <p:nvPr/>
          </p:nvGraphicFramePr>
          <p:xfrm>
            <a:off x="288" y="40"/>
            <a:ext cx="4408" cy="1360"/>
          </p:xfrm>
          <a:graphic>
            <a:graphicData uri="http://schemas.openxmlformats.org/presentationml/2006/ole">
              <p:oleObj spid="_x0000_s16387" name="Equation" r:id="rId3" imgW="6997680" imgH="2158920" progId="">
                <p:embed/>
              </p:oleObj>
            </a:graphicData>
          </a:graphic>
        </p:graphicFrame>
        <p:graphicFrame>
          <p:nvGraphicFramePr>
            <p:cNvPr id="16388" name="Object 6"/>
            <p:cNvGraphicFramePr>
              <a:graphicFrameLocks noChangeAspect="1"/>
            </p:cNvGraphicFramePr>
            <p:nvPr/>
          </p:nvGraphicFramePr>
          <p:xfrm>
            <a:off x="912" y="176"/>
            <a:ext cx="104" cy="112"/>
          </p:xfrm>
          <a:graphic>
            <a:graphicData uri="http://schemas.openxmlformats.org/presentationml/2006/ole">
              <p:oleObj spid="_x0000_s16388" name="Equation" r:id="rId4" imgW="164880" imgH="177480" progId="">
                <p:embed/>
              </p:oleObj>
            </a:graphicData>
          </a:graphic>
        </p:graphicFrame>
      </p:grpSp>
      <p:sp>
        <p:nvSpPr>
          <p:cNvPr id="16392" name="Text Box 7"/>
          <p:cNvSpPr txBox="1">
            <a:spLocks noChangeArrowheads="1"/>
          </p:cNvSpPr>
          <p:nvPr/>
        </p:nvSpPr>
        <p:spPr bwMode="auto">
          <a:xfrm>
            <a:off x="7772400" y="1150938"/>
            <a:ext cx="836613" cy="396875"/>
          </a:xfrm>
          <a:prstGeom prst="rect">
            <a:avLst/>
          </a:prstGeom>
          <a:noFill/>
          <a:ln w="9525">
            <a:noFill/>
            <a:miter lim="800000"/>
            <a:headEnd/>
            <a:tailEnd/>
          </a:ln>
        </p:spPr>
        <p:txBody>
          <a:bodyPr wrap="none">
            <a:spAutoFit/>
          </a:bodyPr>
          <a:lstStyle/>
          <a:p>
            <a:r>
              <a:rPr lang="en-US"/>
              <a:t>(3-41)</a:t>
            </a:r>
          </a:p>
        </p:txBody>
      </p:sp>
      <p:sp>
        <p:nvSpPr>
          <p:cNvPr id="16393" name="Text Box 8"/>
          <p:cNvSpPr txBox="1">
            <a:spLocks noChangeArrowheads="1"/>
          </p:cNvSpPr>
          <p:nvPr/>
        </p:nvSpPr>
        <p:spPr bwMode="auto">
          <a:xfrm>
            <a:off x="533400" y="2895600"/>
            <a:ext cx="8001000" cy="1006475"/>
          </a:xfrm>
          <a:prstGeom prst="rect">
            <a:avLst/>
          </a:prstGeom>
          <a:noFill/>
          <a:ln w="9525">
            <a:noFill/>
            <a:miter lim="800000"/>
            <a:headEnd/>
            <a:tailEnd/>
          </a:ln>
        </p:spPr>
        <p:txBody>
          <a:bodyPr>
            <a:spAutoFit/>
          </a:bodyPr>
          <a:lstStyle/>
          <a:p>
            <a:r>
              <a:rPr kumimoji="1" lang="en-US" altLang="ko-KR">
                <a:ea typeface="굴림" pitchFamily="50" charset="-127"/>
              </a:rPr>
              <a:t>represents the output SNR, where we have made use of (3-20) to determine the average output noise power, and the problem is to maximize (SNR)</a:t>
            </a:r>
            <a:r>
              <a:rPr kumimoji="1" lang="en-US" altLang="ko-KR" baseline="-25000">
                <a:ea typeface="굴림" pitchFamily="50" charset="-127"/>
              </a:rPr>
              <a:t>0</a:t>
            </a:r>
            <a:r>
              <a:rPr kumimoji="1" lang="en-US" altLang="ko-KR">
                <a:ea typeface="굴림" pitchFamily="50" charset="-127"/>
              </a:rPr>
              <a:t> by optimally choosing the receiver filter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a:t>
            </a:r>
            <a:endParaRPr kumimoji="1" lang="en-US"/>
          </a:p>
        </p:txBody>
      </p:sp>
      <p:sp>
        <p:nvSpPr>
          <p:cNvPr id="16394" name="Text Box 9"/>
          <p:cNvSpPr txBox="1">
            <a:spLocks noChangeArrowheads="1"/>
          </p:cNvSpPr>
          <p:nvPr/>
        </p:nvSpPr>
        <p:spPr bwMode="auto">
          <a:xfrm>
            <a:off x="533400" y="4114800"/>
            <a:ext cx="8001000" cy="1006475"/>
          </a:xfrm>
          <a:prstGeom prst="rect">
            <a:avLst/>
          </a:prstGeom>
          <a:noFill/>
          <a:ln w="9525">
            <a:noFill/>
            <a:miter lim="800000"/>
            <a:headEnd/>
            <a:tailEnd/>
          </a:ln>
        </p:spPr>
        <p:txBody>
          <a:bodyPr>
            <a:spAutoFit/>
          </a:bodyPr>
          <a:lstStyle/>
          <a:p>
            <a:pPr>
              <a:buFont typeface="Wingdings" pitchFamily="2" charset="2"/>
              <a:buChar char="q"/>
            </a:pPr>
            <a:r>
              <a:rPr kumimoji="1" lang="en-US" altLang="ko-KR" b="1">
                <a:ea typeface="굴림" pitchFamily="50" charset="-127"/>
              </a:rPr>
              <a:t> Optimum Receiver for White Noise Input:</a:t>
            </a:r>
            <a:r>
              <a:rPr kumimoji="1" lang="en-US" altLang="ko-KR">
                <a:ea typeface="굴림" pitchFamily="50" charset="-127"/>
              </a:rPr>
              <a:t> The simplest input noise model assumes </a:t>
            </a:r>
            <a:r>
              <a:rPr kumimoji="1" lang="en-US" altLang="ko-KR" i="1">
                <a:ea typeface="굴림" pitchFamily="50" charset="-127"/>
              </a:rPr>
              <a:t>w</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to be white noise in (3-38) with spectral density </a:t>
            </a:r>
            <a:r>
              <a:rPr kumimoji="1" lang="en-US" altLang="ko-KR" i="1">
                <a:ea typeface="굴림" pitchFamily="50" charset="-127"/>
              </a:rPr>
              <a:t>N</a:t>
            </a:r>
            <a:r>
              <a:rPr kumimoji="1" lang="en-US" altLang="ko-KR" baseline="-25000">
                <a:ea typeface="굴림" pitchFamily="50" charset="-127"/>
              </a:rPr>
              <a:t>0</a:t>
            </a:r>
            <a:r>
              <a:rPr kumimoji="1" lang="en-US" altLang="ko-KR">
                <a:ea typeface="굴림" pitchFamily="50" charset="-127"/>
              </a:rPr>
              <a:t>, so that (3-41) simplifies to</a:t>
            </a:r>
            <a:endParaRPr lang="en-US"/>
          </a:p>
        </p:txBody>
      </p:sp>
      <p:graphicFrame>
        <p:nvGraphicFramePr>
          <p:cNvPr id="16386" name="Object 10"/>
          <p:cNvGraphicFramePr>
            <a:graphicFrameLocks noChangeAspect="1"/>
          </p:cNvGraphicFramePr>
          <p:nvPr>
            <p:ph idx="1"/>
          </p:nvPr>
        </p:nvGraphicFramePr>
        <p:xfrm>
          <a:off x="2444750" y="5029200"/>
          <a:ext cx="3803650" cy="1112838"/>
        </p:xfrm>
        <a:graphic>
          <a:graphicData uri="http://schemas.openxmlformats.org/presentationml/2006/ole">
            <p:oleObj spid="_x0000_s16386" name="Equation" r:id="rId5" imgW="4254480" imgH="1244520" progId="">
              <p:embed/>
            </p:oleObj>
          </a:graphicData>
        </a:graphic>
      </p:graphicFrame>
      <p:sp>
        <p:nvSpPr>
          <p:cNvPr id="16395" name="Text Box 13"/>
          <p:cNvSpPr txBox="1">
            <a:spLocks noChangeArrowheads="1"/>
          </p:cNvSpPr>
          <p:nvPr/>
        </p:nvSpPr>
        <p:spPr bwMode="auto">
          <a:xfrm>
            <a:off x="7756525" y="5341938"/>
            <a:ext cx="836613" cy="396875"/>
          </a:xfrm>
          <a:prstGeom prst="rect">
            <a:avLst/>
          </a:prstGeom>
          <a:noFill/>
          <a:ln w="9525">
            <a:noFill/>
            <a:miter lim="800000"/>
            <a:headEnd/>
            <a:tailEnd/>
          </a:ln>
        </p:spPr>
        <p:txBody>
          <a:bodyPr wrap="none">
            <a:spAutoFit/>
          </a:bodyPr>
          <a:lstStyle/>
          <a:p>
            <a:r>
              <a:rPr lang="en-US"/>
              <a:t>(3-42)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Date Placeholder 5"/>
          <p:cNvSpPr>
            <a:spLocks noGrp="1"/>
          </p:cNvSpPr>
          <p:nvPr>
            <p:ph type="dt" sz="quarter" idx="10"/>
          </p:nvPr>
        </p:nvSpPr>
        <p:spPr>
          <a:noFill/>
        </p:spPr>
        <p:txBody>
          <a:bodyPr/>
          <a:lstStyle/>
          <a:p>
            <a:r>
              <a:rPr lang="en-US"/>
              <a:t>		 </a:t>
            </a:r>
            <a:r>
              <a:rPr lang="en-US" sz="1200"/>
              <a:t> </a:t>
            </a:r>
            <a:fld id="{7E004DDD-FA6F-4BAD-8E4E-94776E9164A1}" type="slidenum">
              <a:rPr lang="en-US" sz="1200">
                <a:solidFill>
                  <a:srgbClr val="003399"/>
                </a:solidFill>
              </a:rPr>
              <a:pPr/>
              <a:t>19</a:t>
            </a:fld>
            <a:endParaRPr lang="en-US" sz="1200">
              <a:solidFill>
                <a:srgbClr val="003399"/>
              </a:solidFill>
            </a:endParaRPr>
          </a:p>
        </p:txBody>
      </p:sp>
      <p:sp>
        <p:nvSpPr>
          <p:cNvPr id="17414" name="Rectangle 12"/>
          <p:cNvSpPr>
            <a:spLocks noGrp="1" noChangeArrowheads="1"/>
          </p:cNvSpPr>
          <p:nvPr>
            <p:ph type="title"/>
          </p:nvPr>
        </p:nvSpPr>
        <p:spPr/>
        <p:txBody>
          <a:bodyPr/>
          <a:lstStyle/>
          <a:p>
            <a:r>
              <a:rPr lang="en-US" sz="2800" smtClean="0"/>
              <a:t>3. Matched Filter (3)</a:t>
            </a:r>
          </a:p>
        </p:txBody>
      </p:sp>
      <p:graphicFrame>
        <p:nvGraphicFramePr>
          <p:cNvPr id="17410" name="Object 5"/>
          <p:cNvGraphicFramePr>
            <a:graphicFrameLocks noChangeAspect="1"/>
          </p:cNvGraphicFramePr>
          <p:nvPr>
            <p:ph sz="half" idx="1"/>
          </p:nvPr>
        </p:nvGraphicFramePr>
        <p:xfrm>
          <a:off x="1524000" y="1343025"/>
          <a:ext cx="5410200" cy="838200"/>
        </p:xfrm>
        <a:graphic>
          <a:graphicData uri="http://schemas.openxmlformats.org/presentationml/2006/ole">
            <p:oleObj spid="_x0000_s17410" name="Equation" r:id="rId3" imgW="6324480" imgH="977760" progId="">
              <p:embed/>
            </p:oleObj>
          </a:graphicData>
        </a:graphic>
      </p:graphicFrame>
      <p:graphicFrame>
        <p:nvGraphicFramePr>
          <p:cNvPr id="17411" name="Object 8"/>
          <p:cNvGraphicFramePr>
            <a:graphicFrameLocks noChangeAspect="1"/>
          </p:cNvGraphicFramePr>
          <p:nvPr>
            <p:ph sz="quarter" idx="2"/>
          </p:nvPr>
        </p:nvGraphicFramePr>
        <p:xfrm>
          <a:off x="3276600" y="2771775"/>
          <a:ext cx="2057400" cy="352425"/>
        </p:xfrm>
        <a:graphic>
          <a:graphicData uri="http://schemas.openxmlformats.org/presentationml/2006/ole">
            <p:oleObj spid="_x0000_s17411" name="Equation" r:id="rId4" imgW="2374560" imgH="406080" progId="">
              <p:embed/>
            </p:oleObj>
          </a:graphicData>
        </a:graphic>
      </p:graphicFrame>
      <p:sp>
        <p:nvSpPr>
          <p:cNvPr id="17415" name="Text Box 4"/>
          <p:cNvSpPr txBox="1">
            <a:spLocks noChangeArrowheads="1"/>
          </p:cNvSpPr>
          <p:nvPr/>
        </p:nvSpPr>
        <p:spPr bwMode="auto">
          <a:xfrm>
            <a:off x="517525" y="922338"/>
            <a:ext cx="8093075" cy="396875"/>
          </a:xfrm>
          <a:prstGeom prst="rect">
            <a:avLst/>
          </a:prstGeom>
          <a:noFill/>
          <a:ln w="9525">
            <a:noFill/>
            <a:miter lim="800000"/>
            <a:headEnd/>
            <a:tailEnd/>
          </a:ln>
        </p:spPr>
        <p:txBody>
          <a:bodyPr>
            <a:spAutoFit/>
          </a:bodyPr>
          <a:lstStyle/>
          <a:p>
            <a:r>
              <a:rPr kumimoji="1" lang="en-US" altLang="ko-KR">
                <a:ea typeface="굴림" pitchFamily="50" charset="-127"/>
              </a:rPr>
              <a:t>Direct application of Cauchy-Schwarz’ inequality in (3-42) gives</a:t>
            </a:r>
            <a:endParaRPr lang="en-US"/>
          </a:p>
        </p:txBody>
      </p:sp>
      <p:graphicFrame>
        <p:nvGraphicFramePr>
          <p:cNvPr id="17412" name="Object 11"/>
          <p:cNvGraphicFramePr>
            <a:graphicFrameLocks noChangeAspect="1"/>
          </p:cNvGraphicFramePr>
          <p:nvPr>
            <p:ph sz="quarter" idx="3"/>
          </p:nvPr>
        </p:nvGraphicFramePr>
        <p:xfrm>
          <a:off x="3429000" y="3406775"/>
          <a:ext cx="1524000" cy="327025"/>
        </p:xfrm>
        <a:graphic>
          <a:graphicData uri="http://schemas.openxmlformats.org/presentationml/2006/ole">
            <p:oleObj spid="_x0000_s17412" name="Equation" r:id="rId5" imgW="1777680" imgH="380880" progId="">
              <p:embed/>
            </p:oleObj>
          </a:graphicData>
        </a:graphic>
      </p:graphicFrame>
      <p:sp>
        <p:nvSpPr>
          <p:cNvPr id="17416" name="Text Box 14"/>
          <p:cNvSpPr txBox="1">
            <a:spLocks noChangeArrowheads="1"/>
          </p:cNvSpPr>
          <p:nvPr/>
        </p:nvSpPr>
        <p:spPr bwMode="auto">
          <a:xfrm>
            <a:off x="533400" y="2270125"/>
            <a:ext cx="5375275" cy="396875"/>
          </a:xfrm>
          <a:prstGeom prst="rect">
            <a:avLst/>
          </a:prstGeom>
          <a:noFill/>
          <a:ln w="9525">
            <a:noFill/>
            <a:miter lim="800000"/>
            <a:headEnd/>
            <a:tailEnd/>
          </a:ln>
        </p:spPr>
        <p:txBody>
          <a:bodyPr wrap="none">
            <a:spAutoFit/>
          </a:bodyPr>
          <a:lstStyle/>
          <a:p>
            <a:r>
              <a:rPr kumimoji="1" lang="en-US" altLang="ko-KR">
                <a:ea typeface="굴림" pitchFamily="50" charset="-127"/>
              </a:rPr>
              <a:t>and equality in (3-43) is guaranteed if and only if</a:t>
            </a:r>
            <a:endParaRPr kumimoji="1" lang="en-US"/>
          </a:p>
        </p:txBody>
      </p:sp>
      <p:sp>
        <p:nvSpPr>
          <p:cNvPr id="17417" name="Text Box 15"/>
          <p:cNvSpPr txBox="1">
            <a:spLocks noChangeArrowheads="1"/>
          </p:cNvSpPr>
          <p:nvPr/>
        </p:nvSpPr>
        <p:spPr bwMode="auto">
          <a:xfrm>
            <a:off x="517525" y="3032125"/>
            <a:ext cx="401638" cy="396875"/>
          </a:xfrm>
          <a:prstGeom prst="rect">
            <a:avLst/>
          </a:prstGeom>
          <a:noFill/>
          <a:ln w="9525">
            <a:noFill/>
            <a:miter lim="800000"/>
            <a:headEnd/>
            <a:tailEnd/>
          </a:ln>
        </p:spPr>
        <p:txBody>
          <a:bodyPr wrap="none">
            <a:spAutoFit/>
          </a:bodyPr>
          <a:lstStyle/>
          <a:p>
            <a:r>
              <a:rPr lang="en-US"/>
              <a:t>or</a:t>
            </a:r>
          </a:p>
        </p:txBody>
      </p:sp>
      <p:sp>
        <p:nvSpPr>
          <p:cNvPr id="17418" name="Text Box 16"/>
          <p:cNvSpPr txBox="1">
            <a:spLocks noChangeArrowheads="1"/>
          </p:cNvSpPr>
          <p:nvPr/>
        </p:nvSpPr>
        <p:spPr bwMode="auto">
          <a:xfrm>
            <a:off x="7680325" y="1531938"/>
            <a:ext cx="836613" cy="396875"/>
          </a:xfrm>
          <a:prstGeom prst="rect">
            <a:avLst/>
          </a:prstGeom>
          <a:noFill/>
          <a:ln w="9525">
            <a:noFill/>
            <a:miter lim="800000"/>
            <a:headEnd/>
            <a:tailEnd/>
          </a:ln>
        </p:spPr>
        <p:txBody>
          <a:bodyPr wrap="none">
            <a:spAutoFit/>
          </a:bodyPr>
          <a:lstStyle/>
          <a:p>
            <a:r>
              <a:rPr lang="en-US"/>
              <a:t>(3-43)</a:t>
            </a:r>
          </a:p>
        </p:txBody>
      </p:sp>
      <p:sp>
        <p:nvSpPr>
          <p:cNvPr id="17419" name="Text Box 17"/>
          <p:cNvSpPr txBox="1">
            <a:spLocks noChangeArrowheads="1"/>
          </p:cNvSpPr>
          <p:nvPr/>
        </p:nvSpPr>
        <p:spPr bwMode="auto">
          <a:xfrm>
            <a:off x="7696200" y="2727325"/>
            <a:ext cx="836613" cy="396875"/>
          </a:xfrm>
          <a:prstGeom prst="rect">
            <a:avLst/>
          </a:prstGeom>
          <a:noFill/>
          <a:ln w="9525">
            <a:noFill/>
            <a:miter lim="800000"/>
            <a:headEnd/>
            <a:tailEnd/>
          </a:ln>
        </p:spPr>
        <p:txBody>
          <a:bodyPr wrap="none">
            <a:spAutoFit/>
          </a:bodyPr>
          <a:lstStyle/>
          <a:p>
            <a:r>
              <a:rPr lang="en-US"/>
              <a:t>(3-44)</a:t>
            </a:r>
          </a:p>
        </p:txBody>
      </p:sp>
      <p:sp>
        <p:nvSpPr>
          <p:cNvPr id="17420" name="Text Box 18"/>
          <p:cNvSpPr txBox="1">
            <a:spLocks noChangeArrowheads="1"/>
          </p:cNvSpPr>
          <p:nvPr/>
        </p:nvSpPr>
        <p:spPr bwMode="auto">
          <a:xfrm>
            <a:off x="7680325" y="3336925"/>
            <a:ext cx="836613" cy="396875"/>
          </a:xfrm>
          <a:prstGeom prst="rect">
            <a:avLst/>
          </a:prstGeom>
          <a:noFill/>
          <a:ln w="9525">
            <a:noFill/>
            <a:miter lim="800000"/>
            <a:headEnd/>
            <a:tailEnd/>
          </a:ln>
        </p:spPr>
        <p:txBody>
          <a:bodyPr wrap="none">
            <a:spAutoFit/>
          </a:bodyPr>
          <a:lstStyle/>
          <a:p>
            <a:r>
              <a:rPr lang="en-US"/>
              <a:t>(3-45)</a:t>
            </a:r>
          </a:p>
        </p:txBody>
      </p:sp>
      <p:sp>
        <p:nvSpPr>
          <p:cNvPr id="17421" name="Text Box 19"/>
          <p:cNvSpPr txBox="1">
            <a:spLocks noChangeArrowheads="1"/>
          </p:cNvSpPr>
          <p:nvPr/>
        </p:nvSpPr>
        <p:spPr bwMode="auto">
          <a:xfrm>
            <a:off x="517525" y="3870325"/>
            <a:ext cx="8016875" cy="1311275"/>
          </a:xfrm>
          <a:prstGeom prst="rect">
            <a:avLst/>
          </a:prstGeom>
          <a:noFill/>
          <a:ln w="9525">
            <a:noFill/>
            <a:miter lim="800000"/>
            <a:headEnd/>
            <a:tailEnd/>
          </a:ln>
        </p:spPr>
        <p:txBody>
          <a:bodyPr>
            <a:spAutoFit/>
          </a:bodyPr>
          <a:lstStyle/>
          <a:p>
            <a:r>
              <a:rPr kumimoji="1" lang="en-US" altLang="ko-KR">
                <a:ea typeface="굴림" pitchFamily="50" charset="-127"/>
              </a:rPr>
              <a:t>From (3-45), the optimum receiver that maximizes the output SNR at </a:t>
            </a:r>
          </a:p>
          <a:p>
            <a:r>
              <a:rPr kumimoji="1" lang="en-US" altLang="ko-KR" i="1">
                <a:ea typeface="굴림" pitchFamily="50" charset="-127"/>
              </a:rPr>
              <a:t>t</a:t>
            </a:r>
            <a:r>
              <a:rPr kumimoji="1" lang="en-US" altLang="ko-KR">
                <a:ea typeface="굴림" pitchFamily="50" charset="-127"/>
              </a:rPr>
              <a:t> = </a:t>
            </a:r>
            <a:r>
              <a:rPr kumimoji="1" lang="en-US" altLang="ko-KR" i="1">
                <a:ea typeface="굴림" pitchFamily="50" charset="-127"/>
              </a:rPr>
              <a:t>t</a:t>
            </a:r>
            <a:r>
              <a:rPr kumimoji="1" lang="en-US" altLang="ko-KR" baseline="-25000">
                <a:ea typeface="굴림" pitchFamily="50" charset="-127"/>
              </a:rPr>
              <a:t>0</a:t>
            </a:r>
            <a:r>
              <a:rPr kumimoji="1" lang="en-US" altLang="ko-KR">
                <a:ea typeface="굴림" pitchFamily="50" charset="-127"/>
              </a:rPr>
              <a:t> is given by (3-44)-(3-45). Notice that (3-45) need not be causal, and the corresponding SNR is given by (3-43).</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p>
            <a:r>
              <a:rPr lang="en-US"/>
              <a:t>		 </a:t>
            </a:r>
            <a:r>
              <a:rPr lang="en-US" sz="1200"/>
              <a:t> </a:t>
            </a:r>
            <a:fld id="{2A4D0674-59C5-4344-931C-D29A0415CA73}" type="slidenum">
              <a:rPr lang="en-US" sz="1200">
                <a:solidFill>
                  <a:srgbClr val="003399"/>
                </a:solidFill>
              </a:rPr>
              <a:pPr/>
              <a:t>2</a:t>
            </a:fld>
            <a:endParaRPr lang="en-US" sz="1200">
              <a:solidFill>
                <a:srgbClr val="003399"/>
              </a:solidFill>
            </a:endParaRPr>
          </a:p>
        </p:txBody>
      </p:sp>
      <p:sp>
        <p:nvSpPr>
          <p:cNvPr id="63491" name="Rectangle 2"/>
          <p:cNvSpPr>
            <a:spLocks noGrp="1" noChangeArrowheads="1"/>
          </p:cNvSpPr>
          <p:nvPr>
            <p:ph type="title"/>
          </p:nvPr>
        </p:nvSpPr>
        <p:spPr/>
        <p:txBody>
          <a:bodyPr/>
          <a:lstStyle/>
          <a:p>
            <a:r>
              <a:rPr lang="en-US" sz="2800" smtClean="0"/>
              <a:t>References</a:t>
            </a:r>
          </a:p>
        </p:txBody>
      </p:sp>
      <p:sp>
        <p:nvSpPr>
          <p:cNvPr id="63492" name="Rectangle 3"/>
          <p:cNvSpPr>
            <a:spLocks noGrp="1" noChangeArrowheads="1"/>
          </p:cNvSpPr>
          <p:nvPr>
            <p:ph type="body" idx="1"/>
          </p:nvPr>
        </p:nvSpPr>
        <p:spPr>
          <a:xfrm>
            <a:off x="838200" y="838200"/>
            <a:ext cx="7620000" cy="5181600"/>
          </a:xfrm>
        </p:spPr>
        <p:txBody>
          <a:bodyPr/>
          <a:lstStyle/>
          <a:p>
            <a:endParaRPr lang="en-US" smtClean="0"/>
          </a:p>
          <a:p>
            <a:pPr>
              <a:buFont typeface="Wingdings" pitchFamily="2" charset="2"/>
              <a:buNone/>
            </a:pPr>
            <a:r>
              <a:rPr lang="en-US" sz="2000" b="1" smtClean="0"/>
              <a:t>[1] Simon Haykin, </a:t>
            </a:r>
            <a:r>
              <a:rPr lang="en-US" sz="2000" b="1" i="1" smtClean="0"/>
              <a:t>Adaptive Filter Theory</a:t>
            </a:r>
            <a:r>
              <a:rPr lang="en-US" sz="2000" b="1" smtClean="0"/>
              <a:t>, Prentice Hall, </a:t>
            </a:r>
          </a:p>
          <a:p>
            <a:pPr>
              <a:buFont typeface="Wingdings" pitchFamily="2" charset="2"/>
              <a:buNone/>
            </a:pPr>
            <a:r>
              <a:rPr lang="en-US" sz="2000" b="1" smtClean="0"/>
              <a:t>	1996 (3</a:t>
            </a:r>
            <a:r>
              <a:rPr lang="en-US" sz="2000" b="1" baseline="30000" smtClean="0"/>
              <a:t>rd</a:t>
            </a:r>
            <a:r>
              <a:rPr lang="en-US" sz="2000" b="1" smtClean="0"/>
              <a:t> Ed.), 2001 (4</a:t>
            </a:r>
            <a:r>
              <a:rPr lang="en-US" sz="2000" b="1" baseline="30000" smtClean="0"/>
              <a:t>th</a:t>
            </a:r>
            <a:r>
              <a:rPr lang="en-US" sz="2000" b="1" smtClean="0"/>
              <a:t> Ed.).</a:t>
            </a:r>
          </a:p>
          <a:p>
            <a:endParaRPr lang="en-US" sz="2000" b="1" smtClean="0"/>
          </a:p>
          <a:p>
            <a:pPr>
              <a:buFont typeface="Wingdings" pitchFamily="2" charset="2"/>
              <a:buNone/>
            </a:pPr>
            <a:r>
              <a:rPr lang="en-US" sz="2000" smtClean="0"/>
              <a:t>[2] Steven M. Kay, </a:t>
            </a:r>
            <a:r>
              <a:rPr lang="en-US" sz="2000" i="1" smtClean="0"/>
              <a:t>Fundamentals of Statistical Signal Processing: Estimation Theory</a:t>
            </a:r>
            <a:r>
              <a:rPr lang="en-US" sz="2000" smtClean="0"/>
              <a:t>, Prentice Hall, 1993.</a:t>
            </a:r>
          </a:p>
          <a:p>
            <a:endParaRPr lang="en-US" sz="2000" smtClean="0"/>
          </a:p>
          <a:p>
            <a:pPr>
              <a:buFont typeface="Wingdings" pitchFamily="2" charset="2"/>
              <a:buNone/>
            </a:pPr>
            <a:r>
              <a:rPr lang="en-US" sz="2000" smtClean="0"/>
              <a:t>[3] Alan V. Oppenheim, Ronald W. Schafer, </a:t>
            </a:r>
            <a:r>
              <a:rPr lang="en-US" sz="2000" i="1" smtClean="0"/>
              <a:t>Discrete-Time Signal Processing</a:t>
            </a:r>
            <a:r>
              <a:rPr lang="en-US" sz="2000" smtClean="0"/>
              <a:t>, Prentice Hall, 1989.</a:t>
            </a:r>
          </a:p>
          <a:p>
            <a:endParaRPr lang="en-US" sz="2000" smtClean="0"/>
          </a:p>
          <a:p>
            <a:pPr>
              <a:buFont typeface="Wingdings" pitchFamily="2" charset="2"/>
              <a:buNone/>
            </a:pPr>
            <a:r>
              <a:rPr lang="en-US" sz="2000" b="1" smtClean="0"/>
              <a:t>[4] Athanasios Papoulis, </a:t>
            </a:r>
            <a:r>
              <a:rPr lang="en-US" sz="2000" b="1" i="1" smtClean="0"/>
              <a:t>Probability, Random Variables, and Stochastic Processes</a:t>
            </a:r>
            <a:r>
              <a:rPr lang="en-US" sz="2000" b="1" smtClean="0"/>
              <a:t>, McGraw-Hill, 1991 (3</a:t>
            </a:r>
            <a:r>
              <a:rPr lang="en-US" sz="2000" b="1" baseline="30000" smtClean="0"/>
              <a:t>rd</a:t>
            </a:r>
            <a:r>
              <a:rPr lang="en-US" sz="2000" b="1" smtClean="0"/>
              <a:t> Ed.), 2001 (4</a:t>
            </a:r>
            <a:r>
              <a:rPr lang="en-US" sz="2000" b="1" baseline="30000" smtClean="0"/>
              <a:t>th</a:t>
            </a:r>
            <a:r>
              <a:rPr lang="en-US" sz="2000" b="1" smtClean="0"/>
              <a:t> Ed.).</a:t>
            </a:r>
          </a:p>
          <a:p>
            <a:pPr>
              <a:buFont typeface="Wingdings" pitchFamily="2" charset="2"/>
              <a:buNone/>
            </a:pPr>
            <a:endParaRPr lang="en-US" sz="2000" b="1"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5" name="Date Placeholder 4"/>
          <p:cNvSpPr>
            <a:spLocks noGrp="1"/>
          </p:cNvSpPr>
          <p:nvPr>
            <p:ph type="dt" sz="quarter" idx="10"/>
          </p:nvPr>
        </p:nvSpPr>
        <p:spPr>
          <a:noFill/>
        </p:spPr>
        <p:txBody>
          <a:bodyPr/>
          <a:lstStyle/>
          <a:p>
            <a:r>
              <a:rPr lang="en-US"/>
              <a:t>		 </a:t>
            </a:r>
            <a:r>
              <a:rPr lang="en-US" sz="1200"/>
              <a:t> </a:t>
            </a:r>
            <a:fld id="{4E685A88-E6C2-4967-95E6-89F710DFC254}" type="slidenum">
              <a:rPr lang="en-US" sz="1200">
                <a:solidFill>
                  <a:srgbClr val="003399"/>
                </a:solidFill>
              </a:rPr>
              <a:pPr/>
              <a:t>20</a:t>
            </a:fld>
            <a:endParaRPr lang="en-US" sz="1200">
              <a:solidFill>
                <a:srgbClr val="003399"/>
              </a:solidFill>
            </a:endParaRPr>
          </a:p>
        </p:txBody>
      </p:sp>
      <p:sp>
        <p:nvSpPr>
          <p:cNvPr id="18446" name="Rectangle 36"/>
          <p:cNvSpPr>
            <a:spLocks noGrp="1" noChangeArrowheads="1"/>
          </p:cNvSpPr>
          <p:nvPr>
            <p:ph type="title"/>
          </p:nvPr>
        </p:nvSpPr>
        <p:spPr/>
        <p:txBody>
          <a:bodyPr/>
          <a:lstStyle/>
          <a:p>
            <a:r>
              <a:rPr lang="en-US" sz="2800" smtClean="0"/>
              <a:t>3. Matched Filter (4)</a:t>
            </a:r>
          </a:p>
        </p:txBody>
      </p:sp>
      <p:graphicFrame>
        <p:nvGraphicFramePr>
          <p:cNvPr id="18434" name="Object 30"/>
          <p:cNvGraphicFramePr>
            <a:graphicFrameLocks noChangeAspect="1"/>
          </p:cNvGraphicFramePr>
          <p:nvPr>
            <p:ph sz="half" idx="1"/>
          </p:nvPr>
        </p:nvGraphicFramePr>
        <p:xfrm>
          <a:off x="3238500" y="4648200"/>
          <a:ext cx="2171700" cy="368300"/>
        </p:xfrm>
        <a:graphic>
          <a:graphicData uri="http://schemas.openxmlformats.org/presentationml/2006/ole">
            <p:oleObj spid="_x0000_s18434" name="Equation" r:id="rId3" imgW="2476440" imgH="419040" progId="">
              <p:embed/>
            </p:oleObj>
          </a:graphicData>
        </a:graphic>
      </p:graphicFrame>
      <p:sp>
        <p:nvSpPr>
          <p:cNvPr id="18447" name="Line 5"/>
          <p:cNvSpPr>
            <a:spLocks noChangeShapeType="1"/>
          </p:cNvSpPr>
          <p:nvPr/>
        </p:nvSpPr>
        <p:spPr bwMode="auto">
          <a:xfrm>
            <a:off x="736600" y="2032000"/>
            <a:ext cx="1752600" cy="0"/>
          </a:xfrm>
          <a:prstGeom prst="line">
            <a:avLst/>
          </a:prstGeom>
          <a:noFill/>
          <a:ln w="9525">
            <a:solidFill>
              <a:schemeClr val="tx1"/>
            </a:solidFill>
            <a:round/>
            <a:headEnd/>
            <a:tailEnd type="triangle" w="med" len="med"/>
          </a:ln>
        </p:spPr>
        <p:txBody>
          <a:bodyPr/>
          <a:lstStyle/>
          <a:p>
            <a:endParaRPr lang="en-US"/>
          </a:p>
        </p:txBody>
      </p:sp>
      <p:sp>
        <p:nvSpPr>
          <p:cNvPr id="18448" name="Line 6"/>
          <p:cNvSpPr>
            <a:spLocks noChangeShapeType="1"/>
          </p:cNvSpPr>
          <p:nvPr/>
        </p:nvSpPr>
        <p:spPr bwMode="auto">
          <a:xfrm flipV="1">
            <a:off x="889000" y="1117600"/>
            <a:ext cx="0" cy="914400"/>
          </a:xfrm>
          <a:prstGeom prst="line">
            <a:avLst/>
          </a:prstGeom>
          <a:noFill/>
          <a:ln w="9525">
            <a:solidFill>
              <a:schemeClr val="tx1"/>
            </a:solidFill>
            <a:round/>
            <a:headEnd/>
            <a:tailEnd type="triangle" w="med" len="med"/>
          </a:ln>
        </p:spPr>
        <p:txBody>
          <a:bodyPr/>
          <a:lstStyle/>
          <a:p>
            <a:endParaRPr lang="en-US"/>
          </a:p>
        </p:txBody>
      </p:sp>
      <p:sp>
        <p:nvSpPr>
          <p:cNvPr id="18449" name="Line 7"/>
          <p:cNvSpPr>
            <a:spLocks noChangeShapeType="1"/>
          </p:cNvSpPr>
          <p:nvPr/>
        </p:nvSpPr>
        <p:spPr bwMode="auto">
          <a:xfrm>
            <a:off x="3175000" y="2051050"/>
            <a:ext cx="2133600" cy="0"/>
          </a:xfrm>
          <a:prstGeom prst="line">
            <a:avLst/>
          </a:prstGeom>
          <a:noFill/>
          <a:ln w="9525">
            <a:solidFill>
              <a:schemeClr val="tx1"/>
            </a:solidFill>
            <a:round/>
            <a:headEnd/>
            <a:tailEnd type="triangle" w="med" len="med"/>
          </a:ln>
        </p:spPr>
        <p:txBody>
          <a:bodyPr/>
          <a:lstStyle/>
          <a:p>
            <a:endParaRPr lang="en-US"/>
          </a:p>
        </p:txBody>
      </p:sp>
      <p:sp>
        <p:nvSpPr>
          <p:cNvPr id="18450" name="Line 8"/>
          <p:cNvSpPr>
            <a:spLocks noChangeShapeType="1"/>
          </p:cNvSpPr>
          <p:nvPr/>
        </p:nvSpPr>
        <p:spPr bwMode="auto">
          <a:xfrm flipV="1">
            <a:off x="4165600" y="1143000"/>
            <a:ext cx="0" cy="914400"/>
          </a:xfrm>
          <a:prstGeom prst="line">
            <a:avLst/>
          </a:prstGeom>
          <a:noFill/>
          <a:ln w="9525">
            <a:solidFill>
              <a:schemeClr val="tx1"/>
            </a:solidFill>
            <a:round/>
            <a:headEnd/>
            <a:tailEnd type="triangle" w="med" len="med"/>
          </a:ln>
        </p:spPr>
        <p:txBody>
          <a:bodyPr/>
          <a:lstStyle/>
          <a:p>
            <a:endParaRPr lang="en-US"/>
          </a:p>
        </p:txBody>
      </p:sp>
      <p:sp>
        <p:nvSpPr>
          <p:cNvPr id="18451" name="Line 9"/>
          <p:cNvSpPr>
            <a:spLocks noChangeShapeType="1"/>
          </p:cNvSpPr>
          <p:nvPr/>
        </p:nvSpPr>
        <p:spPr bwMode="auto">
          <a:xfrm>
            <a:off x="6223000" y="2082800"/>
            <a:ext cx="2133600" cy="0"/>
          </a:xfrm>
          <a:prstGeom prst="line">
            <a:avLst/>
          </a:prstGeom>
          <a:noFill/>
          <a:ln w="9525">
            <a:solidFill>
              <a:schemeClr val="tx1"/>
            </a:solidFill>
            <a:round/>
            <a:headEnd/>
            <a:tailEnd type="triangle" w="med" len="med"/>
          </a:ln>
        </p:spPr>
        <p:txBody>
          <a:bodyPr/>
          <a:lstStyle/>
          <a:p>
            <a:endParaRPr lang="en-US"/>
          </a:p>
        </p:txBody>
      </p:sp>
      <p:sp>
        <p:nvSpPr>
          <p:cNvPr id="18452" name="Line 10"/>
          <p:cNvSpPr>
            <a:spLocks noChangeShapeType="1"/>
          </p:cNvSpPr>
          <p:nvPr/>
        </p:nvSpPr>
        <p:spPr bwMode="auto">
          <a:xfrm flipV="1">
            <a:off x="6604000" y="1143000"/>
            <a:ext cx="0" cy="914400"/>
          </a:xfrm>
          <a:prstGeom prst="line">
            <a:avLst/>
          </a:prstGeom>
          <a:noFill/>
          <a:ln w="9525">
            <a:solidFill>
              <a:schemeClr val="tx1"/>
            </a:solidFill>
            <a:round/>
            <a:headEnd/>
            <a:tailEnd type="triangle" w="med" len="med"/>
          </a:ln>
        </p:spPr>
        <p:txBody>
          <a:bodyPr/>
          <a:lstStyle/>
          <a:p>
            <a:endParaRPr lang="en-US"/>
          </a:p>
        </p:txBody>
      </p:sp>
      <p:sp>
        <p:nvSpPr>
          <p:cNvPr id="18453" name="Freeform 12"/>
          <p:cNvSpPr>
            <a:spLocks/>
          </p:cNvSpPr>
          <p:nvPr/>
        </p:nvSpPr>
        <p:spPr bwMode="auto">
          <a:xfrm>
            <a:off x="889000" y="1346200"/>
            <a:ext cx="1143000" cy="673100"/>
          </a:xfrm>
          <a:custGeom>
            <a:avLst/>
            <a:gdLst>
              <a:gd name="T0" fmla="*/ 0 w 336"/>
              <a:gd name="T1" fmla="*/ 184 h 376"/>
              <a:gd name="T2" fmla="*/ 48 w 336"/>
              <a:gd name="T3" fmla="*/ 88 h 376"/>
              <a:gd name="T4" fmla="*/ 144 w 336"/>
              <a:gd name="T5" fmla="*/ 136 h 376"/>
              <a:gd name="T6" fmla="*/ 240 w 336"/>
              <a:gd name="T7" fmla="*/ 40 h 376"/>
              <a:gd name="T8" fmla="*/ 336 w 336"/>
              <a:gd name="T9" fmla="*/ 376 h 376"/>
              <a:gd name="T10" fmla="*/ 0 60000 65536"/>
              <a:gd name="T11" fmla="*/ 0 60000 65536"/>
              <a:gd name="T12" fmla="*/ 0 60000 65536"/>
              <a:gd name="T13" fmla="*/ 0 60000 65536"/>
              <a:gd name="T14" fmla="*/ 0 60000 65536"/>
              <a:gd name="T15" fmla="*/ 0 w 336"/>
              <a:gd name="T16" fmla="*/ 0 h 376"/>
              <a:gd name="T17" fmla="*/ 336 w 336"/>
              <a:gd name="T18" fmla="*/ 376 h 376"/>
            </a:gdLst>
            <a:ahLst/>
            <a:cxnLst>
              <a:cxn ang="T10">
                <a:pos x="T0" y="T1"/>
              </a:cxn>
              <a:cxn ang="T11">
                <a:pos x="T2" y="T3"/>
              </a:cxn>
              <a:cxn ang="T12">
                <a:pos x="T4" y="T5"/>
              </a:cxn>
              <a:cxn ang="T13">
                <a:pos x="T6" y="T7"/>
              </a:cxn>
              <a:cxn ang="T14">
                <a:pos x="T8" y="T9"/>
              </a:cxn>
            </a:cxnLst>
            <a:rect l="T15" t="T16" r="T17" b="T18"/>
            <a:pathLst>
              <a:path w="336" h="376">
                <a:moveTo>
                  <a:pt x="0" y="184"/>
                </a:moveTo>
                <a:cubicBezTo>
                  <a:pt x="12" y="140"/>
                  <a:pt x="24" y="96"/>
                  <a:pt x="48" y="88"/>
                </a:cubicBezTo>
                <a:cubicBezTo>
                  <a:pt x="72" y="80"/>
                  <a:pt x="112" y="144"/>
                  <a:pt x="144" y="136"/>
                </a:cubicBezTo>
                <a:cubicBezTo>
                  <a:pt x="176" y="128"/>
                  <a:pt x="208" y="0"/>
                  <a:pt x="240" y="40"/>
                </a:cubicBezTo>
                <a:cubicBezTo>
                  <a:pt x="272" y="80"/>
                  <a:pt x="304" y="228"/>
                  <a:pt x="336" y="376"/>
                </a:cubicBezTo>
              </a:path>
            </a:pathLst>
          </a:custGeom>
          <a:noFill/>
          <a:ln w="9525">
            <a:solidFill>
              <a:schemeClr val="tx1"/>
            </a:solidFill>
            <a:round/>
            <a:headEnd/>
            <a:tailEnd/>
          </a:ln>
        </p:spPr>
        <p:txBody>
          <a:bodyPr/>
          <a:lstStyle/>
          <a:p>
            <a:endParaRPr lang="en-US"/>
          </a:p>
        </p:txBody>
      </p:sp>
      <p:sp>
        <p:nvSpPr>
          <p:cNvPr id="18454" name="Freeform 13"/>
          <p:cNvSpPr>
            <a:spLocks/>
          </p:cNvSpPr>
          <p:nvPr/>
        </p:nvSpPr>
        <p:spPr bwMode="auto">
          <a:xfrm>
            <a:off x="3479800" y="1339850"/>
            <a:ext cx="1295400" cy="711200"/>
          </a:xfrm>
          <a:custGeom>
            <a:avLst/>
            <a:gdLst>
              <a:gd name="T0" fmla="*/ 0 w 528"/>
              <a:gd name="T1" fmla="*/ 448 h 448"/>
              <a:gd name="T2" fmla="*/ 48 w 528"/>
              <a:gd name="T3" fmla="*/ 256 h 448"/>
              <a:gd name="T4" fmla="*/ 144 w 528"/>
              <a:gd name="T5" fmla="*/ 16 h 448"/>
              <a:gd name="T6" fmla="*/ 288 w 528"/>
              <a:gd name="T7" fmla="*/ 160 h 448"/>
              <a:gd name="T8" fmla="*/ 432 w 528"/>
              <a:gd name="T9" fmla="*/ 64 h 448"/>
              <a:gd name="T10" fmla="*/ 528 w 528"/>
              <a:gd name="T11" fmla="*/ 448 h 448"/>
              <a:gd name="T12" fmla="*/ 0 60000 65536"/>
              <a:gd name="T13" fmla="*/ 0 60000 65536"/>
              <a:gd name="T14" fmla="*/ 0 60000 65536"/>
              <a:gd name="T15" fmla="*/ 0 60000 65536"/>
              <a:gd name="T16" fmla="*/ 0 60000 65536"/>
              <a:gd name="T17" fmla="*/ 0 60000 65536"/>
              <a:gd name="T18" fmla="*/ 0 w 528"/>
              <a:gd name="T19" fmla="*/ 0 h 448"/>
              <a:gd name="T20" fmla="*/ 528 w 528"/>
              <a:gd name="T21" fmla="*/ 448 h 448"/>
            </a:gdLst>
            <a:ahLst/>
            <a:cxnLst>
              <a:cxn ang="T12">
                <a:pos x="T0" y="T1"/>
              </a:cxn>
              <a:cxn ang="T13">
                <a:pos x="T2" y="T3"/>
              </a:cxn>
              <a:cxn ang="T14">
                <a:pos x="T4" y="T5"/>
              </a:cxn>
              <a:cxn ang="T15">
                <a:pos x="T6" y="T7"/>
              </a:cxn>
              <a:cxn ang="T16">
                <a:pos x="T8" y="T9"/>
              </a:cxn>
              <a:cxn ang="T17">
                <a:pos x="T10" y="T11"/>
              </a:cxn>
            </a:cxnLst>
            <a:rect l="T18" t="T19" r="T20" b="T21"/>
            <a:pathLst>
              <a:path w="528" h="448">
                <a:moveTo>
                  <a:pt x="0" y="448"/>
                </a:moveTo>
                <a:cubicBezTo>
                  <a:pt x="12" y="388"/>
                  <a:pt x="24" y="328"/>
                  <a:pt x="48" y="256"/>
                </a:cubicBezTo>
                <a:cubicBezTo>
                  <a:pt x="72" y="184"/>
                  <a:pt x="104" y="32"/>
                  <a:pt x="144" y="16"/>
                </a:cubicBezTo>
                <a:cubicBezTo>
                  <a:pt x="184" y="0"/>
                  <a:pt x="240" y="152"/>
                  <a:pt x="288" y="160"/>
                </a:cubicBezTo>
                <a:cubicBezTo>
                  <a:pt x="336" y="168"/>
                  <a:pt x="392" y="16"/>
                  <a:pt x="432" y="64"/>
                </a:cubicBezTo>
                <a:cubicBezTo>
                  <a:pt x="472" y="112"/>
                  <a:pt x="500" y="280"/>
                  <a:pt x="528" y="448"/>
                </a:cubicBezTo>
              </a:path>
            </a:pathLst>
          </a:custGeom>
          <a:noFill/>
          <a:ln w="9525">
            <a:solidFill>
              <a:schemeClr val="tx1"/>
            </a:solidFill>
            <a:round/>
            <a:headEnd/>
            <a:tailEnd/>
          </a:ln>
        </p:spPr>
        <p:txBody>
          <a:bodyPr/>
          <a:lstStyle/>
          <a:p>
            <a:endParaRPr lang="en-US"/>
          </a:p>
        </p:txBody>
      </p:sp>
      <p:sp>
        <p:nvSpPr>
          <p:cNvPr id="18455" name="Text Box 14"/>
          <p:cNvSpPr txBox="1">
            <a:spLocks noChangeArrowheads="1"/>
          </p:cNvSpPr>
          <p:nvPr/>
        </p:nvSpPr>
        <p:spPr bwMode="auto">
          <a:xfrm>
            <a:off x="1154113" y="2286000"/>
            <a:ext cx="514350" cy="457200"/>
          </a:xfrm>
          <a:prstGeom prst="rect">
            <a:avLst/>
          </a:prstGeom>
          <a:noFill/>
          <a:ln w="9525">
            <a:noFill/>
            <a:miter lim="800000"/>
            <a:headEnd/>
            <a:tailEnd/>
          </a:ln>
        </p:spPr>
        <p:txBody>
          <a:bodyPr wrap="none">
            <a:spAutoFit/>
          </a:bodyPr>
          <a:lstStyle/>
          <a:p>
            <a:pPr eaLnBrk="1" latinLnBrk="1" hangingPunct="1"/>
            <a:r>
              <a:rPr kumimoji="1" lang="en-US" sz="1800">
                <a:latin typeface="Times New Roman" pitchFamily="18" charset="0"/>
                <a:ea typeface="굴림" pitchFamily="50" charset="-127"/>
              </a:rPr>
              <a:t>(</a:t>
            </a:r>
            <a:r>
              <a:rPr kumimoji="1" lang="en-US" altLang="ko-KR" sz="1800">
                <a:latin typeface="Times New Roman" pitchFamily="18" charset="0"/>
                <a:ea typeface="굴림" pitchFamily="50" charset="-127"/>
              </a:rPr>
              <a:t>a)</a:t>
            </a:r>
            <a:r>
              <a:rPr kumimoji="1" lang="en-US" altLang="ko-KR" sz="2400">
                <a:latin typeface="Times New Roman" pitchFamily="18" charset="0"/>
                <a:ea typeface="굴림" pitchFamily="50" charset="-127"/>
              </a:rPr>
              <a:t> </a:t>
            </a:r>
          </a:p>
        </p:txBody>
      </p:sp>
      <p:sp>
        <p:nvSpPr>
          <p:cNvPr id="18456" name="Text Box 15"/>
          <p:cNvSpPr txBox="1">
            <a:spLocks noChangeArrowheads="1"/>
          </p:cNvSpPr>
          <p:nvPr/>
        </p:nvSpPr>
        <p:spPr bwMode="auto">
          <a:xfrm>
            <a:off x="3505200" y="2286000"/>
            <a:ext cx="1157288" cy="457200"/>
          </a:xfrm>
          <a:prstGeom prst="rect">
            <a:avLst/>
          </a:prstGeom>
          <a:noFill/>
          <a:ln w="9525">
            <a:noFill/>
            <a:miter lim="800000"/>
            <a:headEnd/>
            <a:tailEnd/>
          </a:ln>
        </p:spPr>
        <p:txBody>
          <a:bodyPr wrap="none">
            <a:spAutoFit/>
          </a:bodyPr>
          <a:lstStyle/>
          <a:p>
            <a:pPr eaLnBrk="1" latinLnBrk="1" hangingPunct="1"/>
            <a:r>
              <a:rPr kumimoji="1" lang="en-US" sz="1800">
                <a:latin typeface="Times New Roman" pitchFamily="18" charset="0"/>
                <a:ea typeface="굴림" pitchFamily="50" charset="-127"/>
              </a:rPr>
              <a:t>(b) </a:t>
            </a:r>
            <a:r>
              <a:rPr kumimoji="1" lang="en-US" sz="1800" i="1">
                <a:latin typeface="Times New Roman" pitchFamily="18" charset="0"/>
                <a:ea typeface="굴림" pitchFamily="50" charset="-127"/>
              </a:rPr>
              <a:t>t</a:t>
            </a:r>
            <a:r>
              <a:rPr kumimoji="1" lang="en-US" sz="1800" baseline="-12000">
                <a:latin typeface="Times New Roman" pitchFamily="18" charset="0"/>
                <a:ea typeface="굴림" pitchFamily="50" charset="-127"/>
              </a:rPr>
              <a:t>0</a:t>
            </a:r>
            <a:r>
              <a:rPr kumimoji="1" lang="en-US" sz="1800">
                <a:latin typeface="Times New Roman" pitchFamily="18" charset="0"/>
                <a:ea typeface="굴림" pitchFamily="50" charset="-127"/>
              </a:rPr>
              <a:t>=</a:t>
            </a:r>
            <a:r>
              <a:rPr kumimoji="1" lang="en-US" sz="1800" i="1">
                <a:latin typeface="Times New Roman" pitchFamily="18" charset="0"/>
                <a:ea typeface="굴림" pitchFamily="50" charset="-127"/>
              </a:rPr>
              <a:t>T</a:t>
            </a:r>
            <a:r>
              <a:rPr kumimoji="1" lang="en-US" sz="1800">
                <a:latin typeface="Times New Roman" pitchFamily="18" charset="0"/>
                <a:ea typeface="굴림" pitchFamily="50" charset="-127"/>
              </a:rPr>
              <a:t>/2</a:t>
            </a:r>
            <a:r>
              <a:rPr kumimoji="1" lang="en-US" sz="2400">
                <a:latin typeface="Times New Roman" pitchFamily="18" charset="0"/>
                <a:ea typeface="굴림" pitchFamily="50" charset="-127"/>
              </a:rPr>
              <a:t> </a:t>
            </a:r>
          </a:p>
        </p:txBody>
      </p:sp>
      <p:sp>
        <p:nvSpPr>
          <p:cNvPr id="18457" name="Text Box 16"/>
          <p:cNvSpPr txBox="1">
            <a:spLocks noChangeArrowheads="1"/>
          </p:cNvSpPr>
          <p:nvPr/>
        </p:nvSpPr>
        <p:spPr bwMode="auto">
          <a:xfrm>
            <a:off x="6723063" y="2286000"/>
            <a:ext cx="966787" cy="457200"/>
          </a:xfrm>
          <a:prstGeom prst="rect">
            <a:avLst/>
          </a:prstGeom>
          <a:noFill/>
          <a:ln w="9525">
            <a:noFill/>
            <a:miter lim="800000"/>
            <a:headEnd/>
            <a:tailEnd/>
          </a:ln>
        </p:spPr>
        <p:txBody>
          <a:bodyPr wrap="none">
            <a:spAutoFit/>
          </a:bodyPr>
          <a:lstStyle/>
          <a:p>
            <a:pPr eaLnBrk="1" latinLnBrk="1" hangingPunct="1"/>
            <a:r>
              <a:rPr kumimoji="1" lang="en-US" sz="1800">
                <a:latin typeface="Times New Roman" pitchFamily="18" charset="0"/>
                <a:ea typeface="굴림" pitchFamily="50" charset="-127"/>
              </a:rPr>
              <a:t>(c) </a:t>
            </a:r>
            <a:r>
              <a:rPr kumimoji="1" lang="en-US" sz="1800" i="1">
                <a:latin typeface="Times New Roman" pitchFamily="18" charset="0"/>
                <a:ea typeface="굴림" pitchFamily="50" charset="-127"/>
              </a:rPr>
              <a:t>t</a:t>
            </a:r>
            <a:r>
              <a:rPr kumimoji="1" lang="en-US" sz="1800" baseline="-12000">
                <a:latin typeface="Times New Roman" pitchFamily="18" charset="0"/>
                <a:ea typeface="굴림" pitchFamily="50" charset="-127"/>
              </a:rPr>
              <a:t>0</a:t>
            </a:r>
            <a:r>
              <a:rPr kumimoji="1" lang="en-US" sz="1800">
                <a:latin typeface="Times New Roman" pitchFamily="18" charset="0"/>
                <a:ea typeface="굴림" pitchFamily="50" charset="-127"/>
              </a:rPr>
              <a:t>=</a:t>
            </a:r>
            <a:r>
              <a:rPr kumimoji="1" lang="en-US" sz="1800" i="1">
                <a:latin typeface="Times New Roman" pitchFamily="18" charset="0"/>
                <a:ea typeface="굴림" pitchFamily="50" charset="-127"/>
              </a:rPr>
              <a:t>T</a:t>
            </a:r>
            <a:r>
              <a:rPr kumimoji="1" lang="en-US" sz="2400">
                <a:latin typeface="Times New Roman" pitchFamily="18" charset="0"/>
                <a:ea typeface="굴림" pitchFamily="50" charset="-127"/>
              </a:rPr>
              <a:t> </a:t>
            </a:r>
          </a:p>
        </p:txBody>
      </p:sp>
      <p:graphicFrame>
        <p:nvGraphicFramePr>
          <p:cNvPr id="18435" name="Object 17"/>
          <p:cNvGraphicFramePr>
            <a:graphicFrameLocks noChangeAspect="1"/>
          </p:cNvGraphicFramePr>
          <p:nvPr/>
        </p:nvGraphicFramePr>
        <p:xfrm>
          <a:off x="4241800" y="914400"/>
          <a:ext cx="406400" cy="271463"/>
        </p:xfrm>
        <a:graphic>
          <a:graphicData uri="http://schemas.openxmlformats.org/presentationml/2006/ole">
            <p:oleObj spid="_x0000_s18435" name="Equation" r:id="rId4" imgW="342720" imgH="228600" progId="">
              <p:embed/>
            </p:oleObj>
          </a:graphicData>
        </a:graphic>
      </p:graphicFrame>
      <p:graphicFrame>
        <p:nvGraphicFramePr>
          <p:cNvPr id="18436" name="Object 18"/>
          <p:cNvGraphicFramePr>
            <a:graphicFrameLocks noChangeAspect="1"/>
          </p:cNvGraphicFramePr>
          <p:nvPr/>
        </p:nvGraphicFramePr>
        <p:xfrm>
          <a:off x="971550" y="914400"/>
          <a:ext cx="400050" cy="276225"/>
        </p:xfrm>
        <a:graphic>
          <a:graphicData uri="http://schemas.openxmlformats.org/presentationml/2006/ole">
            <p:oleObj spid="_x0000_s18436" name="Equation" r:id="rId5" imgW="330120" imgH="228600" progId="">
              <p:embed/>
            </p:oleObj>
          </a:graphicData>
        </a:graphic>
      </p:graphicFrame>
      <p:graphicFrame>
        <p:nvGraphicFramePr>
          <p:cNvPr id="18437" name="Object 19"/>
          <p:cNvGraphicFramePr>
            <a:graphicFrameLocks noChangeAspect="1"/>
          </p:cNvGraphicFramePr>
          <p:nvPr/>
        </p:nvGraphicFramePr>
        <p:xfrm>
          <a:off x="6680200" y="914400"/>
          <a:ext cx="406400" cy="271463"/>
        </p:xfrm>
        <a:graphic>
          <a:graphicData uri="http://schemas.openxmlformats.org/presentationml/2006/ole">
            <p:oleObj spid="_x0000_s18437" name="Equation" r:id="rId6" imgW="342720" imgH="228600" progId="">
              <p:embed/>
            </p:oleObj>
          </a:graphicData>
        </a:graphic>
      </p:graphicFrame>
      <p:sp>
        <p:nvSpPr>
          <p:cNvPr id="18458" name="Freeform 20"/>
          <p:cNvSpPr>
            <a:spLocks/>
          </p:cNvSpPr>
          <p:nvPr/>
        </p:nvSpPr>
        <p:spPr bwMode="auto">
          <a:xfrm>
            <a:off x="6604000" y="1371600"/>
            <a:ext cx="1295400" cy="711200"/>
          </a:xfrm>
          <a:custGeom>
            <a:avLst/>
            <a:gdLst>
              <a:gd name="T0" fmla="*/ 0 w 528"/>
              <a:gd name="T1" fmla="*/ 448 h 448"/>
              <a:gd name="T2" fmla="*/ 48 w 528"/>
              <a:gd name="T3" fmla="*/ 256 h 448"/>
              <a:gd name="T4" fmla="*/ 144 w 528"/>
              <a:gd name="T5" fmla="*/ 16 h 448"/>
              <a:gd name="T6" fmla="*/ 288 w 528"/>
              <a:gd name="T7" fmla="*/ 160 h 448"/>
              <a:gd name="T8" fmla="*/ 432 w 528"/>
              <a:gd name="T9" fmla="*/ 64 h 448"/>
              <a:gd name="T10" fmla="*/ 528 w 528"/>
              <a:gd name="T11" fmla="*/ 448 h 448"/>
              <a:gd name="T12" fmla="*/ 0 60000 65536"/>
              <a:gd name="T13" fmla="*/ 0 60000 65536"/>
              <a:gd name="T14" fmla="*/ 0 60000 65536"/>
              <a:gd name="T15" fmla="*/ 0 60000 65536"/>
              <a:gd name="T16" fmla="*/ 0 60000 65536"/>
              <a:gd name="T17" fmla="*/ 0 60000 65536"/>
              <a:gd name="T18" fmla="*/ 0 w 528"/>
              <a:gd name="T19" fmla="*/ 0 h 448"/>
              <a:gd name="T20" fmla="*/ 528 w 528"/>
              <a:gd name="T21" fmla="*/ 448 h 448"/>
            </a:gdLst>
            <a:ahLst/>
            <a:cxnLst>
              <a:cxn ang="T12">
                <a:pos x="T0" y="T1"/>
              </a:cxn>
              <a:cxn ang="T13">
                <a:pos x="T2" y="T3"/>
              </a:cxn>
              <a:cxn ang="T14">
                <a:pos x="T4" y="T5"/>
              </a:cxn>
              <a:cxn ang="T15">
                <a:pos x="T6" y="T7"/>
              </a:cxn>
              <a:cxn ang="T16">
                <a:pos x="T8" y="T9"/>
              </a:cxn>
              <a:cxn ang="T17">
                <a:pos x="T10" y="T11"/>
              </a:cxn>
            </a:cxnLst>
            <a:rect l="T18" t="T19" r="T20" b="T21"/>
            <a:pathLst>
              <a:path w="528" h="448">
                <a:moveTo>
                  <a:pt x="0" y="448"/>
                </a:moveTo>
                <a:cubicBezTo>
                  <a:pt x="12" y="388"/>
                  <a:pt x="24" y="328"/>
                  <a:pt x="48" y="256"/>
                </a:cubicBezTo>
                <a:cubicBezTo>
                  <a:pt x="72" y="184"/>
                  <a:pt x="104" y="32"/>
                  <a:pt x="144" y="16"/>
                </a:cubicBezTo>
                <a:cubicBezTo>
                  <a:pt x="184" y="0"/>
                  <a:pt x="240" y="152"/>
                  <a:pt x="288" y="160"/>
                </a:cubicBezTo>
                <a:cubicBezTo>
                  <a:pt x="336" y="168"/>
                  <a:pt x="392" y="16"/>
                  <a:pt x="432" y="64"/>
                </a:cubicBezTo>
                <a:cubicBezTo>
                  <a:pt x="472" y="112"/>
                  <a:pt x="500" y="280"/>
                  <a:pt x="528" y="448"/>
                </a:cubicBezTo>
              </a:path>
            </a:pathLst>
          </a:custGeom>
          <a:noFill/>
          <a:ln w="9525">
            <a:solidFill>
              <a:schemeClr val="tx1"/>
            </a:solidFill>
            <a:round/>
            <a:headEnd/>
            <a:tailEnd/>
          </a:ln>
        </p:spPr>
        <p:txBody>
          <a:bodyPr/>
          <a:lstStyle/>
          <a:p>
            <a:endParaRPr lang="en-US"/>
          </a:p>
        </p:txBody>
      </p:sp>
      <p:graphicFrame>
        <p:nvGraphicFramePr>
          <p:cNvPr id="18438" name="Object 21"/>
          <p:cNvGraphicFramePr>
            <a:graphicFrameLocks noChangeAspect="1"/>
          </p:cNvGraphicFramePr>
          <p:nvPr/>
        </p:nvGraphicFramePr>
        <p:xfrm>
          <a:off x="1955800" y="2032000"/>
          <a:ext cx="152400" cy="177800"/>
        </p:xfrm>
        <a:graphic>
          <a:graphicData uri="http://schemas.openxmlformats.org/presentationml/2006/ole">
            <p:oleObj spid="_x0000_s18438" name="Equation" r:id="rId7" imgW="152280" imgH="177480" progId="">
              <p:embed/>
            </p:oleObj>
          </a:graphicData>
        </a:graphic>
      </p:graphicFrame>
      <p:graphicFrame>
        <p:nvGraphicFramePr>
          <p:cNvPr id="18439" name="Object 22"/>
          <p:cNvGraphicFramePr>
            <a:graphicFrameLocks noChangeAspect="1"/>
          </p:cNvGraphicFramePr>
          <p:nvPr/>
        </p:nvGraphicFramePr>
        <p:xfrm>
          <a:off x="2489200" y="1955800"/>
          <a:ext cx="101600" cy="165100"/>
        </p:xfrm>
        <a:graphic>
          <a:graphicData uri="http://schemas.openxmlformats.org/presentationml/2006/ole">
            <p:oleObj spid="_x0000_s18439" name="Equation" r:id="rId8" imgW="101520" imgH="164880" progId="">
              <p:embed/>
            </p:oleObj>
          </a:graphicData>
        </a:graphic>
      </p:graphicFrame>
      <p:graphicFrame>
        <p:nvGraphicFramePr>
          <p:cNvPr id="18440" name="Object 23"/>
          <p:cNvGraphicFramePr>
            <a:graphicFrameLocks noChangeAspect="1"/>
          </p:cNvGraphicFramePr>
          <p:nvPr/>
        </p:nvGraphicFramePr>
        <p:xfrm>
          <a:off x="8356600" y="2044700"/>
          <a:ext cx="101600" cy="165100"/>
        </p:xfrm>
        <a:graphic>
          <a:graphicData uri="http://schemas.openxmlformats.org/presentationml/2006/ole">
            <p:oleObj spid="_x0000_s18440" name="Equation" r:id="rId9" imgW="101520" imgH="164880" progId="">
              <p:embed/>
            </p:oleObj>
          </a:graphicData>
        </a:graphic>
      </p:graphicFrame>
      <p:graphicFrame>
        <p:nvGraphicFramePr>
          <p:cNvPr id="18441" name="Object 24"/>
          <p:cNvGraphicFramePr>
            <a:graphicFrameLocks noChangeAspect="1"/>
          </p:cNvGraphicFramePr>
          <p:nvPr/>
        </p:nvGraphicFramePr>
        <p:xfrm>
          <a:off x="5308600" y="1974850"/>
          <a:ext cx="101600" cy="165100"/>
        </p:xfrm>
        <a:graphic>
          <a:graphicData uri="http://schemas.openxmlformats.org/presentationml/2006/ole">
            <p:oleObj spid="_x0000_s18441" name="Equation" r:id="rId10" imgW="101520" imgH="164880" progId="">
              <p:embed/>
            </p:oleObj>
          </a:graphicData>
        </a:graphic>
      </p:graphicFrame>
      <p:graphicFrame>
        <p:nvGraphicFramePr>
          <p:cNvPr id="18442" name="Object 25"/>
          <p:cNvGraphicFramePr>
            <a:graphicFrameLocks noChangeAspect="1"/>
          </p:cNvGraphicFramePr>
          <p:nvPr/>
        </p:nvGraphicFramePr>
        <p:xfrm>
          <a:off x="7823200" y="2184400"/>
          <a:ext cx="152400" cy="177800"/>
        </p:xfrm>
        <a:graphic>
          <a:graphicData uri="http://schemas.openxmlformats.org/presentationml/2006/ole">
            <p:oleObj spid="_x0000_s18442" name="Equation" r:id="rId11" imgW="152280" imgH="177480" progId="">
              <p:embed/>
            </p:oleObj>
          </a:graphicData>
        </a:graphic>
      </p:graphicFrame>
      <p:graphicFrame>
        <p:nvGraphicFramePr>
          <p:cNvPr id="18443" name="Object 26"/>
          <p:cNvGraphicFramePr>
            <a:graphicFrameLocks noChangeAspect="1"/>
          </p:cNvGraphicFramePr>
          <p:nvPr/>
        </p:nvGraphicFramePr>
        <p:xfrm>
          <a:off x="3175000" y="2171700"/>
          <a:ext cx="508000" cy="190500"/>
        </p:xfrm>
        <a:graphic>
          <a:graphicData uri="http://schemas.openxmlformats.org/presentationml/2006/ole">
            <p:oleObj spid="_x0000_s18443" name="Equation" r:id="rId12" imgW="507960" imgH="190440" progId="">
              <p:embed/>
            </p:oleObj>
          </a:graphicData>
        </a:graphic>
      </p:graphicFrame>
      <p:sp>
        <p:nvSpPr>
          <p:cNvPr id="18459" name="Text Box 27"/>
          <p:cNvSpPr txBox="1">
            <a:spLocks noChangeArrowheads="1"/>
          </p:cNvSpPr>
          <p:nvPr/>
        </p:nvSpPr>
        <p:spPr bwMode="auto">
          <a:xfrm>
            <a:off x="4667250" y="2025650"/>
            <a:ext cx="361950" cy="336550"/>
          </a:xfrm>
          <a:prstGeom prst="rect">
            <a:avLst/>
          </a:prstGeom>
          <a:noFill/>
          <a:ln w="9525">
            <a:noFill/>
            <a:miter lim="800000"/>
            <a:headEnd/>
            <a:tailEnd/>
          </a:ln>
        </p:spPr>
        <p:txBody>
          <a:bodyPr wrap="none">
            <a:spAutoFit/>
          </a:bodyPr>
          <a:lstStyle/>
          <a:p>
            <a:pPr eaLnBrk="1" latinLnBrk="1" hangingPunct="1"/>
            <a:r>
              <a:rPr kumimoji="1" lang="en-US" sz="1600" i="1">
                <a:latin typeface="Times New Roman" pitchFamily="18" charset="0"/>
                <a:ea typeface="굴림" pitchFamily="50" charset="-127"/>
              </a:rPr>
              <a:t>t</a:t>
            </a:r>
            <a:r>
              <a:rPr kumimoji="1" lang="en-US" sz="1600" baseline="-12000">
                <a:latin typeface="Times New Roman" pitchFamily="18" charset="0"/>
                <a:ea typeface="굴림" pitchFamily="50" charset="-127"/>
              </a:rPr>
              <a:t>0</a:t>
            </a:r>
            <a:r>
              <a:rPr kumimoji="1" lang="en-US" altLang="ko-KR" sz="1600">
                <a:latin typeface="Times New Roman" pitchFamily="18" charset="0"/>
                <a:ea typeface="굴림" pitchFamily="50" charset="-127"/>
              </a:rPr>
              <a:t> </a:t>
            </a:r>
          </a:p>
        </p:txBody>
      </p:sp>
      <p:sp>
        <p:nvSpPr>
          <p:cNvPr id="18460" name="Text Box 28"/>
          <p:cNvSpPr txBox="1">
            <a:spLocks noChangeArrowheads="1"/>
          </p:cNvSpPr>
          <p:nvPr/>
        </p:nvSpPr>
        <p:spPr bwMode="auto">
          <a:xfrm>
            <a:off x="593725" y="2879725"/>
            <a:ext cx="7940675" cy="1006475"/>
          </a:xfrm>
          <a:prstGeom prst="rect">
            <a:avLst/>
          </a:prstGeom>
          <a:noFill/>
          <a:ln w="9525">
            <a:noFill/>
            <a:miter lim="800000"/>
            <a:headEnd/>
            <a:tailEnd/>
          </a:ln>
        </p:spPr>
        <p:txBody>
          <a:bodyPr>
            <a:spAutoFit/>
          </a:bodyPr>
          <a:lstStyle/>
          <a:p>
            <a:r>
              <a:rPr kumimoji="1" lang="en-US" altLang="ko-KR">
                <a:ea typeface="굴림" pitchFamily="50" charset="-127"/>
              </a:rPr>
              <a:t>The figure shows the optimum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for two different values of </a:t>
            </a:r>
            <a:r>
              <a:rPr kumimoji="1" lang="en-US" altLang="ko-KR" i="1">
                <a:ea typeface="굴림" pitchFamily="50" charset="-127"/>
              </a:rPr>
              <a:t>t</a:t>
            </a:r>
            <a:r>
              <a:rPr kumimoji="1" lang="en-US" altLang="ko-KR" baseline="-25000">
                <a:ea typeface="굴림" pitchFamily="50" charset="-127"/>
              </a:rPr>
              <a:t>0</a:t>
            </a:r>
            <a:r>
              <a:rPr kumimoji="1" lang="en-US" altLang="ko-KR">
                <a:ea typeface="굴림" pitchFamily="50" charset="-127"/>
              </a:rPr>
              <a:t>. In figure(b), the receiver is noncausal, whereas in figure (c) the receiver represents a causal waveform.</a:t>
            </a:r>
            <a:r>
              <a:rPr kumimoji="1" lang="en-US"/>
              <a:t> </a:t>
            </a:r>
            <a:endParaRPr lang="en-US"/>
          </a:p>
        </p:txBody>
      </p:sp>
      <p:sp>
        <p:nvSpPr>
          <p:cNvPr id="18461" name="Text Box 29"/>
          <p:cNvSpPr txBox="1">
            <a:spLocks noChangeArrowheads="1"/>
          </p:cNvSpPr>
          <p:nvPr/>
        </p:nvSpPr>
        <p:spPr bwMode="auto">
          <a:xfrm>
            <a:off x="593725" y="4046538"/>
            <a:ext cx="7864475" cy="701675"/>
          </a:xfrm>
          <a:prstGeom prst="rect">
            <a:avLst/>
          </a:prstGeom>
          <a:noFill/>
          <a:ln w="9525">
            <a:noFill/>
            <a:miter lim="800000"/>
            <a:headEnd/>
            <a:tailEnd/>
          </a:ln>
        </p:spPr>
        <p:txBody>
          <a:bodyPr>
            <a:spAutoFit/>
          </a:bodyPr>
          <a:lstStyle/>
          <a:p>
            <a:r>
              <a:rPr kumimoji="1" lang="en-US" altLang="ko-KR">
                <a:ea typeface="굴림" pitchFamily="50" charset="-127"/>
              </a:rPr>
              <a:t>If the receiver is causal, the optimum causal receiver can be shown to be</a:t>
            </a:r>
            <a:endParaRPr lang="en-US"/>
          </a:p>
        </p:txBody>
      </p:sp>
      <p:sp>
        <p:nvSpPr>
          <p:cNvPr id="18462" name="Text Box 33"/>
          <p:cNvSpPr txBox="1">
            <a:spLocks noChangeArrowheads="1"/>
          </p:cNvSpPr>
          <p:nvPr/>
        </p:nvSpPr>
        <p:spPr bwMode="auto">
          <a:xfrm>
            <a:off x="7469188" y="4572000"/>
            <a:ext cx="836612" cy="396875"/>
          </a:xfrm>
          <a:prstGeom prst="rect">
            <a:avLst/>
          </a:prstGeom>
          <a:noFill/>
          <a:ln w="9525">
            <a:noFill/>
            <a:miter lim="800000"/>
            <a:headEnd/>
            <a:tailEnd/>
          </a:ln>
        </p:spPr>
        <p:txBody>
          <a:bodyPr wrap="none">
            <a:spAutoFit/>
          </a:bodyPr>
          <a:lstStyle/>
          <a:p>
            <a:r>
              <a:rPr lang="en-US"/>
              <a:t>(3-46)</a:t>
            </a:r>
          </a:p>
        </p:txBody>
      </p:sp>
      <p:sp>
        <p:nvSpPr>
          <p:cNvPr id="18463" name="Text Box 34"/>
          <p:cNvSpPr txBox="1">
            <a:spLocks noChangeArrowheads="1"/>
          </p:cNvSpPr>
          <p:nvPr/>
        </p:nvSpPr>
        <p:spPr bwMode="auto">
          <a:xfrm>
            <a:off x="593725" y="5029200"/>
            <a:ext cx="6896100" cy="3968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and the corresponding maximum (</a:t>
            </a:r>
            <a:r>
              <a:rPr kumimoji="1" lang="en-US" altLang="ko-KR" i="1">
                <a:ea typeface="굴림" pitchFamily="50" charset="-127"/>
              </a:rPr>
              <a:t>SNR</a:t>
            </a:r>
            <a:r>
              <a:rPr kumimoji="1" lang="en-US" altLang="ko-KR">
                <a:ea typeface="굴림" pitchFamily="50" charset="-127"/>
              </a:rPr>
              <a:t>)</a:t>
            </a:r>
            <a:r>
              <a:rPr kumimoji="1" lang="en-US" altLang="ko-KR" baseline="-25000">
                <a:ea typeface="굴림" pitchFamily="50" charset="-127"/>
              </a:rPr>
              <a:t>0</a:t>
            </a:r>
            <a:r>
              <a:rPr kumimoji="1" lang="en-US" altLang="ko-KR">
                <a:ea typeface="굴림" pitchFamily="50" charset="-127"/>
              </a:rPr>
              <a:t> in that case is given by</a:t>
            </a:r>
            <a:endParaRPr lang="en-US"/>
          </a:p>
        </p:txBody>
      </p:sp>
      <p:graphicFrame>
        <p:nvGraphicFramePr>
          <p:cNvPr id="18444" name="Object 35"/>
          <p:cNvGraphicFramePr>
            <a:graphicFrameLocks noChangeAspect="1"/>
          </p:cNvGraphicFramePr>
          <p:nvPr>
            <p:ph sz="half" idx="2"/>
          </p:nvPr>
        </p:nvGraphicFramePr>
        <p:xfrm>
          <a:off x="3124200" y="5491163"/>
          <a:ext cx="2514600" cy="528637"/>
        </p:xfrm>
        <a:graphic>
          <a:graphicData uri="http://schemas.openxmlformats.org/presentationml/2006/ole">
            <p:oleObj spid="_x0000_s18444" name="Equation" r:id="rId13" imgW="2717640" imgH="571320" progId="">
              <p:embed/>
            </p:oleObj>
          </a:graphicData>
        </a:graphic>
      </p:graphicFrame>
      <p:sp>
        <p:nvSpPr>
          <p:cNvPr id="18464" name="Text Box 38"/>
          <p:cNvSpPr txBox="1">
            <a:spLocks noChangeArrowheads="1"/>
          </p:cNvSpPr>
          <p:nvPr/>
        </p:nvSpPr>
        <p:spPr bwMode="auto">
          <a:xfrm>
            <a:off x="7469188" y="5562600"/>
            <a:ext cx="836612" cy="396875"/>
          </a:xfrm>
          <a:prstGeom prst="rect">
            <a:avLst/>
          </a:prstGeom>
          <a:noFill/>
          <a:ln w="9525">
            <a:noFill/>
            <a:miter lim="800000"/>
            <a:headEnd/>
            <a:tailEnd/>
          </a:ln>
        </p:spPr>
        <p:txBody>
          <a:bodyPr wrap="none">
            <a:spAutoFit/>
          </a:bodyPr>
          <a:lstStyle/>
          <a:p>
            <a:r>
              <a:rPr lang="en-US"/>
              <a:t>(3-47)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Date Placeholder 3"/>
          <p:cNvSpPr>
            <a:spLocks noGrp="1"/>
          </p:cNvSpPr>
          <p:nvPr>
            <p:ph type="dt" sz="quarter" idx="10"/>
          </p:nvPr>
        </p:nvSpPr>
        <p:spPr>
          <a:noFill/>
        </p:spPr>
        <p:txBody>
          <a:bodyPr/>
          <a:lstStyle/>
          <a:p>
            <a:r>
              <a:rPr lang="en-US"/>
              <a:t>		 </a:t>
            </a:r>
            <a:r>
              <a:rPr lang="en-US" sz="1200"/>
              <a:t> </a:t>
            </a:r>
            <a:fld id="{6BF54FAD-FF84-4A01-ADA5-F56491D53257}" type="slidenum">
              <a:rPr lang="en-US" sz="1200">
                <a:solidFill>
                  <a:srgbClr val="003399"/>
                </a:solidFill>
              </a:rPr>
              <a:pPr/>
              <a:t>21</a:t>
            </a:fld>
            <a:endParaRPr lang="en-US" sz="1200">
              <a:solidFill>
                <a:srgbClr val="003399"/>
              </a:solidFill>
            </a:endParaRPr>
          </a:p>
        </p:txBody>
      </p:sp>
      <p:sp>
        <p:nvSpPr>
          <p:cNvPr id="19464" name="Rectangle 25"/>
          <p:cNvSpPr>
            <a:spLocks noGrp="1" noChangeArrowheads="1"/>
          </p:cNvSpPr>
          <p:nvPr>
            <p:ph type="title"/>
          </p:nvPr>
        </p:nvSpPr>
        <p:spPr/>
        <p:txBody>
          <a:bodyPr/>
          <a:lstStyle/>
          <a:p>
            <a:r>
              <a:rPr lang="en-US" sz="2800" smtClean="0"/>
              <a:t>3. Matched Filter (5)</a:t>
            </a:r>
          </a:p>
        </p:txBody>
      </p:sp>
      <p:sp>
        <p:nvSpPr>
          <p:cNvPr id="19465" name="Text Box 4"/>
          <p:cNvSpPr txBox="1">
            <a:spLocks noChangeArrowheads="1"/>
          </p:cNvSpPr>
          <p:nvPr/>
        </p:nvSpPr>
        <p:spPr bwMode="auto">
          <a:xfrm>
            <a:off x="441325" y="898525"/>
            <a:ext cx="8093075" cy="1006475"/>
          </a:xfrm>
          <a:prstGeom prst="rect">
            <a:avLst/>
          </a:prstGeom>
          <a:noFill/>
          <a:ln w="9525">
            <a:noFill/>
            <a:miter lim="800000"/>
            <a:headEnd/>
            <a:tailEnd/>
          </a:ln>
        </p:spPr>
        <p:txBody>
          <a:bodyPr>
            <a:spAutoFit/>
          </a:bodyPr>
          <a:lstStyle/>
          <a:p>
            <a:pPr>
              <a:buFont typeface="Wingdings" pitchFamily="2" charset="2"/>
              <a:buChar char="q"/>
            </a:pPr>
            <a:r>
              <a:rPr kumimoji="1" lang="en-US" altLang="ko-KR" b="1">
                <a:ea typeface="굴림" pitchFamily="50" charset="-127"/>
              </a:rPr>
              <a:t> Optimum Transmit Signal:</a:t>
            </a:r>
            <a:r>
              <a:rPr kumimoji="1" lang="en-US" altLang="ko-KR">
                <a:ea typeface="굴림" pitchFamily="50" charset="-127"/>
              </a:rPr>
              <a:t> In practice, the signal </a:t>
            </a:r>
            <a:r>
              <a:rPr kumimoji="1" lang="en-US" altLang="ko-KR" i="1">
                <a:ea typeface="굴림" pitchFamily="50" charset="-127"/>
              </a:rPr>
              <a:t>s</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in (3-38) may</a:t>
            </a:r>
          </a:p>
          <a:p>
            <a:r>
              <a:rPr kumimoji="1" lang="en-US" altLang="ko-KR">
                <a:ea typeface="굴림" pitchFamily="50" charset="-127"/>
              </a:rPr>
              <a:t>be the output of a target that has been illuminated by a transmit signal</a:t>
            </a:r>
          </a:p>
          <a:p>
            <a:r>
              <a:rPr kumimoji="1" lang="en-US" altLang="ko-KR" i="1">
                <a:ea typeface="굴림" pitchFamily="50" charset="-127"/>
              </a:rPr>
              <a:t>f </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of finite duration </a:t>
            </a:r>
            <a:r>
              <a:rPr kumimoji="1" lang="en-US" altLang="ko-KR" i="1">
                <a:ea typeface="굴림" pitchFamily="50" charset="-127"/>
              </a:rPr>
              <a:t>T</a:t>
            </a:r>
            <a:r>
              <a:rPr kumimoji="1" lang="en-US" altLang="ko-KR">
                <a:ea typeface="굴림" pitchFamily="50" charset="-127"/>
              </a:rPr>
              <a:t>. In that case</a:t>
            </a:r>
            <a:endParaRPr lang="en-US"/>
          </a:p>
        </p:txBody>
      </p:sp>
      <p:sp>
        <p:nvSpPr>
          <p:cNvPr id="19466" name="Arc 6"/>
          <p:cNvSpPr>
            <a:spLocks/>
          </p:cNvSpPr>
          <p:nvPr/>
        </p:nvSpPr>
        <p:spPr bwMode="auto">
          <a:xfrm rot="1781949">
            <a:off x="4127500" y="2341563"/>
            <a:ext cx="134938" cy="157162"/>
          </a:xfrm>
          <a:custGeom>
            <a:avLst/>
            <a:gdLst>
              <a:gd name="T0" fmla="*/ 0 w 21600"/>
              <a:gd name="T1" fmla="*/ 0 h 21600"/>
              <a:gd name="T2" fmla="*/ 134938 w 21600"/>
              <a:gd name="T3" fmla="*/ 157162 h 21600"/>
              <a:gd name="T4" fmla="*/ 0 w 21600"/>
              <a:gd name="T5" fmla="*/ 157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19467" name="Arc 7"/>
          <p:cNvSpPr>
            <a:spLocks/>
          </p:cNvSpPr>
          <p:nvPr/>
        </p:nvSpPr>
        <p:spPr bwMode="auto">
          <a:xfrm rot="1781949">
            <a:off x="4262438" y="2341563"/>
            <a:ext cx="134937" cy="157162"/>
          </a:xfrm>
          <a:custGeom>
            <a:avLst/>
            <a:gdLst>
              <a:gd name="T0" fmla="*/ 0 w 21600"/>
              <a:gd name="T1" fmla="*/ 0 h 21600"/>
              <a:gd name="T2" fmla="*/ 134937 w 21600"/>
              <a:gd name="T3" fmla="*/ 157162 h 21600"/>
              <a:gd name="T4" fmla="*/ 0 w 21600"/>
              <a:gd name="T5" fmla="*/ 157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19468" name="Arc 8"/>
          <p:cNvSpPr>
            <a:spLocks/>
          </p:cNvSpPr>
          <p:nvPr/>
        </p:nvSpPr>
        <p:spPr bwMode="auto">
          <a:xfrm rot="1781949">
            <a:off x="4397375" y="2341563"/>
            <a:ext cx="134938" cy="157162"/>
          </a:xfrm>
          <a:custGeom>
            <a:avLst/>
            <a:gdLst>
              <a:gd name="T0" fmla="*/ 0 w 21600"/>
              <a:gd name="T1" fmla="*/ 0 h 21600"/>
              <a:gd name="T2" fmla="*/ 134938 w 21600"/>
              <a:gd name="T3" fmla="*/ 157162 h 21600"/>
              <a:gd name="T4" fmla="*/ 0 w 21600"/>
              <a:gd name="T5" fmla="*/ 157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19469" name="Line 9"/>
          <p:cNvSpPr>
            <a:spLocks noChangeShapeType="1"/>
          </p:cNvSpPr>
          <p:nvPr/>
        </p:nvSpPr>
        <p:spPr bwMode="auto">
          <a:xfrm>
            <a:off x="1905000" y="2706688"/>
            <a:ext cx="1077913" cy="0"/>
          </a:xfrm>
          <a:prstGeom prst="line">
            <a:avLst/>
          </a:prstGeom>
          <a:noFill/>
          <a:ln w="9525">
            <a:solidFill>
              <a:schemeClr val="tx1"/>
            </a:solidFill>
            <a:round/>
            <a:headEnd/>
            <a:tailEnd type="triangle" w="med" len="med"/>
          </a:ln>
        </p:spPr>
        <p:txBody>
          <a:bodyPr/>
          <a:lstStyle/>
          <a:p>
            <a:endParaRPr lang="en-US"/>
          </a:p>
        </p:txBody>
      </p:sp>
      <p:sp>
        <p:nvSpPr>
          <p:cNvPr id="19470" name="Line 10"/>
          <p:cNvSpPr>
            <a:spLocks noChangeShapeType="1"/>
          </p:cNvSpPr>
          <p:nvPr/>
        </p:nvSpPr>
        <p:spPr bwMode="auto">
          <a:xfrm flipV="1">
            <a:off x="1971675" y="2185988"/>
            <a:ext cx="0" cy="625475"/>
          </a:xfrm>
          <a:prstGeom prst="line">
            <a:avLst/>
          </a:prstGeom>
          <a:noFill/>
          <a:ln w="9525">
            <a:solidFill>
              <a:schemeClr val="tx1"/>
            </a:solidFill>
            <a:round/>
            <a:headEnd/>
            <a:tailEnd type="triangle" w="med" len="med"/>
          </a:ln>
        </p:spPr>
        <p:txBody>
          <a:bodyPr/>
          <a:lstStyle/>
          <a:p>
            <a:endParaRPr lang="en-US"/>
          </a:p>
        </p:txBody>
      </p:sp>
      <p:sp>
        <p:nvSpPr>
          <p:cNvPr id="19471" name="Freeform 11"/>
          <p:cNvSpPr>
            <a:spLocks/>
          </p:cNvSpPr>
          <p:nvPr/>
        </p:nvSpPr>
        <p:spPr bwMode="auto">
          <a:xfrm>
            <a:off x="1971675" y="2341563"/>
            <a:ext cx="674688" cy="574675"/>
          </a:xfrm>
          <a:custGeom>
            <a:avLst/>
            <a:gdLst>
              <a:gd name="T0" fmla="*/ 0 w 432"/>
              <a:gd name="T1" fmla="*/ 152 h 536"/>
              <a:gd name="T2" fmla="*/ 48 w 432"/>
              <a:gd name="T3" fmla="*/ 56 h 536"/>
              <a:gd name="T4" fmla="*/ 96 w 432"/>
              <a:gd name="T5" fmla="*/ 152 h 536"/>
              <a:gd name="T6" fmla="*/ 192 w 432"/>
              <a:gd name="T7" fmla="*/ 56 h 536"/>
              <a:gd name="T8" fmla="*/ 336 w 432"/>
              <a:gd name="T9" fmla="*/ 488 h 536"/>
              <a:gd name="T10" fmla="*/ 432 w 432"/>
              <a:gd name="T11" fmla="*/ 344 h 536"/>
              <a:gd name="T12" fmla="*/ 0 60000 65536"/>
              <a:gd name="T13" fmla="*/ 0 60000 65536"/>
              <a:gd name="T14" fmla="*/ 0 60000 65536"/>
              <a:gd name="T15" fmla="*/ 0 60000 65536"/>
              <a:gd name="T16" fmla="*/ 0 60000 65536"/>
              <a:gd name="T17" fmla="*/ 0 60000 65536"/>
              <a:gd name="T18" fmla="*/ 0 w 432"/>
              <a:gd name="T19" fmla="*/ 0 h 536"/>
              <a:gd name="T20" fmla="*/ 432 w 432"/>
              <a:gd name="T21" fmla="*/ 536 h 536"/>
            </a:gdLst>
            <a:ahLst/>
            <a:cxnLst>
              <a:cxn ang="T12">
                <a:pos x="T0" y="T1"/>
              </a:cxn>
              <a:cxn ang="T13">
                <a:pos x="T2" y="T3"/>
              </a:cxn>
              <a:cxn ang="T14">
                <a:pos x="T4" y="T5"/>
              </a:cxn>
              <a:cxn ang="T15">
                <a:pos x="T6" y="T7"/>
              </a:cxn>
              <a:cxn ang="T16">
                <a:pos x="T8" y="T9"/>
              </a:cxn>
              <a:cxn ang="T17">
                <a:pos x="T10" y="T11"/>
              </a:cxn>
            </a:cxnLst>
            <a:rect l="T18" t="T19" r="T20" b="T21"/>
            <a:pathLst>
              <a:path w="432" h="536">
                <a:moveTo>
                  <a:pt x="0" y="152"/>
                </a:moveTo>
                <a:cubicBezTo>
                  <a:pt x="16" y="104"/>
                  <a:pt x="32" y="56"/>
                  <a:pt x="48" y="56"/>
                </a:cubicBezTo>
                <a:cubicBezTo>
                  <a:pt x="64" y="56"/>
                  <a:pt x="72" y="152"/>
                  <a:pt x="96" y="152"/>
                </a:cubicBezTo>
                <a:cubicBezTo>
                  <a:pt x="120" y="152"/>
                  <a:pt x="152" y="0"/>
                  <a:pt x="192" y="56"/>
                </a:cubicBezTo>
                <a:cubicBezTo>
                  <a:pt x="232" y="112"/>
                  <a:pt x="296" y="440"/>
                  <a:pt x="336" y="488"/>
                </a:cubicBezTo>
                <a:cubicBezTo>
                  <a:pt x="376" y="536"/>
                  <a:pt x="416" y="368"/>
                  <a:pt x="432" y="344"/>
                </a:cubicBezTo>
              </a:path>
            </a:pathLst>
          </a:custGeom>
          <a:noFill/>
          <a:ln w="9525">
            <a:solidFill>
              <a:schemeClr val="tx1"/>
            </a:solidFill>
            <a:round/>
            <a:headEnd/>
            <a:tailEnd/>
          </a:ln>
        </p:spPr>
        <p:txBody>
          <a:bodyPr/>
          <a:lstStyle/>
          <a:p>
            <a:endParaRPr lang="en-US"/>
          </a:p>
        </p:txBody>
      </p:sp>
      <p:graphicFrame>
        <p:nvGraphicFramePr>
          <p:cNvPr id="19458" name="Object 12"/>
          <p:cNvGraphicFramePr>
            <a:graphicFrameLocks noChangeAspect="1"/>
          </p:cNvGraphicFramePr>
          <p:nvPr/>
        </p:nvGraphicFramePr>
        <p:xfrm>
          <a:off x="2017713" y="1981200"/>
          <a:ext cx="496887" cy="231775"/>
        </p:xfrm>
        <a:graphic>
          <a:graphicData uri="http://schemas.openxmlformats.org/presentationml/2006/ole">
            <p:oleObj spid="_x0000_s19458" name="Equation" r:id="rId3" imgW="380880" imgH="228600" progId="">
              <p:embed/>
            </p:oleObj>
          </a:graphicData>
        </a:graphic>
      </p:graphicFrame>
      <p:graphicFrame>
        <p:nvGraphicFramePr>
          <p:cNvPr id="19459" name="Object 13"/>
          <p:cNvGraphicFramePr>
            <a:graphicFrameLocks noChangeAspect="1"/>
          </p:cNvGraphicFramePr>
          <p:nvPr/>
        </p:nvGraphicFramePr>
        <p:xfrm>
          <a:off x="2578100" y="2603500"/>
          <a:ext cx="134938" cy="120650"/>
        </p:xfrm>
        <a:graphic>
          <a:graphicData uri="http://schemas.openxmlformats.org/presentationml/2006/ole">
            <p:oleObj spid="_x0000_s19459" name="Equation" r:id="rId4" imgW="152280" imgH="177480" progId="">
              <p:embed/>
            </p:oleObj>
          </a:graphicData>
        </a:graphic>
      </p:graphicFrame>
      <p:pic>
        <p:nvPicPr>
          <p:cNvPr id="19472" name="Picture 14"/>
          <p:cNvPicPr>
            <a:picLocks noChangeAspect="1" noChangeArrowheads="1"/>
          </p:cNvPicPr>
          <p:nvPr/>
        </p:nvPicPr>
        <p:blipFill>
          <a:blip r:embed="rId5" cstate="print"/>
          <a:srcRect/>
          <a:stretch>
            <a:fillRect/>
          </a:stretch>
        </p:blipFill>
        <p:spPr bwMode="auto">
          <a:xfrm>
            <a:off x="2982913" y="2646363"/>
            <a:ext cx="88900" cy="112712"/>
          </a:xfrm>
          <a:prstGeom prst="rect">
            <a:avLst/>
          </a:prstGeom>
          <a:noFill/>
          <a:ln w="9525">
            <a:noFill/>
            <a:miter lim="800000"/>
            <a:headEnd/>
            <a:tailEnd/>
          </a:ln>
        </p:spPr>
      </p:pic>
      <p:sp>
        <p:nvSpPr>
          <p:cNvPr id="19473" name="Line 15"/>
          <p:cNvSpPr>
            <a:spLocks noChangeShapeType="1"/>
          </p:cNvSpPr>
          <p:nvPr/>
        </p:nvSpPr>
        <p:spPr bwMode="auto">
          <a:xfrm>
            <a:off x="4060825" y="2446338"/>
            <a:ext cx="739775" cy="0"/>
          </a:xfrm>
          <a:prstGeom prst="line">
            <a:avLst/>
          </a:prstGeom>
          <a:noFill/>
          <a:ln w="9525">
            <a:solidFill>
              <a:schemeClr val="tx1"/>
            </a:solidFill>
            <a:round/>
            <a:headEnd/>
            <a:tailEnd type="triangle" w="med" len="med"/>
          </a:ln>
        </p:spPr>
        <p:txBody>
          <a:bodyPr/>
          <a:lstStyle/>
          <a:p>
            <a:endParaRPr lang="en-US"/>
          </a:p>
        </p:txBody>
      </p:sp>
      <p:sp>
        <p:nvSpPr>
          <p:cNvPr id="19474" name="Oval 16"/>
          <p:cNvSpPr>
            <a:spLocks noChangeArrowheads="1"/>
          </p:cNvSpPr>
          <p:nvPr/>
        </p:nvSpPr>
        <p:spPr bwMode="auto">
          <a:xfrm>
            <a:off x="5002213" y="2290763"/>
            <a:ext cx="942975" cy="363537"/>
          </a:xfrm>
          <a:prstGeom prst="ellipse">
            <a:avLst/>
          </a:prstGeom>
          <a:noFill/>
          <a:ln w="9525">
            <a:solidFill>
              <a:schemeClr val="tx1"/>
            </a:solidFill>
            <a:round/>
            <a:headEnd/>
            <a:tailEnd/>
          </a:ln>
        </p:spPr>
        <p:txBody>
          <a:bodyPr wrap="none" anchor="ctr"/>
          <a:lstStyle/>
          <a:p>
            <a:pPr algn="ctr" eaLnBrk="1" latinLnBrk="1" hangingPunct="1"/>
            <a:r>
              <a:rPr kumimoji="1" lang="en-US" altLang="ko-KR" i="1">
                <a:latin typeface="Times New Roman" pitchFamily="18" charset="0"/>
                <a:ea typeface="굴림" pitchFamily="50" charset="-127"/>
              </a:rPr>
              <a:t>q</a:t>
            </a:r>
            <a:r>
              <a:rPr kumimoji="1" lang="en-US" altLang="ko-KR">
                <a:latin typeface="Times New Roman" pitchFamily="18" charset="0"/>
                <a:ea typeface="굴림" pitchFamily="50" charset="-127"/>
              </a:rPr>
              <a:t>(</a:t>
            </a:r>
            <a:r>
              <a:rPr kumimoji="1" lang="en-US" altLang="ko-KR" i="1">
                <a:latin typeface="Times New Roman" pitchFamily="18" charset="0"/>
                <a:ea typeface="굴림" pitchFamily="50" charset="-127"/>
              </a:rPr>
              <a:t>t</a:t>
            </a:r>
            <a:r>
              <a:rPr kumimoji="1" lang="en-US" altLang="ko-KR">
                <a:latin typeface="Times New Roman" pitchFamily="18" charset="0"/>
                <a:ea typeface="굴림" pitchFamily="50" charset="-127"/>
              </a:rPr>
              <a:t>)</a:t>
            </a:r>
          </a:p>
        </p:txBody>
      </p:sp>
      <p:sp>
        <p:nvSpPr>
          <p:cNvPr id="19475" name="Arc 17"/>
          <p:cNvSpPr>
            <a:spLocks/>
          </p:cNvSpPr>
          <p:nvPr/>
        </p:nvSpPr>
        <p:spPr bwMode="auto">
          <a:xfrm rot="1781949">
            <a:off x="6148388" y="2341563"/>
            <a:ext cx="134937" cy="157162"/>
          </a:xfrm>
          <a:custGeom>
            <a:avLst/>
            <a:gdLst>
              <a:gd name="T0" fmla="*/ 0 w 21600"/>
              <a:gd name="T1" fmla="*/ 0 h 21600"/>
              <a:gd name="T2" fmla="*/ 134937 w 21600"/>
              <a:gd name="T3" fmla="*/ 157162 h 21600"/>
              <a:gd name="T4" fmla="*/ 0 w 21600"/>
              <a:gd name="T5" fmla="*/ 157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19476" name="Arc 18"/>
          <p:cNvSpPr>
            <a:spLocks/>
          </p:cNvSpPr>
          <p:nvPr/>
        </p:nvSpPr>
        <p:spPr bwMode="auto">
          <a:xfrm rot="1781949">
            <a:off x="6283325" y="2341563"/>
            <a:ext cx="133350" cy="157162"/>
          </a:xfrm>
          <a:custGeom>
            <a:avLst/>
            <a:gdLst>
              <a:gd name="T0" fmla="*/ 0 w 21600"/>
              <a:gd name="T1" fmla="*/ 0 h 21600"/>
              <a:gd name="T2" fmla="*/ 133350 w 21600"/>
              <a:gd name="T3" fmla="*/ 157162 h 21600"/>
              <a:gd name="T4" fmla="*/ 0 w 21600"/>
              <a:gd name="T5" fmla="*/ 157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19477" name="Arc 19"/>
          <p:cNvSpPr>
            <a:spLocks/>
          </p:cNvSpPr>
          <p:nvPr/>
        </p:nvSpPr>
        <p:spPr bwMode="auto">
          <a:xfrm rot="1781949">
            <a:off x="6416675" y="2341563"/>
            <a:ext cx="134938" cy="157162"/>
          </a:xfrm>
          <a:custGeom>
            <a:avLst/>
            <a:gdLst>
              <a:gd name="T0" fmla="*/ 0 w 21600"/>
              <a:gd name="T1" fmla="*/ 0 h 21600"/>
              <a:gd name="T2" fmla="*/ 134938 w 21600"/>
              <a:gd name="T3" fmla="*/ 157162 h 21600"/>
              <a:gd name="T4" fmla="*/ 0 w 21600"/>
              <a:gd name="T5" fmla="*/ 1571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19478" name="Line 20"/>
          <p:cNvSpPr>
            <a:spLocks noChangeShapeType="1"/>
          </p:cNvSpPr>
          <p:nvPr/>
        </p:nvSpPr>
        <p:spPr bwMode="auto">
          <a:xfrm>
            <a:off x="6080125" y="2446338"/>
            <a:ext cx="741363" cy="0"/>
          </a:xfrm>
          <a:prstGeom prst="line">
            <a:avLst/>
          </a:prstGeom>
          <a:noFill/>
          <a:ln w="9525">
            <a:solidFill>
              <a:schemeClr val="tx1"/>
            </a:solidFill>
            <a:round/>
            <a:headEnd/>
            <a:tailEnd type="triangle" w="med" len="med"/>
          </a:ln>
        </p:spPr>
        <p:txBody>
          <a:bodyPr/>
          <a:lstStyle/>
          <a:p>
            <a:endParaRPr lang="en-US"/>
          </a:p>
        </p:txBody>
      </p:sp>
      <p:graphicFrame>
        <p:nvGraphicFramePr>
          <p:cNvPr id="19460" name="Object 21"/>
          <p:cNvGraphicFramePr>
            <a:graphicFrameLocks noChangeAspect="1"/>
          </p:cNvGraphicFramePr>
          <p:nvPr/>
        </p:nvGraphicFramePr>
        <p:xfrm>
          <a:off x="3429000" y="2286000"/>
          <a:ext cx="593725" cy="282575"/>
        </p:xfrm>
        <a:graphic>
          <a:graphicData uri="http://schemas.openxmlformats.org/presentationml/2006/ole">
            <p:oleObj spid="_x0000_s19460" name="Equation" r:id="rId6" imgW="558720" imgH="342720" progId="">
              <p:embed/>
            </p:oleObj>
          </a:graphicData>
        </a:graphic>
      </p:graphicFrame>
      <p:graphicFrame>
        <p:nvGraphicFramePr>
          <p:cNvPr id="19461" name="Object 22"/>
          <p:cNvGraphicFramePr>
            <a:graphicFrameLocks noChangeAspect="1"/>
          </p:cNvGraphicFramePr>
          <p:nvPr/>
        </p:nvGraphicFramePr>
        <p:xfrm>
          <a:off x="6888163" y="2316163"/>
          <a:ext cx="503237" cy="276225"/>
        </p:xfrm>
        <a:graphic>
          <a:graphicData uri="http://schemas.openxmlformats.org/presentationml/2006/ole">
            <p:oleObj spid="_x0000_s19461" name="Equation" r:id="rId7" imgW="482400" imgH="342720" progId="">
              <p:embed/>
            </p:oleObj>
          </a:graphicData>
        </a:graphic>
      </p:graphicFrame>
      <p:graphicFrame>
        <p:nvGraphicFramePr>
          <p:cNvPr id="19462" name="Object 24"/>
          <p:cNvGraphicFramePr>
            <a:graphicFrameLocks noChangeAspect="1"/>
          </p:cNvGraphicFramePr>
          <p:nvPr>
            <p:ph idx="1"/>
          </p:nvPr>
        </p:nvGraphicFramePr>
        <p:xfrm>
          <a:off x="2209800" y="3200400"/>
          <a:ext cx="4038600" cy="484188"/>
        </p:xfrm>
        <a:graphic>
          <a:graphicData uri="http://schemas.openxmlformats.org/presentationml/2006/ole">
            <p:oleObj spid="_x0000_s19462" name="Equation" r:id="rId8" imgW="4546440" imgH="545760" progId="">
              <p:embed/>
            </p:oleObj>
          </a:graphicData>
        </a:graphic>
      </p:graphicFrame>
      <p:sp>
        <p:nvSpPr>
          <p:cNvPr id="19479" name="Text Box 27"/>
          <p:cNvSpPr txBox="1">
            <a:spLocks noChangeArrowheads="1"/>
          </p:cNvSpPr>
          <p:nvPr/>
        </p:nvSpPr>
        <p:spPr bwMode="auto">
          <a:xfrm>
            <a:off x="7316788" y="3208338"/>
            <a:ext cx="836612" cy="396875"/>
          </a:xfrm>
          <a:prstGeom prst="rect">
            <a:avLst/>
          </a:prstGeom>
          <a:noFill/>
          <a:ln w="9525">
            <a:noFill/>
            <a:miter lim="800000"/>
            <a:headEnd/>
            <a:tailEnd/>
          </a:ln>
        </p:spPr>
        <p:txBody>
          <a:bodyPr wrap="none">
            <a:spAutoFit/>
          </a:bodyPr>
          <a:lstStyle/>
          <a:p>
            <a:r>
              <a:rPr lang="en-US"/>
              <a:t>(3-48)</a:t>
            </a:r>
          </a:p>
        </p:txBody>
      </p:sp>
      <p:sp>
        <p:nvSpPr>
          <p:cNvPr id="19480" name="Text Box 28"/>
          <p:cNvSpPr txBox="1">
            <a:spLocks noChangeArrowheads="1"/>
          </p:cNvSpPr>
          <p:nvPr/>
        </p:nvSpPr>
        <p:spPr bwMode="auto">
          <a:xfrm>
            <a:off x="457200" y="3817938"/>
            <a:ext cx="8229600" cy="2530475"/>
          </a:xfrm>
          <a:prstGeom prst="rect">
            <a:avLst/>
          </a:prstGeom>
          <a:noFill/>
          <a:ln w="9525">
            <a:noFill/>
            <a:miter lim="800000"/>
            <a:headEnd/>
            <a:tailEnd/>
          </a:ln>
        </p:spPr>
        <p:txBody>
          <a:bodyPr>
            <a:spAutoFit/>
          </a:bodyPr>
          <a:lstStyle/>
          <a:p>
            <a:r>
              <a:rPr kumimoji="1" lang="en-US" altLang="ko-KR">
                <a:ea typeface="굴림" pitchFamily="50" charset="-127"/>
              </a:rPr>
              <a:t>where </a:t>
            </a:r>
            <a:r>
              <a:rPr kumimoji="1" lang="en-US" altLang="ko-KR" i="1">
                <a:ea typeface="굴림" pitchFamily="50" charset="-127"/>
              </a:rPr>
              <a:t>q</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represents the target impulse response. One interesting question in this context is to determine the optimum transmit signal </a:t>
            </a:r>
            <a:r>
              <a:rPr kumimoji="1" lang="en-US" altLang="ko-KR" i="1">
                <a:ea typeface="굴림" pitchFamily="50" charset="-127"/>
              </a:rPr>
              <a:t>f </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with normalized energy that maximizes the receiver output SNR at </a:t>
            </a:r>
            <a:r>
              <a:rPr kumimoji="1" lang="en-US" altLang="ko-KR" i="1">
                <a:ea typeface="굴림" pitchFamily="50" charset="-127"/>
              </a:rPr>
              <a:t>t</a:t>
            </a:r>
            <a:r>
              <a:rPr kumimoji="1" lang="en-US" altLang="ko-KR">
                <a:ea typeface="굴림" pitchFamily="50" charset="-127"/>
              </a:rPr>
              <a:t> = </a:t>
            </a:r>
            <a:r>
              <a:rPr kumimoji="1" lang="en-US" altLang="ko-KR" i="1">
                <a:ea typeface="굴림" pitchFamily="50" charset="-127"/>
              </a:rPr>
              <a:t>t</a:t>
            </a:r>
            <a:r>
              <a:rPr kumimoji="1" lang="en-US" altLang="ko-KR" baseline="-25000">
                <a:ea typeface="굴림" pitchFamily="50" charset="-127"/>
              </a:rPr>
              <a:t>0</a:t>
            </a:r>
            <a:r>
              <a:rPr kumimoji="1" lang="en-US" altLang="ko-KR">
                <a:ea typeface="굴림" pitchFamily="50" charset="-127"/>
              </a:rPr>
              <a:t> in the Matched filter. Notice that for a given </a:t>
            </a:r>
            <a:r>
              <a:rPr kumimoji="1" lang="en-US" altLang="ko-KR" i="1">
                <a:ea typeface="굴림" pitchFamily="50" charset="-127"/>
              </a:rPr>
              <a:t>s</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(3-45) represents the optimum receiver, and (3-43) gives the corresponding maximum (SNR)0. To maximize (SNR)</a:t>
            </a:r>
            <a:r>
              <a:rPr kumimoji="1" lang="en-US" altLang="ko-KR" baseline="-25000">
                <a:ea typeface="굴림" pitchFamily="50" charset="-127"/>
              </a:rPr>
              <a:t>0</a:t>
            </a:r>
            <a:r>
              <a:rPr kumimoji="1" lang="en-US" altLang="ko-KR">
                <a:ea typeface="굴림" pitchFamily="50" charset="-127"/>
              </a:rPr>
              <a:t> in (3-43), we may substitute (3-48) into (3-43). This gives</a:t>
            </a:r>
          </a:p>
          <a:p>
            <a:pPr eaLnBrk="1" latinLnBrk="1" hangingPunct="1"/>
            <a:endParaRPr kumimoji="1"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Date Placeholder 3"/>
          <p:cNvSpPr>
            <a:spLocks noGrp="1"/>
          </p:cNvSpPr>
          <p:nvPr>
            <p:ph type="dt" sz="quarter" idx="10"/>
          </p:nvPr>
        </p:nvSpPr>
        <p:spPr>
          <a:noFill/>
        </p:spPr>
        <p:txBody>
          <a:bodyPr/>
          <a:lstStyle/>
          <a:p>
            <a:r>
              <a:rPr lang="en-US"/>
              <a:t>		 </a:t>
            </a:r>
            <a:r>
              <a:rPr lang="en-US" sz="1200"/>
              <a:t> </a:t>
            </a:r>
            <a:fld id="{7BB1A7CF-ABC3-404D-9EAA-C71A3ACA4B4B}" type="slidenum">
              <a:rPr lang="en-US" sz="1200">
                <a:solidFill>
                  <a:srgbClr val="003399"/>
                </a:solidFill>
              </a:rPr>
              <a:pPr/>
              <a:t>22</a:t>
            </a:fld>
            <a:endParaRPr lang="en-US" sz="1200">
              <a:solidFill>
                <a:srgbClr val="003399"/>
              </a:solidFill>
            </a:endParaRPr>
          </a:p>
        </p:txBody>
      </p:sp>
      <p:sp>
        <p:nvSpPr>
          <p:cNvPr id="20489" name="Rectangle 2"/>
          <p:cNvSpPr>
            <a:spLocks noGrp="1" noChangeArrowheads="1"/>
          </p:cNvSpPr>
          <p:nvPr>
            <p:ph type="title"/>
          </p:nvPr>
        </p:nvSpPr>
        <p:spPr/>
        <p:txBody>
          <a:bodyPr/>
          <a:lstStyle/>
          <a:p>
            <a:r>
              <a:rPr lang="en-US" sz="2800" smtClean="0"/>
              <a:t>3. Matched Filter (6)</a:t>
            </a:r>
          </a:p>
        </p:txBody>
      </p:sp>
      <p:graphicFrame>
        <p:nvGraphicFramePr>
          <p:cNvPr id="20482" name="Object 5"/>
          <p:cNvGraphicFramePr>
            <a:graphicFrameLocks noChangeAspect="1"/>
          </p:cNvGraphicFramePr>
          <p:nvPr/>
        </p:nvGraphicFramePr>
        <p:xfrm>
          <a:off x="914400" y="990600"/>
          <a:ext cx="6223000" cy="1882775"/>
        </p:xfrm>
        <a:graphic>
          <a:graphicData uri="http://schemas.openxmlformats.org/presentationml/2006/ole">
            <p:oleObj spid="_x0000_s20482" name="Equation" r:id="rId3" imgW="7302240" imgH="2209680" progId="">
              <p:embed/>
            </p:oleObj>
          </a:graphicData>
        </a:graphic>
      </p:graphicFrame>
      <p:graphicFrame>
        <p:nvGraphicFramePr>
          <p:cNvPr id="20483" name="Object 6"/>
          <p:cNvGraphicFramePr>
            <a:graphicFrameLocks noChangeAspect="1"/>
          </p:cNvGraphicFramePr>
          <p:nvPr/>
        </p:nvGraphicFramePr>
        <p:xfrm>
          <a:off x="1143000" y="4000500"/>
          <a:ext cx="457200" cy="342900"/>
        </p:xfrm>
        <a:graphic>
          <a:graphicData uri="http://schemas.openxmlformats.org/presentationml/2006/ole">
            <p:oleObj spid="_x0000_s20483" name="Equation" r:id="rId4" imgW="507960" imgH="380880" progId="">
              <p:embed/>
            </p:oleObj>
          </a:graphicData>
        </a:graphic>
      </p:graphicFrame>
      <p:graphicFrame>
        <p:nvGraphicFramePr>
          <p:cNvPr id="20484" name="Object 7"/>
          <p:cNvGraphicFramePr>
            <a:graphicFrameLocks noChangeAspect="1"/>
          </p:cNvGraphicFramePr>
          <p:nvPr/>
        </p:nvGraphicFramePr>
        <p:xfrm>
          <a:off x="1524000" y="3124200"/>
          <a:ext cx="914400" cy="322263"/>
        </p:xfrm>
        <a:graphic>
          <a:graphicData uri="http://schemas.openxmlformats.org/presentationml/2006/ole">
            <p:oleObj spid="_x0000_s20484" name="Equation" r:id="rId5" imgW="1079280" imgH="380880" progId="">
              <p:embed/>
            </p:oleObj>
          </a:graphicData>
        </a:graphic>
      </p:graphicFrame>
      <p:graphicFrame>
        <p:nvGraphicFramePr>
          <p:cNvPr id="20485" name="Object 8"/>
          <p:cNvGraphicFramePr>
            <a:graphicFrameLocks noChangeAspect="1"/>
          </p:cNvGraphicFramePr>
          <p:nvPr/>
        </p:nvGraphicFramePr>
        <p:xfrm>
          <a:off x="2743200" y="3429000"/>
          <a:ext cx="3429000" cy="458788"/>
        </p:xfrm>
        <a:graphic>
          <a:graphicData uri="http://schemas.openxmlformats.org/presentationml/2006/ole">
            <p:oleObj spid="_x0000_s20485" name="Equation" r:id="rId6" imgW="4076640" imgH="545760" progId="">
              <p:embed/>
            </p:oleObj>
          </a:graphicData>
        </a:graphic>
      </p:graphicFrame>
      <p:sp>
        <p:nvSpPr>
          <p:cNvPr id="20490" name="Text Box 9"/>
          <p:cNvSpPr txBox="1">
            <a:spLocks noChangeArrowheads="1"/>
          </p:cNvSpPr>
          <p:nvPr/>
        </p:nvSpPr>
        <p:spPr bwMode="auto">
          <a:xfrm>
            <a:off x="7640638" y="1649413"/>
            <a:ext cx="817562" cy="396875"/>
          </a:xfrm>
          <a:prstGeom prst="rect">
            <a:avLst/>
          </a:prstGeom>
          <a:noFill/>
          <a:ln w="9525">
            <a:noFill/>
            <a:miter lim="800000"/>
            <a:headEnd/>
            <a:tailEnd/>
          </a:ln>
        </p:spPr>
        <p:txBody>
          <a:bodyPr wrap="none">
            <a:spAutoFit/>
          </a:bodyPr>
          <a:lstStyle/>
          <a:p>
            <a:r>
              <a:rPr lang="en-US" altLang="ko-KR">
                <a:latin typeface="Times New Roman" pitchFamily="18" charset="0"/>
                <a:ea typeface="굴림" pitchFamily="50" charset="-127"/>
              </a:rPr>
              <a:t>(3-49)</a:t>
            </a:r>
          </a:p>
        </p:txBody>
      </p:sp>
      <p:sp>
        <p:nvSpPr>
          <p:cNvPr id="20491" name="Text Box 10"/>
          <p:cNvSpPr txBox="1">
            <a:spLocks noChangeArrowheads="1"/>
          </p:cNvSpPr>
          <p:nvPr/>
        </p:nvSpPr>
        <p:spPr bwMode="auto">
          <a:xfrm>
            <a:off x="7640638" y="3429000"/>
            <a:ext cx="817562" cy="396875"/>
          </a:xfrm>
          <a:prstGeom prst="rect">
            <a:avLst/>
          </a:prstGeom>
          <a:noFill/>
          <a:ln w="9525">
            <a:noFill/>
            <a:miter lim="800000"/>
            <a:headEnd/>
            <a:tailEnd/>
          </a:ln>
        </p:spPr>
        <p:txBody>
          <a:bodyPr wrap="none">
            <a:spAutoFit/>
          </a:bodyPr>
          <a:lstStyle/>
          <a:p>
            <a:r>
              <a:rPr lang="en-US" altLang="ko-KR">
                <a:latin typeface="Times New Roman" pitchFamily="18" charset="0"/>
                <a:ea typeface="굴림" pitchFamily="50" charset="-127"/>
              </a:rPr>
              <a:t>(3-50)</a:t>
            </a:r>
          </a:p>
        </p:txBody>
      </p:sp>
      <p:graphicFrame>
        <p:nvGraphicFramePr>
          <p:cNvPr id="20486" name="Object 11"/>
          <p:cNvGraphicFramePr>
            <a:graphicFrameLocks noChangeAspect="1"/>
          </p:cNvGraphicFramePr>
          <p:nvPr/>
        </p:nvGraphicFramePr>
        <p:xfrm>
          <a:off x="1752600" y="4419600"/>
          <a:ext cx="4876800" cy="465138"/>
        </p:xfrm>
        <a:graphic>
          <a:graphicData uri="http://schemas.openxmlformats.org/presentationml/2006/ole">
            <p:oleObj spid="_x0000_s20486" name="Equation" r:id="rId7" imgW="5727600" imgH="545760" progId="">
              <p:embed/>
            </p:oleObj>
          </a:graphicData>
        </a:graphic>
      </p:graphicFrame>
      <p:sp>
        <p:nvSpPr>
          <p:cNvPr id="20492" name="Text Box 12"/>
          <p:cNvSpPr txBox="1">
            <a:spLocks noChangeArrowheads="1"/>
          </p:cNvSpPr>
          <p:nvPr/>
        </p:nvSpPr>
        <p:spPr bwMode="auto">
          <a:xfrm>
            <a:off x="7640638" y="4419600"/>
            <a:ext cx="817562" cy="396875"/>
          </a:xfrm>
          <a:prstGeom prst="rect">
            <a:avLst/>
          </a:prstGeom>
          <a:noFill/>
          <a:ln w="9525">
            <a:noFill/>
            <a:miter lim="800000"/>
            <a:headEnd/>
            <a:tailEnd/>
          </a:ln>
        </p:spPr>
        <p:txBody>
          <a:bodyPr wrap="none">
            <a:spAutoFit/>
          </a:bodyPr>
          <a:lstStyle/>
          <a:p>
            <a:r>
              <a:rPr lang="en-US" altLang="ko-KR">
                <a:latin typeface="Times New Roman" pitchFamily="18" charset="0"/>
                <a:ea typeface="굴림" pitchFamily="50" charset="-127"/>
              </a:rPr>
              <a:t>(3-51)</a:t>
            </a:r>
          </a:p>
        </p:txBody>
      </p:sp>
      <p:sp>
        <p:nvSpPr>
          <p:cNvPr id="20493" name="Text Box 14"/>
          <p:cNvSpPr txBox="1">
            <a:spLocks noChangeArrowheads="1"/>
          </p:cNvSpPr>
          <p:nvPr/>
        </p:nvSpPr>
        <p:spPr bwMode="auto">
          <a:xfrm>
            <a:off x="609600" y="3048000"/>
            <a:ext cx="846138" cy="396875"/>
          </a:xfrm>
          <a:prstGeom prst="rect">
            <a:avLst/>
          </a:prstGeom>
          <a:noFill/>
          <a:ln w="9525">
            <a:noFill/>
            <a:miter lim="800000"/>
            <a:headEnd/>
            <a:tailEnd/>
          </a:ln>
        </p:spPr>
        <p:txBody>
          <a:bodyPr wrap="none">
            <a:spAutoFit/>
          </a:bodyPr>
          <a:lstStyle/>
          <a:p>
            <a:r>
              <a:rPr lang="en-US"/>
              <a:t>where</a:t>
            </a:r>
          </a:p>
        </p:txBody>
      </p:sp>
      <p:sp>
        <p:nvSpPr>
          <p:cNvPr id="20494" name="Text Box 15"/>
          <p:cNvSpPr txBox="1">
            <a:spLocks noChangeArrowheads="1"/>
          </p:cNvSpPr>
          <p:nvPr/>
        </p:nvSpPr>
        <p:spPr bwMode="auto">
          <a:xfrm>
            <a:off x="2498725" y="3055938"/>
            <a:ext cx="1335088" cy="396875"/>
          </a:xfrm>
          <a:prstGeom prst="rect">
            <a:avLst/>
          </a:prstGeom>
          <a:noFill/>
          <a:ln w="9525">
            <a:noFill/>
            <a:miter lim="800000"/>
            <a:headEnd/>
            <a:tailEnd/>
          </a:ln>
        </p:spPr>
        <p:txBody>
          <a:bodyPr wrap="none">
            <a:spAutoFit/>
          </a:bodyPr>
          <a:lstStyle/>
          <a:p>
            <a:r>
              <a:rPr kumimoji="1" lang="en-US" altLang="ko-KR">
                <a:ea typeface="굴림" pitchFamily="50" charset="-127"/>
              </a:rPr>
              <a:t>is given by</a:t>
            </a:r>
            <a:endParaRPr kumimoji="1" lang="en-US"/>
          </a:p>
        </p:txBody>
      </p:sp>
      <p:sp>
        <p:nvSpPr>
          <p:cNvPr id="20495" name="Text Box 16"/>
          <p:cNvSpPr txBox="1">
            <a:spLocks noChangeArrowheads="1"/>
          </p:cNvSpPr>
          <p:nvPr/>
        </p:nvSpPr>
        <p:spPr bwMode="auto">
          <a:xfrm>
            <a:off x="593725" y="3946525"/>
            <a:ext cx="6326188" cy="3968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and          is the largest eigenvalue of the integral equation</a:t>
            </a:r>
            <a:endParaRPr lang="en-US"/>
          </a:p>
        </p:txBody>
      </p:sp>
      <p:graphicFrame>
        <p:nvGraphicFramePr>
          <p:cNvPr id="20487" name="Object 17"/>
          <p:cNvGraphicFramePr>
            <a:graphicFrameLocks noChangeAspect="1"/>
          </p:cNvGraphicFramePr>
          <p:nvPr>
            <p:ph idx="1"/>
          </p:nvPr>
        </p:nvGraphicFramePr>
        <p:xfrm>
          <a:off x="3670300" y="5105400"/>
          <a:ext cx="1511300" cy="457200"/>
        </p:xfrm>
        <a:graphic>
          <a:graphicData uri="http://schemas.openxmlformats.org/presentationml/2006/ole">
            <p:oleObj spid="_x0000_s20487" name="Equation" r:id="rId8" imgW="1803240" imgH="545760" progId="">
              <p:embed/>
            </p:oleObj>
          </a:graphicData>
        </a:graphic>
      </p:graphicFrame>
      <p:sp>
        <p:nvSpPr>
          <p:cNvPr id="20496" name="Text Box 19"/>
          <p:cNvSpPr txBox="1">
            <a:spLocks noChangeArrowheads="1"/>
          </p:cNvSpPr>
          <p:nvPr/>
        </p:nvSpPr>
        <p:spPr bwMode="auto">
          <a:xfrm>
            <a:off x="593725" y="4876800"/>
            <a:ext cx="568325" cy="396875"/>
          </a:xfrm>
          <a:prstGeom prst="rect">
            <a:avLst/>
          </a:prstGeom>
          <a:noFill/>
          <a:ln w="9525">
            <a:noFill/>
            <a:miter lim="800000"/>
            <a:headEnd/>
            <a:tailEnd/>
          </a:ln>
        </p:spPr>
        <p:txBody>
          <a:bodyPr wrap="none">
            <a:spAutoFit/>
          </a:bodyPr>
          <a:lstStyle/>
          <a:p>
            <a:r>
              <a:rPr lang="en-US"/>
              <a:t>and</a:t>
            </a:r>
          </a:p>
        </p:txBody>
      </p:sp>
      <p:sp>
        <p:nvSpPr>
          <p:cNvPr id="20497" name="Text Box 20"/>
          <p:cNvSpPr txBox="1">
            <a:spLocks noChangeArrowheads="1"/>
          </p:cNvSpPr>
          <p:nvPr/>
        </p:nvSpPr>
        <p:spPr bwMode="auto">
          <a:xfrm>
            <a:off x="7620000" y="5113338"/>
            <a:ext cx="836613" cy="396875"/>
          </a:xfrm>
          <a:prstGeom prst="rect">
            <a:avLst/>
          </a:prstGeom>
          <a:noFill/>
          <a:ln w="9525">
            <a:noFill/>
            <a:miter lim="800000"/>
            <a:headEnd/>
            <a:tailEnd/>
          </a:ln>
        </p:spPr>
        <p:txBody>
          <a:bodyPr wrap="none">
            <a:spAutoFit/>
          </a:bodyPr>
          <a:lstStyle/>
          <a:p>
            <a:r>
              <a:rPr lang="en-US"/>
              <a:t>(3-52)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6" name="Date Placeholder 4"/>
          <p:cNvSpPr>
            <a:spLocks noGrp="1"/>
          </p:cNvSpPr>
          <p:nvPr>
            <p:ph type="dt" sz="quarter" idx="10"/>
          </p:nvPr>
        </p:nvSpPr>
        <p:spPr>
          <a:noFill/>
        </p:spPr>
        <p:txBody>
          <a:bodyPr/>
          <a:lstStyle/>
          <a:p>
            <a:r>
              <a:rPr lang="en-US"/>
              <a:t>		 </a:t>
            </a:r>
            <a:r>
              <a:rPr lang="en-US" sz="1200"/>
              <a:t> </a:t>
            </a:r>
            <a:fld id="{6986FBBB-30DB-4918-8846-236D7B4FAE01}" type="slidenum">
              <a:rPr lang="en-US" sz="1200">
                <a:solidFill>
                  <a:srgbClr val="003399"/>
                </a:solidFill>
              </a:rPr>
              <a:pPr/>
              <a:t>23</a:t>
            </a:fld>
            <a:endParaRPr lang="en-US" sz="1200">
              <a:solidFill>
                <a:srgbClr val="003399"/>
              </a:solidFill>
            </a:endParaRPr>
          </a:p>
        </p:txBody>
      </p:sp>
      <p:sp>
        <p:nvSpPr>
          <p:cNvPr id="21517" name="Rectangle 30"/>
          <p:cNvSpPr>
            <a:spLocks noGrp="1" noChangeArrowheads="1"/>
          </p:cNvSpPr>
          <p:nvPr>
            <p:ph type="title"/>
          </p:nvPr>
        </p:nvSpPr>
        <p:spPr/>
        <p:txBody>
          <a:bodyPr/>
          <a:lstStyle/>
          <a:p>
            <a:r>
              <a:rPr lang="en-US" sz="2800" smtClean="0"/>
              <a:t>3. Matched Filter (7)</a:t>
            </a:r>
          </a:p>
        </p:txBody>
      </p:sp>
      <p:graphicFrame>
        <p:nvGraphicFramePr>
          <p:cNvPr id="21506" name="Object 29"/>
          <p:cNvGraphicFramePr>
            <a:graphicFrameLocks noChangeAspect="1"/>
          </p:cNvGraphicFramePr>
          <p:nvPr>
            <p:ph sz="half" idx="2"/>
          </p:nvPr>
        </p:nvGraphicFramePr>
        <p:xfrm>
          <a:off x="2514600" y="4953000"/>
          <a:ext cx="3657600" cy="476250"/>
        </p:xfrm>
        <a:graphic>
          <a:graphicData uri="http://schemas.openxmlformats.org/presentationml/2006/ole">
            <p:oleObj spid="_x0000_s21506" name="Equation" r:id="rId3" imgW="4203360" imgH="545760" progId="">
              <p:embed/>
            </p:oleObj>
          </a:graphicData>
        </a:graphic>
      </p:graphicFrame>
      <p:sp>
        <p:nvSpPr>
          <p:cNvPr id="21518" name="Text Box 4"/>
          <p:cNvSpPr txBox="1">
            <a:spLocks noChangeArrowheads="1"/>
          </p:cNvSpPr>
          <p:nvPr/>
        </p:nvSpPr>
        <p:spPr bwMode="auto">
          <a:xfrm>
            <a:off x="498475" y="838200"/>
            <a:ext cx="7807325" cy="2225675"/>
          </a:xfrm>
          <a:prstGeom prst="rect">
            <a:avLst/>
          </a:prstGeom>
          <a:noFill/>
          <a:ln w="9525">
            <a:noFill/>
            <a:miter lim="800000"/>
            <a:headEnd/>
            <a:tailEnd/>
          </a:ln>
        </p:spPr>
        <p:txBody>
          <a:bodyPr wrap="none">
            <a:spAutoFit/>
          </a:bodyPr>
          <a:lstStyle/>
          <a:p>
            <a:r>
              <a:rPr kumimoji="1" lang="en-US" altLang="ko-KR">
                <a:ea typeface="굴림" pitchFamily="50" charset="-127"/>
              </a:rPr>
              <a:t>Observe that the kernel                 in (3-50) captures the target </a:t>
            </a:r>
          </a:p>
          <a:p>
            <a:r>
              <a:rPr kumimoji="1" lang="en-US" altLang="ko-KR">
                <a:ea typeface="굴림" pitchFamily="50" charset="-127"/>
              </a:rPr>
              <a:t>characteristics so as to maximize the output SNR at the observation </a:t>
            </a:r>
          </a:p>
          <a:p>
            <a:r>
              <a:rPr kumimoji="1" lang="en-US" altLang="ko-KR">
                <a:ea typeface="굴림" pitchFamily="50" charset="-127"/>
              </a:rPr>
              <a:t>instant, and the optimum transmit signal is the solution of the integral </a:t>
            </a:r>
          </a:p>
          <a:p>
            <a:r>
              <a:rPr kumimoji="1" lang="en-US" altLang="ko-KR">
                <a:ea typeface="굴림" pitchFamily="50" charset="-127"/>
              </a:rPr>
              <a:t>equation in (3-51) subject to the energy constraint in (3-52). The figure  </a:t>
            </a:r>
          </a:p>
          <a:p>
            <a:r>
              <a:rPr kumimoji="1" lang="en-US" altLang="ko-KR">
                <a:ea typeface="굴림" pitchFamily="50" charset="-127"/>
              </a:rPr>
              <a:t>below shows the optimum transmit signal and the companion receiver</a:t>
            </a:r>
          </a:p>
          <a:p>
            <a:r>
              <a:rPr kumimoji="1" lang="en-US" altLang="ko-KR">
                <a:ea typeface="굴림" pitchFamily="50" charset="-127"/>
              </a:rPr>
              <a:t>pair for a specific target with impulse response </a:t>
            </a:r>
            <a:r>
              <a:rPr kumimoji="1" lang="en-US" altLang="ko-KR" i="1">
                <a:ea typeface="굴림" pitchFamily="50" charset="-127"/>
              </a:rPr>
              <a:t>q</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as shown there.</a:t>
            </a:r>
          </a:p>
          <a:p>
            <a:endParaRPr lang="en-US"/>
          </a:p>
        </p:txBody>
      </p:sp>
      <p:pic>
        <p:nvPicPr>
          <p:cNvPr id="21519" name="Picture 8" descr="Matft1"/>
          <p:cNvPicPr>
            <a:picLocks noChangeAspect="1" noChangeArrowheads="1"/>
          </p:cNvPicPr>
          <p:nvPr/>
        </p:nvPicPr>
        <p:blipFill>
          <a:blip r:embed="rId4" cstate="print"/>
          <a:srcRect/>
          <a:stretch>
            <a:fillRect/>
          </a:stretch>
        </p:blipFill>
        <p:spPr bwMode="auto">
          <a:xfrm>
            <a:off x="762000" y="2968625"/>
            <a:ext cx="1676400" cy="1146175"/>
          </a:xfrm>
          <a:prstGeom prst="rect">
            <a:avLst/>
          </a:prstGeom>
          <a:noFill/>
          <a:ln w="9525">
            <a:noFill/>
            <a:miter lim="800000"/>
            <a:headEnd/>
            <a:tailEnd/>
          </a:ln>
        </p:spPr>
      </p:pic>
      <p:graphicFrame>
        <p:nvGraphicFramePr>
          <p:cNvPr id="21507" name="Object 9"/>
          <p:cNvGraphicFramePr>
            <a:graphicFrameLocks noChangeAspect="1"/>
          </p:cNvGraphicFramePr>
          <p:nvPr/>
        </p:nvGraphicFramePr>
        <p:xfrm>
          <a:off x="2667000" y="3403600"/>
          <a:ext cx="101600" cy="177800"/>
        </p:xfrm>
        <a:graphic>
          <a:graphicData uri="http://schemas.openxmlformats.org/presentationml/2006/ole">
            <p:oleObj spid="_x0000_s21507" name="Equation" r:id="rId5" imgW="101520" imgH="177480" progId="">
              <p:embed/>
            </p:oleObj>
          </a:graphicData>
        </a:graphic>
      </p:graphicFrame>
      <p:sp>
        <p:nvSpPr>
          <p:cNvPr id="21520" name="Text Box 10"/>
          <p:cNvSpPr txBox="1">
            <a:spLocks noChangeArrowheads="1"/>
          </p:cNvSpPr>
          <p:nvPr/>
        </p:nvSpPr>
        <p:spPr bwMode="auto">
          <a:xfrm>
            <a:off x="1447800" y="3733800"/>
            <a:ext cx="438150" cy="366713"/>
          </a:xfrm>
          <a:prstGeom prst="rect">
            <a:avLst/>
          </a:prstGeom>
          <a:noFill/>
          <a:ln w="9525">
            <a:noFill/>
            <a:miter lim="800000"/>
            <a:headEnd/>
            <a:tailEnd/>
          </a:ln>
        </p:spPr>
        <p:txBody>
          <a:bodyPr wrap="none">
            <a:spAutoFit/>
          </a:bodyPr>
          <a:lstStyle/>
          <a:p>
            <a:pPr eaLnBrk="1" latinLnBrk="1" hangingPunct="1"/>
            <a:r>
              <a:rPr kumimoji="1" lang="en-US" sz="1800">
                <a:latin typeface="Times New Roman" pitchFamily="18" charset="0"/>
                <a:ea typeface="굴림" pitchFamily="50" charset="-127"/>
              </a:rPr>
              <a:t>(a)</a:t>
            </a:r>
            <a:endParaRPr kumimoji="1" lang="en-US" sz="2400">
              <a:latin typeface="Times New Roman" pitchFamily="18" charset="0"/>
              <a:ea typeface="굴림" pitchFamily="50" charset="-127"/>
            </a:endParaRPr>
          </a:p>
        </p:txBody>
      </p:sp>
      <p:graphicFrame>
        <p:nvGraphicFramePr>
          <p:cNvPr id="21508" name="Object 11"/>
          <p:cNvGraphicFramePr>
            <a:graphicFrameLocks noChangeAspect="1"/>
          </p:cNvGraphicFramePr>
          <p:nvPr/>
        </p:nvGraphicFramePr>
        <p:xfrm>
          <a:off x="1079500" y="2895600"/>
          <a:ext cx="355600" cy="215900"/>
        </p:xfrm>
        <a:graphic>
          <a:graphicData uri="http://schemas.openxmlformats.org/presentationml/2006/ole">
            <p:oleObj spid="_x0000_s21508" name="Equation" r:id="rId6" imgW="355320" imgH="215640" progId="">
              <p:embed/>
            </p:oleObj>
          </a:graphicData>
        </a:graphic>
      </p:graphicFrame>
      <p:sp>
        <p:nvSpPr>
          <p:cNvPr id="21521" name="Line 12"/>
          <p:cNvSpPr>
            <a:spLocks noChangeShapeType="1"/>
          </p:cNvSpPr>
          <p:nvPr/>
        </p:nvSpPr>
        <p:spPr bwMode="auto">
          <a:xfrm flipV="1">
            <a:off x="990600" y="2895600"/>
            <a:ext cx="0" cy="1143000"/>
          </a:xfrm>
          <a:prstGeom prst="line">
            <a:avLst/>
          </a:prstGeom>
          <a:noFill/>
          <a:ln w="9525">
            <a:solidFill>
              <a:schemeClr val="tx1"/>
            </a:solidFill>
            <a:round/>
            <a:headEnd/>
            <a:tailEnd type="triangle" w="med" len="med"/>
          </a:ln>
        </p:spPr>
        <p:txBody>
          <a:bodyPr/>
          <a:lstStyle/>
          <a:p>
            <a:endParaRPr lang="en-US"/>
          </a:p>
        </p:txBody>
      </p:sp>
      <p:sp>
        <p:nvSpPr>
          <p:cNvPr id="21522" name="Line 13"/>
          <p:cNvSpPr>
            <a:spLocks noChangeShapeType="1"/>
          </p:cNvSpPr>
          <p:nvPr/>
        </p:nvSpPr>
        <p:spPr bwMode="auto">
          <a:xfrm>
            <a:off x="914400" y="3467100"/>
            <a:ext cx="1752600" cy="0"/>
          </a:xfrm>
          <a:prstGeom prst="line">
            <a:avLst/>
          </a:prstGeom>
          <a:noFill/>
          <a:ln w="9525">
            <a:solidFill>
              <a:schemeClr val="tx1"/>
            </a:solidFill>
            <a:round/>
            <a:headEnd/>
            <a:tailEnd type="triangle" w="med" len="med"/>
          </a:ln>
        </p:spPr>
        <p:txBody>
          <a:bodyPr/>
          <a:lstStyle/>
          <a:p>
            <a:endParaRPr lang="en-US"/>
          </a:p>
        </p:txBody>
      </p:sp>
      <p:pic>
        <p:nvPicPr>
          <p:cNvPr id="21523" name="Picture 14" descr="Matft2"/>
          <p:cNvPicPr>
            <a:picLocks noChangeAspect="1" noChangeArrowheads="1"/>
          </p:cNvPicPr>
          <p:nvPr/>
        </p:nvPicPr>
        <p:blipFill>
          <a:blip r:embed="rId7" cstate="print"/>
          <a:srcRect/>
          <a:stretch>
            <a:fillRect/>
          </a:stretch>
        </p:blipFill>
        <p:spPr bwMode="auto">
          <a:xfrm>
            <a:off x="3200400" y="2971800"/>
            <a:ext cx="1447800" cy="1089025"/>
          </a:xfrm>
          <a:prstGeom prst="rect">
            <a:avLst/>
          </a:prstGeom>
          <a:noFill/>
          <a:ln w="9525">
            <a:noFill/>
            <a:miter lim="800000"/>
            <a:headEnd/>
            <a:tailEnd/>
          </a:ln>
        </p:spPr>
      </p:pic>
      <p:sp>
        <p:nvSpPr>
          <p:cNvPr id="21524" name="Line 15"/>
          <p:cNvSpPr>
            <a:spLocks noChangeShapeType="1"/>
          </p:cNvSpPr>
          <p:nvPr/>
        </p:nvSpPr>
        <p:spPr bwMode="auto">
          <a:xfrm>
            <a:off x="3124200" y="3486150"/>
            <a:ext cx="1905000" cy="0"/>
          </a:xfrm>
          <a:prstGeom prst="line">
            <a:avLst/>
          </a:prstGeom>
          <a:noFill/>
          <a:ln w="9525">
            <a:solidFill>
              <a:schemeClr val="tx1"/>
            </a:solidFill>
            <a:round/>
            <a:headEnd/>
            <a:tailEnd type="triangle" w="med" len="med"/>
          </a:ln>
        </p:spPr>
        <p:txBody>
          <a:bodyPr/>
          <a:lstStyle/>
          <a:p>
            <a:endParaRPr lang="en-US"/>
          </a:p>
        </p:txBody>
      </p:sp>
      <p:sp>
        <p:nvSpPr>
          <p:cNvPr id="21525" name="Line 16"/>
          <p:cNvSpPr>
            <a:spLocks noChangeShapeType="1"/>
          </p:cNvSpPr>
          <p:nvPr/>
        </p:nvSpPr>
        <p:spPr bwMode="auto">
          <a:xfrm flipV="1">
            <a:off x="3352800" y="2895600"/>
            <a:ext cx="0" cy="1143000"/>
          </a:xfrm>
          <a:prstGeom prst="line">
            <a:avLst/>
          </a:prstGeom>
          <a:noFill/>
          <a:ln w="9525">
            <a:solidFill>
              <a:schemeClr val="tx1"/>
            </a:solidFill>
            <a:round/>
            <a:headEnd/>
            <a:tailEnd type="triangle" w="med" len="med"/>
          </a:ln>
        </p:spPr>
        <p:txBody>
          <a:bodyPr/>
          <a:lstStyle/>
          <a:p>
            <a:endParaRPr lang="en-US"/>
          </a:p>
        </p:txBody>
      </p:sp>
      <p:sp>
        <p:nvSpPr>
          <p:cNvPr id="21526" name="Text Box 17"/>
          <p:cNvSpPr txBox="1">
            <a:spLocks noChangeArrowheads="1"/>
          </p:cNvSpPr>
          <p:nvPr/>
        </p:nvSpPr>
        <p:spPr bwMode="auto">
          <a:xfrm>
            <a:off x="3962400" y="3733800"/>
            <a:ext cx="450850" cy="366713"/>
          </a:xfrm>
          <a:prstGeom prst="rect">
            <a:avLst/>
          </a:prstGeom>
          <a:noFill/>
          <a:ln w="9525">
            <a:noFill/>
            <a:miter lim="800000"/>
            <a:headEnd/>
            <a:tailEnd/>
          </a:ln>
        </p:spPr>
        <p:txBody>
          <a:bodyPr wrap="none">
            <a:spAutoFit/>
          </a:bodyPr>
          <a:lstStyle/>
          <a:p>
            <a:pPr eaLnBrk="1" latinLnBrk="1" hangingPunct="1"/>
            <a:r>
              <a:rPr kumimoji="1" lang="en-US" sz="1800">
                <a:latin typeface="Times New Roman" pitchFamily="18" charset="0"/>
                <a:ea typeface="굴림" pitchFamily="50" charset="-127"/>
              </a:rPr>
              <a:t>(b)</a:t>
            </a:r>
            <a:endParaRPr kumimoji="1" lang="en-US" sz="2400">
              <a:latin typeface="Times New Roman" pitchFamily="18" charset="0"/>
              <a:ea typeface="굴림" pitchFamily="50" charset="-127"/>
            </a:endParaRPr>
          </a:p>
        </p:txBody>
      </p:sp>
      <p:graphicFrame>
        <p:nvGraphicFramePr>
          <p:cNvPr id="21509" name="Object 18"/>
          <p:cNvGraphicFramePr>
            <a:graphicFrameLocks noChangeAspect="1"/>
          </p:cNvGraphicFramePr>
          <p:nvPr/>
        </p:nvGraphicFramePr>
        <p:xfrm>
          <a:off x="5029200" y="3403600"/>
          <a:ext cx="101600" cy="177800"/>
        </p:xfrm>
        <a:graphic>
          <a:graphicData uri="http://schemas.openxmlformats.org/presentationml/2006/ole">
            <p:oleObj spid="_x0000_s21509" name="Equation" r:id="rId8" imgW="101520" imgH="177480" progId="">
              <p:embed/>
            </p:oleObj>
          </a:graphicData>
        </a:graphic>
      </p:graphicFrame>
      <p:graphicFrame>
        <p:nvGraphicFramePr>
          <p:cNvPr id="21510" name="Object 19"/>
          <p:cNvGraphicFramePr>
            <a:graphicFrameLocks noChangeAspect="1"/>
          </p:cNvGraphicFramePr>
          <p:nvPr/>
        </p:nvGraphicFramePr>
        <p:xfrm>
          <a:off x="4711700" y="3327400"/>
          <a:ext cx="165100" cy="177800"/>
        </p:xfrm>
        <a:graphic>
          <a:graphicData uri="http://schemas.openxmlformats.org/presentationml/2006/ole">
            <p:oleObj spid="_x0000_s21510" name="Equation" r:id="rId9" imgW="164880" imgH="177480" progId="">
              <p:embed/>
            </p:oleObj>
          </a:graphicData>
        </a:graphic>
      </p:graphicFrame>
      <p:graphicFrame>
        <p:nvGraphicFramePr>
          <p:cNvPr id="21511" name="Object 20"/>
          <p:cNvGraphicFramePr>
            <a:graphicFrameLocks noChangeAspect="1"/>
          </p:cNvGraphicFramePr>
          <p:nvPr/>
        </p:nvGraphicFramePr>
        <p:xfrm>
          <a:off x="3429000" y="2895600"/>
          <a:ext cx="381000" cy="215900"/>
        </p:xfrm>
        <a:graphic>
          <a:graphicData uri="http://schemas.openxmlformats.org/presentationml/2006/ole">
            <p:oleObj spid="_x0000_s21511" name="Equation" r:id="rId10" imgW="380880" imgH="215640" progId="">
              <p:embed/>
            </p:oleObj>
          </a:graphicData>
        </a:graphic>
      </p:graphicFrame>
      <p:pic>
        <p:nvPicPr>
          <p:cNvPr id="21527" name="Picture 21" descr="Matft3"/>
          <p:cNvPicPr>
            <a:picLocks noChangeAspect="1" noChangeArrowheads="1"/>
          </p:cNvPicPr>
          <p:nvPr/>
        </p:nvPicPr>
        <p:blipFill>
          <a:blip r:embed="rId11" cstate="print"/>
          <a:srcRect/>
          <a:stretch>
            <a:fillRect/>
          </a:stretch>
        </p:blipFill>
        <p:spPr bwMode="auto">
          <a:xfrm>
            <a:off x="5562600" y="3124200"/>
            <a:ext cx="1679575" cy="762000"/>
          </a:xfrm>
          <a:prstGeom prst="rect">
            <a:avLst/>
          </a:prstGeom>
          <a:noFill/>
          <a:ln w="9525">
            <a:noFill/>
            <a:miter lim="800000"/>
            <a:headEnd/>
            <a:tailEnd/>
          </a:ln>
        </p:spPr>
      </p:pic>
      <p:sp>
        <p:nvSpPr>
          <p:cNvPr id="21528" name="Line 22"/>
          <p:cNvSpPr>
            <a:spLocks noChangeShapeType="1"/>
          </p:cNvSpPr>
          <p:nvPr/>
        </p:nvSpPr>
        <p:spPr bwMode="auto">
          <a:xfrm flipV="1">
            <a:off x="5791200" y="2895600"/>
            <a:ext cx="0" cy="1143000"/>
          </a:xfrm>
          <a:prstGeom prst="line">
            <a:avLst/>
          </a:prstGeom>
          <a:noFill/>
          <a:ln w="9525">
            <a:solidFill>
              <a:schemeClr val="tx1"/>
            </a:solidFill>
            <a:round/>
            <a:headEnd/>
            <a:tailEnd type="triangle" w="med" len="med"/>
          </a:ln>
        </p:spPr>
        <p:txBody>
          <a:bodyPr/>
          <a:lstStyle/>
          <a:p>
            <a:endParaRPr lang="en-US"/>
          </a:p>
        </p:txBody>
      </p:sp>
      <p:sp>
        <p:nvSpPr>
          <p:cNvPr id="21529" name="Line 23"/>
          <p:cNvSpPr>
            <a:spLocks noChangeShapeType="1"/>
          </p:cNvSpPr>
          <p:nvPr/>
        </p:nvSpPr>
        <p:spPr bwMode="auto">
          <a:xfrm>
            <a:off x="5638800" y="3505200"/>
            <a:ext cx="1905000" cy="0"/>
          </a:xfrm>
          <a:prstGeom prst="line">
            <a:avLst/>
          </a:prstGeom>
          <a:noFill/>
          <a:ln w="9525">
            <a:solidFill>
              <a:schemeClr val="tx1"/>
            </a:solidFill>
            <a:round/>
            <a:headEnd/>
            <a:tailEnd type="triangle" w="med" len="med"/>
          </a:ln>
        </p:spPr>
        <p:txBody>
          <a:bodyPr/>
          <a:lstStyle/>
          <a:p>
            <a:endParaRPr lang="en-US"/>
          </a:p>
        </p:txBody>
      </p:sp>
      <p:graphicFrame>
        <p:nvGraphicFramePr>
          <p:cNvPr id="21512" name="Object 24"/>
          <p:cNvGraphicFramePr>
            <a:graphicFrameLocks noChangeAspect="1"/>
          </p:cNvGraphicFramePr>
          <p:nvPr/>
        </p:nvGraphicFramePr>
        <p:xfrm>
          <a:off x="7099300" y="3276600"/>
          <a:ext cx="139700" cy="241300"/>
        </p:xfrm>
        <a:graphic>
          <a:graphicData uri="http://schemas.openxmlformats.org/presentationml/2006/ole">
            <p:oleObj spid="_x0000_s21512" name="Equation" r:id="rId12" imgW="139680" imgH="241200" progId="">
              <p:embed/>
            </p:oleObj>
          </a:graphicData>
        </a:graphic>
      </p:graphicFrame>
      <p:graphicFrame>
        <p:nvGraphicFramePr>
          <p:cNvPr id="21513" name="Object 25"/>
          <p:cNvGraphicFramePr>
            <a:graphicFrameLocks noChangeAspect="1"/>
          </p:cNvGraphicFramePr>
          <p:nvPr/>
        </p:nvGraphicFramePr>
        <p:xfrm>
          <a:off x="5867400" y="2895600"/>
          <a:ext cx="355600" cy="215900"/>
        </p:xfrm>
        <a:graphic>
          <a:graphicData uri="http://schemas.openxmlformats.org/presentationml/2006/ole">
            <p:oleObj spid="_x0000_s21513" name="Equation" r:id="rId13" imgW="355320" imgH="215640" progId="">
              <p:embed/>
            </p:oleObj>
          </a:graphicData>
        </a:graphic>
      </p:graphicFrame>
      <p:graphicFrame>
        <p:nvGraphicFramePr>
          <p:cNvPr id="21514" name="Object 26"/>
          <p:cNvGraphicFramePr>
            <a:graphicFrameLocks noChangeAspect="1"/>
          </p:cNvGraphicFramePr>
          <p:nvPr/>
        </p:nvGraphicFramePr>
        <p:xfrm>
          <a:off x="7543800" y="3429000"/>
          <a:ext cx="101600" cy="177800"/>
        </p:xfrm>
        <a:graphic>
          <a:graphicData uri="http://schemas.openxmlformats.org/presentationml/2006/ole">
            <p:oleObj spid="_x0000_s21514" name="Equation" r:id="rId14" imgW="101520" imgH="177480" progId="">
              <p:embed/>
            </p:oleObj>
          </a:graphicData>
        </a:graphic>
      </p:graphicFrame>
      <p:sp>
        <p:nvSpPr>
          <p:cNvPr id="21530" name="Text Box 27"/>
          <p:cNvSpPr txBox="1">
            <a:spLocks noChangeArrowheads="1"/>
          </p:cNvSpPr>
          <p:nvPr/>
        </p:nvSpPr>
        <p:spPr bwMode="auto">
          <a:xfrm>
            <a:off x="6477000" y="3733800"/>
            <a:ext cx="438150" cy="366713"/>
          </a:xfrm>
          <a:prstGeom prst="rect">
            <a:avLst/>
          </a:prstGeom>
          <a:noFill/>
          <a:ln w="9525">
            <a:noFill/>
            <a:miter lim="800000"/>
            <a:headEnd/>
            <a:tailEnd/>
          </a:ln>
        </p:spPr>
        <p:txBody>
          <a:bodyPr wrap="none">
            <a:spAutoFit/>
          </a:bodyPr>
          <a:lstStyle/>
          <a:p>
            <a:pPr eaLnBrk="1" latinLnBrk="1" hangingPunct="1"/>
            <a:r>
              <a:rPr kumimoji="1" lang="en-US" sz="1800">
                <a:latin typeface="Times New Roman" pitchFamily="18" charset="0"/>
                <a:ea typeface="굴림" pitchFamily="50" charset="-127"/>
              </a:rPr>
              <a:t>(c)</a:t>
            </a:r>
            <a:endParaRPr kumimoji="1" lang="en-US" sz="2400">
              <a:latin typeface="Times New Roman" pitchFamily="18" charset="0"/>
              <a:ea typeface="굴림" pitchFamily="50" charset="-127"/>
            </a:endParaRPr>
          </a:p>
        </p:txBody>
      </p:sp>
      <p:sp>
        <p:nvSpPr>
          <p:cNvPr id="21531" name="Text Box 28"/>
          <p:cNvSpPr txBox="1">
            <a:spLocks noChangeArrowheads="1"/>
          </p:cNvSpPr>
          <p:nvPr/>
        </p:nvSpPr>
        <p:spPr bwMode="auto">
          <a:xfrm>
            <a:off x="517525" y="4267200"/>
            <a:ext cx="8093075" cy="701675"/>
          </a:xfrm>
          <a:prstGeom prst="rect">
            <a:avLst/>
          </a:prstGeom>
          <a:noFill/>
          <a:ln w="9525">
            <a:noFill/>
            <a:miter lim="800000"/>
            <a:headEnd/>
            <a:tailEnd/>
          </a:ln>
        </p:spPr>
        <p:txBody>
          <a:bodyPr>
            <a:spAutoFit/>
          </a:bodyPr>
          <a:lstStyle/>
          <a:p>
            <a:r>
              <a:rPr kumimoji="1" lang="en-US"/>
              <a:t>If the causal solution in (3-46)-(3-47) is chosen, in that case the kernel in (3-50) simplifies to </a:t>
            </a:r>
            <a:endParaRPr lang="en-US"/>
          </a:p>
        </p:txBody>
      </p:sp>
      <p:sp>
        <p:nvSpPr>
          <p:cNvPr id="21532" name="Text Box 33"/>
          <p:cNvSpPr txBox="1">
            <a:spLocks noChangeArrowheads="1"/>
          </p:cNvSpPr>
          <p:nvPr/>
        </p:nvSpPr>
        <p:spPr bwMode="auto">
          <a:xfrm>
            <a:off x="7392988" y="4953000"/>
            <a:ext cx="836612" cy="396875"/>
          </a:xfrm>
          <a:prstGeom prst="rect">
            <a:avLst/>
          </a:prstGeom>
          <a:noFill/>
          <a:ln w="9525">
            <a:noFill/>
            <a:miter lim="800000"/>
            <a:headEnd/>
            <a:tailEnd/>
          </a:ln>
        </p:spPr>
        <p:txBody>
          <a:bodyPr wrap="none">
            <a:spAutoFit/>
          </a:bodyPr>
          <a:lstStyle/>
          <a:p>
            <a:r>
              <a:rPr lang="en-US"/>
              <a:t>(3-53)</a:t>
            </a:r>
          </a:p>
        </p:txBody>
      </p:sp>
      <p:sp>
        <p:nvSpPr>
          <p:cNvPr id="21533" name="Text Box 34"/>
          <p:cNvSpPr txBox="1">
            <a:spLocks noChangeArrowheads="1"/>
          </p:cNvSpPr>
          <p:nvPr/>
        </p:nvSpPr>
        <p:spPr bwMode="auto">
          <a:xfrm>
            <a:off x="517525" y="5410200"/>
            <a:ext cx="8016875" cy="701675"/>
          </a:xfrm>
          <a:prstGeom prst="rect">
            <a:avLst/>
          </a:prstGeom>
          <a:noFill/>
          <a:ln w="9525">
            <a:noFill/>
            <a:miter lim="800000"/>
            <a:headEnd/>
            <a:tailEnd/>
          </a:ln>
        </p:spPr>
        <p:txBody>
          <a:bodyPr>
            <a:spAutoFit/>
          </a:bodyPr>
          <a:lstStyle/>
          <a:p>
            <a:r>
              <a:rPr kumimoji="1" lang="en-US"/>
              <a:t>and the optimum transmit signal is given by (3-51). Notice that in the causal case, information beyond </a:t>
            </a:r>
            <a:r>
              <a:rPr kumimoji="1" lang="en-US" i="1"/>
              <a:t>t</a:t>
            </a:r>
            <a:r>
              <a:rPr kumimoji="1" lang="en-US"/>
              <a:t> = </a:t>
            </a:r>
            <a:r>
              <a:rPr kumimoji="1" lang="en-US" i="1"/>
              <a:t>t</a:t>
            </a:r>
            <a:r>
              <a:rPr kumimoji="1" lang="en-US" baseline="-25000"/>
              <a:t>0</a:t>
            </a:r>
            <a:r>
              <a:rPr kumimoji="1" lang="en-US"/>
              <a:t> is not used.</a:t>
            </a:r>
            <a:endParaRPr lang="en-US"/>
          </a:p>
        </p:txBody>
      </p:sp>
      <p:graphicFrame>
        <p:nvGraphicFramePr>
          <p:cNvPr id="21515" name="Object 35"/>
          <p:cNvGraphicFramePr>
            <a:graphicFrameLocks noChangeAspect="1"/>
          </p:cNvGraphicFramePr>
          <p:nvPr>
            <p:ph sz="half" idx="1"/>
          </p:nvPr>
        </p:nvGraphicFramePr>
        <p:xfrm>
          <a:off x="3200400" y="923925"/>
          <a:ext cx="838200" cy="295275"/>
        </p:xfrm>
        <a:graphic>
          <a:graphicData uri="http://schemas.openxmlformats.org/presentationml/2006/ole">
            <p:oleObj spid="_x0000_s21515" name="Equation" r:id="rId15" imgW="1079280" imgH="380880" progId="">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Date Placeholder 3"/>
          <p:cNvSpPr>
            <a:spLocks noGrp="1"/>
          </p:cNvSpPr>
          <p:nvPr>
            <p:ph type="dt" sz="quarter" idx="10"/>
          </p:nvPr>
        </p:nvSpPr>
        <p:spPr>
          <a:noFill/>
        </p:spPr>
        <p:txBody>
          <a:bodyPr/>
          <a:lstStyle/>
          <a:p>
            <a:r>
              <a:rPr lang="en-US"/>
              <a:t>		 </a:t>
            </a:r>
            <a:r>
              <a:rPr lang="en-US" sz="1200"/>
              <a:t> </a:t>
            </a:r>
            <a:fld id="{CE3A0A13-E6A6-4669-A5C9-0916E2F59B8C}" type="slidenum">
              <a:rPr lang="en-US" sz="1200">
                <a:solidFill>
                  <a:srgbClr val="003399"/>
                </a:solidFill>
              </a:rPr>
              <a:pPr/>
              <a:t>24</a:t>
            </a:fld>
            <a:endParaRPr lang="en-US" sz="1200">
              <a:solidFill>
                <a:srgbClr val="003399"/>
              </a:solidFill>
            </a:endParaRPr>
          </a:p>
        </p:txBody>
      </p:sp>
      <p:sp>
        <p:nvSpPr>
          <p:cNvPr id="22534" name="Rectangle 17"/>
          <p:cNvSpPr>
            <a:spLocks noGrp="1" noChangeArrowheads="1"/>
          </p:cNvSpPr>
          <p:nvPr>
            <p:ph type="title"/>
          </p:nvPr>
        </p:nvSpPr>
        <p:spPr/>
        <p:txBody>
          <a:bodyPr/>
          <a:lstStyle/>
          <a:p>
            <a:r>
              <a:rPr lang="en-US" sz="2800" smtClean="0"/>
              <a:t>3. Matched Filter (8)</a:t>
            </a:r>
          </a:p>
        </p:txBody>
      </p:sp>
      <p:sp>
        <p:nvSpPr>
          <p:cNvPr id="22535" name="Text Box 4"/>
          <p:cNvSpPr txBox="1">
            <a:spLocks noChangeArrowheads="1"/>
          </p:cNvSpPr>
          <p:nvPr/>
        </p:nvSpPr>
        <p:spPr bwMode="auto">
          <a:xfrm>
            <a:off x="441325" y="898525"/>
            <a:ext cx="8169275" cy="2346325"/>
          </a:xfrm>
          <a:prstGeom prst="rect">
            <a:avLst/>
          </a:prstGeom>
          <a:noFill/>
          <a:ln w="9525">
            <a:noFill/>
            <a:miter lim="800000"/>
            <a:headEnd/>
            <a:tailEnd/>
          </a:ln>
        </p:spPr>
        <p:txBody>
          <a:bodyPr>
            <a:spAutoFit/>
          </a:bodyPr>
          <a:lstStyle/>
          <a:p>
            <a:pPr>
              <a:buFont typeface="Wingdings" pitchFamily="2" charset="2"/>
              <a:buChar char="q"/>
            </a:pPr>
            <a:r>
              <a:rPr kumimoji="1" lang="en-US" altLang="ko-KR">
                <a:ea typeface="굴림" pitchFamily="50" charset="-127"/>
              </a:rPr>
              <a:t> What if the additive noise in (3-38) is not white?</a:t>
            </a:r>
          </a:p>
          <a:p>
            <a:endParaRPr kumimoji="1" lang="en-US" altLang="ko-KR" sz="1400">
              <a:ea typeface="굴림" pitchFamily="50" charset="-127"/>
            </a:endParaRPr>
          </a:p>
          <a:p>
            <a:r>
              <a:rPr kumimoji="1" lang="en-US" altLang="ko-KR">
                <a:ea typeface="굴림" pitchFamily="50" charset="-127"/>
              </a:rPr>
              <a:t>Let </a:t>
            </a:r>
            <a:r>
              <a:rPr kumimoji="1" lang="en-US" altLang="ko-KR" i="1">
                <a:ea typeface="굴림" pitchFamily="50" charset="-127"/>
              </a:rPr>
              <a:t>S</a:t>
            </a:r>
            <a:r>
              <a:rPr kumimoji="1" lang="en-US" altLang="ko-KR" i="1" baseline="-25000">
                <a:ea typeface="굴림" pitchFamily="50" charset="-127"/>
              </a:rPr>
              <a:t>WW</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represent a (non-flat) power spectral density. In that case,</a:t>
            </a:r>
          </a:p>
          <a:p>
            <a:r>
              <a:rPr kumimoji="1" lang="en-US" altLang="ko-KR">
                <a:ea typeface="굴림" pitchFamily="50" charset="-127"/>
              </a:rPr>
              <a:t>what is the optimum matched filter?</a:t>
            </a:r>
          </a:p>
          <a:p>
            <a:endParaRPr kumimoji="1" lang="en-US" altLang="ko-KR" sz="1400">
              <a:ea typeface="굴림" pitchFamily="50" charset="-127"/>
            </a:endParaRPr>
          </a:p>
          <a:p>
            <a:r>
              <a:rPr kumimoji="1" lang="en-US" altLang="ko-KR">
                <a:ea typeface="굴림" pitchFamily="50" charset="-127"/>
              </a:rPr>
              <a:t>If the noise is </a:t>
            </a:r>
            <a:r>
              <a:rPr kumimoji="1" lang="en-US" altLang="ko-KR" i="1">
                <a:ea typeface="굴림" pitchFamily="50" charset="-127"/>
              </a:rPr>
              <a:t>not</a:t>
            </a:r>
            <a:r>
              <a:rPr kumimoji="1" lang="en-US" altLang="ko-KR">
                <a:ea typeface="굴림" pitchFamily="50" charset="-127"/>
              </a:rPr>
              <a:t> white, one approach is to </a:t>
            </a:r>
            <a:r>
              <a:rPr kumimoji="1" lang="en-US" altLang="ko-KR" i="1">
                <a:ea typeface="굴림" pitchFamily="50" charset="-127"/>
              </a:rPr>
              <a:t>whiten</a:t>
            </a:r>
            <a:r>
              <a:rPr kumimoji="1" lang="en-US" altLang="ko-KR">
                <a:ea typeface="굴림" pitchFamily="50" charset="-127"/>
              </a:rPr>
              <a:t> the input noise first by passing it through a whitening filter, and then proceed with the whitened output as before.</a:t>
            </a:r>
            <a:endParaRPr lang="en-US"/>
          </a:p>
        </p:txBody>
      </p:sp>
      <p:sp>
        <p:nvSpPr>
          <p:cNvPr id="22536" name="Rectangle 6"/>
          <p:cNvSpPr>
            <a:spLocks noChangeArrowheads="1"/>
          </p:cNvSpPr>
          <p:nvPr/>
        </p:nvSpPr>
        <p:spPr bwMode="auto">
          <a:xfrm>
            <a:off x="3465513" y="3276600"/>
            <a:ext cx="2376487" cy="769938"/>
          </a:xfrm>
          <a:prstGeom prst="rect">
            <a:avLst/>
          </a:prstGeom>
          <a:noFill/>
          <a:ln w="9525">
            <a:solidFill>
              <a:schemeClr val="tx1"/>
            </a:solidFill>
            <a:miter lim="800000"/>
            <a:headEnd/>
            <a:tailEnd/>
          </a:ln>
        </p:spPr>
        <p:txBody>
          <a:bodyPr wrap="none" anchor="ctr"/>
          <a:lstStyle/>
          <a:p>
            <a:pPr algn="ctr" eaLnBrk="1" latinLnBrk="1" hangingPunct="1"/>
            <a:r>
              <a:rPr kumimoji="1" lang="en-US" altLang="ko-KR">
                <a:latin typeface="Times New Roman" pitchFamily="18" charset="0"/>
                <a:ea typeface="굴림" pitchFamily="50" charset="-127"/>
              </a:rPr>
              <a:t>Whitening Filter</a:t>
            </a:r>
          </a:p>
          <a:p>
            <a:pPr algn="ctr" eaLnBrk="1" latinLnBrk="1" hangingPunct="1"/>
            <a:r>
              <a:rPr kumimoji="1" lang="en-US" altLang="ko-KR" i="1">
                <a:latin typeface="Times New Roman" pitchFamily="18" charset="0"/>
                <a:ea typeface="굴림" pitchFamily="50" charset="-127"/>
              </a:rPr>
              <a:t>g</a:t>
            </a:r>
            <a:r>
              <a:rPr kumimoji="1" lang="en-US" altLang="ko-KR">
                <a:latin typeface="Times New Roman" pitchFamily="18" charset="0"/>
                <a:ea typeface="굴림" pitchFamily="50" charset="-127"/>
              </a:rPr>
              <a:t>(</a:t>
            </a:r>
            <a:r>
              <a:rPr kumimoji="1" lang="en-US" altLang="ko-KR" i="1">
                <a:latin typeface="Times New Roman" pitchFamily="18" charset="0"/>
                <a:ea typeface="굴림" pitchFamily="50" charset="-127"/>
              </a:rPr>
              <a:t>t</a:t>
            </a:r>
            <a:r>
              <a:rPr kumimoji="1" lang="en-US" altLang="ko-KR">
                <a:latin typeface="Times New Roman" pitchFamily="18" charset="0"/>
                <a:ea typeface="굴림" pitchFamily="50" charset="-127"/>
              </a:rPr>
              <a:t>)</a:t>
            </a:r>
          </a:p>
        </p:txBody>
      </p:sp>
      <p:graphicFrame>
        <p:nvGraphicFramePr>
          <p:cNvPr id="22530" name="Object 7"/>
          <p:cNvGraphicFramePr>
            <a:graphicFrameLocks noChangeAspect="1"/>
          </p:cNvGraphicFramePr>
          <p:nvPr/>
        </p:nvGraphicFramePr>
        <p:xfrm>
          <a:off x="879475" y="3533775"/>
          <a:ext cx="1852613" cy="288925"/>
        </p:xfrm>
        <a:graphic>
          <a:graphicData uri="http://schemas.openxmlformats.org/presentationml/2006/ole">
            <p:oleObj spid="_x0000_s22530" name="Equation" r:id="rId3" imgW="2019240" imgH="342720" progId="">
              <p:embed/>
            </p:oleObj>
          </a:graphicData>
        </a:graphic>
      </p:graphicFrame>
      <p:graphicFrame>
        <p:nvGraphicFramePr>
          <p:cNvPr id="22531" name="Object 8"/>
          <p:cNvGraphicFramePr>
            <a:graphicFrameLocks noChangeAspect="1"/>
          </p:cNvGraphicFramePr>
          <p:nvPr/>
        </p:nvGraphicFramePr>
        <p:xfrm>
          <a:off x="6623050" y="3459163"/>
          <a:ext cx="1222375" cy="341312"/>
        </p:xfrm>
        <a:graphic>
          <a:graphicData uri="http://schemas.openxmlformats.org/presentationml/2006/ole">
            <p:oleObj spid="_x0000_s22531" name="Equation" r:id="rId4" imgW="1333440" imgH="406080" progId="">
              <p:embed/>
            </p:oleObj>
          </a:graphicData>
        </a:graphic>
      </p:graphicFrame>
      <p:sp>
        <p:nvSpPr>
          <p:cNvPr id="22537" name="Line 9"/>
          <p:cNvSpPr>
            <a:spLocks noChangeShapeType="1"/>
          </p:cNvSpPr>
          <p:nvPr/>
        </p:nvSpPr>
        <p:spPr bwMode="auto">
          <a:xfrm>
            <a:off x="5842000" y="3662363"/>
            <a:ext cx="698500" cy="0"/>
          </a:xfrm>
          <a:prstGeom prst="line">
            <a:avLst/>
          </a:prstGeom>
          <a:noFill/>
          <a:ln w="9525">
            <a:solidFill>
              <a:schemeClr val="tx1"/>
            </a:solidFill>
            <a:round/>
            <a:headEnd/>
            <a:tailEnd type="triangle" w="med" len="med"/>
          </a:ln>
        </p:spPr>
        <p:txBody>
          <a:bodyPr/>
          <a:lstStyle/>
          <a:p>
            <a:endParaRPr lang="en-US"/>
          </a:p>
        </p:txBody>
      </p:sp>
      <p:sp>
        <p:nvSpPr>
          <p:cNvPr id="22538" name="Line 10"/>
          <p:cNvSpPr>
            <a:spLocks noChangeShapeType="1"/>
          </p:cNvSpPr>
          <p:nvPr/>
        </p:nvSpPr>
        <p:spPr bwMode="auto">
          <a:xfrm>
            <a:off x="2767013" y="3662363"/>
            <a:ext cx="698500" cy="0"/>
          </a:xfrm>
          <a:prstGeom prst="line">
            <a:avLst/>
          </a:prstGeom>
          <a:noFill/>
          <a:ln w="9525">
            <a:solidFill>
              <a:schemeClr val="tx1"/>
            </a:solidFill>
            <a:round/>
            <a:headEnd/>
            <a:tailEnd type="triangle" w="med" len="med"/>
          </a:ln>
        </p:spPr>
        <p:txBody>
          <a:bodyPr/>
          <a:lstStyle/>
          <a:p>
            <a:endParaRPr lang="en-US"/>
          </a:p>
        </p:txBody>
      </p:sp>
      <p:sp>
        <p:nvSpPr>
          <p:cNvPr id="22539" name="Line 12"/>
          <p:cNvSpPr>
            <a:spLocks noChangeShapeType="1"/>
          </p:cNvSpPr>
          <p:nvPr/>
        </p:nvSpPr>
        <p:spPr bwMode="auto">
          <a:xfrm flipV="1">
            <a:off x="2417763" y="3790950"/>
            <a:ext cx="0" cy="320675"/>
          </a:xfrm>
          <a:prstGeom prst="line">
            <a:avLst/>
          </a:prstGeom>
          <a:noFill/>
          <a:ln w="9525">
            <a:solidFill>
              <a:schemeClr val="tx1"/>
            </a:solidFill>
            <a:round/>
            <a:headEnd/>
            <a:tailEnd type="triangle" w="med" len="med"/>
          </a:ln>
        </p:spPr>
        <p:txBody>
          <a:bodyPr/>
          <a:lstStyle/>
          <a:p>
            <a:endParaRPr lang="en-US"/>
          </a:p>
        </p:txBody>
      </p:sp>
      <p:sp>
        <p:nvSpPr>
          <p:cNvPr id="22540" name="Text Box 13"/>
          <p:cNvSpPr txBox="1">
            <a:spLocks noChangeArrowheads="1"/>
          </p:cNvSpPr>
          <p:nvPr/>
        </p:nvSpPr>
        <p:spPr bwMode="auto">
          <a:xfrm>
            <a:off x="1843088" y="4059238"/>
            <a:ext cx="1543050" cy="396875"/>
          </a:xfrm>
          <a:prstGeom prst="rect">
            <a:avLst/>
          </a:prstGeom>
          <a:noFill/>
          <a:ln w="9525">
            <a:noFill/>
            <a:miter lim="800000"/>
            <a:headEnd/>
            <a:tailEnd/>
          </a:ln>
        </p:spPr>
        <p:txBody>
          <a:bodyPr wrap="none">
            <a:spAutoFit/>
          </a:bodyPr>
          <a:lstStyle/>
          <a:p>
            <a:pPr eaLnBrk="1" latinLnBrk="1" hangingPunct="1"/>
            <a:r>
              <a:rPr kumimoji="1" lang="en-US">
                <a:latin typeface="Times New Roman" pitchFamily="18" charset="0"/>
                <a:ea typeface="굴림" pitchFamily="50" charset="-127"/>
              </a:rPr>
              <a:t>colored noise</a:t>
            </a:r>
          </a:p>
        </p:txBody>
      </p:sp>
      <p:sp>
        <p:nvSpPr>
          <p:cNvPr id="22541" name="Line 14"/>
          <p:cNvSpPr>
            <a:spLocks noChangeShapeType="1"/>
          </p:cNvSpPr>
          <p:nvPr/>
        </p:nvSpPr>
        <p:spPr bwMode="auto">
          <a:xfrm flipV="1">
            <a:off x="7534275" y="3725863"/>
            <a:ext cx="0" cy="320675"/>
          </a:xfrm>
          <a:prstGeom prst="line">
            <a:avLst/>
          </a:prstGeom>
          <a:noFill/>
          <a:ln w="9525">
            <a:solidFill>
              <a:schemeClr val="tx1"/>
            </a:solidFill>
            <a:round/>
            <a:headEnd/>
            <a:tailEnd type="triangle" w="med" len="med"/>
          </a:ln>
        </p:spPr>
        <p:txBody>
          <a:bodyPr/>
          <a:lstStyle/>
          <a:p>
            <a:endParaRPr lang="en-US"/>
          </a:p>
        </p:txBody>
      </p:sp>
      <p:sp>
        <p:nvSpPr>
          <p:cNvPr id="22542" name="Text Box 15"/>
          <p:cNvSpPr txBox="1">
            <a:spLocks noChangeArrowheads="1"/>
          </p:cNvSpPr>
          <p:nvPr/>
        </p:nvSpPr>
        <p:spPr bwMode="auto">
          <a:xfrm>
            <a:off x="6959600" y="4033838"/>
            <a:ext cx="1346200" cy="396875"/>
          </a:xfrm>
          <a:prstGeom prst="rect">
            <a:avLst/>
          </a:prstGeom>
          <a:noFill/>
          <a:ln w="9525">
            <a:noFill/>
            <a:miter lim="800000"/>
            <a:headEnd/>
            <a:tailEnd/>
          </a:ln>
        </p:spPr>
        <p:txBody>
          <a:bodyPr wrap="none">
            <a:spAutoFit/>
          </a:bodyPr>
          <a:lstStyle/>
          <a:p>
            <a:pPr eaLnBrk="1" latinLnBrk="1" hangingPunct="1"/>
            <a:r>
              <a:rPr kumimoji="1" lang="en-US">
                <a:latin typeface="Times New Roman" pitchFamily="18" charset="0"/>
                <a:ea typeface="굴림" pitchFamily="50" charset="-127"/>
              </a:rPr>
              <a:t>white noise</a:t>
            </a:r>
          </a:p>
        </p:txBody>
      </p:sp>
      <p:graphicFrame>
        <p:nvGraphicFramePr>
          <p:cNvPr id="22532" name="Object 16"/>
          <p:cNvGraphicFramePr>
            <a:graphicFrameLocks noChangeAspect="1"/>
          </p:cNvGraphicFramePr>
          <p:nvPr>
            <p:ph idx="1"/>
          </p:nvPr>
        </p:nvGraphicFramePr>
        <p:xfrm>
          <a:off x="3505200" y="5030788"/>
          <a:ext cx="1905000" cy="379412"/>
        </p:xfrm>
        <a:graphic>
          <a:graphicData uri="http://schemas.openxmlformats.org/presentationml/2006/ole">
            <p:oleObj spid="_x0000_s22532" name="Equation" r:id="rId5" imgW="2095200" imgH="419040" progId="">
              <p:embed/>
            </p:oleObj>
          </a:graphicData>
        </a:graphic>
      </p:graphicFrame>
      <p:sp>
        <p:nvSpPr>
          <p:cNvPr id="22543" name="Text Box 19"/>
          <p:cNvSpPr txBox="1">
            <a:spLocks noChangeArrowheads="1"/>
          </p:cNvSpPr>
          <p:nvPr/>
        </p:nvSpPr>
        <p:spPr bwMode="auto">
          <a:xfrm>
            <a:off x="517525" y="4572000"/>
            <a:ext cx="6597650" cy="3968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Notice that the signal part of the whitened output </a:t>
            </a:r>
            <a:r>
              <a:rPr kumimoji="1" lang="en-US" altLang="ko-KR" i="1">
                <a:ea typeface="굴림" pitchFamily="50" charset="-127"/>
              </a:rPr>
              <a:t>s</a:t>
            </a:r>
            <a:r>
              <a:rPr kumimoji="1" lang="en-US" altLang="ko-KR" i="1" baseline="-25000">
                <a:ea typeface="굴림" pitchFamily="50" charset="-127"/>
              </a:rPr>
              <a:t>g</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equals</a:t>
            </a:r>
            <a:endParaRPr lang="en-US"/>
          </a:p>
        </p:txBody>
      </p:sp>
      <p:sp>
        <p:nvSpPr>
          <p:cNvPr id="22544" name="Text Box 20"/>
          <p:cNvSpPr txBox="1">
            <a:spLocks noChangeArrowheads="1"/>
          </p:cNvSpPr>
          <p:nvPr/>
        </p:nvSpPr>
        <p:spPr bwMode="auto">
          <a:xfrm>
            <a:off x="517525" y="5410200"/>
            <a:ext cx="7470775" cy="701675"/>
          </a:xfrm>
          <a:prstGeom prst="rect">
            <a:avLst/>
          </a:prstGeom>
          <a:noFill/>
          <a:ln w="9525">
            <a:noFill/>
            <a:miter lim="800000"/>
            <a:headEnd/>
            <a:tailEnd/>
          </a:ln>
        </p:spPr>
        <p:txBody>
          <a:bodyPr wrap="none">
            <a:spAutoFit/>
          </a:bodyPr>
          <a:lstStyle/>
          <a:p>
            <a:r>
              <a:rPr kumimoji="1" lang="en-US" altLang="ko-KR">
                <a:ea typeface="굴림" pitchFamily="50" charset="-127"/>
              </a:rPr>
              <a:t>where </a:t>
            </a:r>
            <a:r>
              <a:rPr kumimoji="1" lang="en-US" altLang="ko-KR" i="1">
                <a:ea typeface="굴림" pitchFamily="50" charset="-127"/>
              </a:rPr>
              <a:t>g</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represents the whitening filter, and the output noise </a:t>
            </a:r>
            <a:r>
              <a:rPr kumimoji="1" lang="en-US" altLang="ko-KR" i="1">
                <a:ea typeface="굴림" pitchFamily="50" charset="-127"/>
              </a:rPr>
              <a:t>n</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is</a:t>
            </a:r>
          </a:p>
          <a:p>
            <a:r>
              <a:rPr kumimoji="1" lang="en-US" altLang="ko-KR">
                <a:ea typeface="굴림" pitchFamily="50" charset="-127"/>
              </a:rPr>
              <a:t>white with unit spectral density.</a:t>
            </a:r>
            <a:endParaRPr kumimoji="1" lang="en-US"/>
          </a:p>
        </p:txBody>
      </p:sp>
      <p:sp>
        <p:nvSpPr>
          <p:cNvPr id="22545" name="Text Box 21"/>
          <p:cNvSpPr txBox="1">
            <a:spLocks noChangeArrowheads="1"/>
          </p:cNvSpPr>
          <p:nvPr/>
        </p:nvSpPr>
        <p:spPr bwMode="auto">
          <a:xfrm>
            <a:off x="7527925" y="4953000"/>
            <a:ext cx="836613" cy="396875"/>
          </a:xfrm>
          <a:prstGeom prst="rect">
            <a:avLst/>
          </a:prstGeom>
          <a:noFill/>
          <a:ln w="9525">
            <a:noFill/>
            <a:miter lim="800000"/>
            <a:headEnd/>
            <a:tailEnd/>
          </a:ln>
        </p:spPr>
        <p:txBody>
          <a:bodyPr wrap="none">
            <a:spAutoFit/>
          </a:bodyPr>
          <a:lstStyle/>
          <a:p>
            <a:r>
              <a:rPr lang="en-US"/>
              <a:t>(3-54)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Date Placeholder 4"/>
          <p:cNvSpPr>
            <a:spLocks noGrp="1"/>
          </p:cNvSpPr>
          <p:nvPr>
            <p:ph type="dt" sz="quarter" idx="10"/>
          </p:nvPr>
        </p:nvSpPr>
        <p:spPr>
          <a:noFill/>
        </p:spPr>
        <p:txBody>
          <a:bodyPr/>
          <a:lstStyle/>
          <a:p>
            <a:r>
              <a:rPr lang="en-US"/>
              <a:t>		 </a:t>
            </a:r>
            <a:r>
              <a:rPr lang="en-US" sz="1200"/>
              <a:t> </a:t>
            </a:r>
            <a:fld id="{4CB12901-DC6E-4FD2-9BC0-265BF1042C3C}" type="slidenum">
              <a:rPr lang="en-US" sz="1200">
                <a:solidFill>
                  <a:srgbClr val="003399"/>
                </a:solidFill>
              </a:rPr>
              <a:pPr/>
              <a:t>25</a:t>
            </a:fld>
            <a:endParaRPr lang="en-US" sz="1200">
              <a:solidFill>
                <a:srgbClr val="003399"/>
              </a:solidFill>
            </a:endParaRPr>
          </a:p>
        </p:txBody>
      </p:sp>
      <p:sp>
        <p:nvSpPr>
          <p:cNvPr id="23557" name="Rectangle 9"/>
          <p:cNvSpPr>
            <a:spLocks noGrp="1" noChangeArrowheads="1"/>
          </p:cNvSpPr>
          <p:nvPr>
            <p:ph type="title"/>
          </p:nvPr>
        </p:nvSpPr>
        <p:spPr/>
        <p:txBody>
          <a:bodyPr/>
          <a:lstStyle/>
          <a:p>
            <a:r>
              <a:rPr lang="en-US" sz="2800" smtClean="0"/>
              <a:t>3. Matched Filter (9)</a:t>
            </a:r>
          </a:p>
        </p:txBody>
      </p:sp>
      <p:graphicFrame>
        <p:nvGraphicFramePr>
          <p:cNvPr id="23554" name="Object 5"/>
          <p:cNvGraphicFramePr>
            <a:graphicFrameLocks noChangeAspect="1"/>
          </p:cNvGraphicFramePr>
          <p:nvPr>
            <p:ph sz="half" idx="1"/>
          </p:nvPr>
        </p:nvGraphicFramePr>
        <p:xfrm>
          <a:off x="2971800" y="2133600"/>
          <a:ext cx="3124200" cy="371475"/>
        </p:xfrm>
        <a:graphic>
          <a:graphicData uri="http://schemas.openxmlformats.org/presentationml/2006/ole">
            <p:oleObj spid="_x0000_s23554" name="Equation" r:id="rId3" imgW="3530520" imgH="419040" progId="">
              <p:embed/>
            </p:oleObj>
          </a:graphicData>
        </a:graphic>
      </p:graphicFrame>
      <p:sp>
        <p:nvSpPr>
          <p:cNvPr id="23558" name="Text Box 4"/>
          <p:cNvSpPr txBox="1">
            <a:spLocks noChangeArrowheads="1"/>
          </p:cNvSpPr>
          <p:nvPr/>
        </p:nvSpPr>
        <p:spPr bwMode="auto">
          <a:xfrm>
            <a:off x="441325" y="920750"/>
            <a:ext cx="8093075" cy="1616075"/>
          </a:xfrm>
          <a:prstGeom prst="rect">
            <a:avLst/>
          </a:prstGeom>
          <a:noFill/>
          <a:ln w="9525">
            <a:noFill/>
            <a:miter lim="800000"/>
            <a:headEnd/>
            <a:tailEnd/>
          </a:ln>
        </p:spPr>
        <p:txBody>
          <a:bodyPr>
            <a:spAutoFit/>
          </a:bodyPr>
          <a:lstStyle/>
          <a:p>
            <a:r>
              <a:rPr kumimoji="1" lang="en-US" altLang="ko-KR" b="1">
                <a:ea typeface="굴림" pitchFamily="50" charset="-127"/>
              </a:rPr>
              <a:t>Whitening Filter:</a:t>
            </a:r>
            <a:r>
              <a:rPr kumimoji="1" lang="en-US" altLang="ko-KR">
                <a:ea typeface="굴림" pitchFamily="50" charset="-127"/>
              </a:rPr>
              <a:t> What is a whitening filter? From the discussion above, the output spectral density of the whitened noise process </a:t>
            </a:r>
            <a:r>
              <a:rPr kumimoji="1" lang="en-US" altLang="ko-KR" i="1">
                <a:ea typeface="굴림" pitchFamily="50" charset="-127"/>
              </a:rPr>
              <a:t>S</a:t>
            </a:r>
            <a:r>
              <a:rPr kumimoji="1" lang="en-US" altLang="ko-KR" i="1" baseline="-25000">
                <a:ea typeface="굴림" pitchFamily="50" charset="-127"/>
              </a:rPr>
              <a:t>nn</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equals unity, since it represents the normalized white noise by design. But from (3-20)</a:t>
            </a:r>
          </a:p>
          <a:p>
            <a:endParaRPr lang="en-US"/>
          </a:p>
        </p:txBody>
      </p:sp>
      <p:graphicFrame>
        <p:nvGraphicFramePr>
          <p:cNvPr id="23555" name="Object 8"/>
          <p:cNvGraphicFramePr>
            <a:graphicFrameLocks noChangeAspect="1"/>
          </p:cNvGraphicFramePr>
          <p:nvPr>
            <p:ph sz="half" idx="2"/>
          </p:nvPr>
        </p:nvGraphicFramePr>
        <p:xfrm>
          <a:off x="3352800" y="2743200"/>
          <a:ext cx="2057400" cy="741363"/>
        </p:xfrm>
        <a:graphic>
          <a:graphicData uri="http://schemas.openxmlformats.org/presentationml/2006/ole">
            <p:oleObj spid="_x0000_s23555" name="Equation" r:id="rId4" imgW="2222280" imgH="799920" progId="">
              <p:embed/>
            </p:oleObj>
          </a:graphicData>
        </a:graphic>
      </p:graphicFrame>
      <p:sp>
        <p:nvSpPr>
          <p:cNvPr id="23559" name="Text Box 11"/>
          <p:cNvSpPr txBox="1">
            <a:spLocks noChangeArrowheads="1"/>
          </p:cNvSpPr>
          <p:nvPr/>
        </p:nvSpPr>
        <p:spPr bwMode="auto">
          <a:xfrm>
            <a:off x="517525" y="2514600"/>
            <a:ext cx="1439863" cy="396875"/>
          </a:xfrm>
          <a:prstGeom prst="rect">
            <a:avLst/>
          </a:prstGeom>
          <a:noFill/>
          <a:ln w="9525">
            <a:noFill/>
            <a:miter lim="800000"/>
            <a:headEnd/>
            <a:tailEnd/>
          </a:ln>
        </p:spPr>
        <p:txBody>
          <a:bodyPr wrap="none">
            <a:spAutoFit/>
          </a:bodyPr>
          <a:lstStyle/>
          <a:p>
            <a:r>
              <a:rPr lang="en-US"/>
              <a:t>which gives</a:t>
            </a:r>
          </a:p>
        </p:txBody>
      </p:sp>
      <p:sp>
        <p:nvSpPr>
          <p:cNvPr id="23560" name="Text Box 12"/>
          <p:cNvSpPr txBox="1">
            <a:spLocks noChangeArrowheads="1"/>
          </p:cNvSpPr>
          <p:nvPr/>
        </p:nvSpPr>
        <p:spPr bwMode="auto">
          <a:xfrm>
            <a:off x="517525" y="3581400"/>
            <a:ext cx="8016875" cy="1920875"/>
          </a:xfrm>
          <a:prstGeom prst="rect">
            <a:avLst/>
          </a:prstGeom>
          <a:noFill/>
          <a:ln w="9525">
            <a:noFill/>
            <a:miter lim="800000"/>
            <a:headEnd/>
            <a:tailEnd/>
          </a:ln>
        </p:spPr>
        <p:txBody>
          <a:bodyPr>
            <a:spAutoFit/>
          </a:bodyPr>
          <a:lstStyle/>
          <a:p>
            <a:r>
              <a:rPr kumimoji="1" lang="en-US" altLang="ko-KR">
                <a:ea typeface="굴림" pitchFamily="50" charset="-127"/>
              </a:rPr>
              <a:t>i.e., the whitening filter transfer function </a:t>
            </a:r>
            <a:r>
              <a:rPr kumimoji="1" lang="en-US" altLang="ko-KR" i="1">
                <a:ea typeface="굴림" pitchFamily="50" charset="-127"/>
              </a:rPr>
              <a:t>G</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satisfies the magnitude </a:t>
            </a:r>
          </a:p>
          <a:p>
            <a:r>
              <a:rPr kumimoji="1" lang="en-US" altLang="ko-KR">
                <a:ea typeface="굴림" pitchFamily="50" charset="-127"/>
              </a:rPr>
              <a:t>relationship in (3-55). To be useful in practice, it is desirable to have the whitening filter to be </a:t>
            </a:r>
            <a:r>
              <a:rPr kumimoji="1" lang="en-US" altLang="ko-KR" i="1">
                <a:ea typeface="굴림" pitchFamily="50" charset="-127"/>
              </a:rPr>
              <a:t>stable</a:t>
            </a:r>
            <a:r>
              <a:rPr kumimoji="1" lang="en-US" altLang="ko-KR">
                <a:ea typeface="굴림" pitchFamily="50" charset="-127"/>
              </a:rPr>
              <a:t> and </a:t>
            </a:r>
            <a:r>
              <a:rPr kumimoji="1" lang="en-US" altLang="ko-KR" i="1">
                <a:ea typeface="굴림" pitchFamily="50" charset="-127"/>
              </a:rPr>
              <a:t>causal </a:t>
            </a:r>
            <a:r>
              <a:rPr kumimoji="1" lang="en-US" altLang="ko-KR">
                <a:ea typeface="굴림" pitchFamily="50" charset="-127"/>
              </a:rPr>
              <a:t>as well. Moreover, at times</a:t>
            </a:r>
          </a:p>
          <a:p>
            <a:r>
              <a:rPr kumimoji="1" lang="en-US" altLang="ko-KR">
                <a:ea typeface="굴림" pitchFamily="50" charset="-127"/>
              </a:rPr>
              <a:t>its inverse transfer function also needs to be implementable so that it </a:t>
            </a:r>
          </a:p>
          <a:p>
            <a:r>
              <a:rPr kumimoji="1" lang="en-US" altLang="ko-KR">
                <a:ea typeface="굴림" pitchFamily="50" charset="-127"/>
              </a:rPr>
              <a:t>needs to be stable as well. How does one obtain such a filter (if any)?</a:t>
            </a:r>
          </a:p>
          <a:p>
            <a:endParaRPr lang="en-US"/>
          </a:p>
        </p:txBody>
      </p:sp>
      <p:sp>
        <p:nvSpPr>
          <p:cNvPr id="23561" name="Text Box 13"/>
          <p:cNvSpPr txBox="1">
            <a:spLocks noChangeArrowheads="1"/>
          </p:cNvSpPr>
          <p:nvPr/>
        </p:nvSpPr>
        <p:spPr bwMode="auto">
          <a:xfrm>
            <a:off x="7299325" y="2819400"/>
            <a:ext cx="836613" cy="396875"/>
          </a:xfrm>
          <a:prstGeom prst="rect">
            <a:avLst/>
          </a:prstGeom>
          <a:noFill/>
          <a:ln w="9525">
            <a:noFill/>
            <a:miter lim="800000"/>
            <a:headEnd/>
            <a:tailEnd/>
          </a:ln>
        </p:spPr>
        <p:txBody>
          <a:bodyPr wrap="none">
            <a:spAutoFit/>
          </a:bodyPr>
          <a:lstStyle/>
          <a:p>
            <a:r>
              <a:rPr lang="en-US"/>
              <a:t>(3-55)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Date Placeholder 5"/>
          <p:cNvSpPr>
            <a:spLocks noGrp="1"/>
          </p:cNvSpPr>
          <p:nvPr>
            <p:ph type="dt" sz="quarter" idx="10"/>
          </p:nvPr>
        </p:nvSpPr>
        <p:spPr>
          <a:noFill/>
        </p:spPr>
        <p:txBody>
          <a:bodyPr/>
          <a:lstStyle/>
          <a:p>
            <a:r>
              <a:rPr lang="en-US"/>
              <a:t>		 </a:t>
            </a:r>
            <a:r>
              <a:rPr lang="en-US" sz="1200"/>
              <a:t> </a:t>
            </a:r>
            <a:fld id="{20E54F12-FDAD-43C5-B8BB-FED68022C498}" type="slidenum">
              <a:rPr lang="en-US" sz="1200">
                <a:solidFill>
                  <a:srgbClr val="003399"/>
                </a:solidFill>
              </a:rPr>
              <a:pPr/>
              <a:t>26</a:t>
            </a:fld>
            <a:endParaRPr lang="en-US" sz="1200">
              <a:solidFill>
                <a:srgbClr val="003399"/>
              </a:solidFill>
            </a:endParaRPr>
          </a:p>
        </p:txBody>
      </p:sp>
      <p:sp>
        <p:nvSpPr>
          <p:cNvPr id="24582" name="Rectangle 14"/>
          <p:cNvSpPr>
            <a:spLocks noGrp="1" noChangeArrowheads="1"/>
          </p:cNvSpPr>
          <p:nvPr>
            <p:ph type="title"/>
          </p:nvPr>
        </p:nvSpPr>
        <p:spPr/>
        <p:txBody>
          <a:bodyPr/>
          <a:lstStyle/>
          <a:p>
            <a:r>
              <a:rPr lang="en-US" sz="2800" smtClean="0"/>
              <a:t>3. Matched Filter (10)</a:t>
            </a:r>
          </a:p>
        </p:txBody>
      </p:sp>
      <p:graphicFrame>
        <p:nvGraphicFramePr>
          <p:cNvPr id="24578" name="Object 5"/>
          <p:cNvGraphicFramePr>
            <a:graphicFrameLocks noChangeAspect="1"/>
          </p:cNvGraphicFramePr>
          <p:nvPr>
            <p:ph sz="half" idx="1"/>
          </p:nvPr>
        </p:nvGraphicFramePr>
        <p:xfrm>
          <a:off x="3200400" y="1371600"/>
          <a:ext cx="1905000" cy="457200"/>
        </p:xfrm>
        <a:graphic>
          <a:graphicData uri="http://schemas.openxmlformats.org/presentationml/2006/ole">
            <p:oleObj spid="_x0000_s24578" name="Equation" r:id="rId3" imgW="2273040" imgH="545760" progId="">
              <p:embed/>
            </p:oleObj>
          </a:graphicData>
        </a:graphic>
      </p:graphicFrame>
      <p:graphicFrame>
        <p:nvGraphicFramePr>
          <p:cNvPr id="24579" name="Object 9"/>
          <p:cNvGraphicFramePr>
            <a:graphicFrameLocks noChangeAspect="1"/>
          </p:cNvGraphicFramePr>
          <p:nvPr>
            <p:ph sz="quarter" idx="2"/>
          </p:nvPr>
        </p:nvGraphicFramePr>
        <p:xfrm>
          <a:off x="3048000" y="2433638"/>
          <a:ext cx="2514600" cy="614362"/>
        </p:xfrm>
        <a:graphic>
          <a:graphicData uri="http://schemas.openxmlformats.org/presentationml/2006/ole">
            <p:oleObj spid="_x0000_s24579" name="Equation" r:id="rId4" imgW="2958840" imgH="723600" progId="">
              <p:embed/>
            </p:oleObj>
          </a:graphicData>
        </a:graphic>
      </p:graphicFrame>
      <p:sp>
        <p:nvSpPr>
          <p:cNvPr id="24583" name="Text Box 4"/>
          <p:cNvSpPr txBox="1">
            <a:spLocks noChangeArrowheads="1"/>
          </p:cNvSpPr>
          <p:nvPr/>
        </p:nvSpPr>
        <p:spPr bwMode="auto">
          <a:xfrm>
            <a:off x="441325" y="898525"/>
            <a:ext cx="7810500" cy="396875"/>
          </a:xfrm>
          <a:prstGeom prst="rect">
            <a:avLst/>
          </a:prstGeom>
          <a:noFill/>
          <a:ln w="9525">
            <a:noFill/>
            <a:miter lim="800000"/>
            <a:headEnd/>
            <a:tailEnd/>
          </a:ln>
        </p:spPr>
        <p:txBody>
          <a:bodyPr wrap="none">
            <a:spAutoFit/>
          </a:bodyPr>
          <a:lstStyle/>
          <a:p>
            <a:r>
              <a:rPr kumimoji="1" lang="en-US" altLang="ko-KR">
                <a:ea typeface="굴림" pitchFamily="50" charset="-127"/>
              </a:rPr>
              <a:t>From there, any spectral density that satisfies the finite power constraint</a:t>
            </a:r>
            <a:endParaRPr lang="en-US"/>
          </a:p>
        </p:txBody>
      </p:sp>
      <p:sp>
        <p:nvSpPr>
          <p:cNvPr id="24584" name="Text Box 8"/>
          <p:cNvSpPr txBox="1">
            <a:spLocks noChangeArrowheads="1"/>
          </p:cNvSpPr>
          <p:nvPr/>
        </p:nvSpPr>
        <p:spPr bwMode="auto">
          <a:xfrm>
            <a:off x="517525" y="1965325"/>
            <a:ext cx="6548438" cy="1006475"/>
          </a:xfrm>
          <a:prstGeom prst="rect">
            <a:avLst/>
          </a:prstGeom>
          <a:noFill/>
          <a:ln w="9525">
            <a:noFill/>
            <a:miter lim="800000"/>
            <a:headEnd/>
            <a:tailEnd/>
          </a:ln>
        </p:spPr>
        <p:txBody>
          <a:bodyPr wrap="none">
            <a:spAutoFit/>
          </a:bodyPr>
          <a:lstStyle/>
          <a:p>
            <a:r>
              <a:rPr kumimoji="1" lang="en-US" altLang="ko-KR">
                <a:ea typeface="굴림" pitchFamily="50" charset="-127"/>
              </a:rPr>
              <a:t>and the Paley-Wiener constraint (see Eq. (12-4), p. 402, [4])</a:t>
            </a:r>
          </a:p>
          <a:p>
            <a:endParaRPr kumimoji="1" lang="en-US" altLang="ko-KR">
              <a:ea typeface="굴림" pitchFamily="50" charset="-127"/>
            </a:endParaRPr>
          </a:p>
          <a:p>
            <a:endParaRPr lang="en-US"/>
          </a:p>
        </p:txBody>
      </p:sp>
      <p:sp>
        <p:nvSpPr>
          <p:cNvPr id="24585" name="Text Box 12"/>
          <p:cNvSpPr txBox="1">
            <a:spLocks noChangeArrowheads="1"/>
          </p:cNvSpPr>
          <p:nvPr/>
        </p:nvSpPr>
        <p:spPr bwMode="auto">
          <a:xfrm>
            <a:off x="517525" y="3032125"/>
            <a:ext cx="2287588" cy="396875"/>
          </a:xfrm>
          <a:prstGeom prst="rect">
            <a:avLst/>
          </a:prstGeom>
          <a:noFill/>
          <a:ln w="9525">
            <a:noFill/>
            <a:miter lim="800000"/>
            <a:headEnd/>
            <a:tailEnd/>
          </a:ln>
        </p:spPr>
        <p:txBody>
          <a:bodyPr wrap="none">
            <a:spAutoFit/>
          </a:bodyPr>
          <a:lstStyle/>
          <a:p>
            <a:r>
              <a:rPr kumimoji="1" lang="en-US" altLang="ko-KR">
                <a:ea typeface="굴림" pitchFamily="50" charset="-127"/>
              </a:rPr>
              <a:t>can be factorized as</a:t>
            </a:r>
            <a:endParaRPr kumimoji="1" lang="en-US"/>
          </a:p>
        </p:txBody>
      </p:sp>
      <p:graphicFrame>
        <p:nvGraphicFramePr>
          <p:cNvPr id="24580" name="Object 13"/>
          <p:cNvGraphicFramePr>
            <a:graphicFrameLocks noChangeAspect="1"/>
          </p:cNvGraphicFramePr>
          <p:nvPr>
            <p:ph sz="quarter" idx="3"/>
          </p:nvPr>
        </p:nvGraphicFramePr>
        <p:xfrm>
          <a:off x="2286000" y="3505200"/>
          <a:ext cx="3886200" cy="396875"/>
        </p:xfrm>
        <a:graphic>
          <a:graphicData uri="http://schemas.openxmlformats.org/presentationml/2006/ole">
            <p:oleObj spid="_x0000_s24580" name="Equation" r:id="rId5" imgW="4470120" imgH="457200" progId="">
              <p:embed/>
            </p:oleObj>
          </a:graphicData>
        </a:graphic>
      </p:graphicFrame>
      <p:sp>
        <p:nvSpPr>
          <p:cNvPr id="24586" name="Text Box 16"/>
          <p:cNvSpPr txBox="1">
            <a:spLocks noChangeArrowheads="1"/>
          </p:cNvSpPr>
          <p:nvPr/>
        </p:nvSpPr>
        <p:spPr bwMode="auto">
          <a:xfrm>
            <a:off x="7070725" y="1379538"/>
            <a:ext cx="836613" cy="396875"/>
          </a:xfrm>
          <a:prstGeom prst="rect">
            <a:avLst/>
          </a:prstGeom>
          <a:noFill/>
          <a:ln w="9525">
            <a:noFill/>
            <a:miter lim="800000"/>
            <a:headEnd/>
            <a:tailEnd/>
          </a:ln>
        </p:spPr>
        <p:txBody>
          <a:bodyPr wrap="none">
            <a:spAutoFit/>
          </a:bodyPr>
          <a:lstStyle/>
          <a:p>
            <a:r>
              <a:rPr lang="en-US"/>
              <a:t>(3-56)</a:t>
            </a:r>
          </a:p>
        </p:txBody>
      </p:sp>
      <p:sp>
        <p:nvSpPr>
          <p:cNvPr id="24587" name="Text Box 17"/>
          <p:cNvSpPr txBox="1">
            <a:spLocks noChangeArrowheads="1"/>
          </p:cNvSpPr>
          <p:nvPr/>
        </p:nvSpPr>
        <p:spPr bwMode="auto">
          <a:xfrm>
            <a:off x="7086600" y="2522538"/>
            <a:ext cx="836613" cy="396875"/>
          </a:xfrm>
          <a:prstGeom prst="rect">
            <a:avLst/>
          </a:prstGeom>
          <a:noFill/>
          <a:ln w="9525">
            <a:noFill/>
            <a:miter lim="800000"/>
            <a:headEnd/>
            <a:tailEnd/>
          </a:ln>
        </p:spPr>
        <p:txBody>
          <a:bodyPr wrap="none">
            <a:spAutoFit/>
          </a:bodyPr>
          <a:lstStyle/>
          <a:p>
            <a:r>
              <a:rPr lang="en-US"/>
              <a:t>(3-57)</a:t>
            </a:r>
          </a:p>
        </p:txBody>
      </p:sp>
      <p:sp>
        <p:nvSpPr>
          <p:cNvPr id="24588" name="Text Box 18"/>
          <p:cNvSpPr txBox="1">
            <a:spLocks noChangeArrowheads="1"/>
          </p:cNvSpPr>
          <p:nvPr/>
        </p:nvSpPr>
        <p:spPr bwMode="auto">
          <a:xfrm>
            <a:off x="7086600" y="3436938"/>
            <a:ext cx="836613" cy="396875"/>
          </a:xfrm>
          <a:prstGeom prst="rect">
            <a:avLst/>
          </a:prstGeom>
          <a:noFill/>
          <a:ln w="9525">
            <a:noFill/>
            <a:miter lim="800000"/>
            <a:headEnd/>
            <a:tailEnd/>
          </a:ln>
        </p:spPr>
        <p:txBody>
          <a:bodyPr wrap="none">
            <a:spAutoFit/>
          </a:bodyPr>
          <a:lstStyle/>
          <a:p>
            <a:r>
              <a:rPr lang="en-US"/>
              <a:t>(3-58)</a:t>
            </a:r>
          </a:p>
        </p:txBody>
      </p:sp>
      <p:sp>
        <p:nvSpPr>
          <p:cNvPr id="24589" name="Text Box 19"/>
          <p:cNvSpPr txBox="1">
            <a:spLocks noChangeArrowheads="1"/>
          </p:cNvSpPr>
          <p:nvPr/>
        </p:nvSpPr>
        <p:spPr bwMode="auto">
          <a:xfrm>
            <a:off x="517525" y="4046538"/>
            <a:ext cx="8093075" cy="1920875"/>
          </a:xfrm>
          <a:prstGeom prst="rect">
            <a:avLst/>
          </a:prstGeom>
          <a:noFill/>
          <a:ln w="9525">
            <a:noFill/>
            <a:miter lim="800000"/>
            <a:headEnd/>
            <a:tailEnd/>
          </a:ln>
        </p:spPr>
        <p:txBody>
          <a:bodyPr>
            <a:spAutoFit/>
          </a:bodyPr>
          <a:lstStyle/>
          <a:p>
            <a:r>
              <a:rPr kumimoji="1" lang="en-US" altLang="ko-KR">
                <a:ea typeface="굴림" pitchFamily="50" charset="-127"/>
              </a:rPr>
              <a:t>where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rPr>
              <a:t>s</a:t>
            </a:r>
            <a:r>
              <a:rPr kumimoji="1" lang="en-US" altLang="ko-KR">
                <a:ea typeface="굴림" pitchFamily="50" charset="-127"/>
              </a:rPr>
              <a:t>) together with its inverse function 1/</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rPr>
              <a:t>s</a:t>
            </a:r>
            <a:r>
              <a:rPr kumimoji="1" lang="en-US" altLang="ko-KR">
                <a:ea typeface="굴림" pitchFamily="50" charset="-127"/>
              </a:rPr>
              <a:t>) represent two </a:t>
            </a:r>
          </a:p>
          <a:p>
            <a:r>
              <a:rPr kumimoji="1" lang="en-US" altLang="ko-KR">
                <a:ea typeface="굴림" pitchFamily="50" charset="-127"/>
              </a:rPr>
              <a:t>filters that are both analytic in Re </a:t>
            </a:r>
            <a:r>
              <a:rPr kumimoji="1" lang="en-US" altLang="ko-KR" i="1">
                <a:ea typeface="굴림" pitchFamily="50" charset="-127"/>
              </a:rPr>
              <a:t>s </a:t>
            </a:r>
            <a:r>
              <a:rPr kumimoji="1" lang="en-US" altLang="ko-KR">
                <a:ea typeface="굴림" pitchFamily="50" charset="-127"/>
              </a:rPr>
              <a:t>&gt; 0. Thus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rPr>
              <a:t>s</a:t>
            </a:r>
            <a:r>
              <a:rPr kumimoji="1" lang="en-US" altLang="ko-KR">
                <a:ea typeface="굴림" pitchFamily="50" charset="-127"/>
              </a:rPr>
              <a:t>) and its inverse 1/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rPr>
              <a:t>s</a:t>
            </a:r>
            <a:r>
              <a:rPr kumimoji="1" lang="en-US" altLang="ko-KR">
                <a:ea typeface="굴림" pitchFamily="50" charset="-127"/>
              </a:rPr>
              <a:t>) </a:t>
            </a:r>
          </a:p>
          <a:p>
            <a:r>
              <a:rPr kumimoji="1" lang="en-US" altLang="ko-KR">
                <a:ea typeface="굴림" pitchFamily="50" charset="-127"/>
              </a:rPr>
              <a:t>can be chosen to be s</a:t>
            </a:r>
            <a:r>
              <a:rPr kumimoji="1" lang="en-US" altLang="ko-KR" i="1">
                <a:ea typeface="굴림" pitchFamily="50" charset="-127"/>
              </a:rPr>
              <a:t>table</a:t>
            </a:r>
            <a:r>
              <a:rPr kumimoji="1" lang="en-US" altLang="ko-KR">
                <a:ea typeface="굴림" pitchFamily="50" charset="-127"/>
              </a:rPr>
              <a:t> and </a:t>
            </a:r>
            <a:r>
              <a:rPr kumimoji="1" lang="en-US" altLang="ko-KR" i="1">
                <a:ea typeface="굴림" pitchFamily="50" charset="-127"/>
              </a:rPr>
              <a:t>causal</a:t>
            </a:r>
            <a:r>
              <a:rPr kumimoji="1" lang="en-US" altLang="ko-KR">
                <a:ea typeface="굴림" pitchFamily="50" charset="-127"/>
              </a:rPr>
              <a:t> in (3-58). Such a filter is known as the </a:t>
            </a:r>
            <a:r>
              <a:rPr kumimoji="1" lang="en-US" altLang="ko-KR" i="1">
                <a:ea typeface="굴림" pitchFamily="50" charset="-127"/>
              </a:rPr>
              <a:t>Wiener factor</a:t>
            </a:r>
            <a:r>
              <a:rPr kumimoji="1" lang="en-US" altLang="ko-KR">
                <a:ea typeface="굴림" pitchFamily="50" charset="-127"/>
              </a:rPr>
              <a:t>, and since it has all its poles and zeros in the left half plane, it represents a </a:t>
            </a:r>
            <a:r>
              <a:rPr kumimoji="1" lang="en-US" altLang="ko-KR" i="1">
                <a:ea typeface="굴림" pitchFamily="50" charset="-127"/>
              </a:rPr>
              <a:t>minimum phase factor</a:t>
            </a:r>
            <a:r>
              <a:rPr kumimoji="1" lang="en-US" altLang="ko-KR">
                <a:ea typeface="굴림" pitchFamily="50" charset="-127"/>
              </a:rPr>
              <a:t>. In the rational case, if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represents a real process, then </a:t>
            </a:r>
            <a:r>
              <a:rPr kumimoji="1" lang="en-US" altLang="ko-KR" i="1">
                <a:ea typeface="굴림" pitchFamily="50" charset="-127"/>
              </a:rPr>
              <a:t>S</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is even and hence (3-58) reads</a:t>
            </a:r>
            <a:endParaRPr kumimoji="1"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4" name="Date Placeholder 6"/>
          <p:cNvSpPr>
            <a:spLocks noGrp="1"/>
          </p:cNvSpPr>
          <p:nvPr>
            <p:ph type="dt" sz="quarter" idx="10"/>
          </p:nvPr>
        </p:nvSpPr>
        <p:spPr>
          <a:noFill/>
        </p:spPr>
        <p:txBody>
          <a:bodyPr/>
          <a:lstStyle/>
          <a:p>
            <a:r>
              <a:rPr lang="en-US"/>
              <a:t>		 </a:t>
            </a:r>
            <a:r>
              <a:rPr lang="en-US" sz="1200"/>
              <a:t> </a:t>
            </a:r>
            <a:fld id="{C0597036-9C4D-441A-AC6A-25257F4DA713}" type="slidenum">
              <a:rPr lang="en-US" sz="1200">
                <a:solidFill>
                  <a:srgbClr val="003399"/>
                </a:solidFill>
              </a:rPr>
              <a:pPr/>
              <a:t>27</a:t>
            </a:fld>
            <a:endParaRPr lang="en-US" sz="1200">
              <a:solidFill>
                <a:srgbClr val="003399"/>
              </a:solidFill>
            </a:endParaRPr>
          </a:p>
        </p:txBody>
      </p:sp>
      <p:sp>
        <p:nvSpPr>
          <p:cNvPr id="25625" name="Rectangle 41"/>
          <p:cNvSpPr>
            <a:spLocks noGrp="1" noChangeArrowheads="1"/>
          </p:cNvSpPr>
          <p:nvPr>
            <p:ph type="title" sz="quarter"/>
          </p:nvPr>
        </p:nvSpPr>
        <p:spPr/>
        <p:txBody>
          <a:bodyPr/>
          <a:lstStyle/>
          <a:p>
            <a:r>
              <a:rPr lang="en-US" sz="2800" smtClean="0"/>
              <a:t>3. Matched Filter (11)</a:t>
            </a:r>
          </a:p>
        </p:txBody>
      </p:sp>
      <p:graphicFrame>
        <p:nvGraphicFramePr>
          <p:cNvPr id="25602" name="Object 4"/>
          <p:cNvGraphicFramePr>
            <a:graphicFrameLocks noChangeAspect="1"/>
          </p:cNvGraphicFramePr>
          <p:nvPr>
            <p:ph sz="quarter" idx="1"/>
          </p:nvPr>
        </p:nvGraphicFramePr>
        <p:xfrm>
          <a:off x="1828800" y="1066800"/>
          <a:ext cx="4800600" cy="387350"/>
        </p:xfrm>
        <a:graphic>
          <a:graphicData uri="http://schemas.openxmlformats.org/presentationml/2006/ole">
            <p:oleObj spid="_x0000_s25602" name="Equation" r:id="rId3" imgW="5663880" imgH="457200" progId="">
              <p:embed/>
            </p:oleObj>
          </a:graphicData>
        </a:graphic>
      </p:graphicFrame>
      <p:graphicFrame>
        <p:nvGraphicFramePr>
          <p:cNvPr id="25603" name="Object 8"/>
          <p:cNvGraphicFramePr>
            <a:graphicFrameLocks noChangeAspect="1"/>
          </p:cNvGraphicFramePr>
          <p:nvPr>
            <p:ph sz="quarter" idx="2"/>
          </p:nvPr>
        </p:nvGraphicFramePr>
        <p:xfrm>
          <a:off x="2286000" y="2114550"/>
          <a:ext cx="2743200" cy="704850"/>
        </p:xfrm>
        <a:graphic>
          <a:graphicData uri="http://schemas.openxmlformats.org/presentationml/2006/ole">
            <p:oleObj spid="_x0000_s25603" name="Equation" r:id="rId4" imgW="3213000" imgH="825480" progId="">
              <p:embed/>
            </p:oleObj>
          </a:graphicData>
        </a:graphic>
      </p:graphicFrame>
      <p:graphicFrame>
        <p:nvGraphicFramePr>
          <p:cNvPr id="25604" name="Object 12"/>
          <p:cNvGraphicFramePr>
            <a:graphicFrameLocks noChangeAspect="1"/>
          </p:cNvGraphicFramePr>
          <p:nvPr>
            <p:ph sz="quarter" idx="3"/>
          </p:nvPr>
        </p:nvGraphicFramePr>
        <p:xfrm>
          <a:off x="2057400" y="3211513"/>
          <a:ext cx="3048000" cy="674687"/>
        </p:xfrm>
        <a:graphic>
          <a:graphicData uri="http://schemas.openxmlformats.org/presentationml/2006/ole">
            <p:oleObj spid="_x0000_s25604" name="Equation" r:id="rId5" imgW="3441600" imgH="761760" progId="">
              <p:embed/>
            </p:oleObj>
          </a:graphicData>
        </a:graphic>
      </p:graphicFrame>
      <p:sp>
        <p:nvSpPr>
          <p:cNvPr id="25626" name="Text Box 7"/>
          <p:cNvSpPr txBox="1">
            <a:spLocks noChangeArrowheads="1"/>
          </p:cNvSpPr>
          <p:nvPr/>
        </p:nvSpPr>
        <p:spPr bwMode="auto">
          <a:xfrm>
            <a:off x="517525" y="1608138"/>
            <a:ext cx="4157663" cy="396875"/>
          </a:xfrm>
          <a:prstGeom prst="rect">
            <a:avLst/>
          </a:prstGeom>
          <a:noFill/>
          <a:ln w="9525">
            <a:noFill/>
            <a:miter lim="800000"/>
            <a:headEnd/>
            <a:tailEnd/>
          </a:ln>
        </p:spPr>
        <p:txBody>
          <a:bodyPr wrap="none">
            <a:spAutoFit/>
          </a:bodyPr>
          <a:lstStyle/>
          <a:p>
            <a:r>
              <a:rPr kumimoji="1" lang="en-US" altLang="ko-KR" u="sng">
                <a:ea typeface="굴림" pitchFamily="50" charset="-127"/>
              </a:rPr>
              <a:t>Example 18.3:</a:t>
            </a:r>
            <a:r>
              <a:rPr kumimoji="1" lang="en-US" altLang="ko-KR">
                <a:ea typeface="굴림" pitchFamily="50" charset="-127"/>
              </a:rPr>
              <a:t> Consider the spectrum</a:t>
            </a:r>
            <a:endParaRPr kumimoji="1" lang="en-US"/>
          </a:p>
        </p:txBody>
      </p:sp>
      <p:sp>
        <p:nvSpPr>
          <p:cNvPr id="25627" name="Text Box 11"/>
          <p:cNvSpPr txBox="1">
            <a:spLocks noChangeArrowheads="1"/>
          </p:cNvSpPr>
          <p:nvPr/>
        </p:nvSpPr>
        <p:spPr bwMode="auto">
          <a:xfrm>
            <a:off x="517525" y="2803525"/>
            <a:ext cx="2354263" cy="3968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which translates into</a:t>
            </a:r>
            <a:endParaRPr lang="en-US"/>
          </a:p>
        </p:txBody>
      </p:sp>
      <p:sp>
        <p:nvSpPr>
          <p:cNvPr id="25628" name="Line 16"/>
          <p:cNvSpPr>
            <a:spLocks noChangeShapeType="1"/>
          </p:cNvSpPr>
          <p:nvPr/>
        </p:nvSpPr>
        <p:spPr bwMode="auto">
          <a:xfrm>
            <a:off x="5867400" y="3048000"/>
            <a:ext cx="2743200" cy="0"/>
          </a:xfrm>
          <a:prstGeom prst="line">
            <a:avLst/>
          </a:prstGeom>
          <a:noFill/>
          <a:ln w="9525">
            <a:solidFill>
              <a:schemeClr val="tx1"/>
            </a:solidFill>
            <a:round/>
            <a:headEnd/>
            <a:tailEnd type="triangle" w="med" len="med"/>
          </a:ln>
        </p:spPr>
        <p:txBody>
          <a:bodyPr/>
          <a:lstStyle/>
          <a:p>
            <a:endParaRPr lang="en-US"/>
          </a:p>
        </p:txBody>
      </p:sp>
      <p:sp>
        <p:nvSpPr>
          <p:cNvPr id="25629" name="Line 17"/>
          <p:cNvSpPr>
            <a:spLocks noChangeShapeType="1"/>
          </p:cNvSpPr>
          <p:nvPr/>
        </p:nvSpPr>
        <p:spPr bwMode="auto">
          <a:xfrm flipV="1">
            <a:off x="7239000" y="1752600"/>
            <a:ext cx="0" cy="2362200"/>
          </a:xfrm>
          <a:prstGeom prst="line">
            <a:avLst/>
          </a:prstGeom>
          <a:noFill/>
          <a:ln w="9525">
            <a:solidFill>
              <a:schemeClr val="tx1"/>
            </a:solidFill>
            <a:round/>
            <a:headEnd/>
            <a:tailEnd type="triangle" w="med" len="med"/>
          </a:ln>
        </p:spPr>
        <p:txBody>
          <a:bodyPr/>
          <a:lstStyle/>
          <a:p>
            <a:endParaRPr lang="en-US"/>
          </a:p>
        </p:txBody>
      </p:sp>
      <p:sp>
        <p:nvSpPr>
          <p:cNvPr id="25630" name="Line 18"/>
          <p:cNvSpPr>
            <a:spLocks noChangeShapeType="1"/>
          </p:cNvSpPr>
          <p:nvPr/>
        </p:nvSpPr>
        <p:spPr bwMode="auto">
          <a:xfrm flipV="1">
            <a:off x="6629400" y="2438400"/>
            <a:ext cx="1219200" cy="1219200"/>
          </a:xfrm>
          <a:prstGeom prst="line">
            <a:avLst/>
          </a:prstGeom>
          <a:noFill/>
          <a:ln w="9525">
            <a:solidFill>
              <a:schemeClr val="tx1"/>
            </a:solidFill>
            <a:prstDash val="dash"/>
            <a:round/>
            <a:headEnd/>
            <a:tailEnd/>
          </a:ln>
        </p:spPr>
        <p:txBody>
          <a:bodyPr/>
          <a:lstStyle/>
          <a:p>
            <a:endParaRPr lang="en-US"/>
          </a:p>
        </p:txBody>
      </p:sp>
      <p:sp>
        <p:nvSpPr>
          <p:cNvPr id="25631" name="Line 19"/>
          <p:cNvSpPr>
            <a:spLocks noChangeShapeType="1"/>
          </p:cNvSpPr>
          <p:nvPr/>
        </p:nvSpPr>
        <p:spPr bwMode="auto">
          <a:xfrm>
            <a:off x="6553200" y="2362200"/>
            <a:ext cx="1295400" cy="1295400"/>
          </a:xfrm>
          <a:prstGeom prst="line">
            <a:avLst/>
          </a:prstGeom>
          <a:noFill/>
          <a:ln w="9525">
            <a:solidFill>
              <a:schemeClr val="tx1"/>
            </a:solidFill>
            <a:prstDash val="dash"/>
            <a:round/>
            <a:headEnd/>
            <a:tailEnd/>
          </a:ln>
        </p:spPr>
        <p:txBody>
          <a:bodyPr/>
          <a:lstStyle/>
          <a:p>
            <a:endParaRPr lang="en-US"/>
          </a:p>
        </p:txBody>
      </p:sp>
      <p:graphicFrame>
        <p:nvGraphicFramePr>
          <p:cNvPr id="25605" name="Object 20"/>
          <p:cNvGraphicFramePr>
            <a:graphicFrameLocks noChangeAspect="1"/>
          </p:cNvGraphicFramePr>
          <p:nvPr/>
        </p:nvGraphicFramePr>
        <p:xfrm>
          <a:off x="7162800" y="3810000"/>
          <a:ext cx="177800" cy="190500"/>
        </p:xfrm>
        <a:graphic>
          <a:graphicData uri="http://schemas.openxmlformats.org/presentationml/2006/ole">
            <p:oleObj spid="_x0000_s25605" name="Equation" r:id="rId6" imgW="177480" imgH="190440" progId="">
              <p:embed/>
            </p:oleObj>
          </a:graphicData>
        </a:graphic>
      </p:graphicFrame>
      <p:graphicFrame>
        <p:nvGraphicFramePr>
          <p:cNvPr id="25606" name="Object 21"/>
          <p:cNvGraphicFramePr>
            <a:graphicFrameLocks noChangeAspect="1"/>
          </p:cNvGraphicFramePr>
          <p:nvPr/>
        </p:nvGraphicFramePr>
        <p:xfrm>
          <a:off x="7162800" y="3848100"/>
          <a:ext cx="177800" cy="190500"/>
        </p:xfrm>
        <a:graphic>
          <a:graphicData uri="http://schemas.openxmlformats.org/presentationml/2006/ole">
            <p:oleObj spid="_x0000_s25606" name="Equation" r:id="rId7" imgW="177480" imgH="190440" progId="">
              <p:embed/>
            </p:oleObj>
          </a:graphicData>
        </a:graphic>
      </p:graphicFrame>
      <p:graphicFrame>
        <p:nvGraphicFramePr>
          <p:cNvPr id="25607" name="Object 22"/>
          <p:cNvGraphicFramePr>
            <a:graphicFrameLocks noChangeAspect="1"/>
          </p:cNvGraphicFramePr>
          <p:nvPr/>
        </p:nvGraphicFramePr>
        <p:xfrm>
          <a:off x="6248400" y="2971800"/>
          <a:ext cx="177800" cy="190500"/>
        </p:xfrm>
        <a:graphic>
          <a:graphicData uri="http://schemas.openxmlformats.org/presentationml/2006/ole">
            <p:oleObj spid="_x0000_s25607" name="Equation" r:id="rId8" imgW="177480" imgH="190440" progId="">
              <p:embed/>
            </p:oleObj>
          </a:graphicData>
        </a:graphic>
      </p:graphicFrame>
      <p:graphicFrame>
        <p:nvGraphicFramePr>
          <p:cNvPr id="25608" name="Object 23"/>
          <p:cNvGraphicFramePr>
            <a:graphicFrameLocks noChangeAspect="1"/>
          </p:cNvGraphicFramePr>
          <p:nvPr/>
        </p:nvGraphicFramePr>
        <p:xfrm>
          <a:off x="8001000" y="2971800"/>
          <a:ext cx="177800" cy="190500"/>
        </p:xfrm>
        <a:graphic>
          <a:graphicData uri="http://schemas.openxmlformats.org/presentationml/2006/ole">
            <p:oleObj spid="_x0000_s25608" name="Equation" r:id="rId9" imgW="177480" imgH="190440" progId="">
              <p:embed/>
            </p:oleObj>
          </a:graphicData>
        </a:graphic>
      </p:graphicFrame>
      <p:graphicFrame>
        <p:nvGraphicFramePr>
          <p:cNvPr id="25609" name="Object 24"/>
          <p:cNvGraphicFramePr>
            <a:graphicFrameLocks noChangeAspect="1"/>
          </p:cNvGraphicFramePr>
          <p:nvPr/>
        </p:nvGraphicFramePr>
        <p:xfrm>
          <a:off x="6477000" y="2254250"/>
          <a:ext cx="177800" cy="203200"/>
        </p:xfrm>
        <a:graphic>
          <a:graphicData uri="http://schemas.openxmlformats.org/presentationml/2006/ole">
            <p:oleObj spid="_x0000_s25609" name="Equation" r:id="rId10" imgW="177480" imgH="203040" progId="">
              <p:embed/>
            </p:oleObj>
          </a:graphicData>
        </a:graphic>
      </p:graphicFrame>
      <p:graphicFrame>
        <p:nvGraphicFramePr>
          <p:cNvPr id="25610" name="Object 25"/>
          <p:cNvGraphicFramePr>
            <a:graphicFrameLocks noChangeAspect="1"/>
          </p:cNvGraphicFramePr>
          <p:nvPr/>
        </p:nvGraphicFramePr>
        <p:xfrm>
          <a:off x="7772400" y="2286000"/>
          <a:ext cx="177800" cy="203200"/>
        </p:xfrm>
        <a:graphic>
          <a:graphicData uri="http://schemas.openxmlformats.org/presentationml/2006/ole">
            <p:oleObj spid="_x0000_s25610" name="Equation" r:id="rId11" imgW="177480" imgH="203040" progId="">
              <p:embed/>
            </p:oleObj>
          </a:graphicData>
        </a:graphic>
      </p:graphicFrame>
      <p:graphicFrame>
        <p:nvGraphicFramePr>
          <p:cNvPr id="25611" name="Object 26"/>
          <p:cNvGraphicFramePr>
            <a:graphicFrameLocks noChangeAspect="1"/>
          </p:cNvGraphicFramePr>
          <p:nvPr/>
        </p:nvGraphicFramePr>
        <p:xfrm>
          <a:off x="6553200" y="3581400"/>
          <a:ext cx="177800" cy="203200"/>
        </p:xfrm>
        <a:graphic>
          <a:graphicData uri="http://schemas.openxmlformats.org/presentationml/2006/ole">
            <p:oleObj spid="_x0000_s25611" name="Equation" r:id="rId12" imgW="177480" imgH="203040" progId="">
              <p:embed/>
            </p:oleObj>
          </a:graphicData>
        </a:graphic>
      </p:graphicFrame>
      <p:graphicFrame>
        <p:nvGraphicFramePr>
          <p:cNvPr id="25612" name="Object 27"/>
          <p:cNvGraphicFramePr>
            <a:graphicFrameLocks noChangeAspect="1"/>
          </p:cNvGraphicFramePr>
          <p:nvPr/>
        </p:nvGraphicFramePr>
        <p:xfrm>
          <a:off x="7747000" y="3530600"/>
          <a:ext cx="177800" cy="203200"/>
        </p:xfrm>
        <a:graphic>
          <a:graphicData uri="http://schemas.openxmlformats.org/presentationml/2006/ole">
            <p:oleObj spid="_x0000_s25612" name="Equation" r:id="rId13" imgW="177480" imgH="203040" progId="">
              <p:embed/>
            </p:oleObj>
          </a:graphicData>
        </a:graphic>
      </p:graphicFrame>
      <p:graphicFrame>
        <p:nvGraphicFramePr>
          <p:cNvPr id="25613" name="Object 28"/>
          <p:cNvGraphicFramePr>
            <a:graphicFrameLocks noChangeAspect="1"/>
          </p:cNvGraphicFramePr>
          <p:nvPr/>
        </p:nvGraphicFramePr>
        <p:xfrm>
          <a:off x="7162800" y="1943100"/>
          <a:ext cx="177800" cy="190500"/>
        </p:xfrm>
        <a:graphic>
          <a:graphicData uri="http://schemas.openxmlformats.org/presentationml/2006/ole">
            <p:oleObj spid="_x0000_s25613" name="Equation" r:id="rId14" imgW="177480" imgH="190440" progId="">
              <p:embed/>
            </p:oleObj>
          </a:graphicData>
        </a:graphic>
      </p:graphicFrame>
      <p:graphicFrame>
        <p:nvGraphicFramePr>
          <p:cNvPr id="25614" name="Object 29"/>
          <p:cNvGraphicFramePr>
            <a:graphicFrameLocks noChangeAspect="1"/>
          </p:cNvGraphicFramePr>
          <p:nvPr/>
        </p:nvGraphicFramePr>
        <p:xfrm>
          <a:off x="7162800" y="1981200"/>
          <a:ext cx="177800" cy="190500"/>
        </p:xfrm>
        <a:graphic>
          <a:graphicData uri="http://schemas.openxmlformats.org/presentationml/2006/ole">
            <p:oleObj spid="_x0000_s25614" name="Equation" r:id="rId15" imgW="177480" imgH="190440" progId="">
              <p:embed/>
            </p:oleObj>
          </a:graphicData>
        </a:graphic>
      </p:graphicFrame>
      <p:graphicFrame>
        <p:nvGraphicFramePr>
          <p:cNvPr id="25615" name="Object 31"/>
          <p:cNvGraphicFramePr>
            <a:graphicFrameLocks noChangeAspect="1"/>
          </p:cNvGraphicFramePr>
          <p:nvPr/>
        </p:nvGraphicFramePr>
        <p:xfrm>
          <a:off x="7391400" y="1905000"/>
          <a:ext cx="533400" cy="279400"/>
        </p:xfrm>
        <a:graphic>
          <a:graphicData uri="http://schemas.openxmlformats.org/presentationml/2006/ole">
            <p:oleObj spid="_x0000_s25615" name="Equation" r:id="rId16" imgW="533160" imgH="279360" progId="">
              <p:embed/>
            </p:oleObj>
          </a:graphicData>
        </a:graphic>
      </p:graphicFrame>
      <p:graphicFrame>
        <p:nvGraphicFramePr>
          <p:cNvPr id="25616" name="Object 32"/>
          <p:cNvGraphicFramePr>
            <a:graphicFrameLocks noChangeAspect="1"/>
          </p:cNvGraphicFramePr>
          <p:nvPr/>
        </p:nvGraphicFramePr>
        <p:xfrm>
          <a:off x="6883400" y="4038600"/>
          <a:ext cx="787400" cy="279400"/>
        </p:xfrm>
        <a:graphic>
          <a:graphicData uri="http://schemas.openxmlformats.org/presentationml/2006/ole">
            <p:oleObj spid="_x0000_s25616" name="Equation" r:id="rId17" imgW="787320" imgH="279360" progId="">
              <p:embed/>
            </p:oleObj>
          </a:graphicData>
        </a:graphic>
      </p:graphicFrame>
      <p:graphicFrame>
        <p:nvGraphicFramePr>
          <p:cNvPr id="25617" name="Object 33"/>
          <p:cNvGraphicFramePr>
            <a:graphicFrameLocks noChangeAspect="1"/>
          </p:cNvGraphicFramePr>
          <p:nvPr/>
        </p:nvGraphicFramePr>
        <p:xfrm>
          <a:off x="7924800" y="3124200"/>
          <a:ext cx="406400" cy="190500"/>
        </p:xfrm>
        <a:graphic>
          <a:graphicData uri="http://schemas.openxmlformats.org/presentationml/2006/ole">
            <p:oleObj spid="_x0000_s25617" name="Equation" r:id="rId18" imgW="406080" imgH="190440" progId="">
              <p:embed/>
            </p:oleObj>
          </a:graphicData>
        </a:graphic>
      </p:graphicFrame>
      <p:graphicFrame>
        <p:nvGraphicFramePr>
          <p:cNvPr id="25618" name="Object 34"/>
          <p:cNvGraphicFramePr>
            <a:graphicFrameLocks noChangeAspect="1"/>
          </p:cNvGraphicFramePr>
          <p:nvPr/>
        </p:nvGraphicFramePr>
        <p:xfrm>
          <a:off x="6102350" y="3124200"/>
          <a:ext cx="546100" cy="190500"/>
        </p:xfrm>
        <a:graphic>
          <a:graphicData uri="http://schemas.openxmlformats.org/presentationml/2006/ole">
            <p:oleObj spid="_x0000_s25618" name="Equation" r:id="rId19" imgW="545760" imgH="190440" progId="">
              <p:embed/>
            </p:oleObj>
          </a:graphicData>
        </a:graphic>
      </p:graphicFrame>
      <p:graphicFrame>
        <p:nvGraphicFramePr>
          <p:cNvPr id="25619" name="Object 35"/>
          <p:cNvGraphicFramePr>
            <a:graphicFrameLocks noChangeAspect="1"/>
          </p:cNvGraphicFramePr>
          <p:nvPr/>
        </p:nvGraphicFramePr>
        <p:xfrm>
          <a:off x="5867400" y="2057400"/>
          <a:ext cx="635000" cy="469900"/>
        </p:xfrm>
        <a:graphic>
          <a:graphicData uri="http://schemas.openxmlformats.org/presentationml/2006/ole">
            <p:oleObj spid="_x0000_s25619" name="Equation" r:id="rId20" imgW="634680" imgH="469800" progId="">
              <p:embed/>
            </p:oleObj>
          </a:graphicData>
        </a:graphic>
      </p:graphicFrame>
      <p:graphicFrame>
        <p:nvGraphicFramePr>
          <p:cNvPr id="25620" name="Object 36"/>
          <p:cNvGraphicFramePr>
            <a:graphicFrameLocks noChangeAspect="1"/>
          </p:cNvGraphicFramePr>
          <p:nvPr/>
        </p:nvGraphicFramePr>
        <p:xfrm>
          <a:off x="7912100" y="2209800"/>
          <a:ext cx="660400" cy="469900"/>
        </p:xfrm>
        <a:graphic>
          <a:graphicData uri="http://schemas.openxmlformats.org/presentationml/2006/ole">
            <p:oleObj spid="_x0000_s25620" name="Equation" r:id="rId21" imgW="660240" imgH="469800" progId="">
              <p:embed/>
            </p:oleObj>
          </a:graphicData>
        </a:graphic>
      </p:graphicFrame>
      <p:graphicFrame>
        <p:nvGraphicFramePr>
          <p:cNvPr id="25621" name="Object 37"/>
          <p:cNvGraphicFramePr>
            <a:graphicFrameLocks noChangeAspect="1"/>
          </p:cNvGraphicFramePr>
          <p:nvPr/>
        </p:nvGraphicFramePr>
        <p:xfrm>
          <a:off x="6102350" y="3797300"/>
          <a:ext cx="774700" cy="469900"/>
        </p:xfrm>
        <a:graphic>
          <a:graphicData uri="http://schemas.openxmlformats.org/presentationml/2006/ole">
            <p:oleObj spid="_x0000_s25621" name="Equation" r:id="rId22" imgW="774360" imgH="469800" progId="">
              <p:embed/>
            </p:oleObj>
          </a:graphicData>
        </a:graphic>
      </p:graphicFrame>
      <p:graphicFrame>
        <p:nvGraphicFramePr>
          <p:cNvPr id="25622" name="Object 38"/>
          <p:cNvGraphicFramePr>
            <a:graphicFrameLocks noChangeAspect="1"/>
          </p:cNvGraphicFramePr>
          <p:nvPr/>
        </p:nvGraphicFramePr>
        <p:xfrm>
          <a:off x="7531100" y="3733800"/>
          <a:ext cx="660400" cy="469900"/>
        </p:xfrm>
        <a:graphic>
          <a:graphicData uri="http://schemas.openxmlformats.org/presentationml/2006/ole">
            <p:oleObj spid="_x0000_s25622" name="Equation" r:id="rId23" imgW="660240" imgH="469800" progId="">
              <p:embed/>
            </p:oleObj>
          </a:graphicData>
        </a:graphic>
      </p:graphicFrame>
      <p:sp>
        <p:nvSpPr>
          <p:cNvPr id="25632" name="Text Box 39"/>
          <p:cNvSpPr txBox="1">
            <a:spLocks noChangeArrowheads="1"/>
          </p:cNvSpPr>
          <p:nvPr/>
        </p:nvSpPr>
        <p:spPr bwMode="auto">
          <a:xfrm>
            <a:off x="517525" y="4114800"/>
            <a:ext cx="8093075" cy="1006475"/>
          </a:xfrm>
          <a:prstGeom prst="rect">
            <a:avLst/>
          </a:prstGeom>
          <a:noFill/>
          <a:ln w="9525">
            <a:noFill/>
            <a:miter lim="800000"/>
            <a:headEnd/>
            <a:tailEnd/>
          </a:ln>
        </p:spPr>
        <p:txBody>
          <a:bodyPr>
            <a:spAutoFit/>
          </a:bodyPr>
          <a:lstStyle/>
          <a:p>
            <a:r>
              <a:rPr kumimoji="1" lang="en-US" altLang="ko-KR">
                <a:ea typeface="굴림" pitchFamily="50" charset="-127"/>
              </a:rPr>
              <a:t>The poles ( × ) and zeros ( º ) of this </a:t>
            </a:r>
          </a:p>
          <a:p>
            <a:r>
              <a:rPr kumimoji="1" lang="en-US" altLang="ko-KR">
                <a:ea typeface="굴림" pitchFamily="50" charset="-127"/>
              </a:rPr>
              <a:t>function are shown in the figure. From there to maintain the symmetry condition in (3-59), we may group together the left half factors as</a:t>
            </a:r>
            <a:endParaRPr lang="en-US"/>
          </a:p>
        </p:txBody>
      </p:sp>
      <p:graphicFrame>
        <p:nvGraphicFramePr>
          <p:cNvPr id="25623" name="Object 40"/>
          <p:cNvGraphicFramePr>
            <a:graphicFrameLocks noChangeAspect="1"/>
          </p:cNvGraphicFramePr>
          <p:nvPr>
            <p:ph sz="quarter" idx="4"/>
          </p:nvPr>
        </p:nvGraphicFramePr>
        <p:xfrm>
          <a:off x="1676400" y="5189538"/>
          <a:ext cx="4800600" cy="779462"/>
        </p:xfrm>
        <a:graphic>
          <a:graphicData uri="http://schemas.openxmlformats.org/presentationml/2006/ole">
            <p:oleObj spid="_x0000_s25623" name="Equation" r:id="rId24" imgW="5879880" imgH="952200" progId="">
              <p:embed/>
            </p:oleObj>
          </a:graphicData>
        </a:graphic>
      </p:graphicFrame>
      <p:sp>
        <p:nvSpPr>
          <p:cNvPr id="25633" name="Text Box 43"/>
          <p:cNvSpPr txBox="1">
            <a:spLocks noChangeArrowheads="1"/>
          </p:cNvSpPr>
          <p:nvPr/>
        </p:nvSpPr>
        <p:spPr bwMode="auto">
          <a:xfrm>
            <a:off x="7604125" y="1050925"/>
            <a:ext cx="836613" cy="396875"/>
          </a:xfrm>
          <a:prstGeom prst="rect">
            <a:avLst/>
          </a:prstGeom>
          <a:noFill/>
          <a:ln w="9525">
            <a:noFill/>
            <a:miter lim="800000"/>
            <a:headEnd/>
            <a:tailEnd/>
          </a:ln>
        </p:spPr>
        <p:txBody>
          <a:bodyPr wrap="none">
            <a:spAutoFit/>
          </a:bodyPr>
          <a:lstStyle/>
          <a:p>
            <a:r>
              <a:rPr lang="en-US"/>
              <a:t>(3-59)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Date Placeholder 5"/>
          <p:cNvSpPr>
            <a:spLocks noGrp="1"/>
          </p:cNvSpPr>
          <p:nvPr>
            <p:ph type="dt" sz="quarter" idx="10"/>
          </p:nvPr>
        </p:nvSpPr>
        <p:spPr>
          <a:noFill/>
        </p:spPr>
        <p:txBody>
          <a:bodyPr/>
          <a:lstStyle/>
          <a:p>
            <a:r>
              <a:rPr lang="en-US"/>
              <a:t>		 </a:t>
            </a:r>
            <a:r>
              <a:rPr lang="en-US" sz="1200"/>
              <a:t> </a:t>
            </a:r>
            <a:fld id="{B8483885-8904-45D9-8DC6-1B1D6D65D981}" type="slidenum">
              <a:rPr lang="en-US" sz="1200">
                <a:solidFill>
                  <a:srgbClr val="003399"/>
                </a:solidFill>
              </a:rPr>
              <a:pPr/>
              <a:t>28</a:t>
            </a:fld>
            <a:endParaRPr lang="en-US" sz="1200">
              <a:solidFill>
                <a:srgbClr val="003399"/>
              </a:solidFill>
            </a:endParaRPr>
          </a:p>
        </p:txBody>
      </p:sp>
      <p:sp>
        <p:nvSpPr>
          <p:cNvPr id="26630" name="Rectangle 14"/>
          <p:cNvSpPr>
            <a:spLocks noGrp="1" noChangeArrowheads="1"/>
          </p:cNvSpPr>
          <p:nvPr>
            <p:ph type="title"/>
          </p:nvPr>
        </p:nvSpPr>
        <p:spPr/>
        <p:txBody>
          <a:bodyPr/>
          <a:lstStyle/>
          <a:p>
            <a:r>
              <a:rPr lang="en-US" sz="2800" smtClean="0"/>
              <a:t>3. Matched Filter (12)</a:t>
            </a:r>
          </a:p>
        </p:txBody>
      </p:sp>
      <p:graphicFrame>
        <p:nvGraphicFramePr>
          <p:cNvPr id="26626" name="Object 6"/>
          <p:cNvGraphicFramePr>
            <a:graphicFrameLocks noChangeAspect="1"/>
          </p:cNvGraphicFramePr>
          <p:nvPr>
            <p:ph sz="half" idx="1"/>
          </p:nvPr>
        </p:nvGraphicFramePr>
        <p:xfrm>
          <a:off x="3048000" y="3533775"/>
          <a:ext cx="2133600" cy="352425"/>
        </p:xfrm>
        <a:graphic>
          <a:graphicData uri="http://schemas.openxmlformats.org/presentationml/2006/ole">
            <p:oleObj spid="_x0000_s26626" name="Equation" r:id="rId3" imgW="2463480" imgH="406080" progId="">
              <p:embed/>
            </p:oleObj>
          </a:graphicData>
        </a:graphic>
      </p:graphicFrame>
      <p:graphicFrame>
        <p:nvGraphicFramePr>
          <p:cNvPr id="26627" name="Object 10"/>
          <p:cNvGraphicFramePr>
            <a:graphicFrameLocks noChangeAspect="1"/>
          </p:cNvGraphicFramePr>
          <p:nvPr>
            <p:ph sz="quarter" idx="2"/>
          </p:nvPr>
        </p:nvGraphicFramePr>
        <p:xfrm>
          <a:off x="1981200" y="4114800"/>
          <a:ext cx="4800600" cy="479425"/>
        </p:xfrm>
        <a:graphic>
          <a:graphicData uri="http://schemas.openxmlformats.org/presentationml/2006/ole">
            <p:oleObj spid="_x0000_s26627" name="Equation" r:id="rId4" imgW="5460840" imgH="545760" progId="">
              <p:embed/>
            </p:oleObj>
          </a:graphicData>
        </a:graphic>
      </p:graphicFrame>
      <p:sp>
        <p:nvSpPr>
          <p:cNvPr id="26631" name="Text Box 4"/>
          <p:cNvSpPr txBox="1">
            <a:spLocks noChangeArrowheads="1"/>
          </p:cNvSpPr>
          <p:nvPr/>
        </p:nvSpPr>
        <p:spPr bwMode="auto">
          <a:xfrm>
            <a:off x="517525" y="898525"/>
            <a:ext cx="8093075" cy="1616075"/>
          </a:xfrm>
          <a:prstGeom prst="rect">
            <a:avLst/>
          </a:prstGeom>
          <a:noFill/>
          <a:ln w="9525">
            <a:noFill/>
            <a:miter lim="800000"/>
            <a:headEnd/>
            <a:tailEnd/>
          </a:ln>
        </p:spPr>
        <p:txBody>
          <a:bodyPr>
            <a:spAutoFit/>
          </a:bodyPr>
          <a:lstStyle/>
          <a:p>
            <a:r>
              <a:rPr kumimoji="1" lang="en-US" altLang="ko-KR">
                <a:ea typeface="굴림" pitchFamily="50" charset="-127"/>
              </a:rPr>
              <a:t>and it represents the Wiener factor for the spectrum </a:t>
            </a:r>
            <a:r>
              <a:rPr kumimoji="1" lang="en-US" altLang="ko-KR" i="1">
                <a:ea typeface="굴림" pitchFamily="50" charset="-127"/>
              </a:rPr>
              <a:t>S</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above. Observe that the poles and zeros (if any) on the </a:t>
            </a:r>
            <a:r>
              <a:rPr kumimoji="1" lang="en-US" altLang="ko-KR" i="1">
                <a:ea typeface="굴림" pitchFamily="50" charset="-127"/>
              </a:rPr>
              <a:t>j</a:t>
            </a:r>
            <a:r>
              <a:rPr kumimoji="1" lang="en-US" altLang="ko-KR" i="1">
                <a:ea typeface="굴림" pitchFamily="50" charset="-127"/>
                <a:sym typeface="Symbol" pitchFamily="18" charset="2"/>
              </a:rPr>
              <a:t>-</a:t>
            </a:r>
            <a:r>
              <a:rPr kumimoji="1" lang="en-US" altLang="ko-KR">
                <a:ea typeface="굴림" pitchFamily="50" charset="-127"/>
                <a:sym typeface="Symbol" pitchFamily="18" charset="2"/>
              </a:rPr>
              <a:t>axis </a:t>
            </a:r>
            <a:r>
              <a:rPr kumimoji="1" lang="en-US" altLang="ko-KR">
                <a:ea typeface="굴림" pitchFamily="50" charset="-127"/>
              </a:rPr>
              <a:t> appear in even multiples in </a:t>
            </a:r>
            <a:r>
              <a:rPr kumimoji="1" lang="en-US" altLang="ko-KR" i="1">
                <a:ea typeface="굴림" pitchFamily="50" charset="-127"/>
              </a:rPr>
              <a:t>S</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and hence half of them may be paired with </a:t>
            </a:r>
            <a:r>
              <a:rPr kumimoji="1" lang="en-US" altLang="ko-KR" i="1">
                <a:ea typeface="굴림" pitchFamily="50" charset="-127"/>
              </a:rPr>
              <a:t>H</a:t>
            </a:r>
            <a:r>
              <a:rPr kumimoji="1" lang="en-US" altLang="ko-KR">
                <a:ea typeface="굴림" pitchFamily="50" charset="-127"/>
              </a:rPr>
              <a:t>(s) (and the other half with </a:t>
            </a:r>
            <a:r>
              <a:rPr kumimoji="1" lang="en-US" altLang="ko-KR" i="1">
                <a:ea typeface="굴림" pitchFamily="50" charset="-127"/>
              </a:rPr>
              <a:t>H</a:t>
            </a:r>
            <a:r>
              <a:rPr kumimoji="1" lang="en-US" altLang="ko-KR">
                <a:ea typeface="굴림" pitchFamily="50" charset="-127"/>
              </a:rPr>
              <a:t>(– </a:t>
            </a:r>
            <a:r>
              <a:rPr kumimoji="1" lang="en-US" altLang="ko-KR" i="1">
                <a:ea typeface="굴림" pitchFamily="50" charset="-127"/>
              </a:rPr>
              <a:t>s</a:t>
            </a:r>
            <a:r>
              <a:rPr kumimoji="1" lang="en-US" altLang="ko-KR">
                <a:ea typeface="굴림" pitchFamily="50" charset="-127"/>
              </a:rPr>
              <a:t>)) to preserve the factorization condition in (3-58). Notice that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rPr>
              <a:t>s</a:t>
            </a:r>
            <a:r>
              <a:rPr kumimoji="1" lang="en-US" altLang="ko-KR">
                <a:ea typeface="굴림" pitchFamily="50" charset="-127"/>
              </a:rPr>
              <a:t>) is stable, and so is its inverse.</a:t>
            </a:r>
            <a:endParaRPr lang="en-US"/>
          </a:p>
        </p:txBody>
      </p:sp>
      <p:sp>
        <p:nvSpPr>
          <p:cNvPr id="26632" name="Text Box 5"/>
          <p:cNvSpPr txBox="1">
            <a:spLocks noChangeArrowheads="1"/>
          </p:cNvSpPr>
          <p:nvPr/>
        </p:nvSpPr>
        <p:spPr bwMode="auto">
          <a:xfrm>
            <a:off x="517525" y="2751138"/>
            <a:ext cx="7462838" cy="701675"/>
          </a:xfrm>
          <a:prstGeom prst="rect">
            <a:avLst/>
          </a:prstGeom>
          <a:noFill/>
          <a:ln w="9525">
            <a:noFill/>
            <a:miter lim="800000"/>
            <a:headEnd/>
            <a:tailEnd/>
          </a:ln>
        </p:spPr>
        <p:txBody>
          <a:bodyPr wrap="none">
            <a:spAutoFit/>
          </a:bodyPr>
          <a:lstStyle/>
          <a:p>
            <a:r>
              <a:rPr kumimoji="1" lang="en-US" altLang="ko-KR">
                <a:ea typeface="굴림" pitchFamily="50" charset="-127"/>
              </a:rPr>
              <a:t>More generally, if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rPr>
              <a:t>s</a:t>
            </a:r>
            <a:r>
              <a:rPr kumimoji="1" lang="en-US" altLang="ko-KR">
                <a:ea typeface="굴림" pitchFamily="50" charset="-127"/>
              </a:rPr>
              <a:t>) is minimum phase, then ln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rPr>
              <a:t>s</a:t>
            </a:r>
            <a:r>
              <a:rPr kumimoji="1" lang="en-US" altLang="ko-KR">
                <a:ea typeface="굴림" pitchFamily="50" charset="-127"/>
              </a:rPr>
              <a:t>) is analytic on</a:t>
            </a:r>
          </a:p>
          <a:p>
            <a:r>
              <a:rPr kumimoji="1" lang="en-US" altLang="ko-KR">
                <a:ea typeface="굴림" pitchFamily="50" charset="-127"/>
              </a:rPr>
              <a:t>the right half plane so that</a:t>
            </a:r>
            <a:endParaRPr kumimoji="1" lang="en-US"/>
          </a:p>
        </p:txBody>
      </p:sp>
      <p:sp>
        <p:nvSpPr>
          <p:cNvPr id="26633" name="Text Box 9"/>
          <p:cNvSpPr txBox="1">
            <a:spLocks noChangeArrowheads="1"/>
          </p:cNvSpPr>
          <p:nvPr/>
        </p:nvSpPr>
        <p:spPr bwMode="auto">
          <a:xfrm>
            <a:off x="593725" y="3810000"/>
            <a:ext cx="746125" cy="396875"/>
          </a:xfrm>
          <a:prstGeom prst="rect">
            <a:avLst/>
          </a:prstGeom>
          <a:noFill/>
          <a:ln w="9525">
            <a:noFill/>
            <a:miter lim="800000"/>
            <a:headEnd/>
            <a:tailEnd/>
          </a:ln>
        </p:spPr>
        <p:txBody>
          <a:bodyPr wrap="none">
            <a:spAutoFit/>
          </a:bodyPr>
          <a:lstStyle/>
          <a:p>
            <a:r>
              <a:rPr lang="en-US"/>
              <a:t>gives</a:t>
            </a:r>
          </a:p>
        </p:txBody>
      </p:sp>
      <p:graphicFrame>
        <p:nvGraphicFramePr>
          <p:cNvPr id="26628" name="Object 13"/>
          <p:cNvGraphicFramePr>
            <a:graphicFrameLocks noChangeAspect="1"/>
          </p:cNvGraphicFramePr>
          <p:nvPr>
            <p:ph sz="quarter" idx="3"/>
          </p:nvPr>
        </p:nvGraphicFramePr>
        <p:xfrm>
          <a:off x="3048000" y="4800600"/>
          <a:ext cx="2667000" cy="1009650"/>
        </p:xfrm>
        <a:graphic>
          <a:graphicData uri="http://schemas.openxmlformats.org/presentationml/2006/ole">
            <p:oleObj spid="_x0000_s26628" name="Equation" r:id="rId5" imgW="3149280" imgH="1193760" progId="">
              <p:embed/>
            </p:oleObj>
          </a:graphicData>
        </a:graphic>
      </p:graphicFrame>
      <p:sp>
        <p:nvSpPr>
          <p:cNvPr id="26634" name="Text Box 16"/>
          <p:cNvSpPr txBox="1">
            <a:spLocks noChangeArrowheads="1"/>
          </p:cNvSpPr>
          <p:nvPr/>
        </p:nvSpPr>
        <p:spPr bwMode="auto">
          <a:xfrm>
            <a:off x="592138" y="4572000"/>
            <a:ext cx="703262" cy="396875"/>
          </a:xfrm>
          <a:prstGeom prst="rect">
            <a:avLst/>
          </a:prstGeom>
          <a:noFill/>
          <a:ln w="9525">
            <a:noFill/>
            <a:miter lim="800000"/>
            <a:headEnd/>
            <a:tailEnd/>
          </a:ln>
        </p:spPr>
        <p:txBody>
          <a:bodyPr wrap="none">
            <a:spAutoFit/>
          </a:bodyPr>
          <a:lstStyle/>
          <a:p>
            <a:r>
              <a:rPr lang="en-US"/>
              <a:t>Thus</a:t>
            </a:r>
          </a:p>
        </p:txBody>
      </p:sp>
      <p:sp>
        <p:nvSpPr>
          <p:cNvPr id="26635" name="Text Box 17"/>
          <p:cNvSpPr txBox="1">
            <a:spLocks noChangeArrowheads="1"/>
          </p:cNvSpPr>
          <p:nvPr/>
        </p:nvSpPr>
        <p:spPr bwMode="auto">
          <a:xfrm>
            <a:off x="7316788" y="3513138"/>
            <a:ext cx="836612" cy="396875"/>
          </a:xfrm>
          <a:prstGeom prst="rect">
            <a:avLst/>
          </a:prstGeom>
          <a:noFill/>
          <a:ln w="9525">
            <a:noFill/>
            <a:miter lim="800000"/>
            <a:headEnd/>
            <a:tailEnd/>
          </a:ln>
        </p:spPr>
        <p:txBody>
          <a:bodyPr wrap="none">
            <a:spAutoFit/>
          </a:bodyPr>
          <a:lstStyle/>
          <a:p>
            <a:r>
              <a:rPr lang="en-US"/>
              <a:t>(3-60)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Date Placeholder 6"/>
          <p:cNvSpPr>
            <a:spLocks noGrp="1"/>
          </p:cNvSpPr>
          <p:nvPr>
            <p:ph type="dt" sz="quarter" idx="10"/>
          </p:nvPr>
        </p:nvSpPr>
        <p:spPr>
          <a:noFill/>
        </p:spPr>
        <p:txBody>
          <a:bodyPr/>
          <a:lstStyle/>
          <a:p>
            <a:r>
              <a:rPr lang="en-US"/>
              <a:t>		 </a:t>
            </a:r>
            <a:r>
              <a:rPr lang="en-US" sz="1200"/>
              <a:t> </a:t>
            </a:r>
            <a:fld id="{E57767CA-C92B-45D8-A253-4F977BDA5B4B}" type="slidenum">
              <a:rPr lang="en-US" sz="1200">
                <a:solidFill>
                  <a:srgbClr val="003399"/>
                </a:solidFill>
              </a:rPr>
              <a:pPr/>
              <a:t>29</a:t>
            </a:fld>
            <a:endParaRPr lang="en-US" sz="1200">
              <a:solidFill>
                <a:srgbClr val="003399"/>
              </a:solidFill>
            </a:endParaRPr>
          </a:p>
        </p:txBody>
      </p:sp>
      <p:sp>
        <p:nvSpPr>
          <p:cNvPr id="27656" name="Rectangle 19"/>
          <p:cNvSpPr>
            <a:spLocks noGrp="1" noChangeArrowheads="1"/>
          </p:cNvSpPr>
          <p:nvPr>
            <p:ph type="title" sz="quarter"/>
          </p:nvPr>
        </p:nvSpPr>
        <p:spPr/>
        <p:txBody>
          <a:bodyPr/>
          <a:lstStyle/>
          <a:p>
            <a:r>
              <a:rPr lang="en-US" sz="2800" smtClean="0"/>
              <a:t>3. Matched Filter (13)</a:t>
            </a:r>
          </a:p>
        </p:txBody>
      </p:sp>
      <p:graphicFrame>
        <p:nvGraphicFramePr>
          <p:cNvPr id="27650" name="Object 5"/>
          <p:cNvGraphicFramePr>
            <a:graphicFrameLocks noChangeAspect="1"/>
          </p:cNvGraphicFramePr>
          <p:nvPr>
            <p:ph sz="quarter" idx="1"/>
          </p:nvPr>
        </p:nvGraphicFramePr>
        <p:xfrm>
          <a:off x="3276600" y="1768475"/>
          <a:ext cx="2133600" cy="288925"/>
        </p:xfrm>
        <a:graphic>
          <a:graphicData uri="http://schemas.openxmlformats.org/presentationml/2006/ole">
            <p:oleObj spid="_x0000_s27650" name="Equation" r:id="rId3" imgW="2527200" imgH="342720" progId="">
              <p:embed/>
            </p:oleObj>
          </a:graphicData>
        </a:graphic>
      </p:graphicFrame>
      <p:graphicFrame>
        <p:nvGraphicFramePr>
          <p:cNvPr id="27651" name="Object 10"/>
          <p:cNvGraphicFramePr>
            <a:graphicFrameLocks noChangeAspect="1"/>
          </p:cNvGraphicFramePr>
          <p:nvPr>
            <p:ph sz="quarter" idx="2"/>
          </p:nvPr>
        </p:nvGraphicFramePr>
        <p:xfrm>
          <a:off x="3429000" y="3505200"/>
          <a:ext cx="1981200" cy="465138"/>
        </p:xfrm>
        <a:graphic>
          <a:graphicData uri="http://schemas.openxmlformats.org/presentationml/2006/ole">
            <p:oleObj spid="_x0000_s27651" name="Equation" r:id="rId4" imgW="2323800" imgH="545760" progId="">
              <p:embed/>
            </p:oleObj>
          </a:graphicData>
        </a:graphic>
      </p:graphicFrame>
      <p:graphicFrame>
        <p:nvGraphicFramePr>
          <p:cNvPr id="27652" name="Object 14"/>
          <p:cNvGraphicFramePr>
            <a:graphicFrameLocks noChangeAspect="1"/>
          </p:cNvGraphicFramePr>
          <p:nvPr>
            <p:ph sz="quarter" idx="3"/>
          </p:nvPr>
        </p:nvGraphicFramePr>
        <p:xfrm>
          <a:off x="3124200" y="4114800"/>
          <a:ext cx="2590800" cy="482600"/>
        </p:xfrm>
        <a:graphic>
          <a:graphicData uri="http://schemas.openxmlformats.org/presentationml/2006/ole">
            <p:oleObj spid="_x0000_s27652" name="Equation" r:id="rId5" imgW="2933640" imgH="545760" progId="">
              <p:embed/>
            </p:oleObj>
          </a:graphicData>
        </a:graphic>
      </p:graphicFrame>
      <p:sp>
        <p:nvSpPr>
          <p:cNvPr id="27657" name="Text Box 4"/>
          <p:cNvSpPr txBox="1">
            <a:spLocks noChangeArrowheads="1"/>
          </p:cNvSpPr>
          <p:nvPr/>
        </p:nvSpPr>
        <p:spPr bwMode="auto">
          <a:xfrm>
            <a:off x="457200" y="898525"/>
            <a:ext cx="8229600" cy="701675"/>
          </a:xfrm>
          <a:prstGeom prst="rect">
            <a:avLst/>
          </a:prstGeom>
          <a:noFill/>
          <a:ln w="9525">
            <a:noFill/>
            <a:miter lim="800000"/>
            <a:headEnd/>
            <a:tailEnd/>
          </a:ln>
        </p:spPr>
        <p:txBody>
          <a:bodyPr>
            <a:spAutoFit/>
          </a:bodyPr>
          <a:lstStyle/>
          <a:p>
            <a:r>
              <a:rPr kumimoji="1" lang="en-US" altLang="ko-KR">
                <a:ea typeface="굴림" pitchFamily="50" charset="-127"/>
              </a:rPr>
              <a:t>Since cos</a:t>
            </a:r>
            <a:r>
              <a:rPr kumimoji="1" lang="en-US" altLang="ko-KR" i="1">
                <a:ea typeface="굴림" pitchFamily="50" charset="-127"/>
                <a:sym typeface="Symbol" pitchFamily="18" charset="2"/>
              </a:rPr>
              <a:t>t  </a:t>
            </a:r>
            <a:r>
              <a:rPr kumimoji="1" lang="en-US" altLang="ko-KR">
                <a:ea typeface="굴림" pitchFamily="50" charset="-127"/>
                <a:sym typeface="Symbol" pitchFamily="18" charset="2"/>
              </a:rPr>
              <a:t>and  sin</a:t>
            </a:r>
            <a:r>
              <a:rPr kumimoji="1" lang="en-US" altLang="ko-KR" i="1">
                <a:ea typeface="굴림" pitchFamily="50" charset="-127"/>
                <a:sym typeface="Symbol" pitchFamily="18" charset="2"/>
              </a:rPr>
              <a:t>t</a:t>
            </a:r>
            <a:r>
              <a:rPr kumimoji="1" lang="en-US" altLang="ko-KR">
                <a:ea typeface="굴림" pitchFamily="50" charset="-127"/>
              </a:rPr>
              <a:t>  are Hilbert transform pairs, it follows that the phase function </a:t>
            </a:r>
            <a:r>
              <a:rPr kumimoji="1" lang="en-US" altLang="ko-KR" i="1">
                <a:ea typeface="굴림" pitchFamily="50" charset="-127"/>
                <a:sym typeface="Symbol" pitchFamily="18" charset="2"/>
              </a:rPr>
              <a:t></a:t>
            </a:r>
            <a:r>
              <a:rPr kumimoji="1" lang="en-US" altLang="ko-KR">
                <a:ea typeface="굴림" pitchFamily="50" charset="-127"/>
                <a:sym typeface="Symbol" pitchFamily="18" charset="2"/>
              </a:rPr>
              <a:t>(</a:t>
            </a:r>
            <a:r>
              <a:rPr kumimoji="1" lang="en-US" altLang="ko-KR" i="1">
                <a:ea typeface="굴림" pitchFamily="50" charset="-127"/>
                <a:sym typeface="Symbol" pitchFamily="18" charset="2"/>
              </a:rPr>
              <a:t></a:t>
            </a:r>
            <a:r>
              <a:rPr kumimoji="1" lang="en-US" altLang="ko-KR">
                <a:ea typeface="굴림" pitchFamily="50" charset="-127"/>
                <a:sym typeface="Symbol" pitchFamily="18" charset="2"/>
              </a:rPr>
              <a:t>)</a:t>
            </a:r>
            <a:r>
              <a:rPr kumimoji="1" lang="en-US" altLang="ko-KR">
                <a:ea typeface="굴림" pitchFamily="50" charset="-127"/>
              </a:rPr>
              <a:t> in (3-60) is given by the Hilbert </a:t>
            </a:r>
            <a:r>
              <a:rPr kumimoji="1" lang="en-US"/>
              <a:t>transform of  ln </a:t>
            </a:r>
            <a:r>
              <a:rPr kumimoji="1" lang="en-US" i="1"/>
              <a:t>A</a:t>
            </a:r>
            <a:r>
              <a:rPr kumimoji="1" lang="en-US"/>
              <a:t>(</a:t>
            </a:r>
            <a:r>
              <a:rPr kumimoji="1" lang="en-US" altLang="ko-KR" i="1">
                <a:ea typeface="굴림" pitchFamily="50" charset="-127"/>
                <a:sym typeface="Symbol" pitchFamily="18" charset="2"/>
              </a:rPr>
              <a:t></a:t>
            </a:r>
            <a:r>
              <a:rPr kumimoji="1" lang="en-US"/>
              <a:t>). Thus</a:t>
            </a:r>
          </a:p>
        </p:txBody>
      </p:sp>
      <p:sp>
        <p:nvSpPr>
          <p:cNvPr id="27658" name="Text Box 8"/>
          <p:cNvSpPr txBox="1">
            <a:spLocks noChangeArrowheads="1"/>
          </p:cNvSpPr>
          <p:nvPr/>
        </p:nvSpPr>
        <p:spPr bwMode="auto">
          <a:xfrm>
            <a:off x="457200" y="2133600"/>
            <a:ext cx="8077200" cy="1006475"/>
          </a:xfrm>
          <a:prstGeom prst="rect">
            <a:avLst/>
          </a:prstGeom>
          <a:noFill/>
          <a:ln w="9525">
            <a:noFill/>
            <a:miter lim="800000"/>
            <a:headEnd/>
            <a:tailEnd/>
          </a:ln>
        </p:spPr>
        <p:txBody>
          <a:bodyPr>
            <a:spAutoFit/>
          </a:bodyPr>
          <a:lstStyle/>
          <a:p>
            <a:r>
              <a:rPr kumimoji="1" lang="en-US" altLang="ko-KR">
                <a:ea typeface="굴림" pitchFamily="50" charset="-127"/>
              </a:rPr>
              <a:t>Eq. (3-60) may be used to generate the unknown phase function of a minimum phase factor from its magnitude. </a:t>
            </a:r>
          </a:p>
          <a:p>
            <a:endParaRPr lang="en-US"/>
          </a:p>
        </p:txBody>
      </p:sp>
      <p:sp>
        <p:nvSpPr>
          <p:cNvPr id="27659" name="Text Box 9"/>
          <p:cNvSpPr txBox="1">
            <a:spLocks noChangeArrowheads="1"/>
          </p:cNvSpPr>
          <p:nvPr/>
        </p:nvSpPr>
        <p:spPr bwMode="auto">
          <a:xfrm>
            <a:off x="457200" y="3124200"/>
            <a:ext cx="7567613" cy="396875"/>
          </a:xfrm>
          <a:prstGeom prst="rect">
            <a:avLst/>
          </a:prstGeom>
          <a:noFill/>
          <a:ln w="9525">
            <a:noFill/>
            <a:miter lim="800000"/>
            <a:headEnd/>
            <a:tailEnd/>
          </a:ln>
        </p:spPr>
        <p:txBody>
          <a:bodyPr wrap="none">
            <a:spAutoFit/>
          </a:bodyPr>
          <a:lstStyle/>
          <a:p>
            <a:r>
              <a:rPr kumimoji="1" lang="en-US" altLang="ko-KR">
                <a:ea typeface="굴림" pitchFamily="50" charset="-127"/>
              </a:rPr>
              <a:t>For discrete-time processes, the factorization conditions take the form</a:t>
            </a:r>
            <a:endParaRPr kumimoji="1" lang="en-US"/>
          </a:p>
        </p:txBody>
      </p:sp>
      <p:sp>
        <p:nvSpPr>
          <p:cNvPr id="27660" name="Text Box 13"/>
          <p:cNvSpPr txBox="1">
            <a:spLocks noChangeArrowheads="1"/>
          </p:cNvSpPr>
          <p:nvPr/>
        </p:nvSpPr>
        <p:spPr bwMode="auto">
          <a:xfrm>
            <a:off x="457200" y="3810000"/>
            <a:ext cx="568325" cy="396875"/>
          </a:xfrm>
          <a:prstGeom prst="rect">
            <a:avLst/>
          </a:prstGeom>
          <a:noFill/>
          <a:ln w="9525">
            <a:noFill/>
            <a:miter lim="800000"/>
            <a:headEnd/>
            <a:tailEnd/>
          </a:ln>
        </p:spPr>
        <p:txBody>
          <a:bodyPr wrap="none">
            <a:spAutoFit/>
          </a:bodyPr>
          <a:lstStyle/>
          <a:p>
            <a:r>
              <a:rPr lang="en-US"/>
              <a:t>and</a:t>
            </a:r>
          </a:p>
        </p:txBody>
      </p:sp>
      <p:sp>
        <p:nvSpPr>
          <p:cNvPr id="27661" name="Text Box 17"/>
          <p:cNvSpPr txBox="1">
            <a:spLocks noChangeArrowheads="1"/>
          </p:cNvSpPr>
          <p:nvPr/>
        </p:nvSpPr>
        <p:spPr bwMode="auto">
          <a:xfrm>
            <a:off x="457200" y="4572000"/>
            <a:ext cx="1457325" cy="7016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In that case </a:t>
            </a:r>
          </a:p>
          <a:p>
            <a:endParaRPr lang="en-US"/>
          </a:p>
        </p:txBody>
      </p:sp>
      <p:graphicFrame>
        <p:nvGraphicFramePr>
          <p:cNvPr id="27653" name="Object 18"/>
          <p:cNvGraphicFramePr>
            <a:graphicFrameLocks noChangeAspect="1"/>
          </p:cNvGraphicFramePr>
          <p:nvPr>
            <p:ph sz="quarter" idx="4"/>
          </p:nvPr>
        </p:nvGraphicFramePr>
        <p:xfrm>
          <a:off x="3429000" y="4800600"/>
          <a:ext cx="1981200" cy="350838"/>
        </p:xfrm>
        <a:graphic>
          <a:graphicData uri="http://schemas.openxmlformats.org/presentationml/2006/ole">
            <p:oleObj spid="_x0000_s27653" name="Equation" r:id="rId6" imgW="2286000" imgH="406080" progId="">
              <p:embed/>
            </p:oleObj>
          </a:graphicData>
        </a:graphic>
      </p:graphicFrame>
      <p:graphicFrame>
        <p:nvGraphicFramePr>
          <p:cNvPr id="27654" name="Object 21"/>
          <p:cNvGraphicFramePr>
            <a:graphicFrameLocks noChangeAspect="1"/>
          </p:cNvGraphicFramePr>
          <p:nvPr/>
        </p:nvGraphicFramePr>
        <p:xfrm>
          <a:off x="3505200" y="5486400"/>
          <a:ext cx="1905000" cy="635000"/>
        </p:xfrm>
        <a:graphic>
          <a:graphicData uri="http://schemas.openxmlformats.org/presentationml/2006/ole">
            <p:oleObj spid="_x0000_s27654" name="Equation" r:id="rId7" imgW="2286000" imgH="761760" progId="">
              <p:embed/>
            </p:oleObj>
          </a:graphicData>
        </a:graphic>
      </p:graphicFrame>
      <p:sp>
        <p:nvSpPr>
          <p:cNvPr id="27662" name="Text Box 22"/>
          <p:cNvSpPr txBox="1">
            <a:spLocks noChangeArrowheads="1"/>
          </p:cNvSpPr>
          <p:nvPr/>
        </p:nvSpPr>
        <p:spPr bwMode="auto">
          <a:xfrm>
            <a:off x="7469188" y="1684338"/>
            <a:ext cx="836612" cy="396875"/>
          </a:xfrm>
          <a:prstGeom prst="rect">
            <a:avLst/>
          </a:prstGeom>
          <a:noFill/>
          <a:ln w="9525">
            <a:noFill/>
            <a:miter lim="800000"/>
            <a:headEnd/>
            <a:tailEnd/>
          </a:ln>
        </p:spPr>
        <p:txBody>
          <a:bodyPr wrap="none">
            <a:spAutoFit/>
          </a:bodyPr>
          <a:lstStyle/>
          <a:p>
            <a:r>
              <a:rPr lang="en-US"/>
              <a:t>(3-61)</a:t>
            </a:r>
          </a:p>
        </p:txBody>
      </p:sp>
      <p:sp>
        <p:nvSpPr>
          <p:cNvPr id="27663" name="Text Box 23"/>
          <p:cNvSpPr txBox="1">
            <a:spLocks noChangeArrowheads="1"/>
          </p:cNvSpPr>
          <p:nvPr/>
        </p:nvSpPr>
        <p:spPr bwMode="auto">
          <a:xfrm>
            <a:off x="7469188" y="3505200"/>
            <a:ext cx="836612" cy="396875"/>
          </a:xfrm>
          <a:prstGeom prst="rect">
            <a:avLst/>
          </a:prstGeom>
          <a:noFill/>
          <a:ln w="9525">
            <a:noFill/>
            <a:miter lim="800000"/>
            <a:headEnd/>
            <a:tailEnd/>
          </a:ln>
        </p:spPr>
        <p:txBody>
          <a:bodyPr wrap="none">
            <a:spAutoFit/>
          </a:bodyPr>
          <a:lstStyle/>
          <a:p>
            <a:r>
              <a:rPr lang="en-US"/>
              <a:t>(3-62)</a:t>
            </a:r>
          </a:p>
        </p:txBody>
      </p:sp>
      <p:sp>
        <p:nvSpPr>
          <p:cNvPr id="27664" name="Text Box 24"/>
          <p:cNvSpPr txBox="1">
            <a:spLocks noChangeArrowheads="1"/>
          </p:cNvSpPr>
          <p:nvPr/>
        </p:nvSpPr>
        <p:spPr bwMode="auto">
          <a:xfrm>
            <a:off x="7469188" y="4114800"/>
            <a:ext cx="836612" cy="396875"/>
          </a:xfrm>
          <a:prstGeom prst="rect">
            <a:avLst/>
          </a:prstGeom>
          <a:noFill/>
          <a:ln w="9525">
            <a:noFill/>
            <a:miter lim="800000"/>
            <a:headEnd/>
            <a:tailEnd/>
          </a:ln>
        </p:spPr>
        <p:txBody>
          <a:bodyPr wrap="none">
            <a:spAutoFit/>
          </a:bodyPr>
          <a:lstStyle/>
          <a:p>
            <a:r>
              <a:rPr lang="en-US"/>
              <a:t>(3-63)</a:t>
            </a:r>
          </a:p>
        </p:txBody>
      </p:sp>
      <p:sp>
        <p:nvSpPr>
          <p:cNvPr id="27665" name="Text Box 25"/>
          <p:cNvSpPr txBox="1">
            <a:spLocks noChangeArrowheads="1"/>
          </p:cNvSpPr>
          <p:nvPr/>
        </p:nvSpPr>
        <p:spPr bwMode="auto">
          <a:xfrm>
            <a:off x="457200" y="5181600"/>
            <a:ext cx="3495675" cy="396875"/>
          </a:xfrm>
          <a:prstGeom prst="rect">
            <a:avLst/>
          </a:prstGeom>
          <a:noFill/>
          <a:ln w="9525">
            <a:noFill/>
            <a:miter lim="800000"/>
            <a:headEnd/>
            <a:tailEnd/>
          </a:ln>
        </p:spPr>
        <p:txBody>
          <a:bodyPr wrap="none">
            <a:spAutoFit/>
          </a:bodyPr>
          <a:lstStyle/>
          <a:p>
            <a:r>
              <a:rPr kumimoji="1" lang="en-US" altLang="ko-KR">
                <a:ea typeface="굴림" pitchFamily="50" charset="-127"/>
              </a:rPr>
              <a:t>where the discrete-time system</a:t>
            </a:r>
            <a:endParaRPr kumimoji="1"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Date Placeholder 4"/>
          <p:cNvSpPr>
            <a:spLocks noGrp="1"/>
          </p:cNvSpPr>
          <p:nvPr>
            <p:ph type="dt" sz="quarter" idx="10"/>
          </p:nvPr>
        </p:nvSpPr>
        <p:spPr>
          <a:noFill/>
        </p:spPr>
        <p:txBody>
          <a:bodyPr/>
          <a:lstStyle/>
          <a:p>
            <a:r>
              <a:rPr lang="en-US"/>
              <a:t>		 </a:t>
            </a:r>
            <a:r>
              <a:rPr lang="en-US" sz="1200"/>
              <a:t> </a:t>
            </a:r>
            <a:fld id="{90EE2627-0BA5-40A2-A644-F5376514585E}" type="slidenum">
              <a:rPr lang="en-US" sz="1200">
                <a:solidFill>
                  <a:srgbClr val="003399"/>
                </a:solidFill>
              </a:rPr>
              <a:pPr/>
              <a:t>3</a:t>
            </a:fld>
            <a:endParaRPr lang="en-US" sz="1200">
              <a:solidFill>
                <a:srgbClr val="003399"/>
              </a:solidFill>
            </a:endParaRPr>
          </a:p>
        </p:txBody>
      </p:sp>
      <p:sp>
        <p:nvSpPr>
          <p:cNvPr id="1038" name="Rectangle 9"/>
          <p:cNvSpPr>
            <a:spLocks noGrp="1" noChangeArrowheads="1"/>
          </p:cNvSpPr>
          <p:nvPr>
            <p:ph type="title"/>
          </p:nvPr>
        </p:nvSpPr>
        <p:spPr/>
        <p:txBody>
          <a:bodyPr/>
          <a:lstStyle/>
          <a:p>
            <a:r>
              <a:rPr lang="en-US" sz="2800" smtClean="0"/>
              <a:t>3. Power Spectrum (1)</a:t>
            </a:r>
          </a:p>
        </p:txBody>
      </p:sp>
      <p:graphicFrame>
        <p:nvGraphicFramePr>
          <p:cNvPr id="1026" name="Object 5"/>
          <p:cNvGraphicFramePr>
            <a:graphicFrameLocks noChangeAspect="1"/>
          </p:cNvGraphicFramePr>
          <p:nvPr>
            <p:ph sz="half" idx="1"/>
          </p:nvPr>
        </p:nvGraphicFramePr>
        <p:xfrm>
          <a:off x="3352800" y="1676400"/>
          <a:ext cx="2362200" cy="450850"/>
        </p:xfrm>
        <a:graphic>
          <a:graphicData uri="http://schemas.openxmlformats.org/presentationml/2006/ole">
            <p:oleObj spid="_x0000_s1026" name="Equation" r:id="rId3" imgW="2869920" imgH="545760" progId="">
              <p:embed/>
            </p:oleObj>
          </a:graphicData>
        </a:graphic>
      </p:graphicFrame>
      <p:sp>
        <p:nvSpPr>
          <p:cNvPr id="1039" name="Text Box 4"/>
          <p:cNvSpPr txBox="1">
            <a:spLocks noChangeArrowheads="1"/>
          </p:cNvSpPr>
          <p:nvPr/>
        </p:nvSpPr>
        <p:spPr bwMode="auto">
          <a:xfrm>
            <a:off x="533400" y="884238"/>
            <a:ext cx="8337550" cy="3078162"/>
          </a:xfrm>
          <a:prstGeom prst="rect">
            <a:avLst/>
          </a:prstGeom>
          <a:noFill/>
          <a:ln w="9525">
            <a:noFill/>
            <a:miter lim="800000"/>
            <a:headEnd/>
            <a:tailEnd/>
          </a:ln>
        </p:spPr>
        <p:txBody>
          <a:bodyPr wrap="none">
            <a:spAutoFit/>
          </a:bodyPr>
          <a:lstStyle/>
          <a:p>
            <a:pPr>
              <a:buFont typeface="Wingdings" pitchFamily="2" charset="2"/>
              <a:buChar char="q"/>
            </a:pPr>
            <a:r>
              <a:rPr kumimoji="1" lang="en-US" altLang="ko-KR">
                <a:ea typeface="굴림" pitchFamily="50" charset="-127"/>
              </a:rPr>
              <a:t> For a deterministic signal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the spectrum is well defined: If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a:t>
            </a:r>
          </a:p>
          <a:p>
            <a:r>
              <a:rPr kumimoji="1" lang="en-US" altLang="ko-KR">
                <a:ea typeface="굴림" pitchFamily="50" charset="-127"/>
              </a:rPr>
              <a:t>represents its Fourier transform, i.e., if</a:t>
            </a:r>
          </a:p>
          <a:p>
            <a:endParaRPr kumimoji="1" lang="en-US" altLang="ko-KR">
              <a:ea typeface="굴림" pitchFamily="50" charset="-127"/>
            </a:endParaRPr>
          </a:p>
          <a:p>
            <a:endParaRPr kumimoji="1" lang="en-US" altLang="ko-KR" sz="2400">
              <a:ea typeface="굴림" pitchFamily="50" charset="-127"/>
            </a:endParaRPr>
          </a:p>
          <a:p>
            <a:r>
              <a:rPr kumimoji="1" lang="en-US" altLang="ko-KR">
                <a:ea typeface="굴림" pitchFamily="50" charset="-127"/>
              </a:rPr>
              <a:t>then  |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a:t>
            </a:r>
            <a:r>
              <a:rPr kumimoji="1" lang="en-US" altLang="ko-KR" baseline="30000">
                <a:ea typeface="굴림" pitchFamily="50" charset="-127"/>
              </a:rPr>
              <a:t>2</a:t>
            </a:r>
            <a:r>
              <a:rPr kumimoji="1" lang="en-US" altLang="ko-KR">
                <a:ea typeface="굴림" pitchFamily="50" charset="-127"/>
              </a:rPr>
              <a:t>  represents its energy spectrum. This follows from Parseval’s </a:t>
            </a:r>
          </a:p>
          <a:p>
            <a:r>
              <a:rPr kumimoji="1" lang="en-US" altLang="ko-KR">
                <a:ea typeface="굴림" pitchFamily="50" charset="-127"/>
              </a:rPr>
              <a:t>theorem since the signal energy is given by</a:t>
            </a:r>
          </a:p>
          <a:p>
            <a:endParaRPr kumimoji="1" lang="en-US" altLang="ko-KR">
              <a:ea typeface="굴림" pitchFamily="50" charset="-127"/>
            </a:endParaRPr>
          </a:p>
          <a:p>
            <a:endParaRPr kumimoji="1" lang="en-US" altLang="ko-KR" sz="3200">
              <a:ea typeface="굴림" pitchFamily="50" charset="-127"/>
            </a:endParaRPr>
          </a:p>
          <a:p>
            <a:r>
              <a:rPr kumimoji="1" lang="en-US" altLang="ko-KR">
                <a:ea typeface="굴림" pitchFamily="50" charset="-127"/>
              </a:rPr>
              <a:t>Thus, |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a:t>
            </a:r>
            <a:r>
              <a:rPr kumimoji="1" lang="en-US" altLang="ko-KR" baseline="30000">
                <a:ea typeface="굴림" pitchFamily="50" charset="-127"/>
              </a:rPr>
              <a:t>2</a:t>
            </a:r>
            <a:r>
              <a:rPr kumimoji="1" lang="en-US" altLang="ko-KR">
                <a:ea typeface="굴림" pitchFamily="50" charset="-127"/>
                <a:sym typeface="Symbol" pitchFamily="18" charset="2"/>
              </a:rPr>
              <a:t></a:t>
            </a:r>
            <a:r>
              <a:rPr kumimoji="1" lang="en-US" altLang="ko-KR" i="1">
                <a:ea typeface="굴림" pitchFamily="50" charset="-127"/>
                <a:sym typeface="Symbol" pitchFamily="18" charset="2"/>
              </a:rPr>
              <a:t></a:t>
            </a:r>
            <a:r>
              <a:rPr kumimoji="1" lang="en-US" altLang="ko-KR">
                <a:ea typeface="굴림" pitchFamily="50" charset="-127"/>
              </a:rPr>
              <a:t>  represents the signal energy in the band (</a:t>
            </a:r>
            <a:r>
              <a:rPr kumimoji="1" lang="en-US" altLang="ko-KR" i="1">
                <a:ea typeface="굴림" pitchFamily="50" charset="-127"/>
                <a:sym typeface="Symbol" pitchFamily="18" charset="2"/>
              </a:rPr>
              <a:t>,  + </a:t>
            </a:r>
            <a:r>
              <a:rPr kumimoji="1" lang="en-US" altLang="ko-KR">
                <a:ea typeface="굴림" pitchFamily="50" charset="-127"/>
                <a:sym typeface="Symbol" pitchFamily="18" charset="2"/>
              </a:rPr>
              <a:t></a:t>
            </a:r>
            <a:r>
              <a:rPr kumimoji="1" lang="en-US" altLang="ko-KR" i="1">
                <a:ea typeface="굴림" pitchFamily="50" charset="-127"/>
                <a:sym typeface="Symbol" pitchFamily="18" charset="2"/>
              </a:rPr>
              <a:t></a:t>
            </a:r>
            <a:r>
              <a:rPr kumimoji="1" lang="en-US" altLang="ko-KR">
                <a:ea typeface="굴림" pitchFamily="50" charset="-127"/>
              </a:rPr>
              <a:t>).</a:t>
            </a:r>
            <a:endParaRPr kumimoji="1" lang="en-US"/>
          </a:p>
        </p:txBody>
      </p:sp>
      <p:graphicFrame>
        <p:nvGraphicFramePr>
          <p:cNvPr id="1027" name="Object 8"/>
          <p:cNvGraphicFramePr>
            <a:graphicFrameLocks noChangeAspect="1"/>
          </p:cNvGraphicFramePr>
          <p:nvPr>
            <p:ph sz="half" idx="2"/>
          </p:nvPr>
        </p:nvGraphicFramePr>
        <p:xfrm>
          <a:off x="2590800" y="2978150"/>
          <a:ext cx="3810000" cy="450850"/>
        </p:xfrm>
        <a:graphic>
          <a:graphicData uri="http://schemas.openxmlformats.org/presentationml/2006/ole">
            <p:oleObj spid="_x0000_s1027" name="Equation" r:id="rId4" imgW="4609800" imgH="545760" progId="">
              <p:embed/>
            </p:oleObj>
          </a:graphicData>
        </a:graphic>
      </p:graphicFrame>
      <p:grpSp>
        <p:nvGrpSpPr>
          <p:cNvPr id="1040" name="Group 11"/>
          <p:cNvGrpSpPr>
            <a:grpSpLocks/>
          </p:cNvGrpSpPr>
          <p:nvPr/>
        </p:nvGrpSpPr>
        <p:grpSpPr bwMode="auto">
          <a:xfrm>
            <a:off x="685800" y="4419600"/>
            <a:ext cx="3429000" cy="1536700"/>
            <a:chOff x="384" y="3000"/>
            <a:chExt cx="2040" cy="920"/>
          </a:xfrm>
        </p:grpSpPr>
        <p:sp>
          <p:nvSpPr>
            <p:cNvPr id="1051" name="Line 12"/>
            <p:cNvSpPr>
              <a:spLocks noChangeShapeType="1"/>
            </p:cNvSpPr>
            <p:nvPr/>
          </p:nvSpPr>
          <p:spPr bwMode="auto">
            <a:xfrm flipV="1">
              <a:off x="864" y="3024"/>
              <a:ext cx="0" cy="864"/>
            </a:xfrm>
            <a:prstGeom prst="line">
              <a:avLst/>
            </a:prstGeom>
            <a:noFill/>
            <a:ln w="9525">
              <a:solidFill>
                <a:schemeClr val="tx1"/>
              </a:solidFill>
              <a:round/>
              <a:headEnd/>
              <a:tailEnd type="triangle" w="med" len="med"/>
            </a:ln>
          </p:spPr>
          <p:txBody>
            <a:bodyPr/>
            <a:lstStyle/>
            <a:p>
              <a:endParaRPr lang="en-US"/>
            </a:p>
          </p:txBody>
        </p:sp>
        <p:sp>
          <p:nvSpPr>
            <p:cNvPr id="1052" name="Line 13"/>
            <p:cNvSpPr>
              <a:spLocks noChangeShapeType="1"/>
            </p:cNvSpPr>
            <p:nvPr/>
          </p:nvSpPr>
          <p:spPr bwMode="auto">
            <a:xfrm>
              <a:off x="384" y="3744"/>
              <a:ext cx="1968" cy="0"/>
            </a:xfrm>
            <a:prstGeom prst="line">
              <a:avLst/>
            </a:prstGeom>
            <a:noFill/>
            <a:ln w="9525">
              <a:solidFill>
                <a:schemeClr val="tx1"/>
              </a:solidFill>
              <a:round/>
              <a:headEnd/>
              <a:tailEnd type="triangle" w="med" len="med"/>
            </a:ln>
          </p:spPr>
          <p:txBody>
            <a:bodyPr/>
            <a:lstStyle/>
            <a:p>
              <a:endParaRPr lang="en-US"/>
            </a:p>
          </p:txBody>
        </p:sp>
        <p:sp>
          <p:nvSpPr>
            <p:cNvPr id="1053" name="Freeform 14"/>
            <p:cNvSpPr>
              <a:spLocks/>
            </p:cNvSpPr>
            <p:nvPr/>
          </p:nvSpPr>
          <p:spPr bwMode="auto">
            <a:xfrm>
              <a:off x="432" y="3288"/>
              <a:ext cx="1776" cy="632"/>
            </a:xfrm>
            <a:custGeom>
              <a:avLst/>
              <a:gdLst>
                <a:gd name="T0" fmla="*/ 0 w 1776"/>
                <a:gd name="T1" fmla="*/ 360 h 632"/>
                <a:gd name="T2" fmla="*/ 192 w 1776"/>
                <a:gd name="T3" fmla="*/ 120 h 632"/>
                <a:gd name="T4" fmla="*/ 336 w 1776"/>
                <a:gd name="T5" fmla="*/ 168 h 632"/>
                <a:gd name="T6" fmla="*/ 528 w 1776"/>
                <a:gd name="T7" fmla="*/ 72 h 632"/>
                <a:gd name="T8" fmla="*/ 912 w 1776"/>
                <a:gd name="T9" fmla="*/ 600 h 632"/>
                <a:gd name="T10" fmla="*/ 1200 w 1776"/>
                <a:gd name="T11" fmla="*/ 264 h 632"/>
                <a:gd name="T12" fmla="*/ 1296 w 1776"/>
                <a:gd name="T13" fmla="*/ 360 h 632"/>
                <a:gd name="T14" fmla="*/ 1488 w 1776"/>
                <a:gd name="T15" fmla="*/ 312 h 632"/>
                <a:gd name="T16" fmla="*/ 1776 w 1776"/>
                <a:gd name="T17" fmla="*/ 360 h 6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76"/>
                <a:gd name="T28" fmla="*/ 0 h 632"/>
                <a:gd name="T29" fmla="*/ 1776 w 1776"/>
                <a:gd name="T30" fmla="*/ 632 h 6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76" h="632">
                  <a:moveTo>
                    <a:pt x="0" y="360"/>
                  </a:moveTo>
                  <a:cubicBezTo>
                    <a:pt x="68" y="256"/>
                    <a:pt x="136" y="152"/>
                    <a:pt x="192" y="120"/>
                  </a:cubicBezTo>
                  <a:cubicBezTo>
                    <a:pt x="248" y="88"/>
                    <a:pt x="280" y="176"/>
                    <a:pt x="336" y="168"/>
                  </a:cubicBezTo>
                  <a:cubicBezTo>
                    <a:pt x="392" y="160"/>
                    <a:pt x="432" y="0"/>
                    <a:pt x="528" y="72"/>
                  </a:cubicBezTo>
                  <a:cubicBezTo>
                    <a:pt x="624" y="144"/>
                    <a:pt x="800" y="568"/>
                    <a:pt x="912" y="600"/>
                  </a:cubicBezTo>
                  <a:cubicBezTo>
                    <a:pt x="1024" y="632"/>
                    <a:pt x="1136" y="304"/>
                    <a:pt x="1200" y="264"/>
                  </a:cubicBezTo>
                  <a:cubicBezTo>
                    <a:pt x="1264" y="224"/>
                    <a:pt x="1248" y="352"/>
                    <a:pt x="1296" y="360"/>
                  </a:cubicBezTo>
                  <a:cubicBezTo>
                    <a:pt x="1344" y="368"/>
                    <a:pt x="1408" y="312"/>
                    <a:pt x="1488" y="312"/>
                  </a:cubicBezTo>
                  <a:cubicBezTo>
                    <a:pt x="1568" y="312"/>
                    <a:pt x="1672" y="336"/>
                    <a:pt x="1776" y="360"/>
                  </a:cubicBezTo>
                </a:path>
              </a:pathLst>
            </a:custGeom>
            <a:noFill/>
            <a:ln w="9525">
              <a:solidFill>
                <a:schemeClr val="tx1"/>
              </a:solidFill>
              <a:round/>
              <a:headEnd/>
              <a:tailEnd/>
            </a:ln>
          </p:spPr>
          <p:txBody>
            <a:bodyPr/>
            <a:lstStyle/>
            <a:p>
              <a:endParaRPr lang="en-US"/>
            </a:p>
          </p:txBody>
        </p:sp>
        <p:graphicFrame>
          <p:nvGraphicFramePr>
            <p:cNvPr id="1034" name="Object 15"/>
            <p:cNvGraphicFramePr>
              <a:graphicFrameLocks noChangeAspect="1"/>
            </p:cNvGraphicFramePr>
            <p:nvPr/>
          </p:nvGraphicFramePr>
          <p:xfrm>
            <a:off x="2352" y="3696"/>
            <a:ext cx="72" cy="128"/>
          </p:xfrm>
          <a:graphic>
            <a:graphicData uri="http://schemas.openxmlformats.org/presentationml/2006/ole">
              <p:oleObj spid="_x0000_s1034" name="Equation" r:id="rId5" imgW="114120" imgH="203040" progId="">
                <p:embed/>
              </p:oleObj>
            </a:graphicData>
          </a:graphic>
        </p:graphicFrame>
        <p:graphicFrame>
          <p:nvGraphicFramePr>
            <p:cNvPr id="1035" name="Object 16"/>
            <p:cNvGraphicFramePr>
              <a:graphicFrameLocks noChangeAspect="1"/>
            </p:cNvGraphicFramePr>
            <p:nvPr/>
          </p:nvGraphicFramePr>
          <p:xfrm>
            <a:off x="784" y="3748"/>
            <a:ext cx="80" cy="120"/>
          </p:xfrm>
          <a:graphic>
            <a:graphicData uri="http://schemas.openxmlformats.org/presentationml/2006/ole">
              <p:oleObj spid="_x0000_s1035" name="Equation" r:id="rId6" imgW="126720" imgH="190440" progId="">
                <p:embed/>
              </p:oleObj>
            </a:graphicData>
          </a:graphic>
        </p:graphicFrame>
        <p:graphicFrame>
          <p:nvGraphicFramePr>
            <p:cNvPr id="1036" name="Object 17"/>
            <p:cNvGraphicFramePr>
              <a:graphicFrameLocks noChangeAspect="1"/>
            </p:cNvGraphicFramePr>
            <p:nvPr/>
          </p:nvGraphicFramePr>
          <p:xfrm>
            <a:off x="896" y="3000"/>
            <a:ext cx="256" cy="144"/>
          </p:xfrm>
          <a:graphic>
            <a:graphicData uri="http://schemas.openxmlformats.org/presentationml/2006/ole">
              <p:oleObj spid="_x0000_s1036" name="Equation" r:id="rId7" imgW="406080" imgH="228600" progId="">
                <p:embed/>
              </p:oleObj>
            </a:graphicData>
          </a:graphic>
        </p:graphicFrame>
      </p:grpSp>
      <p:grpSp>
        <p:nvGrpSpPr>
          <p:cNvPr id="1041" name="Group 18"/>
          <p:cNvGrpSpPr>
            <a:grpSpLocks/>
          </p:cNvGrpSpPr>
          <p:nvPr/>
        </p:nvGrpSpPr>
        <p:grpSpPr bwMode="auto">
          <a:xfrm>
            <a:off x="4394200" y="4114800"/>
            <a:ext cx="4140200" cy="1752600"/>
            <a:chOff x="2976" y="2832"/>
            <a:chExt cx="2608" cy="1104"/>
          </a:xfrm>
        </p:grpSpPr>
        <p:sp>
          <p:nvSpPr>
            <p:cNvPr id="1045" name="Line 19"/>
            <p:cNvSpPr>
              <a:spLocks noChangeShapeType="1"/>
            </p:cNvSpPr>
            <p:nvPr/>
          </p:nvSpPr>
          <p:spPr bwMode="auto">
            <a:xfrm flipV="1">
              <a:off x="3696" y="2880"/>
              <a:ext cx="0" cy="1008"/>
            </a:xfrm>
            <a:prstGeom prst="line">
              <a:avLst/>
            </a:prstGeom>
            <a:noFill/>
            <a:ln w="9525">
              <a:solidFill>
                <a:schemeClr val="tx1"/>
              </a:solidFill>
              <a:round/>
              <a:headEnd/>
              <a:tailEnd type="triangle" w="med" len="med"/>
            </a:ln>
          </p:spPr>
          <p:txBody>
            <a:bodyPr/>
            <a:lstStyle/>
            <a:p>
              <a:endParaRPr lang="en-US"/>
            </a:p>
          </p:txBody>
        </p:sp>
        <p:sp>
          <p:nvSpPr>
            <p:cNvPr id="1046" name="Line 20"/>
            <p:cNvSpPr>
              <a:spLocks noChangeShapeType="1"/>
            </p:cNvSpPr>
            <p:nvPr/>
          </p:nvSpPr>
          <p:spPr bwMode="auto">
            <a:xfrm>
              <a:off x="2976" y="3792"/>
              <a:ext cx="2448" cy="0"/>
            </a:xfrm>
            <a:prstGeom prst="line">
              <a:avLst/>
            </a:prstGeom>
            <a:noFill/>
            <a:ln w="9525">
              <a:solidFill>
                <a:schemeClr val="tx1"/>
              </a:solidFill>
              <a:round/>
              <a:headEnd/>
              <a:tailEnd type="triangle" w="med" len="med"/>
            </a:ln>
          </p:spPr>
          <p:txBody>
            <a:bodyPr/>
            <a:lstStyle/>
            <a:p>
              <a:endParaRPr lang="en-US"/>
            </a:p>
          </p:txBody>
        </p:sp>
        <p:graphicFrame>
          <p:nvGraphicFramePr>
            <p:cNvPr id="1028" name="Object 21"/>
            <p:cNvGraphicFramePr>
              <a:graphicFrameLocks noChangeAspect="1"/>
            </p:cNvGraphicFramePr>
            <p:nvPr/>
          </p:nvGraphicFramePr>
          <p:xfrm>
            <a:off x="5424" y="3744"/>
            <a:ext cx="104" cy="96"/>
          </p:xfrm>
          <a:graphic>
            <a:graphicData uri="http://schemas.openxmlformats.org/presentationml/2006/ole">
              <p:oleObj spid="_x0000_s1028" name="Equation" r:id="rId8" imgW="164880" imgH="152280" progId="">
                <p:embed/>
              </p:oleObj>
            </a:graphicData>
          </a:graphic>
        </p:graphicFrame>
        <p:graphicFrame>
          <p:nvGraphicFramePr>
            <p:cNvPr id="1029" name="Object 22"/>
            <p:cNvGraphicFramePr>
              <a:graphicFrameLocks noChangeAspect="1"/>
            </p:cNvGraphicFramePr>
            <p:nvPr/>
          </p:nvGraphicFramePr>
          <p:xfrm>
            <a:off x="4224" y="3840"/>
            <a:ext cx="104" cy="96"/>
          </p:xfrm>
          <a:graphic>
            <a:graphicData uri="http://schemas.openxmlformats.org/presentationml/2006/ole">
              <p:oleObj spid="_x0000_s1029" name="Equation" r:id="rId9" imgW="164880" imgH="152280" progId="">
                <p:embed/>
              </p:oleObj>
            </a:graphicData>
          </a:graphic>
        </p:graphicFrame>
        <p:sp>
          <p:nvSpPr>
            <p:cNvPr id="1047" name="Freeform 23"/>
            <p:cNvSpPr>
              <a:spLocks/>
            </p:cNvSpPr>
            <p:nvPr/>
          </p:nvSpPr>
          <p:spPr bwMode="auto">
            <a:xfrm>
              <a:off x="3024" y="3136"/>
              <a:ext cx="2256" cy="608"/>
            </a:xfrm>
            <a:custGeom>
              <a:avLst/>
              <a:gdLst>
                <a:gd name="T0" fmla="*/ 0 w 2256"/>
                <a:gd name="T1" fmla="*/ 592 h 608"/>
                <a:gd name="T2" fmla="*/ 192 w 2256"/>
                <a:gd name="T3" fmla="*/ 448 h 608"/>
                <a:gd name="T4" fmla="*/ 432 w 2256"/>
                <a:gd name="T5" fmla="*/ 544 h 608"/>
                <a:gd name="T6" fmla="*/ 816 w 2256"/>
                <a:gd name="T7" fmla="*/ 112 h 608"/>
                <a:gd name="T8" fmla="*/ 960 w 2256"/>
                <a:gd name="T9" fmla="*/ 16 h 608"/>
                <a:gd name="T10" fmla="*/ 1056 w 2256"/>
                <a:gd name="T11" fmla="*/ 16 h 608"/>
                <a:gd name="T12" fmla="*/ 1152 w 2256"/>
                <a:gd name="T13" fmla="*/ 64 h 608"/>
                <a:gd name="T14" fmla="*/ 1392 w 2256"/>
                <a:gd name="T15" fmla="*/ 256 h 608"/>
                <a:gd name="T16" fmla="*/ 1632 w 2256"/>
                <a:gd name="T17" fmla="*/ 544 h 608"/>
                <a:gd name="T18" fmla="*/ 1728 w 2256"/>
                <a:gd name="T19" fmla="*/ 592 h 608"/>
                <a:gd name="T20" fmla="*/ 1968 w 2256"/>
                <a:gd name="T21" fmla="*/ 448 h 608"/>
                <a:gd name="T22" fmla="*/ 2064 w 2256"/>
                <a:gd name="T23" fmla="*/ 400 h 608"/>
                <a:gd name="T24" fmla="*/ 2160 w 2256"/>
                <a:gd name="T25" fmla="*/ 400 h 608"/>
                <a:gd name="T26" fmla="*/ 2256 w 2256"/>
                <a:gd name="T27" fmla="*/ 448 h 60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56"/>
                <a:gd name="T43" fmla="*/ 0 h 608"/>
                <a:gd name="T44" fmla="*/ 2256 w 2256"/>
                <a:gd name="T45" fmla="*/ 608 h 60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56" h="608">
                  <a:moveTo>
                    <a:pt x="0" y="592"/>
                  </a:moveTo>
                  <a:cubicBezTo>
                    <a:pt x="60" y="524"/>
                    <a:pt x="120" y="456"/>
                    <a:pt x="192" y="448"/>
                  </a:cubicBezTo>
                  <a:cubicBezTo>
                    <a:pt x="264" y="440"/>
                    <a:pt x="328" y="600"/>
                    <a:pt x="432" y="544"/>
                  </a:cubicBezTo>
                  <a:cubicBezTo>
                    <a:pt x="536" y="488"/>
                    <a:pt x="728" y="200"/>
                    <a:pt x="816" y="112"/>
                  </a:cubicBezTo>
                  <a:cubicBezTo>
                    <a:pt x="904" y="24"/>
                    <a:pt x="920" y="32"/>
                    <a:pt x="960" y="16"/>
                  </a:cubicBezTo>
                  <a:cubicBezTo>
                    <a:pt x="1000" y="0"/>
                    <a:pt x="1024" y="8"/>
                    <a:pt x="1056" y="16"/>
                  </a:cubicBezTo>
                  <a:cubicBezTo>
                    <a:pt x="1088" y="24"/>
                    <a:pt x="1096" y="24"/>
                    <a:pt x="1152" y="64"/>
                  </a:cubicBezTo>
                  <a:cubicBezTo>
                    <a:pt x="1208" y="104"/>
                    <a:pt x="1312" y="176"/>
                    <a:pt x="1392" y="256"/>
                  </a:cubicBezTo>
                  <a:cubicBezTo>
                    <a:pt x="1472" y="336"/>
                    <a:pt x="1576" y="488"/>
                    <a:pt x="1632" y="544"/>
                  </a:cubicBezTo>
                  <a:cubicBezTo>
                    <a:pt x="1688" y="600"/>
                    <a:pt x="1672" y="608"/>
                    <a:pt x="1728" y="592"/>
                  </a:cubicBezTo>
                  <a:cubicBezTo>
                    <a:pt x="1784" y="576"/>
                    <a:pt x="1912" y="480"/>
                    <a:pt x="1968" y="448"/>
                  </a:cubicBezTo>
                  <a:cubicBezTo>
                    <a:pt x="2024" y="416"/>
                    <a:pt x="2032" y="408"/>
                    <a:pt x="2064" y="400"/>
                  </a:cubicBezTo>
                  <a:cubicBezTo>
                    <a:pt x="2096" y="392"/>
                    <a:pt x="2128" y="392"/>
                    <a:pt x="2160" y="400"/>
                  </a:cubicBezTo>
                  <a:cubicBezTo>
                    <a:pt x="2192" y="408"/>
                    <a:pt x="2224" y="428"/>
                    <a:pt x="2256" y="448"/>
                  </a:cubicBezTo>
                </a:path>
              </a:pathLst>
            </a:custGeom>
            <a:noFill/>
            <a:ln w="9525">
              <a:solidFill>
                <a:schemeClr val="tx1"/>
              </a:solidFill>
              <a:round/>
              <a:headEnd/>
              <a:tailEnd/>
            </a:ln>
          </p:spPr>
          <p:txBody>
            <a:bodyPr/>
            <a:lstStyle/>
            <a:p>
              <a:endParaRPr lang="en-US"/>
            </a:p>
          </p:txBody>
        </p:sp>
        <p:graphicFrame>
          <p:nvGraphicFramePr>
            <p:cNvPr id="1030" name="Object 24"/>
            <p:cNvGraphicFramePr>
              <a:graphicFrameLocks noChangeAspect="1"/>
            </p:cNvGraphicFramePr>
            <p:nvPr/>
          </p:nvGraphicFramePr>
          <p:xfrm>
            <a:off x="3616" y="3744"/>
            <a:ext cx="80" cy="120"/>
          </p:xfrm>
          <a:graphic>
            <a:graphicData uri="http://schemas.openxmlformats.org/presentationml/2006/ole">
              <p:oleObj spid="_x0000_s1030" name="Equation" r:id="rId10" imgW="126720" imgH="190440" progId="">
                <p:embed/>
              </p:oleObj>
            </a:graphicData>
          </a:graphic>
        </p:graphicFrame>
        <p:graphicFrame>
          <p:nvGraphicFramePr>
            <p:cNvPr id="1031" name="Object 25"/>
            <p:cNvGraphicFramePr>
              <a:graphicFrameLocks noChangeAspect="1"/>
            </p:cNvGraphicFramePr>
            <p:nvPr/>
          </p:nvGraphicFramePr>
          <p:xfrm>
            <a:off x="3744" y="2832"/>
            <a:ext cx="384" cy="176"/>
          </p:xfrm>
          <a:graphic>
            <a:graphicData uri="http://schemas.openxmlformats.org/presentationml/2006/ole">
              <p:oleObj spid="_x0000_s1031" name="Equation" r:id="rId11" imgW="609480" imgH="279360" progId="">
                <p:embed/>
              </p:oleObj>
            </a:graphicData>
          </a:graphic>
        </p:graphicFrame>
        <p:sp>
          <p:nvSpPr>
            <p:cNvPr id="1048" name="Text Box 26"/>
            <p:cNvSpPr txBox="1">
              <a:spLocks noChangeArrowheads="1"/>
            </p:cNvSpPr>
            <p:nvPr/>
          </p:nvSpPr>
          <p:spPr bwMode="auto">
            <a:xfrm>
              <a:off x="4464" y="2928"/>
              <a:ext cx="778" cy="212"/>
            </a:xfrm>
            <a:prstGeom prst="rect">
              <a:avLst/>
            </a:prstGeom>
            <a:noFill/>
            <a:ln w="9525">
              <a:noFill/>
              <a:miter lim="800000"/>
              <a:headEnd/>
              <a:tailEnd/>
            </a:ln>
          </p:spPr>
          <p:txBody>
            <a:bodyPr wrap="none">
              <a:spAutoFit/>
            </a:bodyPr>
            <a:lstStyle/>
            <a:p>
              <a:pPr eaLnBrk="1" latinLnBrk="1" hangingPunct="1"/>
              <a:r>
                <a:rPr kumimoji="1" lang="en-US" altLang="ko-KR" sz="1600">
                  <a:latin typeface="Times New Roman" pitchFamily="18" charset="0"/>
                  <a:ea typeface="굴림" pitchFamily="50" charset="-127"/>
                </a:rPr>
                <a:t>Energy in     </a:t>
              </a:r>
            </a:p>
          </p:txBody>
        </p:sp>
        <p:graphicFrame>
          <p:nvGraphicFramePr>
            <p:cNvPr id="1032" name="Object 27"/>
            <p:cNvGraphicFramePr>
              <a:graphicFrameLocks noChangeAspect="1"/>
            </p:cNvGraphicFramePr>
            <p:nvPr/>
          </p:nvGraphicFramePr>
          <p:xfrm>
            <a:off x="5040" y="2976"/>
            <a:ext cx="544" cy="144"/>
          </p:xfrm>
          <a:graphic>
            <a:graphicData uri="http://schemas.openxmlformats.org/presentationml/2006/ole">
              <p:oleObj spid="_x0000_s1032" name="Equation" r:id="rId12" imgW="863280" imgH="228600" progId="">
                <p:embed/>
              </p:oleObj>
            </a:graphicData>
          </a:graphic>
        </p:graphicFrame>
        <p:sp>
          <p:nvSpPr>
            <p:cNvPr id="1049" name="Line 28"/>
            <p:cNvSpPr>
              <a:spLocks noChangeShapeType="1"/>
            </p:cNvSpPr>
            <p:nvPr/>
          </p:nvSpPr>
          <p:spPr bwMode="auto">
            <a:xfrm flipH="1">
              <a:off x="4368" y="3120"/>
              <a:ext cx="144" cy="192"/>
            </a:xfrm>
            <a:prstGeom prst="line">
              <a:avLst/>
            </a:prstGeom>
            <a:noFill/>
            <a:ln w="9525">
              <a:solidFill>
                <a:schemeClr val="tx1"/>
              </a:solidFill>
              <a:round/>
              <a:headEnd/>
              <a:tailEnd type="triangle" w="med" len="med"/>
            </a:ln>
          </p:spPr>
          <p:txBody>
            <a:bodyPr/>
            <a:lstStyle/>
            <a:p>
              <a:endParaRPr lang="en-US"/>
            </a:p>
          </p:txBody>
        </p:sp>
        <p:graphicFrame>
          <p:nvGraphicFramePr>
            <p:cNvPr id="1033" name="Object 29"/>
            <p:cNvGraphicFramePr>
              <a:graphicFrameLocks noChangeAspect="1"/>
            </p:cNvGraphicFramePr>
            <p:nvPr/>
          </p:nvGraphicFramePr>
          <p:xfrm>
            <a:off x="4408" y="3816"/>
            <a:ext cx="400" cy="120"/>
          </p:xfrm>
          <a:graphic>
            <a:graphicData uri="http://schemas.openxmlformats.org/presentationml/2006/ole">
              <p:oleObj spid="_x0000_s1033" name="Equation" r:id="rId13" imgW="634680" imgH="190440" progId="">
                <p:embed/>
              </p:oleObj>
            </a:graphicData>
          </a:graphic>
        </p:graphicFrame>
        <p:sp>
          <p:nvSpPr>
            <p:cNvPr id="1050" name="Freeform 30"/>
            <p:cNvSpPr>
              <a:spLocks/>
            </p:cNvSpPr>
            <p:nvPr/>
          </p:nvSpPr>
          <p:spPr bwMode="auto">
            <a:xfrm>
              <a:off x="4272" y="3264"/>
              <a:ext cx="144" cy="528"/>
            </a:xfrm>
            <a:custGeom>
              <a:avLst/>
              <a:gdLst>
                <a:gd name="T0" fmla="*/ 0 w 144"/>
                <a:gd name="T1" fmla="*/ 0 h 528"/>
                <a:gd name="T2" fmla="*/ 0 w 144"/>
                <a:gd name="T3" fmla="*/ 528 h 528"/>
                <a:gd name="T4" fmla="*/ 144 w 144"/>
                <a:gd name="T5" fmla="*/ 528 h 528"/>
                <a:gd name="T6" fmla="*/ 144 w 144"/>
                <a:gd name="T7" fmla="*/ 144 h 528"/>
                <a:gd name="T8" fmla="*/ 0 w 144"/>
                <a:gd name="T9" fmla="*/ 0 h 528"/>
                <a:gd name="T10" fmla="*/ 0 60000 65536"/>
                <a:gd name="T11" fmla="*/ 0 60000 65536"/>
                <a:gd name="T12" fmla="*/ 0 60000 65536"/>
                <a:gd name="T13" fmla="*/ 0 60000 65536"/>
                <a:gd name="T14" fmla="*/ 0 60000 65536"/>
                <a:gd name="T15" fmla="*/ 0 w 144"/>
                <a:gd name="T16" fmla="*/ 0 h 528"/>
                <a:gd name="T17" fmla="*/ 144 w 144"/>
                <a:gd name="T18" fmla="*/ 528 h 528"/>
              </a:gdLst>
              <a:ahLst/>
              <a:cxnLst>
                <a:cxn ang="T10">
                  <a:pos x="T0" y="T1"/>
                </a:cxn>
                <a:cxn ang="T11">
                  <a:pos x="T2" y="T3"/>
                </a:cxn>
                <a:cxn ang="T12">
                  <a:pos x="T4" y="T5"/>
                </a:cxn>
                <a:cxn ang="T13">
                  <a:pos x="T6" y="T7"/>
                </a:cxn>
                <a:cxn ang="T14">
                  <a:pos x="T8" y="T9"/>
                </a:cxn>
              </a:cxnLst>
              <a:rect l="T15" t="T16" r="T17" b="T18"/>
              <a:pathLst>
                <a:path w="144" h="528">
                  <a:moveTo>
                    <a:pt x="0" y="0"/>
                  </a:moveTo>
                  <a:lnTo>
                    <a:pt x="0" y="528"/>
                  </a:lnTo>
                  <a:lnTo>
                    <a:pt x="144" y="528"/>
                  </a:lnTo>
                  <a:lnTo>
                    <a:pt x="144" y="144"/>
                  </a:lnTo>
                  <a:lnTo>
                    <a:pt x="0" y="0"/>
                  </a:lnTo>
                  <a:close/>
                </a:path>
              </a:pathLst>
            </a:custGeom>
            <a:solidFill>
              <a:schemeClr val="accent1"/>
            </a:solidFill>
            <a:ln w="9525">
              <a:solidFill>
                <a:schemeClr val="tx1"/>
              </a:solidFill>
              <a:round/>
              <a:headEnd/>
              <a:tailEnd/>
            </a:ln>
          </p:spPr>
          <p:txBody>
            <a:bodyPr/>
            <a:lstStyle/>
            <a:p>
              <a:endParaRPr lang="en-US"/>
            </a:p>
          </p:txBody>
        </p:sp>
      </p:grpSp>
      <p:sp>
        <p:nvSpPr>
          <p:cNvPr id="1042" name="Text Box 31"/>
          <p:cNvSpPr txBox="1">
            <a:spLocks noChangeArrowheads="1"/>
          </p:cNvSpPr>
          <p:nvPr/>
        </p:nvSpPr>
        <p:spPr bwMode="auto">
          <a:xfrm>
            <a:off x="7527925" y="1660525"/>
            <a:ext cx="706438" cy="396875"/>
          </a:xfrm>
          <a:prstGeom prst="rect">
            <a:avLst/>
          </a:prstGeom>
          <a:noFill/>
          <a:ln w="9525">
            <a:noFill/>
            <a:miter lim="800000"/>
            <a:headEnd/>
            <a:tailEnd/>
          </a:ln>
        </p:spPr>
        <p:txBody>
          <a:bodyPr wrap="none">
            <a:spAutoFit/>
          </a:bodyPr>
          <a:lstStyle/>
          <a:p>
            <a:r>
              <a:rPr lang="en-US"/>
              <a:t>(3-1)</a:t>
            </a:r>
          </a:p>
        </p:txBody>
      </p:sp>
      <p:sp>
        <p:nvSpPr>
          <p:cNvPr id="1043" name="Text Box 32"/>
          <p:cNvSpPr txBox="1">
            <a:spLocks noChangeArrowheads="1"/>
          </p:cNvSpPr>
          <p:nvPr/>
        </p:nvSpPr>
        <p:spPr bwMode="auto">
          <a:xfrm>
            <a:off x="7772400" y="2895600"/>
            <a:ext cx="184150" cy="396875"/>
          </a:xfrm>
          <a:prstGeom prst="rect">
            <a:avLst/>
          </a:prstGeom>
          <a:noFill/>
          <a:ln w="9525">
            <a:noFill/>
            <a:miter lim="800000"/>
            <a:headEnd/>
            <a:tailEnd/>
          </a:ln>
        </p:spPr>
        <p:txBody>
          <a:bodyPr wrap="none">
            <a:spAutoFit/>
          </a:bodyPr>
          <a:lstStyle/>
          <a:p>
            <a:endParaRPr lang="en-US"/>
          </a:p>
        </p:txBody>
      </p:sp>
      <p:sp>
        <p:nvSpPr>
          <p:cNvPr id="1044" name="Text Box 33"/>
          <p:cNvSpPr txBox="1">
            <a:spLocks noChangeArrowheads="1"/>
          </p:cNvSpPr>
          <p:nvPr/>
        </p:nvSpPr>
        <p:spPr bwMode="auto">
          <a:xfrm>
            <a:off x="7523163" y="2955925"/>
            <a:ext cx="706437" cy="396875"/>
          </a:xfrm>
          <a:prstGeom prst="rect">
            <a:avLst/>
          </a:prstGeom>
          <a:noFill/>
          <a:ln w="9525">
            <a:noFill/>
            <a:miter lim="800000"/>
            <a:headEnd/>
            <a:tailEnd/>
          </a:ln>
        </p:spPr>
        <p:txBody>
          <a:bodyPr wrap="none">
            <a:spAutoFit/>
          </a:bodyPr>
          <a:lstStyle/>
          <a:p>
            <a:r>
              <a:rPr lang="en-US"/>
              <a:t>(3-2)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Date Placeholder 4"/>
          <p:cNvSpPr>
            <a:spLocks noGrp="1"/>
          </p:cNvSpPr>
          <p:nvPr>
            <p:ph type="dt" sz="quarter" idx="10"/>
          </p:nvPr>
        </p:nvSpPr>
        <p:spPr>
          <a:noFill/>
        </p:spPr>
        <p:txBody>
          <a:bodyPr/>
          <a:lstStyle/>
          <a:p>
            <a:r>
              <a:rPr lang="en-US"/>
              <a:t>		 </a:t>
            </a:r>
            <a:r>
              <a:rPr lang="en-US" sz="1200"/>
              <a:t> </a:t>
            </a:r>
            <a:fld id="{7E97C094-A182-4723-8894-EB3CB14981C0}" type="slidenum">
              <a:rPr lang="en-US" sz="1200">
                <a:solidFill>
                  <a:srgbClr val="003399"/>
                </a:solidFill>
              </a:rPr>
              <a:pPr/>
              <a:t>30</a:t>
            </a:fld>
            <a:endParaRPr lang="en-US" sz="1200">
              <a:solidFill>
                <a:srgbClr val="003399"/>
              </a:solidFill>
            </a:endParaRPr>
          </a:p>
        </p:txBody>
      </p:sp>
      <p:sp>
        <p:nvSpPr>
          <p:cNvPr id="28681" name="Rectangle 31"/>
          <p:cNvSpPr>
            <a:spLocks noGrp="1" noChangeArrowheads="1"/>
          </p:cNvSpPr>
          <p:nvPr>
            <p:ph type="title"/>
          </p:nvPr>
        </p:nvSpPr>
        <p:spPr/>
        <p:txBody>
          <a:bodyPr/>
          <a:lstStyle/>
          <a:p>
            <a:r>
              <a:rPr lang="en-US" sz="2800" smtClean="0"/>
              <a:t>3. Matched Filter (14)</a:t>
            </a:r>
          </a:p>
        </p:txBody>
      </p:sp>
      <p:graphicFrame>
        <p:nvGraphicFramePr>
          <p:cNvPr id="28674" name="Object 25"/>
          <p:cNvGraphicFramePr>
            <a:graphicFrameLocks noChangeAspect="1"/>
          </p:cNvGraphicFramePr>
          <p:nvPr>
            <p:ph sz="half" idx="1"/>
          </p:nvPr>
        </p:nvGraphicFramePr>
        <p:xfrm>
          <a:off x="2667000" y="4876800"/>
          <a:ext cx="3733800" cy="393700"/>
        </p:xfrm>
        <a:graphic>
          <a:graphicData uri="http://schemas.openxmlformats.org/presentationml/2006/ole">
            <p:oleObj spid="_x0000_s28674" name="Equation" r:id="rId3" imgW="4343400" imgH="457200" progId="">
              <p:embed/>
            </p:oleObj>
          </a:graphicData>
        </a:graphic>
      </p:graphicFrame>
      <p:sp>
        <p:nvSpPr>
          <p:cNvPr id="28682" name="Text Box 4"/>
          <p:cNvSpPr txBox="1">
            <a:spLocks noChangeArrowheads="1"/>
          </p:cNvSpPr>
          <p:nvPr/>
        </p:nvSpPr>
        <p:spPr bwMode="auto">
          <a:xfrm>
            <a:off x="517525" y="838200"/>
            <a:ext cx="8169275" cy="701675"/>
          </a:xfrm>
          <a:prstGeom prst="rect">
            <a:avLst/>
          </a:prstGeom>
          <a:noFill/>
          <a:ln w="9525">
            <a:noFill/>
            <a:miter lim="800000"/>
            <a:headEnd/>
            <a:tailEnd/>
          </a:ln>
        </p:spPr>
        <p:txBody>
          <a:bodyPr>
            <a:spAutoFit/>
          </a:bodyPr>
          <a:lstStyle/>
          <a:p>
            <a:r>
              <a:rPr kumimoji="1" lang="en-US" altLang="ko-KR">
                <a:ea typeface="굴림" pitchFamily="50" charset="-127"/>
              </a:rPr>
              <a:t>is analytic together with its inverse in |</a:t>
            </a:r>
            <a:r>
              <a:rPr kumimoji="1" lang="en-US" altLang="ko-KR" i="1">
                <a:ea typeface="굴림" pitchFamily="50" charset="-127"/>
              </a:rPr>
              <a:t>z</a:t>
            </a:r>
            <a:r>
              <a:rPr kumimoji="1" lang="en-US" altLang="ko-KR">
                <a:ea typeface="굴림" pitchFamily="50" charset="-127"/>
              </a:rPr>
              <a:t>| &gt;1. This unique minimum phase function represents the Wiener factor in the discrete-case.</a:t>
            </a:r>
            <a:endParaRPr kumimoji="1" lang="en-US"/>
          </a:p>
        </p:txBody>
      </p:sp>
      <p:sp>
        <p:nvSpPr>
          <p:cNvPr id="28683" name="Text Box 5"/>
          <p:cNvSpPr txBox="1">
            <a:spLocks noChangeArrowheads="1"/>
          </p:cNvSpPr>
          <p:nvPr/>
        </p:nvSpPr>
        <p:spPr bwMode="auto">
          <a:xfrm>
            <a:off x="517525" y="1752600"/>
            <a:ext cx="8123238" cy="1006475"/>
          </a:xfrm>
          <a:prstGeom prst="rect">
            <a:avLst/>
          </a:prstGeom>
          <a:noFill/>
          <a:ln w="9525">
            <a:noFill/>
            <a:miter lim="800000"/>
            <a:headEnd/>
            <a:tailEnd/>
          </a:ln>
        </p:spPr>
        <p:txBody>
          <a:bodyPr wrap="none">
            <a:spAutoFit/>
          </a:bodyPr>
          <a:lstStyle/>
          <a:p>
            <a:pPr>
              <a:buFont typeface="Wingdings" pitchFamily="2" charset="2"/>
              <a:buChar char="q"/>
            </a:pPr>
            <a:r>
              <a:rPr kumimoji="1" lang="en-US" altLang="ko-KR" b="1">
                <a:ea typeface="굴림" pitchFamily="50" charset="-127"/>
              </a:rPr>
              <a:t> Matched Filter in Colored Noise: </a:t>
            </a:r>
            <a:r>
              <a:rPr kumimoji="1" lang="en-US" altLang="ko-KR">
                <a:ea typeface="굴림" pitchFamily="50" charset="-127"/>
              </a:rPr>
              <a:t>Returning back to the matched filter </a:t>
            </a:r>
          </a:p>
          <a:p>
            <a:pPr>
              <a:buFont typeface="Wingdings" pitchFamily="2" charset="2"/>
              <a:buNone/>
            </a:pPr>
            <a:r>
              <a:rPr kumimoji="1" lang="en-US" altLang="ko-KR">
                <a:ea typeface="굴림" pitchFamily="50" charset="-127"/>
              </a:rPr>
              <a:t>problem in colored noise, the design can be completed as shown in figure </a:t>
            </a:r>
          </a:p>
          <a:p>
            <a:pPr>
              <a:buFont typeface="Wingdings" pitchFamily="2" charset="2"/>
              <a:buNone/>
            </a:pPr>
            <a:r>
              <a:rPr kumimoji="1" lang="en-US" altLang="ko-KR">
                <a:ea typeface="굴림" pitchFamily="50" charset="-127"/>
              </a:rPr>
              <a:t>below</a:t>
            </a:r>
            <a:endParaRPr lang="en-US"/>
          </a:p>
        </p:txBody>
      </p:sp>
      <p:sp>
        <p:nvSpPr>
          <p:cNvPr id="28684" name="Rectangle 6"/>
          <p:cNvSpPr>
            <a:spLocks noChangeArrowheads="1"/>
          </p:cNvSpPr>
          <p:nvPr/>
        </p:nvSpPr>
        <p:spPr bwMode="auto">
          <a:xfrm>
            <a:off x="2286000" y="2819400"/>
            <a:ext cx="2133600" cy="457200"/>
          </a:xfrm>
          <a:prstGeom prst="rect">
            <a:avLst/>
          </a:prstGeom>
          <a:noFill/>
          <a:ln w="9525">
            <a:solidFill>
              <a:schemeClr val="tx1"/>
            </a:solidFill>
            <a:miter lim="800000"/>
            <a:headEnd/>
            <a:tailEnd/>
          </a:ln>
        </p:spPr>
        <p:txBody>
          <a:bodyPr wrap="none" anchor="ctr"/>
          <a:lstStyle/>
          <a:p>
            <a:pPr algn="ctr" eaLnBrk="1" latinLnBrk="1" hangingPunct="1"/>
            <a:endParaRPr kumimoji="1" lang="en-US" sz="2400" i="1">
              <a:latin typeface="Times New Roman" pitchFamily="18" charset="0"/>
              <a:ea typeface="굴림" pitchFamily="50" charset="-127"/>
            </a:endParaRPr>
          </a:p>
        </p:txBody>
      </p:sp>
      <p:sp>
        <p:nvSpPr>
          <p:cNvPr id="28685" name="Rectangle 7"/>
          <p:cNvSpPr>
            <a:spLocks noChangeArrowheads="1"/>
          </p:cNvSpPr>
          <p:nvPr/>
        </p:nvSpPr>
        <p:spPr bwMode="auto">
          <a:xfrm>
            <a:off x="5410200" y="2819400"/>
            <a:ext cx="2133600" cy="457200"/>
          </a:xfrm>
          <a:prstGeom prst="rect">
            <a:avLst/>
          </a:prstGeom>
          <a:noFill/>
          <a:ln w="9525">
            <a:solidFill>
              <a:schemeClr val="tx1"/>
            </a:solidFill>
            <a:miter lim="800000"/>
            <a:headEnd/>
            <a:tailEnd/>
          </a:ln>
        </p:spPr>
        <p:txBody>
          <a:bodyPr wrap="none" anchor="ctr"/>
          <a:lstStyle/>
          <a:p>
            <a:pPr algn="ctr" eaLnBrk="1" latinLnBrk="1" hangingPunct="1"/>
            <a:r>
              <a:rPr kumimoji="1" lang="en-US" altLang="ko-KR" sz="2400" i="1">
                <a:latin typeface="Times New Roman" pitchFamily="18" charset="0"/>
                <a:ea typeface="굴림" pitchFamily="50" charset="-127"/>
              </a:rPr>
              <a:t>h</a:t>
            </a:r>
            <a:r>
              <a:rPr kumimoji="1" lang="en-US" altLang="ko-KR" sz="2400" baseline="-12000">
                <a:latin typeface="Times New Roman" pitchFamily="18" charset="0"/>
                <a:ea typeface="굴림" pitchFamily="50" charset="-127"/>
              </a:rPr>
              <a:t>0</a:t>
            </a:r>
            <a:r>
              <a:rPr kumimoji="1" lang="en-US" altLang="ko-KR" sz="2400">
                <a:latin typeface="Times New Roman" pitchFamily="18" charset="0"/>
                <a:ea typeface="굴림" pitchFamily="50" charset="-127"/>
              </a:rPr>
              <a:t>(</a:t>
            </a:r>
            <a:r>
              <a:rPr kumimoji="1" lang="en-US" altLang="ko-KR" sz="2400" i="1">
                <a:latin typeface="Times New Roman" pitchFamily="18" charset="0"/>
                <a:ea typeface="굴림" pitchFamily="50" charset="-127"/>
              </a:rPr>
              <a:t>t</a:t>
            </a:r>
            <a:r>
              <a:rPr kumimoji="1" lang="en-US" altLang="ko-KR" sz="2400">
                <a:latin typeface="Times New Roman" pitchFamily="18" charset="0"/>
                <a:ea typeface="굴림" pitchFamily="50" charset="-127"/>
              </a:rPr>
              <a:t>)=</a:t>
            </a:r>
            <a:r>
              <a:rPr kumimoji="1" lang="en-US" altLang="ko-KR" sz="2400" i="1">
                <a:latin typeface="Times New Roman" pitchFamily="18" charset="0"/>
                <a:ea typeface="굴림" pitchFamily="50" charset="-127"/>
              </a:rPr>
              <a:t>s</a:t>
            </a:r>
            <a:r>
              <a:rPr kumimoji="1" lang="en-US" altLang="ko-KR" sz="2400" i="1" baseline="-12000">
                <a:latin typeface="Times New Roman" pitchFamily="18" charset="0"/>
                <a:ea typeface="굴림" pitchFamily="50" charset="-127"/>
              </a:rPr>
              <a:t>g</a:t>
            </a:r>
            <a:r>
              <a:rPr kumimoji="1" lang="en-US" altLang="ko-KR" sz="2400">
                <a:latin typeface="Times New Roman" pitchFamily="18" charset="0"/>
                <a:ea typeface="굴림" pitchFamily="50" charset="-127"/>
              </a:rPr>
              <a:t>(</a:t>
            </a:r>
            <a:r>
              <a:rPr kumimoji="1" lang="en-US" altLang="ko-KR" sz="2400" i="1">
                <a:latin typeface="Times New Roman" pitchFamily="18" charset="0"/>
                <a:ea typeface="굴림" pitchFamily="50" charset="-127"/>
              </a:rPr>
              <a:t>t</a:t>
            </a:r>
            <a:r>
              <a:rPr kumimoji="1" lang="en-US" altLang="ko-KR" sz="2400" baseline="-12000">
                <a:latin typeface="Times New Roman" pitchFamily="18" charset="0"/>
                <a:ea typeface="굴림" pitchFamily="50" charset="-127"/>
              </a:rPr>
              <a:t>0 </a:t>
            </a:r>
            <a:r>
              <a:rPr kumimoji="1" lang="en-US" altLang="ko-KR" sz="2400">
                <a:latin typeface="Times New Roman" pitchFamily="18" charset="0"/>
                <a:ea typeface="굴림" pitchFamily="50" charset="-127"/>
              </a:rPr>
              <a:t>– </a:t>
            </a:r>
            <a:r>
              <a:rPr kumimoji="1" lang="en-US" altLang="ko-KR" sz="2400" i="1">
                <a:latin typeface="Times New Roman" pitchFamily="18" charset="0"/>
                <a:ea typeface="굴림" pitchFamily="50" charset="-127"/>
              </a:rPr>
              <a:t>t</a:t>
            </a:r>
            <a:r>
              <a:rPr kumimoji="1" lang="en-US" altLang="ko-KR" sz="2400">
                <a:latin typeface="Times New Roman" pitchFamily="18" charset="0"/>
                <a:ea typeface="굴림" pitchFamily="50" charset="-127"/>
              </a:rPr>
              <a:t>)</a:t>
            </a:r>
          </a:p>
        </p:txBody>
      </p:sp>
      <p:graphicFrame>
        <p:nvGraphicFramePr>
          <p:cNvPr id="28675" name="Object 8"/>
          <p:cNvGraphicFramePr>
            <a:graphicFrameLocks noChangeAspect="1"/>
          </p:cNvGraphicFramePr>
          <p:nvPr/>
        </p:nvGraphicFramePr>
        <p:xfrm>
          <a:off x="2305050" y="2819400"/>
          <a:ext cx="2095500" cy="406400"/>
        </p:xfrm>
        <a:graphic>
          <a:graphicData uri="http://schemas.openxmlformats.org/presentationml/2006/ole">
            <p:oleObj spid="_x0000_s28675" name="Equation" r:id="rId4" imgW="2095200" imgH="406080" progId="">
              <p:embed/>
            </p:oleObj>
          </a:graphicData>
        </a:graphic>
      </p:graphicFrame>
      <p:sp>
        <p:nvSpPr>
          <p:cNvPr id="28686" name="Line 9"/>
          <p:cNvSpPr>
            <a:spLocks noChangeShapeType="1"/>
          </p:cNvSpPr>
          <p:nvPr/>
        </p:nvSpPr>
        <p:spPr bwMode="auto">
          <a:xfrm>
            <a:off x="4419600" y="3048000"/>
            <a:ext cx="990600" cy="0"/>
          </a:xfrm>
          <a:prstGeom prst="line">
            <a:avLst/>
          </a:prstGeom>
          <a:noFill/>
          <a:ln w="9525">
            <a:solidFill>
              <a:schemeClr val="tx1"/>
            </a:solidFill>
            <a:round/>
            <a:headEnd/>
            <a:tailEnd type="triangle" w="med" len="med"/>
          </a:ln>
        </p:spPr>
        <p:txBody>
          <a:bodyPr/>
          <a:lstStyle/>
          <a:p>
            <a:endParaRPr lang="en-US"/>
          </a:p>
        </p:txBody>
      </p:sp>
      <p:sp>
        <p:nvSpPr>
          <p:cNvPr id="28687" name="Line 10"/>
          <p:cNvSpPr>
            <a:spLocks noChangeShapeType="1"/>
          </p:cNvSpPr>
          <p:nvPr/>
        </p:nvSpPr>
        <p:spPr bwMode="auto">
          <a:xfrm>
            <a:off x="1905000" y="3048000"/>
            <a:ext cx="381000" cy="0"/>
          </a:xfrm>
          <a:prstGeom prst="line">
            <a:avLst/>
          </a:prstGeom>
          <a:noFill/>
          <a:ln w="9525">
            <a:solidFill>
              <a:schemeClr val="tx1"/>
            </a:solidFill>
            <a:round/>
            <a:headEnd/>
            <a:tailEnd/>
          </a:ln>
        </p:spPr>
        <p:txBody>
          <a:bodyPr/>
          <a:lstStyle/>
          <a:p>
            <a:endParaRPr lang="en-US"/>
          </a:p>
        </p:txBody>
      </p:sp>
      <p:sp>
        <p:nvSpPr>
          <p:cNvPr id="28688" name="Line 11"/>
          <p:cNvSpPr>
            <a:spLocks noChangeShapeType="1"/>
          </p:cNvSpPr>
          <p:nvPr/>
        </p:nvSpPr>
        <p:spPr bwMode="auto">
          <a:xfrm flipH="1" flipV="1">
            <a:off x="1752600" y="2895600"/>
            <a:ext cx="152400" cy="152400"/>
          </a:xfrm>
          <a:prstGeom prst="line">
            <a:avLst/>
          </a:prstGeom>
          <a:noFill/>
          <a:ln w="9525">
            <a:solidFill>
              <a:schemeClr val="tx1"/>
            </a:solidFill>
            <a:round/>
            <a:headEnd/>
            <a:tailEnd/>
          </a:ln>
        </p:spPr>
        <p:txBody>
          <a:bodyPr/>
          <a:lstStyle/>
          <a:p>
            <a:endParaRPr lang="en-US"/>
          </a:p>
        </p:txBody>
      </p:sp>
      <p:sp>
        <p:nvSpPr>
          <p:cNvPr id="28689" name="Line 12"/>
          <p:cNvSpPr>
            <a:spLocks noChangeShapeType="1"/>
          </p:cNvSpPr>
          <p:nvPr/>
        </p:nvSpPr>
        <p:spPr bwMode="auto">
          <a:xfrm flipH="1">
            <a:off x="1752600" y="3048000"/>
            <a:ext cx="152400" cy="152400"/>
          </a:xfrm>
          <a:prstGeom prst="line">
            <a:avLst/>
          </a:prstGeom>
          <a:noFill/>
          <a:ln w="9525">
            <a:solidFill>
              <a:schemeClr val="tx1"/>
            </a:solidFill>
            <a:round/>
            <a:headEnd/>
            <a:tailEnd/>
          </a:ln>
        </p:spPr>
        <p:txBody>
          <a:bodyPr/>
          <a:lstStyle/>
          <a:p>
            <a:endParaRPr lang="en-US"/>
          </a:p>
        </p:txBody>
      </p:sp>
      <p:sp>
        <p:nvSpPr>
          <p:cNvPr id="28690" name="Line 13"/>
          <p:cNvSpPr>
            <a:spLocks noChangeShapeType="1"/>
          </p:cNvSpPr>
          <p:nvPr/>
        </p:nvSpPr>
        <p:spPr bwMode="auto">
          <a:xfrm>
            <a:off x="7543800" y="3048000"/>
            <a:ext cx="457200" cy="0"/>
          </a:xfrm>
          <a:prstGeom prst="line">
            <a:avLst/>
          </a:prstGeom>
          <a:noFill/>
          <a:ln w="9525">
            <a:solidFill>
              <a:schemeClr val="tx1"/>
            </a:solidFill>
            <a:round/>
            <a:headEnd/>
            <a:tailEnd type="triangle" w="med" len="med"/>
          </a:ln>
        </p:spPr>
        <p:txBody>
          <a:bodyPr/>
          <a:lstStyle/>
          <a:p>
            <a:endParaRPr lang="en-US"/>
          </a:p>
        </p:txBody>
      </p:sp>
      <p:sp>
        <p:nvSpPr>
          <p:cNvPr id="28691" name="Line 14"/>
          <p:cNvSpPr>
            <a:spLocks noChangeShapeType="1"/>
          </p:cNvSpPr>
          <p:nvPr/>
        </p:nvSpPr>
        <p:spPr bwMode="auto">
          <a:xfrm>
            <a:off x="8229600" y="3048000"/>
            <a:ext cx="533400" cy="0"/>
          </a:xfrm>
          <a:prstGeom prst="line">
            <a:avLst/>
          </a:prstGeom>
          <a:noFill/>
          <a:ln w="9525">
            <a:solidFill>
              <a:schemeClr val="tx1"/>
            </a:solidFill>
            <a:round/>
            <a:headEnd/>
            <a:tailEnd/>
          </a:ln>
        </p:spPr>
        <p:txBody>
          <a:bodyPr/>
          <a:lstStyle/>
          <a:p>
            <a:endParaRPr lang="en-US"/>
          </a:p>
        </p:txBody>
      </p:sp>
      <p:sp>
        <p:nvSpPr>
          <p:cNvPr id="28692" name="Line 15"/>
          <p:cNvSpPr>
            <a:spLocks noChangeShapeType="1"/>
          </p:cNvSpPr>
          <p:nvPr/>
        </p:nvSpPr>
        <p:spPr bwMode="auto">
          <a:xfrm flipH="1" flipV="1">
            <a:off x="7924800" y="2667000"/>
            <a:ext cx="304800" cy="381000"/>
          </a:xfrm>
          <a:prstGeom prst="line">
            <a:avLst/>
          </a:prstGeom>
          <a:noFill/>
          <a:ln w="9525">
            <a:solidFill>
              <a:schemeClr val="tx1"/>
            </a:solidFill>
            <a:round/>
            <a:headEnd/>
            <a:tailEnd/>
          </a:ln>
        </p:spPr>
        <p:txBody>
          <a:bodyPr/>
          <a:lstStyle/>
          <a:p>
            <a:endParaRPr lang="en-US"/>
          </a:p>
        </p:txBody>
      </p:sp>
      <p:sp>
        <p:nvSpPr>
          <p:cNvPr id="28693" name="Arc 16"/>
          <p:cNvSpPr>
            <a:spLocks/>
          </p:cNvSpPr>
          <p:nvPr/>
        </p:nvSpPr>
        <p:spPr bwMode="auto">
          <a:xfrm flipH="1">
            <a:off x="8001000" y="2743200"/>
            <a:ext cx="304800" cy="228600"/>
          </a:xfrm>
          <a:custGeom>
            <a:avLst/>
            <a:gdLst>
              <a:gd name="T0" fmla="*/ 0 w 21600"/>
              <a:gd name="T1" fmla="*/ 0 h 21600"/>
              <a:gd name="T2" fmla="*/ 304800 w 21600"/>
              <a:gd name="T3" fmla="*/ 228600 h 21600"/>
              <a:gd name="T4" fmla="*/ 0 w 21600"/>
              <a:gd name="T5" fmla="*/ 228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sp>
        <p:nvSpPr>
          <p:cNvPr id="28694" name="Line 17"/>
          <p:cNvSpPr>
            <a:spLocks noChangeShapeType="1"/>
          </p:cNvSpPr>
          <p:nvPr/>
        </p:nvSpPr>
        <p:spPr bwMode="auto">
          <a:xfrm>
            <a:off x="8001000" y="2971800"/>
            <a:ext cx="0" cy="76200"/>
          </a:xfrm>
          <a:prstGeom prst="line">
            <a:avLst/>
          </a:prstGeom>
          <a:noFill/>
          <a:ln w="9525">
            <a:solidFill>
              <a:schemeClr val="tx1"/>
            </a:solidFill>
            <a:round/>
            <a:headEnd/>
            <a:tailEnd type="triangle" w="med" len="med"/>
          </a:ln>
        </p:spPr>
        <p:txBody>
          <a:bodyPr/>
          <a:lstStyle/>
          <a:p>
            <a:endParaRPr lang="en-US"/>
          </a:p>
        </p:txBody>
      </p:sp>
      <p:graphicFrame>
        <p:nvGraphicFramePr>
          <p:cNvPr id="28676" name="Object 18"/>
          <p:cNvGraphicFramePr>
            <a:graphicFrameLocks noChangeAspect="1"/>
          </p:cNvGraphicFramePr>
          <p:nvPr/>
        </p:nvGraphicFramePr>
        <p:xfrm>
          <a:off x="8318500" y="2514600"/>
          <a:ext cx="520700" cy="381000"/>
        </p:xfrm>
        <a:graphic>
          <a:graphicData uri="http://schemas.openxmlformats.org/presentationml/2006/ole">
            <p:oleObj spid="_x0000_s28676" name="Equation" r:id="rId5" imgW="520560" imgH="380880" progId="">
              <p:embed/>
            </p:oleObj>
          </a:graphicData>
        </a:graphic>
      </p:graphicFrame>
      <p:graphicFrame>
        <p:nvGraphicFramePr>
          <p:cNvPr id="28677" name="Object 19"/>
          <p:cNvGraphicFramePr>
            <a:graphicFrameLocks noChangeAspect="1"/>
          </p:cNvGraphicFramePr>
          <p:nvPr/>
        </p:nvGraphicFramePr>
        <p:xfrm>
          <a:off x="4451350" y="2667000"/>
          <a:ext cx="952500" cy="393700"/>
        </p:xfrm>
        <a:graphic>
          <a:graphicData uri="http://schemas.openxmlformats.org/presentationml/2006/ole">
            <p:oleObj spid="_x0000_s28677" name="Equation" r:id="rId6" imgW="952200" imgH="393480" progId="">
              <p:embed/>
            </p:oleObj>
          </a:graphicData>
        </a:graphic>
      </p:graphicFrame>
      <p:graphicFrame>
        <p:nvGraphicFramePr>
          <p:cNvPr id="28678" name="Object 20"/>
          <p:cNvGraphicFramePr>
            <a:graphicFrameLocks noChangeAspect="1"/>
          </p:cNvGraphicFramePr>
          <p:nvPr/>
        </p:nvGraphicFramePr>
        <p:xfrm>
          <a:off x="228600" y="2946400"/>
          <a:ext cx="1536700" cy="254000"/>
        </p:xfrm>
        <a:graphic>
          <a:graphicData uri="http://schemas.openxmlformats.org/presentationml/2006/ole">
            <p:oleObj spid="_x0000_s28678" name="Equation" r:id="rId7" imgW="1536480" imgH="253800" progId="">
              <p:embed/>
            </p:oleObj>
          </a:graphicData>
        </a:graphic>
      </p:graphicFrame>
      <p:sp>
        <p:nvSpPr>
          <p:cNvPr id="28695" name="Text Box 21"/>
          <p:cNvSpPr txBox="1">
            <a:spLocks noChangeArrowheads="1"/>
          </p:cNvSpPr>
          <p:nvPr/>
        </p:nvSpPr>
        <p:spPr bwMode="auto">
          <a:xfrm>
            <a:off x="2401888" y="3284538"/>
            <a:ext cx="1701800" cy="366712"/>
          </a:xfrm>
          <a:prstGeom prst="rect">
            <a:avLst/>
          </a:prstGeom>
          <a:noFill/>
          <a:ln w="9525">
            <a:noFill/>
            <a:miter lim="800000"/>
            <a:headEnd/>
            <a:tailEnd/>
          </a:ln>
        </p:spPr>
        <p:txBody>
          <a:bodyPr wrap="none">
            <a:spAutoFit/>
          </a:bodyPr>
          <a:lstStyle/>
          <a:p>
            <a:r>
              <a:rPr lang="en-US" altLang="ko-KR" sz="1800">
                <a:latin typeface="Times New Roman" pitchFamily="18" charset="0"/>
                <a:ea typeface="굴림" pitchFamily="50" charset="-127"/>
              </a:rPr>
              <a:t>Whitening Filter</a:t>
            </a:r>
          </a:p>
        </p:txBody>
      </p:sp>
      <p:sp>
        <p:nvSpPr>
          <p:cNvPr id="28696" name="Text Box 22"/>
          <p:cNvSpPr txBox="1">
            <a:spLocks noChangeArrowheads="1"/>
          </p:cNvSpPr>
          <p:nvPr/>
        </p:nvSpPr>
        <p:spPr bwMode="auto">
          <a:xfrm>
            <a:off x="5632450" y="3300413"/>
            <a:ext cx="1536700" cy="366712"/>
          </a:xfrm>
          <a:prstGeom prst="rect">
            <a:avLst/>
          </a:prstGeom>
          <a:noFill/>
          <a:ln w="9525">
            <a:noFill/>
            <a:miter lim="800000"/>
            <a:headEnd/>
            <a:tailEnd/>
          </a:ln>
        </p:spPr>
        <p:txBody>
          <a:bodyPr wrap="none">
            <a:spAutoFit/>
          </a:bodyPr>
          <a:lstStyle/>
          <a:p>
            <a:r>
              <a:rPr lang="en-US" altLang="ko-KR" sz="1800">
                <a:latin typeface="Times New Roman" pitchFamily="18" charset="0"/>
                <a:ea typeface="굴림" pitchFamily="50" charset="-127"/>
              </a:rPr>
              <a:t>Matched Filter</a:t>
            </a:r>
          </a:p>
        </p:txBody>
      </p:sp>
      <p:sp>
        <p:nvSpPr>
          <p:cNvPr id="28697" name="Text Box 24"/>
          <p:cNvSpPr txBox="1">
            <a:spLocks noChangeArrowheads="1"/>
          </p:cNvSpPr>
          <p:nvPr/>
        </p:nvSpPr>
        <p:spPr bwMode="auto">
          <a:xfrm>
            <a:off x="517525" y="3733800"/>
            <a:ext cx="8016875" cy="1006475"/>
          </a:xfrm>
          <a:prstGeom prst="rect">
            <a:avLst/>
          </a:prstGeom>
          <a:noFill/>
          <a:ln w="9525">
            <a:noFill/>
            <a:miter lim="800000"/>
            <a:headEnd/>
            <a:tailEnd/>
          </a:ln>
        </p:spPr>
        <p:txBody>
          <a:bodyPr>
            <a:spAutoFit/>
          </a:bodyPr>
          <a:lstStyle/>
          <a:p>
            <a:r>
              <a:rPr kumimoji="1" lang="en-US" altLang="ko-KR">
                <a:ea typeface="굴림" pitchFamily="50" charset="-127"/>
              </a:rPr>
              <a:t>where </a:t>
            </a:r>
            <a:r>
              <a:rPr kumimoji="1" lang="en-US" altLang="ko-KR" i="1">
                <a:ea typeface="굴림" pitchFamily="50" charset="-127"/>
              </a:rPr>
              <a:t>G</a:t>
            </a:r>
            <a:r>
              <a:rPr kumimoji="1" lang="en-US" altLang="ko-KR">
                <a:ea typeface="굴림" pitchFamily="50" charset="-127"/>
              </a:rPr>
              <a:t>(</a:t>
            </a:r>
            <a:r>
              <a:rPr kumimoji="1" lang="en-US" altLang="ko-KR" i="1">
                <a:ea typeface="굴림" pitchFamily="50" charset="-127"/>
              </a:rPr>
              <a:t>j</a:t>
            </a:r>
            <a:r>
              <a:rPr kumimoji="1" lang="en-US" altLang="ko-KR" i="1">
                <a:ea typeface="굴림" pitchFamily="50" charset="-127"/>
                <a:sym typeface="Symbol" pitchFamily="18" charset="2"/>
              </a:rPr>
              <a:t></a:t>
            </a:r>
            <a:r>
              <a:rPr kumimoji="1" lang="en-US" altLang="ko-KR">
                <a:ea typeface="굴림" pitchFamily="50" charset="-127"/>
              </a:rPr>
              <a:t>)  represents the whitening filter associated with the noise </a:t>
            </a:r>
          </a:p>
          <a:p>
            <a:r>
              <a:rPr kumimoji="1" lang="en-US" altLang="ko-KR">
                <a:ea typeface="굴림" pitchFamily="50" charset="-127"/>
              </a:rPr>
              <a:t>spectral density </a:t>
            </a:r>
            <a:r>
              <a:rPr kumimoji="1" lang="en-US" altLang="ko-KR" i="1">
                <a:ea typeface="굴림" pitchFamily="50" charset="-127"/>
              </a:rPr>
              <a:t>S</a:t>
            </a:r>
            <a:r>
              <a:rPr kumimoji="1" lang="en-US" altLang="ko-KR" i="1" baseline="-25000">
                <a:ea typeface="굴림" pitchFamily="50" charset="-127"/>
              </a:rPr>
              <a:t>WW</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as in (3-55)-(3-58). Notice that </a:t>
            </a:r>
            <a:r>
              <a:rPr kumimoji="1" lang="en-US" altLang="ko-KR" i="1">
                <a:ea typeface="굴림" pitchFamily="50" charset="-127"/>
              </a:rPr>
              <a:t>G</a:t>
            </a:r>
            <a:r>
              <a:rPr kumimoji="1" lang="en-US" altLang="ko-KR">
                <a:ea typeface="굴림" pitchFamily="50" charset="-127"/>
              </a:rPr>
              <a:t>(</a:t>
            </a:r>
            <a:r>
              <a:rPr kumimoji="1" lang="en-US" altLang="ko-KR" i="1">
                <a:ea typeface="굴림" pitchFamily="50" charset="-127"/>
              </a:rPr>
              <a:t>s</a:t>
            </a:r>
            <a:r>
              <a:rPr kumimoji="1" lang="en-US" altLang="ko-KR">
                <a:ea typeface="굴림" pitchFamily="50" charset="-127"/>
              </a:rPr>
              <a:t>) is the inverse of the Wiener factor </a:t>
            </a:r>
            <a:r>
              <a:rPr kumimoji="1" lang="en-US" altLang="ko-KR" i="1">
                <a:ea typeface="굴림" pitchFamily="50" charset="-127"/>
              </a:rPr>
              <a:t>L</a:t>
            </a:r>
            <a:r>
              <a:rPr kumimoji="1" lang="en-US" altLang="ko-KR">
                <a:ea typeface="굴림" pitchFamily="50" charset="-127"/>
              </a:rPr>
              <a:t>(</a:t>
            </a:r>
            <a:r>
              <a:rPr kumimoji="1" lang="en-US" altLang="ko-KR" i="1">
                <a:ea typeface="굴림" pitchFamily="50" charset="-127"/>
              </a:rPr>
              <a:t>s</a:t>
            </a:r>
            <a:r>
              <a:rPr kumimoji="1" lang="en-US" altLang="ko-KR">
                <a:ea typeface="굴림" pitchFamily="50" charset="-127"/>
              </a:rPr>
              <a:t>) corresponding to the spectrum </a:t>
            </a:r>
            <a:r>
              <a:rPr kumimoji="1" lang="en-US" altLang="ko-KR" i="1">
                <a:ea typeface="굴림" pitchFamily="50" charset="-127"/>
              </a:rPr>
              <a:t>S</a:t>
            </a:r>
            <a:r>
              <a:rPr kumimoji="1" lang="en-US" altLang="ko-KR" i="1" baseline="-25000">
                <a:ea typeface="굴림" pitchFamily="50" charset="-127"/>
              </a:rPr>
              <a:t>WW</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i.e.,</a:t>
            </a:r>
            <a:endParaRPr lang="en-US"/>
          </a:p>
        </p:txBody>
      </p:sp>
      <p:sp>
        <p:nvSpPr>
          <p:cNvPr id="28698" name="Text Box 28"/>
          <p:cNvSpPr txBox="1">
            <a:spLocks noChangeArrowheads="1"/>
          </p:cNvSpPr>
          <p:nvPr/>
        </p:nvSpPr>
        <p:spPr bwMode="auto">
          <a:xfrm>
            <a:off x="7451725" y="4800600"/>
            <a:ext cx="836613" cy="396875"/>
          </a:xfrm>
          <a:prstGeom prst="rect">
            <a:avLst/>
          </a:prstGeom>
          <a:noFill/>
          <a:ln w="9525">
            <a:noFill/>
            <a:miter lim="800000"/>
            <a:headEnd/>
            <a:tailEnd/>
          </a:ln>
        </p:spPr>
        <p:txBody>
          <a:bodyPr wrap="none">
            <a:spAutoFit/>
          </a:bodyPr>
          <a:lstStyle/>
          <a:p>
            <a:r>
              <a:rPr lang="en-US"/>
              <a:t>(3-64)</a:t>
            </a:r>
          </a:p>
        </p:txBody>
      </p:sp>
      <p:sp>
        <p:nvSpPr>
          <p:cNvPr id="28699" name="Text Box 29"/>
          <p:cNvSpPr txBox="1">
            <a:spLocks noChangeArrowheads="1"/>
          </p:cNvSpPr>
          <p:nvPr/>
        </p:nvSpPr>
        <p:spPr bwMode="auto">
          <a:xfrm>
            <a:off x="517525" y="5334000"/>
            <a:ext cx="8093075" cy="1006475"/>
          </a:xfrm>
          <a:prstGeom prst="rect">
            <a:avLst/>
          </a:prstGeom>
          <a:noFill/>
          <a:ln w="9525">
            <a:noFill/>
            <a:miter lim="800000"/>
            <a:headEnd/>
            <a:tailEnd/>
          </a:ln>
        </p:spPr>
        <p:txBody>
          <a:bodyPr>
            <a:spAutoFit/>
          </a:bodyPr>
          <a:lstStyle/>
          <a:p>
            <a:r>
              <a:rPr kumimoji="1" lang="en-US" altLang="ko-KR">
                <a:ea typeface="굴림" pitchFamily="50" charset="-127"/>
              </a:rPr>
              <a:t>The whitened output </a:t>
            </a:r>
            <a:r>
              <a:rPr kumimoji="1" lang="en-US" altLang="ko-KR" i="1">
                <a:ea typeface="굴림" pitchFamily="50" charset="-127"/>
              </a:rPr>
              <a:t>s</a:t>
            </a:r>
            <a:r>
              <a:rPr kumimoji="1" lang="en-US" altLang="ko-KR" i="1" baseline="-25000">
                <a:ea typeface="굴림" pitchFamily="50" charset="-127"/>
              </a:rPr>
              <a:t>g</a:t>
            </a:r>
            <a:r>
              <a:rPr kumimoji="1" lang="en-US" altLang="ko-KR">
                <a:ea typeface="굴림" pitchFamily="50" charset="-127"/>
              </a:rPr>
              <a:t>(t) + </a:t>
            </a:r>
            <a:r>
              <a:rPr kumimoji="1" lang="en-US" altLang="ko-KR" i="1">
                <a:ea typeface="굴림" pitchFamily="50" charset="-127"/>
              </a:rPr>
              <a:t>n</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in the figure is similar to (3-38), and from (3-45) the optimum receiver is given by </a:t>
            </a:r>
          </a:p>
          <a:p>
            <a:endParaRPr lang="en-US"/>
          </a:p>
        </p:txBody>
      </p:sp>
      <p:graphicFrame>
        <p:nvGraphicFramePr>
          <p:cNvPr id="28679" name="Object 30"/>
          <p:cNvGraphicFramePr>
            <a:graphicFrameLocks noChangeAspect="1"/>
          </p:cNvGraphicFramePr>
          <p:nvPr>
            <p:ph sz="half" idx="2"/>
          </p:nvPr>
        </p:nvGraphicFramePr>
        <p:xfrm>
          <a:off x="5029200" y="5715000"/>
          <a:ext cx="1663700" cy="355600"/>
        </p:xfrm>
        <a:graphic>
          <a:graphicData uri="http://schemas.openxmlformats.org/presentationml/2006/ole">
            <p:oleObj spid="_x0000_s28679" name="Equation" r:id="rId8" imgW="1955520" imgH="419040" progId="">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Date Placeholder 4"/>
          <p:cNvSpPr>
            <a:spLocks noGrp="1"/>
          </p:cNvSpPr>
          <p:nvPr>
            <p:ph type="dt" sz="quarter" idx="10"/>
          </p:nvPr>
        </p:nvSpPr>
        <p:spPr>
          <a:noFill/>
        </p:spPr>
        <p:txBody>
          <a:bodyPr/>
          <a:lstStyle/>
          <a:p>
            <a:r>
              <a:rPr lang="en-US"/>
              <a:t>		 </a:t>
            </a:r>
            <a:r>
              <a:rPr lang="en-US" sz="1200"/>
              <a:t> </a:t>
            </a:r>
            <a:fld id="{F89A07D3-960E-4DD8-9CD1-B393716647B4}" type="slidenum">
              <a:rPr lang="en-US" sz="1200">
                <a:solidFill>
                  <a:srgbClr val="003399"/>
                </a:solidFill>
              </a:rPr>
              <a:pPr/>
              <a:t>31</a:t>
            </a:fld>
            <a:endParaRPr lang="en-US" sz="1200">
              <a:solidFill>
                <a:srgbClr val="003399"/>
              </a:solidFill>
            </a:endParaRPr>
          </a:p>
        </p:txBody>
      </p:sp>
      <p:sp>
        <p:nvSpPr>
          <p:cNvPr id="29708" name="Rectangle 42"/>
          <p:cNvSpPr>
            <a:spLocks noGrp="1" noChangeArrowheads="1"/>
          </p:cNvSpPr>
          <p:nvPr>
            <p:ph type="title"/>
          </p:nvPr>
        </p:nvSpPr>
        <p:spPr/>
        <p:txBody>
          <a:bodyPr/>
          <a:lstStyle/>
          <a:p>
            <a:r>
              <a:rPr lang="en-US" sz="2800" smtClean="0"/>
              <a:t>3. Matched Filter (15)</a:t>
            </a:r>
          </a:p>
        </p:txBody>
      </p:sp>
      <p:graphicFrame>
        <p:nvGraphicFramePr>
          <p:cNvPr id="29698" name="Object 6"/>
          <p:cNvGraphicFramePr>
            <a:graphicFrameLocks noChangeAspect="1"/>
          </p:cNvGraphicFramePr>
          <p:nvPr>
            <p:ph sz="half" idx="1"/>
          </p:nvPr>
        </p:nvGraphicFramePr>
        <p:xfrm>
          <a:off x="2286000" y="1219200"/>
          <a:ext cx="4724400" cy="395288"/>
        </p:xfrm>
        <a:graphic>
          <a:graphicData uri="http://schemas.openxmlformats.org/presentationml/2006/ole">
            <p:oleObj spid="_x0000_s29698" name="Equation" r:id="rId3" imgW="5473440" imgH="457200" progId="">
              <p:embed/>
            </p:oleObj>
          </a:graphicData>
        </a:graphic>
      </p:graphicFrame>
      <p:sp>
        <p:nvSpPr>
          <p:cNvPr id="29709" name="Text Box 5"/>
          <p:cNvSpPr txBox="1">
            <a:spLocks noChangeArrowheads="1"/>
          </p:cNvSpPr>
          <p:nvPr/>
        </p:nvSpPr>
        <p:spPr bwMode="auto">
          <a:xfrm>
            <a:off x="441325" y="922338"/>
            <a:ext cx="846138" cy="396875"/>
          </a:xfrm>
          <a:prstGeom prst="rect">
            <a:avLst/>
          </a:prstGeom>
          <a:noFill/>
          <a:ln w="9525">
            <a:noFill/>
            <a:miter lim="800000"/>
            <a:headEnd/>
            <a:tailEnd/>
          </a:ln>
        </p:spPr>
        <p:txBody>
          <a:bodyPr wrap="none">
            <a:spAutoFit/>
          </a:bodyPr>
          <a:lstStyle/>
          <a:p>
            <a:r>
              <a:rPr lang="en-US"/>
              <a:t>where</a:t>
            </a:r>
          </a:p>
        </p:txBody>
      </p:sp>
      <p:sp>
        <p:nvSpPr>
          <p:cNvPr id="29710" name="Text Box 9"/>
          <p:cNvSpPr txBox="1">
            <a:spLocks noChangeArrowheads="1"/>
          </p:cNvSpPr>
          <p:nvPr/>
        </p:nvSpPr>
        <p:spPr bwMode="auto">
          <a:xfrm>
            <a:off x="441325" y="1736725"/>
            <a:ext cx="8169275" cy="701675"/>
          </a:xfrm>
          <a:prstGeom prst="rect">
            <a:avLst/>
          </a:prstGeom>
          <a:noFill/>
          <a:ln w="9525">
            <a:noFill/>
            <a:miter lim="800000"/>
            <a:headEnd/>
            <a:tailEnd/>
          </a:ln>
        </p:spPr>
        <p:txBody>
          <a:bodyPr>
            <a:spAutoFit/>
          </a:bodyPr>
          <a:lstStyle/>
          <a:p>
            <a:r>
              <a:rPr kumimoji="1" lang="en-US" altLang="ko-KR">
                <a:ea typeface="굴림" pitchFamily="50" charset="-127"/>
              </a:rPr>
              <a:t>If we insist on obtaining the receiver transfer function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for the original colored noise problem, we can deduce it easily from the below figure</a:t>
            </a:r>
            <a:endParaRPr lang="en-US"/>
          </a:p>
        </p:txBody>
      </p:sp>
      <p:sp>
        <p:nvSpPr>
          <p:cNvPr id="29711" name="Rectangle 11"/>
          <p:cNvSpPr>
            <a:spLocks noChangeArrowheads="1"/>
          </p:cNvSpPr>
          <p:nvPr/>
        </p:nvSpPr>
        <p:spPr bwMode="auto">
          <a:xfrm>
            <a:off x="1476375" y="2832100"/>
            <a:ext cx="777875" cy="361950"/>
          </a:xfrm>
          <a:prstGeom prst="rect">
            <a:avLst/>
          </a:prstGeom>
          <a:noFill/>
          <a:ln w="9525">
            <a:solidFill>
              <a:schemeClr val="tx1"/>
            </a:solidFill>
            <a:miter lim="800000"/>
            <a:headEnd/>
            <a:tailEnd/>
          </a:ln>
        </p:spPr>
        <p:txBody>
          <a:bodyPr wrap="none" anchor="ctr"/>
          <a:lstStyle/>
          <a:p>
            <a:endParaRPr lang="en-US"/>
          </a:p>
        </p:txBody>
      </p:sp>
      <p:graphicFrame>
        <p:nvGraphicFramePr>
          <p:cNvPr id="29699" name="Object 12"/>
          <p:cNvGraphicFramePr>
            <a:graphicFrameLocks noChangeAspect="1"/>
          </p:cNvGraphicFramePr>
          <p:nvPr/>
        </p:nvGraphicFramePr>
        <p:xfrm>
          <a:off x="1546225" y="2892425"/>
          <a:ext cx="684213" cy="271463"/>
        </p:xfrm>
        <a:graphic>
          <a:graphicData uri="http://schemas.openxmlformats.org/presentationml/2006/ole">
            <p:oleObj spid="_x0000_s29699" name="Equation" r:id="rId4" imgW="736560" imgH="342720" progId="">
              <p:embed/>
            </p:oleObj>
          </a:graphicData>
        </a:graphic>
      </p:graphicFrame>
      <p:sp>
        <p:nvSpPr>
          <p:cNvPr id="29712" name="Line 13"/>
          <p:cNvSpPr>
            <a:spLocks noChangeShapeType="1"/>
          </p:cNvSpPr>
          <p:nvPr/>
        </p:nvSpPr>
        <p:spPr bwMode="auto">
          <a:xfrm>
            <a:off x="1192213" y="3013075"/>
            <a:ext cx="284162" cy="0"/>
          </a:xfrm>
          <a:prstGeom prst="line">
            <a:avLst/>
          </a:prstGeom>
          <a:noFill/>
          <a:ln w="9525">
            <a:solidFill>
              <a:schemeClr val="tx1"/>
            </a:solidFill>
            <a:round/>
            <a:headEnd/>
            <a:tailEnd type="triangle" w="med" len="med"/>
          </a:ln>
        </p:spPr>
        <p:txBody>
          <a:bodyPr/>
          <a:lstStyle/>
          <a:p>
            <a:endParaRPr lang="en-US"/>
          </a:p>
        </p:txBody>
      </p:sp>
      <p:sp>
        <p:nvSpPr>
          <p:cNvPr id="29713" name="Line 14"/>
          <p:cNvSpPr>
            <a:spLocks noChangeShapeType="1"/>
          </p:cNvSpPr>
          <p:nvPr/>
        </p:nvSpPr>
        <p:spPr bwMode="auto">
          <a:xfrm>
            <a:off x="2254250" y="3013075"/>
            <a:ext cx="212725" cy="0"/>
          </a:xfrm>
          <a:prstGeom prst="line">
            <a:avLst/>
          </a:prstGeom>
          <a:noFill/>
          <a:ln w="9525">
            <a:solidFill>
              <a:schemeClr val="tx1"/>
            </a:solidFill>
            <a:round/>
            <a:headEnd/>
            <a:tailEnd/>
          </a:ln>
        </p:spPr>
        <p:txBody>
          <a:bodyPr/>
          <a:lstStyle/>
          <a:p>
            <a:endParaRPr lang="en-US"/>
          </a:p>
        </p:txBody>
      </p:sp>
      <p:sp>
        <p:nvSpPr>
          <p:cNvPr id="29714" name="Line 15"/>
          <p:cNvSpPr>
            <a:spLocks noChangeShapeType="1"/>
          </p:cNvSpPr>
          <p:nvPr/>
        </p:nvSpPr>
        <p:spPr bwMode="auto">
          <a:xfrm>
            <a:off x="2679700" y="3013075"/>
            <a:ext cx="282575" cy="0"/>
          </a:xfrm>
          <a:prstGeom prst="line">
            <a:avLst/>
          </a:prstGeom>
          <a:noFill/>
          <a:ln w="9525">
            <a:solidFill>
              <a:schemeClr val="tx1"/>
            </a:solidFill>
            <a:round/>
            <a:headEnd/>
            <a:tailEnd/>
          </a:ln>
        </p:spPr>
        <p:txBody>
          <a:bodyPr/>
          <a:lstStyle/>
          <a:p>
            <a:endParaRPr lang="en-US"/>
          </a:p>
        </p:txBody>
      </p:sp>
      <p:sp>
        <p:nvSpPr>
          <p:cNvPr id="29715" name="Line 16"/>
          <p:cNvSpPr>
            <a:spLocks noChangeShapeType="1"/>
          </p:cNvSpPr>
          <p:nvPr/>
        </p:nvSpPr>
        <p:spPr bwMode="auto">
          <a:xfrm flipH="1" flipV="1">
            <a:off x="2536825" y="2832100"/>
            <a:ext cx="142875" cy="180975"/>
          </a:xfrm>
          <a:prstGeom prst="line">
            <a:avLst/>
          </a:prstGeom>
          <a:noFill/>
          <a:ln w="9525">
            <a:solidFill>
              <a:schemeClr val="tx1"/>
            </a:solidFill>
            <a:round/>
            <a:headEnd/>
            <a:tailEnd/>
          </a:ln>
        </p:spPr>
        <p:txBody>
          <a:bodyPr/>
          <a:lstStyle/>
          <a:p>
            <a:endParaRPr lang="en-US"/>
          </a:p>
        </p:txBody>
      </p:sp>
      <p:sp>
        <p:nvSpPr>
          <p:cNvPr id="29716" name="Line 17"/>
          <p:cNvSpPr>
            <a:spLocks noChangeShapeType="1"/>
          </p:cNvSpPr>
          <p:nvPr/>
        </p:nvSpPr>
        <p:spPr bwMode="auto">
          <a:xfrm>
            <a:off x="2536825" y="3013075"/>
            <a:ext cx="0" cy="60325"/>
          </a:xfrm>
          <a:prstGeom prst="line">
            <a:avLst/>
          </a:prstGeom>
          <a:noFill/>
          <a:ln w="9525">
            <a:solidFill>
              <a:schemeClr val="tx1"/>
            </a:solidFill>
            <a:round/>
            <a:headEnd/>
            <a:tailEnd type="triangle" w="med" len="med"/>
          </a:ln>
        </p:spPr>
        <p:txBody>
          <a:bodyPr/>
          <a:lstStyle/>
          <a:p>
            <a:endParaRPr lang="en-US"/>
          </a:p>
        </p:txBody>
      </p:sp>
      <p:sp>
        <p:nvSpPr>
          <p:cNvPr id="29717" name="Arc 18"/>
          <p:cNvSpPr>
            <a:spLocks/>
          </p:cNvSpPr>
          <p:nvPr/>
        </p:nvSpPr>
        <p:spPr bwMode="auto">
          <a:xfrm flipH="1">
            <a:off x="2536825" y="2832100"/>
            <a:ext cx="142875" cy="180975"/>
          </a:xfrm>
          <a:custGeom>
            <a:avLst/>
            <a:gdLst>
              <a:gd name="T0" fmla="*/ 0 w 21600"/>
              <a:gd name="T1" fmla="*/ 0 h 21600"/>
              <a:gd name="T2" fmla="*/ 142875 w 21600"/>
              <a:gd name="T3" fmla="*/ 180975 h 21600"/>
              <a:gd name="T4" fmla="*/ 0 w 21600"/>
              <a:gd name="T5" fmla="*/ 1809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graphicFrame>
        <p:nvGraphicFramePr>
          <p:cNvPr id="29700" name="Object 19"/>
          <p:cNvGraphicFramePr>
            <a:graphicFrameLocks noChangeAspect="1"/>
          </p:cNvGraphicFramePr>
          <p:nvPr/>
        </p:nvGraphicFramePr>
        <p:xfrm>
          <a:off x="2679700" y="2590800"/>
          <a:ext cx="482600" cy="301625"/>
        </p:xfrm>
        <a:graphic>
          <a:graphicData uri="http://schemas.openxmlformats.org/presentationml/2006/ole">
            <p:oleObj spid="_x0000_s29700" name="Equation" r:id="rId5" imgW="520560" imgH="380880" progId="">
              <p:embed/>
            </p:oleObj>
          </a:graphicData>
        </a:graphic>
      </p:graphicFrame>
      <p:graphicFrame>
        <p:nvGraphicFramePr>
          <p:cNvPr id="29701" name="Object 20"/>
          <p:cNvGraphicFramePr>
            <a:graphicFrameLocks noChangeAspect="1"/>
          </p:cNvGraphicFramePr>
          <p:nvPr/>
        </p:nvGraphicFramePr>
        <p:xfrm>
          <a:off x="3233738" y="2936875"/>
          <a:ext cx="234950" cy="180975"/>
        </p:xfrm>
        <a:graphic>
          <a:graphicData uri="http://schemas.openxmlformats.org/presentationml/2006/ole">
            <p:oleObj spid="_x0000_s29701" name="Equation" r:id="rId6" imgW="253800" imgH="228600" progId="">
              <p:embed/>
            </p:oleObj>
          </a:graphicData>
        </a:graphic>
      </p:graphicFrame>
      <p:sp>
        <p:nvSpPr>
          <p:cNvPr id="29718" name="Rectangle 21"/>
          <p:cNvSpPr>
            <a:spLocks noChangeArrowheads="1"/>
          </p:cNvSpPr>
          <p:nvPr/>
        </p:nvSpPr>
        <p:spPr bwMode="auto">
          <a:xfrm>
            <a:off x="4506913" y="2832100"/>
            <a:ext cx="777875" cy="361950"/>
          </a:xfrm>
          <a:prstGeom prst="rect">
            <a:avLst/>
          </a:prstGeom>
          <a:noFill/>
          <a:ln w="9525">
            <a:solidFill>
              <a:schemeClr val="tx1"/>
            </a:solidFill>
            <a:miter lim="800000"/>
            <a:headEnd/>
            <a:tailEnd/>
          </a:ln>
        </p:spPr>
        <p:txBody>
          <a:bodyPr wrap="none" anchor="ctr"/>
          <a:lstStyle/>
          <a:p>
            <a:pPr algn="ctr" eaLnBrk="1" latinLnBrk="1" hangingPunct="1"/>
            <a:r>
              <a:rPr kumimoji="1" lang="en-US" altLang="ko-KR" sz="2400" i="1">
                <a:latin typeface="Times New Roman" pitchFamily="18" charset="0"/>
                <a:ea typeface="굴림" pitchFamily="50" charset="-127"/>
              </a:rPr>
              <a:t>L</a:t>
            </a:r>
            <a:r>
              <a:rPr kumimoji="1" lang="en-US" altLang="ko-KR" sz="2400" baseline="30000">
                <a:latin typeface="Times New Roman" pitchFamily="18" charset="0"/>
                <a:ea typeface="굴림" pitchFamily="50" charset="-127"/>
              </a:rPr>
              <a:t>-1</a:t>
            </a:r>
            <a:r>
              <a:rPr kumimoji="1" lang="en-US" altLang="ko-KR" sz="2400">
                <a:latin typeface="Times New Roman" pitchFamily="18" charset="0"/>
                <a:ea typeface="굴림" pitchFamily="50" charset="-127"/>
              </a:rPr>
              <a:t>(</a:t>
            </a:r>
            <a:r>
              <a:rPr kumimoji="1" lang="en-US" altLang="ko-KR" sz="2400" i="1">
                <a:latin typeface="Times New Roman" pitchFamily="18" charset="0"/>
                <a:ea typeface="굴림" pitchFamily="50" charset="-127"/>
              </a:rPr>
              <a:t>s</a:t>
            </a:r>
            <a:r>
              <a:rPr kumimoji="1" lang="en-US" altLang="ko-KR" sz="2400">
                <a:latin typeface="Times New Roman" pitchFamily="18" charset="0"/>
                <a:ea typeface="굴림" pitchFamily="50" charset="-127"/>
              </a:rPr>
              <a:t>)</a:t>
            </a:r>
          </a:p>
        </p:txBody>
      </p:sp>
      <p:sp>
        <p:nvSpPr>
          <p:cNvPr id="29719" name="Rectangle 22"/>
          <p:cNvSpPr>
            <a:spLocks noChangeArrowheads="1"/>
          </p:cNvSpPr>
          <p:nvPr/>
        </p:nvSpPr>
        <p:spPr bwMode="auto">
          <a:xfrm>
            <a:off x="5638800" y="2832100"/>
            <a:ext cx="779463" cy="361950"/>
          </a:xfrm>
          <a:prstGeom prst="rect">
            <a:avLst/>
          </a:prstGeom>
          <a:noFill/>
          <a:ln w="9525">
            <a:solidFill>
              <a:schemeClr val="tx1"/>
            </a:solidFill>
            <a:miter lim="800000"/>
            <a:headEnd/>
            <a:tailEnd/>
          </a:ln>
        </p:spPr>
        <p:txBody>
          <a:bodyPr wrap="none" anchor="ctr"/>
          <a:lstStyle/>
          <a:p>
            <a:pPr algn="ctr" eaLnBrk="1" latinLnBrk="1" hangingPunct="1"/>
            <a:r>
              <a:rPr kumimoji="1" lang="en-US" altLang="ko-KR" sz="2400" i="1">
                <a:latin typeface="Times New Roman" pitchFamily="18" charset="0"/>
                <a:ea typeface="굴림" pitchFamily="50" charset="-127"/>
              </a:rPr>
              <a:t>L</a:t>
            </a:r>
            <a:r>
              <a:rPr kumimoji="1" lang="en-US" altLang="ko-KR" sz="2400">
                <a:latin typeface="Times New Roman" pitchFamily="18" charset="0"/>
                <a:ea typeface="굴림" pitchFamily="50" charset="-127"/>
              </a:rPr>
              <a:t>(</a:t>
            </a:r>
            <a:r>
              <a:rPr kumimoji="1" lang="en-US" altLang="ko-KR" sz="2400" i="1">
                <a:latin typeface="Times New Roman" pitchFamily="18" charset="0"/>
                <a:ea typeface="굴림" pitchFamily="50" charset="-127"/>
              </a:rPr>
              <a:t>s</a:t>
            </a:r>
            <a:r>
              <a:rPr kumimoji="1" lang="en-US" altLang="ko-KR" sz="2400">
                <a:latin typeface="Times New Roman" pitchFamily="18" charset="0"/>
                <a:ea typeface="굴림" pitchFamily="50" charset="-127"/>
              </a:rPr>
              <a:t>)</a:t>
            </a:r>
          </a:p>
        </p:txBody>
      </p:sp>
      <p:sp>
        <p:nvSpPr>
          <p:cNvPr id="29720" name="Rectangle 23"/>
          <p:cNvSpPr>
            <a:spLocks noChangeArrowheads="1"/>
          </p:cNvSpPr>
          <p:nvPr/>
        </p:nvSpPr>
        <p:spPr bwMode="auto">
          <a:xfrm>
            <a:off x="6772275" y="2832100"/>
            <a:ext cx="777875" cy="361950"/>
          </a:xfrm>
          <a:prstGeom prst="rect">
            <a:avLst/>
          </a:prstGeom>
          <a:noFill/>
          <a:ln w="9525">
            <a:solidFill>
              <a:schemeClr val="tx1"/>
            </a:solidFill>
            <a:miter lim="800000"/>
            <a:headEnd/>
            <a:tailEnd/>
          </a:ln>
        </p:spPr>
        <p:txBody>
          <a:bodyPr wrap="none" anchor="ctr"/>
          <a:lstStyle/>
          <a:p>
            <a:endParaRPr lang="en-US"/>
          </a:p>
        </p:txBody>
      </p:sp>
      <p:graphicFrame>
        <p:nvGraphicFramePr>
          <p:cNvPr id="29702" name="Object 24"/>
          <p:cNvGraphicFramePr>
            <a:graphicFrameLocks noChangeAspect="1"/>
          </p:cNvGraphicFramePr>
          <p:nvPr/>
        </p:nvGraphicFramePr>
        <p:xfrm>
          <a:off x="6794500" y="2892425"/>
          <a:ext cx="684213" cy="271463"/>
        </p:xfrm>
        <a:graphic>
          <a:graphicData uri="http://schemas.openxmlformats.org/presentationml/2006/ole">
            <p:oleObj spid="_x0000_s29702" name="Equation" r:id="rId7" imgW="736560" imgH="342720" progId="">
              <p:embed/>
            </p:oleObj>
          </a:graphicData>
        </a:graphic>
      </p:graphicFrame>
      <p:sp>
        <p:nvSpPr>
          <p:cNvPr id="29721" name="Line 25"/>
          <p:cNvSpPr>
            <a:spLocks noChangeShapeType="1"/>
          </p:cNvSpPr>
          <p:nvPr/>
        </p:nvSpPr>
        <p:spPr bwMode="auto">
          <a:xfrm>
            <a:off x="5284788" y="3013075"/>
            <a:ext cx="354012" cy="0"/>
          </a:xfrm>
          <a:prstGeom prst="line">
            <a:avLst/>
          </a:prstGeom>
          <a:noFill/>
          <a:ln w="9525">
            <a:solidFill>
              <a:schemeClr val="tx1"/>
            </a:solidFill>
            <a:round/>
            <a:headEnd/>
            <a:tailEnd type="triangle" w="med" len="med"/>
          </a:ln>
        </p:spPr>
        <p:txBody>
          <a:bodyPr/>
          <a:lstStyle/>
          <a:p>
            <a:endParaRPr lang="en-US"/>
          </a:p>
        </p:txBody>
      </p:sp>
      <p:sp>
        <p:nvSpPr>
          <p:cNvPr id="29722" name="Line 26"/>
          <p:cNvSpPr>
            <a:spLocks noChangeShapeType="1"/>
          </p:cNvSpPr>
          <p:nvPr/>
        </p:nvSpPr>
        <p:spPr bwMode="auto">
          <a:xfrm>
            <a:off x="6418263" y="3013075"/>
            <a:ext cx="354012" cy="0"/>
          </a:xfrm>
          <a:prstGeom prst="line">
            <a:avLst/>
          </a:prstGeom>
          <a:noFill/>
          <a:ln w="9525">
            <a:solidFill>
              <a:schemeClr val="tx1"/>
            </a:solidFill>
            <a:round/>
            <a:headEnd/>
            <a:tailEnd type="triangle" w="med" len="med"/>
          </a:ln>
        </p:spPr>
        <p:txBody>
          <a:bodyPr/>
          <a:lstStyle/>
          <a:p>
            <a:endParaRPr lang="en-US"/>
          </a:p>
        </p:txBody>
      </p:sp>
      <p:sp>
        <p:nvSpPr>
          <p:cNvPr id="29723" name="Line 27"/>
          <p:cNvSpPr>
            <a:spLocks noChangeShapeType="1"/>
          </p:cNvSpPr>
          <p:nvPr/>
        </p:nvSpPr>
        <p:spPr bwMode="auto">
          <a:xfrm>
            <a:off x="7550150" y="3013075"/>
            <a:ext cx="212725" cy="0"/>
          </a:xfrm>
          <a:prstGeom prst="line">
            <a:avLst/>
          </a:prstGeom>
          <a:noFill/>
          <a:ln w="9525">
            <a:solidFill>
              <a:schemeClr val="tx1"/>
            </a:solidFill>
            <a:round/>
            <a:headEnd/>
            <a:tailEnd/>
          </a:ln>
        </p:spPr>
        <p:txBody>
          <a:bodyPr/>
          <a:lstStyle/>
          <a:p>
            <a:endParaRPr lang="en-US"/>
          </a:p>
        </p:txBody>
      </p:sp>
      <p:sp>
        <p:nvSpPr>
          <p:cNvPr id="29724" name="Line 28"/>
          <p:cNvSpPr>
            <a:spLocks noChangeShapeType="1"/>
          </p:cNvSpPr>
          <p:nvPr/>
        </p:nvSpPr>
        <p:spPr bwMode="auto">
          <a:xfrm>
            <a:off x="7974013" y="3013075"/>
            <a:ext cx="284162" cy="0"/>
          </a:xfrm>
          <a:prstGeom prst="line">
            <a:avLst/>
          </a:prstGeom>
          <a:noFill/>
          <a:ln w="9525">
            <a:solidFill>
              <a:schemeClr val="tx1"/>
            </a:solidFill>
            <a:round/>
            <a:headEnd/>
            <a:tailEnd/>
          </a:ln>
        </p:spPr>
        <p:txBody>
          <a:bodyPr/>
          <a:lstStyle/>
          <a:p>
            <a:endParaRPr lang="en-US"/>
          </a:p>
        </p:txBody>
      </p:sp>
      <p:sp>
        <p:nvSpPr>
          <p:cNvPr id="29725" name="Line 29"/>
          <p:cNvSpPr>
            <a:spLocks noChangeShapeType="1"/>
          </p:cNvSpPr>
          <p:nvPr/>
        </p:nvSpPr>
        <p:spPr bwMode="auto">
          <a:xfrm flipH="1" flipV="1">
            <a:off x="7832725" y="2832100"/>
            <a:ext cx="141288" cy="180975"/>
          </a:xfrm>
          <a:prstGeom prst="line">
            <a:avLst/>
          </a:prstGeom>
          <a:noFill/>
          <a:ln w="9525">
            <a:solidFill>
              <a:schemeClr val="tx1"/>
            </a:solidFill>
            <a:round/>
            <a:headEnd/>
            <a:tailEnd/>
          </a:ln>
        </p:spPr>
        <p:txBody>
          <a:bodyPr/>
          <a:lstStyle/>
          <a:p>
            <a:endParaRPr lang="en-US"/>
          </a:p>
        </p:txBody>
      </p:sp>
      <p:sp>
        <p:nvSpPr>
          <p:cNvPr id="29726" name="Line 30"/>
          <p:cNvSpPr>
            <a:spLocks noChangeShapeType="1"/>
          </p:cNvSpPr>
          <p:nvPr/>
        </p:nvSpPr>
        <p:spPr bwMode="auto">
          <a:xfrm>
            <a:off x="7832725" y="3013075"/>
            <a:ext cx="0" cy="60325"/>
          </a:xfrm>
          <a:prstGeom prst="line">
            <a:avLst/>
          </a:prstGeom>
          <a:noFill/>
          <a:ln w="9525">
            <a:solidFill>
              <a:schemeClr val="tx1"/>
            </a:solidFill>
            <a:round/>
            <a:headEnd/>
            <a:tailEnd type="triangle" w="med" len="med"/>
          </a:ln>
        </p:spPr>
        <p:txBody>
          <a:bodyPr/>
          <a:lstStyle/>
          <a:p>
            <a:endParaRPr lang="en-US"/>
          </a:p>
        </p:txBody>
      </p:sp>
      <p:sp>
        <p:nvSpPr>
          <p:cNvPr id="29727" name="Arc 31"/>
          <p:cNvSpPr>
            <a:spLocks/>
          </p:cNvSpPr>
          <p:nvPr/>
        </p:nvSpPr>
        <p:spPr bwMode="auto">
          <a:xfrm flipH="1">
            <a:off x="7832725" y="2832100"/>
            <a:ext cx="141288" cy="180975"/>
          </a:xfrm>
          <a:custGeom>
            <a:avLst/>
            <a:gdLst>
              <a:gd name="T0" fmla="*/ 0 w 21600"/>
              <a:gd name="T1" fmla="*/ 0 h 21600"/>
              <a:gd name="T2" fmla="*/ 141288 w 21600"/>
              <a:gd name="T3" fmla="*/ 180975 h 21600"/>
              <a:gd name="T4" fmla="*/ 0 w 21600"/>
              <a:gd name="T5" fmla="*/ 1809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p>
        </p:txBody>
      </p:sp>
      <p:graphicFrame>
        <p:nvGraphicFramePr>
          <p:cNvPr id="29703" name="Object 32"/>
          <p:cNvGraphicFramePr>
            <a:graphicFrameLocks noChangeAspect="1"/>
          </p:cNvGraphicFramePr>
          <p:nvPr/>
        </p:nvGraphicFramePr>
        <p:xfrm>
          <a:off x="7974013" y="2590800"/>
          <a:ext cx="484187" cy="301625"/>
        </p:xfrm>
        <a:graphic>
          <a:graphicData uri="http://schemas.openxmlformats.org/presentationml/2006/ole">
            <p:oleObj spid="_x0000_s29703" name="Equation" r:id="rId8" imgW="520560" imgH="380880" progId="">
              <p:embed/>
            </p:oleObj>
          </a:graphicData>
        </a:graphic>
      </p:graphicFrame>
      <p:sp>
        <p:nvSpPr>
          <p:cNvPr id="29728" name="Line 33"/>
          <p:cNvSpPr>
            <a:spLocks noChangeShapeType="1"/>
          </p:cNvSpPr>
          <p:nvPr/>
        </p:nvSpPr>
        <p:spPr bwMode="auto">
          <a:xfrm flipH="1">
            <a:off x="4152900" y="3013075"/>
            <a:ext cx="354013" cy="0"/>
          </a:xfrm>
          <a:prstGeom prst="line">
            <a:avLst/>
          </a:prstGeom>
          <a:noFill/>
          <a:ln w="9525">
            <a:solidFill>
              <a:schemeClr val="tx1"/>
            </a:solidFill>
            <a:round/>
            <a:headEnd type="triangle" w="med" len="med"/>
            <a:tailEnd/>
          </a:ln>
        </p:spPr>
        <p:txBody>
          <a:bodyPr/>
          <a:lstStyle/>
          <a:p>
            <a:endParaRPr lang="en-US"/>
          </a:p>
        </p:txBody>
      </p:sp>
      <p:graphicFrame>
        <p:nvGraphicFramePr>
          <p:cNvPr id="29704" name="Object 34"/>
          <p:cNvGraphicFramePr>
            <a:graphicFrameLocks noChangeAspect="1"/>
          </p:cNvGraphicFramePr>
          <p:nvPr/>
        </p:nvGraphicFramePr>
        <p:xfrm>
          <a:off x="3657600" y="2892425"/>
          <a:ext cx="449263" cy="271463"/>
        </p:xfrm>
        <a:graphic>
          <a:graphicData uri="http://schemas.openxmlformats.org/presentationml/2006/ole">
            <p:oleObj spid="_x0000_s29704" name="Equation" r:id="rId9" imgW="482400" imgH="342720" progId="">
              <p:embed/>
            </p:oleObj>
          </a:graphicData>
        </a:graphic>
      </p:graphicFrame>
      <p:graphicFrame>
        <p:nvGraphicFramePr>
          <p:cNvPr id="29705" name="Object 35"/>
          <p:cNvGraphicFramePr>
            <a:graphicFrameLocks noChangeAspect="1"/>
          </p:cNvGraphicFramePr>
          <p:nvPr/>
        </p:nvGraphicFramePr>
        <p:xfrm>
          <a:off x="685800" y="2892425"/>
          <a:ext cx="447675" cy="271463"/>
        </p:xfrm>
        <a:graphic>
          <a:graphicData uri="http://schemas.openxmlformats.org/presentationml/2006/ole">
            <p:oleObj spid="_x0000_s29705" name="Equation" r:id="rId10" imgW="482400" imgH="342720" progId="">
              <p:embed/>
            </p:oleObj>
          </a:graphicData>
        </a:graphic>
      </p:graphicFrame>
      <p:sp>
        <p:nvSpPr>
          <p:cNvPr id="29729" name="Text Box 40"/>
          <p:cNvSpPr txBox="1">
            <a:spLocks noChangeArrowheads="1"/>
          </p:cNvSpPr>
          <p:nvPr/>
        </p:nvSpPr>
        <p:spPr bwMode="auto">
          <a:xfrm>
            <a:off x="517525" y="3717925"/>
            <a:ext cx="846138" cy="396875"/>
          </a:xfrm>
          <a:prstGeom prst="rect">
            <a:avLst/>
          </a:prstGeom>
          <a:noFill/>
          <a:ln w="9525">
            <a:noFill/>
            <a:miter lim="800000"/>
            <a:headEnd/>
            <a:tailEnd/>
          </a:ln>
        </p:spPr>
        <p:txBody>
          <a:bodyPr wrap="none">
            <a:spAutoFit/>
          </a:bodyPr>
          <a:lstStyle/>
          <a:p>
            <a:r>
              <a:rPr lang="en-US"/>
              <a:t>where</a:t>
            </a:r>
          </a:p>
        </p:txBody>
      </p:sp>
      <p:graphicFrame>
        <p:nvGraphicFramePr>
          <p:cNvPr id="29706" name="Object 41"/>
          <p:cNvGraphicFramePr>
            <a:graphicFrameLocks noChangeAspect="1"/>
          </p:cNvGraphicFramePr>
          <p:nvPr>
            <p:ph sz="half" idx="2"/>
          </p:nvPr>
        </p:nvGraphicFramePr>
        <p:xfrm>
          <a:off x="2286000" y="4038600"/>
          <a:ext cx="4572000" cy="839788"/>
        </p:xfrm>
        <a:graphic>
          <a:graphicData uri="http://schemas.openxmlformats.org/presentationml/2006/ole">
            <p:oleObj spid="_x0000_s29706" name="Equation" r:id="rId11" imgW="5244840" imgH="965160" progId="">
              <p:embed/>
            </p:oleObj>
          </a:graphicData>
        </a:graphic>
      </p:graphicFrame>
      <p:sp>
        <p:nvSpPr>
          <p:cNvPr id="29730" name="Text Box 44"/>
          <p:cNvSpPr txBox="1">
            <a:spLocks noChangeArrowheads="1"/>
          </p:cNvSpPr>
          <p:nvPr/>
        </p:nvSpPr>
        <p:spPr bwMode="auto">
          <a:xfrm>
            <a:off x="7527925" y="4191000"/>
            <a:ext cx="836613" cy="396875"/>
          </a:xfrm>
          <a:prstGeom prst="rect">
            <a:avLst/>
          </a:prstGeom>
          <a:noFill/>
          <a:ln w="9525">
            <a:noFill/>
            <a:miter lim="800000"/>
            <a:headEnd/>
            <a:tailEnd/>
          </a:ln>
        </p:spPr>
        <p:txBody>
          <a:bodyPr wrap="none">
            <a:spAutoFit/>
          </a:bodyPr>
          <a:lstStyle/>
          <a:p>
            <a:r>
              <a:rPr lang="en-US"/>
              <a:t>(3-65)</a:t>
            </a:r>
          </a:p>
        </p:txBody>
      </p:sp>
      <p:grpSp>
        <p:nvGrpSpPr>
          <p:cNvPr id="29731" name="Group 46"/>
          <p:cNvGrpSpPr>
            <a:grpSpLocks noChangeAspect="1"/>
          </p:cNvGrpSpPr>
          <p:nvPr/>
        </p:nvGrpSpPr>
        <p:grpSpPr bwMode="auto">
          <a:xfrm>
            <a:off x="5568950" y="3013075"/>
            <a:ext cx="2098675" cy="522288"/>
            <a:chOff x="3508" y="1898"/>
            <a:chExt cx="1322" cy="329"/>
          </a:xfrm>
        </p:grpSpPr>
        <p:sp>
          <p:nvSpPr>
            <p:cNvPr id="29732" name="AutoShape 45"/>
            <p:cNvSpPr>
              <a:spLocks noChangeAspect="1" noChangeArrowheads="1" noTextEdit="1"/>
            </p:cNvSpPr>
            <p:nvPr/>
          </p:nvSpPr>
          <p:spPr bwMode="auto">
            <a:xfrm>
              <a:off x="3508" y="1898"/>
              <a:ext cx="1322" cy="329"/>
            </a:xfrm>
            <a:prstGeom prst="rect">
              <a:avLst/>
            </a:prstGeom>
            <a:noFill/>
            <a:ln w="9525">
              <a:noFill/>
              <a:miter lim="800000"/>
              <a:headEnd/>
              <a:tailEnd/>
            </a:ln>
          </p:spPr>
          <p:txBody>
            <a:bodyPr/>
            <a:lstStyle/>
            <a:p>
              <a:endParaRPr lang="en-US"/>
            </a:p>
          </p:txBody>
        </p:sp>
        <p:sp>
          <p:nvSpPr>
            <p:cNvPr id="29733" name="Rectangle 47"/>
            <p:cNvSpPr>
              <a:spLocks noChangeArrowheads="1"/>
            </p:cNvSpPr>
            <p:nvPr/>
          </p:nvSpPr>
          <p:spPr bwMode="auto">
            <a:xfrm>
              <a:off x="4106" y="2156"/>
              <a:ext cx="68" cy="85"/>
            </a:xfrm>
            <a:prstGeom prst="rect">
              <a:avLst/>
            </a:prstGeom>
            <a:noFill/>
            <a:ln w="9525">
              <a:noFill/>
              <a:miter lim="800000"/>
              <a:headEnd/>
              <a:tailEnd/>
            </a:ln>
          </p:spPr>
          <p:txBody>
            <a:bodyPr wrap="none" lIns="0" tIns="0" rIns="0" bIns="0">
              <a:spAutoFit/>
            </a:bodyPr>
            <a:lstStyle/>
            <a:p>
              <a:r>
                <a:rPr lang="en-US" sz="800">
                  <a:solidFill>
                    <a:srgbClr val="000000"/>
                  </a:solidFill>
                  <a:latin typeface="Times New Roman" pitchFamily="18" charset="0"/>
                </a:rPr>
                <a:t>0</a:t>
              </a:r>
              <a:endParaRPr lang="en-US"/>
            </a:p>
          </p:txBody>
        </p:sp>
        <p:sp>
          <p:nvSpPr>
            <p:cNvPr id="29734" name="Rectangle 48"/>
            <p:cNvSpPr>
              <a:spLocks noChangeArrowheads="1"/>
            </p:cNvSpPr>
            <p:nvPr/>
          </p:nvSpPr>
          <p:spPr bwMode="auto">
            <a:xfrm>
              <a:off x="4162" y="2110"/>
              <a:ext cx="120" cy="127"/>
            </a:xfrm>
            <a:prstGeom prst="rect">
              <a:avLst/>
            </a:prstGeom>
            <a:noFill/>
            <a:ln w="9525">
              <a:noFill/>
              <a:miter lim="800000"/>
              <a:headEnd/>
              <a:tailEnd/>
            </a:ln>
          </p:spPr>
          <p:txBody>
            <a:bodyPr wrap="none" lIns="0" tIns="0" rIns="0" bIns="0">
              <a:spAutoFit/>
            </a:bodyPr>
            <a:lstStyle/>
            <a:p>
              <a:r>
                <a:rPr lang="en-US" sz="1100">
                  <a:solidFill>
                    <a:srgbClr val="000000"/>
                  </a:solidFill>
                  <a:latin typeface="Times New Roman" pitchFamily="18" charset="0"/>
                </a:rPr>
                <a:t>()</a:t>
              </a:r>
              <a:endParaRPr lang="en-US"/>
            </a:p>
          </p:txBody>
        </p:sp>
        <p:sp>
          <p:nvSpPr>
            <p:cNvPr id="29735" name="Rectangle 49"/>
            <p:cNvSpPr>
              <a:spLocks noChangeArrowheads="1"/>
            </p:cNvSpPr>
            <p:nvPr/>
          </p:nvSpPr>
          <p:spPr bwMode="auto">
            <a:xfrm>
              <a:off x="3523" y="1896"/>
              <a:ext cx="1364" cy="201"/>
            </a:xfrm>
            <a:prstGeom prst="rect">
              <a:avLst/>
            </a:prstGeom>
            <a:noFill/>
            <a:ln w="9525">
              <a:noFill/>
              <a:miter lim="800000"/>
              <a:headEnd/>
              <a:tailEnd/>
            </a:ln>
          </p:spPr>
          <p:txBody>
            <a:bodyPr wrap="none" lIns="0" tIns="0" rIns="0" bIns="0">
              <a:spAutoFit/>
            </a:bodyPr>
            <a:lstStyle/>
            <a:p>
              <a:r>
                <a:rPr lang="en-US" sz="1900">
                  <a:solidFill>
                    <a:srgbClr val="000000"/>
                  </a:solidFill>
                  <a:latin typeface="Times New Roman" pitchFamily="18" charset="0"/>
                </a:rPr>
                <a:t>                             </a:t>
              </a:r>
              <a:endParaRPr lang="en-US"/>
            </a:p>
          </p:txBody>
        </p:sp>
        <p:sp>
          <p:nvSpPr>
            <p:cNvPr id="29736" name="Rectangle 50"/>
            <p:cNvSpPr>
              <a:spLocks noChangeArrowheads="1"/>
            </p:cNvSpPr>
            <p:nvPr/>
          </p:nvSpPr>
          <p:spPr bwMode="auto">
            <a:xfrm>
              <a:off x="4025" y="2110"/>
              <a:ext cx="127" cy="127"/>
            </a:xfrm>
            <a:prstGeom prst="rect">
              <a:avLst/>
            </a:prstGeom>
            <a:noFill/>
            <a:ln w="9525">
              <a:noFill/>
              <a:miter lim="800000"/>
              <a:headEnd/>
              <a:tailEnd/>
            </a:ln>
          </p:spPr>
          <p:txBody>
            <a:bodyPr wrap="none" lIns="0" tIns="0" rIns="0" bIns="0">
              <a:spAutoFit/>
            </a:bodyPr>
            <a:lstStyle/>
            <a:p>
              <a:r>
                <a:rPr lang="en-US" sz="1100" i="1">
                  <a:solidFill>
                    <a:srgbClr val="000000"/>
                  </a:solidFill>
                  <a:latin typeface="Times New Roman" pitchFamily="18" charset="0"/>
                </a:rPr>
                <a:t>H</a:t>
              </a:r>
              <a:endParaRPr lang="en-US"/>
            </a:p>
          </p:txBody>
        </p:sp>
        <p:sp>
          <p:nvSpPr>
            <p:cNvPr id="29737" name="Rectangle 51"/>
            <p:cNvSpPr>
              <a:spLocks noChangeArrowheads="1"/>
            </p:cNvSpPr>
            <p:nvPr/>
          </p:nvSpPr>
          <p:spPr bwMode="auto">
            <a:xfrm>
              <a:off x="4197" y="2100"/>
              <a:ext cx="145" cy="139"/>
            </a:xfrm>
            <a:prstGeom prst="rect">
              <a:avLst/>
            </a:prstGeom>
            <a:noFill/>
            <a:ln w="9525">
              <a:noFill/>
              <a:miter lim="800000"/>
              <a:headEnd/>
              <a:tailEnd/>
            </a:ln>
          </p:spPr>
          <p:txBody>
            <a:bodyPr wrap="none" lIns="0" tIns="0" rIns="0" bIns="0">
              <a:spAutoFit/>
            </a:bodyPr>
            <a:lstStyle/>
            <a:p>
              <a:r>
                <a:rPr lang="en-US" sz="1100" i="1">
                  <a:solidFill>
                    <a:srgbClr val="000000"/>
                  </a:solidFill>
                  <a:latin typeface="Symbol" pitchFamily="18" charset="2"/>
                </a:rPr>
                <a:t>w</a:t>
              </a:r>
              <a:endParaRPr lang="en-US"/>
            </a:p>
          </p:txBody>
        </p:sp>
        <p:sp>
          <p:nvSpPr>
            <p:cNvPr id="29738" name="Rectangle 52"/>
            <p:cNvSpPr>
              <a:spLocks noChangeArrowheads="1"/>
            </p:cNvSpPr>
            <p:nvPr/>
          </p:nvSpPr>
          <p:spPr bwMode="auto">
            <a:xfrm>
              <a:off x="3523" y="1955"/>
              <a:ext cx="1723" cy="187"/>
            </a:xfrm>
            <a:prstGeom prst="rect">
              <a:avLst/>
            </a:prstGeom>
            <a:noFill/>
            <a:ln w="9525">
              <a:noFill/>
              <a:miter lim="800000"/>
              <a:headEnd/>
              <a:tailEnd/>
            </a:ln>
          </p:spPr>
          <p:txBody>
            <a:bodyPr wrap="none" lIns="0" tIns="0" rIns="0" bIns="0">
              <a:spAutoFit/>
            </a:bodyPr>
            <a:lstStyle/>
            <a:p>
              <a:r>
                <a:rPr lang="en-US" sz="1900">
                  <a:solidFill>
                    <a:srgbClr val="000000"/>
                  </a:solidFill>
                  <a:latin typeface="MT Extra" pitchFamily="18" charset="2"/>
                </a:rPr>
                <a:t>144424443</a:t>
              </a:r>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Date Placeholder 5"/>
          <p:cNvSpPr>
            <a:spLocks noGrp="1"/>
          </p:cNvSpPr>
          <p:nvPr>
            <p:ph type="dt" sz="quarter" idx="10"/>
          </p:nvPr>
        </p:nvSpPr>
        <p:spPr>
          <a:noFill/>
        </p:spPr>
        <p:txBody>
          <a:bodyPr/>
          <a:lstStyle/>
          <a:p>
            <a:r>
              <a:rPr lang="en-US"/>
              <a:t>		 </a:t>
            </a:r>
            <a:r>
              <a:rPr lang="en-US" sz="1200"/>
              <a:t> </a:t>
            </a:r>
            <a:fld id="{9C4A0549-6338-413D-9639-1467E215A17D}" type="slidenum">
              <a:rPr lang="en-US" sz="1200">
                <a:solidFill>
                  <a:srgbClr val="003399"/>
                </a:solidFill>
              </a:rPr>
              <a:pPr/>
              <a:t>32</a:t>
            </a:fld>
            <a:endParaRPr lang="en-US" sz="1200">
              <a:solidFill>
                <a:srgbClr val="003399"/>
              </a:solidFill>
            </a:endParaRPr>
          </a:p>
        </p:txBody>
      </p:sp>
      <p:sp>
        <p:nvSpPr>
          <p:cNvPr id="30726" name="Rectangle 2"/>
          <p:cNvSpPr>
            <a:spLocks noGrp="1" noChangeArrowheads="1"/>
          </p:cNvSpPr>
          <p:nvPr>
            <p:ph type="title"/>
          </p:nvPr>
        </p:nvSpPr>
        <p:spPr/>
        <p:txBody>
          <a:bodyPr/>
          <a:lstStyle/>
          <a:p>
            <a:r>
              <a:rPr lang="en-US" sz="2800" smtClean="0"/>
              <a:t>3. AM/FM Noise Analysis (1)</a:t>
            </a:r>
          </a:p>
        </p:txBody>
      </p:sp>
      <p:graphicFrame>
        <p:nvGraphicFramePr>
          <p:cNvPr id="30722" name="Object 5"/>
          <p:cNvGraphicFramePr>
            <a:graphicFrameLocks noChangeAspect="1"/>
          </p:cNvGraphicFramePr>
          <p:nvPr>
            <p:ph sz="half" idx="1"/>
          </p:nvPr>
        </p:nvGraphicFramePr>
        <p:xfrm>
          <a:off x="2743200" y="1371600"/>
          <a:ext cx="3200400" cy="325438"/>
        </p:xfrm>
        <a:graphic>
          <a:graphicData uri="http://schemas.openxmlformats.org/presentationml/2006/ole">
            <p:oleObj spid="_x0000_s30722" name="Equation" r:id="rId3" imgW="3746160" imgH="380880" progId="">
              <p:embed/>
            </p:oleObj>
          </a:graphicData>
        </a:graphic>
      </p:graphicFrame>
      <p:graphicFrame>
        <p:nvGraphicFramePr>
          <p:cNvPr id="30723" name="Object 8"/>
          <p:cNvGraphicFramePr>
            <a:graphicFrameLocks noChangeAspect="1"/>
          </p:cNvGraphicFramePr>
          <p:nvPr>
            <p:ph sz="quarter" idx="2"/>
          </p:nvPr>
        </p:nvGraphicFramePr>
        <p:xfrm>
          <a:off x="2514600" y="2209800"/>
          <a:ext cx="3657600" cy="328613"/>
        </p:xfrm>
        <a:graphic>
          <a:graphicData uri="http://schemas.openxmlformats.org/presentationml/2006/ole">
            <p:oleObj spid="_x0000_s30723" name="Equation" r:id="rId4" imgW="4241520" imgH="380880" progId="">
              <p:embed/>
            </p:oleObj>
          </a:graphicData>
        </a:graphic>
      </p:graphicFrame>
      <p:sp>
        <p:nvSpPr>
          <p:cNvPr id="30727" name="Text Box 4"/>
          <p:cNvSpPr txBox="1">
            <a:spLocks noChangeArrowheads="1"/>
          </p:cNvSpPr>
          <p:nvPr/>
        </p:nvSpPr>
        <p:spPr bwMode="auto">
          <a:xfrm>
            <a:off x="441325" y="898525"/>
            <a:ext cx="3613150" cy="396875"/>
          </a:xfrm>
          <a:prstGeom prst="rect">
            <a:avLst/>
          </a:prstGeom>
          <a:noFill/>
          <a:ln w="9525">
            <a:noFill/>
            <a:miter lim="800000"/>
            <a:headEnd/>
            <a:tailEnd/>
          </a:ln>
        </p:spPr>
        <p:txBody>
          <a:bodyPr wrap="none">
            <a:spAutoFit/>
          </a:bodyPr>
          <a:lstStyle/>
          <a:p>
            <a:pPr>
              <a:buFont typeface="Wingdings" pitchFamily="2" charset="2"/>
              <a:buChar char="q"/>
            </a:pPr>
            <a:r>
              <a:rPr kumimoji="1" lang="en-US" altLang="ko-KR">
                <a:ea typeface="굴림" pitchFamily="50" charset="-127"/>
              </a:rPr>
              <a:t> Consider the noisy AM signal</a:t>
            </a:r>
            <a:endParaRPr kumimoji="1" lang="en-US"/>
          </a:p>
        </p:txBody>
      </p:sp>
      <p:sp>
        <p:nvSpPr>
          <p:cNvPr id="30728" name="Text Box 7"/>
          <p:cNvSpPr txBox="1">
            <a:spLocks noChangeArrowheads="1"/>
          </p:cNvSpPr>
          <p:nvPr/>
        </p:nvSpPr>
        <p:spPr bwMode="auto">
          <a:xfrm>
            <a:off x="517525" y="1752600"/>
            <a:ext cx="2716213" cy="396875"/>
          </a:xfrm>
          <a:prstGeom prst="rect">
            <a:avLst/>
          </a:prstGeom>
          <a:noFill/>
          <a:ln w="9525">
            <a:noFill/>
            <a:miter lim="800000"/>
            <a:headEnd/>
            <a:tailEnd/>
          </a:ln>
        </p:spPr>
        <p:txBody>
          <a:bodyPr wrap="none">
            <a:spAutoFit/>
          </a:bodyPr>
          <a:lstStyle/>
          <a:p>
            <a:r>
              <a:rPr kumimoji="1" lang="en-US" altLang="ko-KR">
                <a:ea typeface="굴림" pitchFamily="50" charset="-127"/>
              </a:rPr>
              <a:t>and the noisy FM signal</a:t>
            </a:r>
            <a:endParaRPr kumimoji="1" lang="en-US"/>
          </a:p>
        </p:txBody>
      </p:sp>
      <p:sp>
        <p:nvSpPr>
          <p:cNvPr id="30729" name="Text Box 10"/>
          <p:cNvSpPr txBox="1">
            <a:spLocks noChangeArrowheads="1"/>
          </p:cNvSpPr>
          <p:nvPr/>
        </p:nvSpPr>
        <p:spPr bwMode="auto">
          <a:xfrm>
            <a:off x="517525" y="2514600"/>
            <a:ext cx="846138" cy="396875"/>
          </a:xfrm>
          <a:prstGeom prst="rect">
            <a:avLst/>
          </a:prstGeom>
          <a:noFill/>
          <a:ln w="9525">
            <a:noFill/>
            <a:miter lim="800000"/>
            <a:headEnd/>
            <a:tailEnd/>
          </a:ln>
        </p:spPr>
        <p:txBody>
          <a:bodyPr wrap="none">
            <a:spAutoFit/>
          </a:bodyPr>
          <a:lstStyle/>
          <a:p>
            <a:r>
              <a:rPr lang="en-US"/>
              <a:t>where</a:t>
            </a:r>
          </a:p>
        </p:txBody>
      </p:sp>
      <p:graphicFrame>
        <p:nvGraphicFramePr>
          <p:cNvPr id="30724" name="Object 11"/>
          <p:cNvGraphicFramePr>
            <a:graphicFrameLocks noChangeAspect="1"/>
          </p:cNvGraphicFramePr>
          <p:nvPr>
            <p:ph sz="quarter" idx="3"/>
          </p:nvPr>
        </p:nvGraphicFramePr>
        <p:xfrm>
          <a:off x="2819400" y="2743200"/>
          <a:ext cx="2971800" cy="909638"/>
        </p:xfrm>
        <a:graphic>
          <a:graphicData uri="http://schemas.openxmlformats.org/presentationml/2006/ole">
            <p:oleObj spid="_x0000_s30724" name="Equation" r:id="rId5" imgW="3403440" imgH="1041120" progId="">
              <p:embed/>
            </p:oleObj>
          </a:graphicData>
        </a:graphic>
      </p:graphicFrame>
      <p:sp>
        <p:nvSpPr>
          <p:cNvPr id="30730" name="Text Box 13"/>
          <p:cNvSpPr txBox="1">
            <a:spLocks noChangeArrowheads="1"/>
          </p:cNvSpPr>
          <p:nvPr/>
        </p:nvSpPr>
        <p:spPr bwMode="auto">
          <a:xfrm>
            <a:off x="7527925" y="1303338"/>
            <a:ext cx="836613" cy="396875"/>
          </a:xfrm>
          <a:prstGeom prst="rect">
            <a:avLst/>
          </a:prstGeom>
          <a:noFill/>
          <a:ln w="9525">
            <a:noFill/>
            <a:miter lim="800000"/>
            <a:headEnd/>
            <a:tailEnd/>
          </a:ln>
        </p:spPr>
        <p:txBody>
          <a:bodyPr wrap="none">
            <a:spAutoFit/>
          </a:bodyPr>
          <a:lstStyle/>
          <a:p>
            <a:r>
              <a:rPr lang="en-US"/>
              <a:t>(3-66)</a:t>
            </a:r>
          </a:p>
        </p:txBody>
      </p:sp>
      <p:sp>
        <p:nvSpPr>
          <p:cNvPr id="30731" name="Text Box 14"/>
          <p:cNvSpPr txBox="1">
            <a:spLocks noChangeArrowheads="1"/>
          </p:cNvSpPr>
          <p:nvPr/>
        </p:nvSpPr>
        <p:spPr bwMode="auto">
          <a:xfrm>
            <a:off x="7527925" y="2133600"/>
            <a:ext cx="836613" cy="396875"/>
          </a:xfrm>
          <a:prstGeom prst="rect">
            <a:avLst/>
          </a:prstGeom>
          <a:noFill/>
          <a:ln w="9525">
            <a:noFill/>
            <a:miter lim="800000"/>
            <a:headEnd/>
            <a:tailEnd/>
          </a:ln>
        </p:spPr>
        <p:txBody>
          <a:bodyPr wrap="none">
            <a:spAutoFit/>
          </a:bodyPr>
          <a:lstStyle/>
          <a:p>
            <a:r>
              <a:rPr lang="en-US"/>
              <a:t>(3-67)</a:t>
            </a:r>
          </a:p>
        </p:txBody>
      </p:sp>
      <p:sp>
        <p:nvSpPr>
          <p:cNvPr id="30732" name="Text Box 15"/>
          <p:cNvSpPr txBox="1">
            <a:spLocks noChangeArrowheads="1"/>
          </p:cNvSpPr>
          <p:nvPr/>
        </p:nvSpPr>
        <p:spPr bwMode="auto">
          <a:xfrm>
            <a:off x="7527925" y="2979738"/>
            <a:ext cx="836613" cy="396875"/>
          </a:xfrm>
          <a:prstGeom prst="rect">
            <a:avLst/>
          </a:prstGeom>
          <a:noFill/>
          <a:ln w="9525">
            <a:noFill/>
            <a:miter lim="800000"/>
            <a:headEnd/>
            <a:tailEnd/>
          </a:ln>
        </p:spPr>
        <p:txBody>
          <a:bodyPr wrap="none">
            <a:spAutoFit/>
          </a:bodyPr>
          <a:lstStyle/>
          <a:p>
            <a:r>
              <a:rPr lang="en-US"/>
              <a:t>(3-68)</a:t>
            </a:r>
          </a:p>
        </p:txBody>
      </p:sp>
      <p:sp>
        <p:nvSpPr>
          <p:cNvPr id="30733" name="Text Box 16"/>
          <p:cNvSpPr txBox="1">
            <a:spLocks noChangeArrowheads="1"/>
          </p:cNvSpPr>
          <p:nvPr/>
        </p:nvSpPr>
        <p:spPr bwMode="auto">
          <a:xfrm>
            <a:off x="517525" y="3810000"/>
            <a:ext cx="7940675" cy="2225675"/>
          </a:xfrm>
          <a:prstGeom prst="rect">
            <a:avLst/>
          </a:prstGeom>
          <a:noFill/>
          <a:ln w="9525">
            <a:noFill/>
            <a:miter lim="800000"/>
            <a:headEnd/>
            <a:tailEnd/>
          </a:ln>
        </p:spPr>
        <p:txBody>
          <a:bodyPr>
            <a:spAutoFit/>
          </a:bodyPr>
          <a:lstStyle/>
          <a:p>
            <a:r>
              <a:rPr kumimoji="1" lang="en-US" altLang="ko-KR">
                <a:ea typeface="굴림" pitchFamily="50" charset="-127"/>
              </a:rPr>
              <a:t>Here </a:t>
            </a:r>
            <a:r>
              <a:rPr kumimoji="1" lang="en-US" altLang="ko-KR" i="1">
                <a:ea typeface="굴림" pitchFamily="50" charset="-127"/>
              </a:rPr>
              <a:t>m</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represents the message signal and </a:t>
            </a:r>
            <a:r>
              <a:rPr kumimoji="1" lang="en-US" altLang="ko-KR" i="1">
                <a:ea typeface="굴림" pitchFamily="50" charset="-127"/>
                <a:sym typeface="Symbol" pitchFamily="18" charset="2"/>
              </a:rPr>
              <a:t></a:t>
            </a:r>
            <a:r>
              <a:rPr kumimoji="1" lang="en-US" altLang="ko-KR" i="1">
                <a:ea typeface="굴림" pitchFamily="50" charset="-127"/>
              </a:rPr>
              <a:t> </a:t>
            </a:r>
            <a:r>
              <a:rPr kumimoji="1" lang="en-US" altLang="ko-KR">
                <a:ea typeface="굴림" pitchFamily="50" charset="-127"/>
              </a:rPr>
              <a:t> a random phase  jitter in  the received signal. In the case of FM, </a:t>
            </a:r>
            <a:r>
              <a:rPr kumimoji="1" lang="en-US" altLang="ko-KR" i="1">
                <a:ea typeface="굴림" pitchFamily="50" charset="-127"/>
                <a:sym typeface="Symbol" pitchFamily="18" charset="2"/>
              </a:rPr>
              <a:t></a:t>
            </a:r>
            <a:r>
              <a:rPr kumimoji="1" lang="en-US" altLang="ko-KR">
                <a:ea typeface="굴림" pitchFamily="50" charset="-127"/>
                <a:sym typeface="Symbol" pitchFamily="18" charset="2"/>
              </a:rPr>
              <a:t>(</a:t>
            </a:r>
            <a:r>
              <a:rPr kumimoji="1" lang="en-US" altLang="ko-KR" i="1">
                <a:ea typeface="굴림" pitchFamily="50" charset="-127"/>
                <a:sym typeface="Symbol" pitchFamily="18" charset="2"/>
              </a:rPr>
              <a:t>t</a:t>
            </a:r>
            <a:r>
              <a:rPr kumimoji="1" lang="en-US" altLang="ko-KR">
                <a:ea typeface="굴림" pitchFamily="50" charset="-127"/>
                <a:sym typeface="Symbol" pitchFamily="18" charset="2"/>
              </a:rPr>
              <a:t>)</a:t>
            </a:r>
            <a:r>
              <a:rPr kumimoji="1" lang="en-US" altLang="ko-KR">
                <a:ea typeface="굴림" pitchFamily="50" charset="-127"/>
              </a:rPr>
              <a:t> = </a:t>
            </a:r>
            <a:r>
              <a:rPr kumimoji="1" lang="en-US" altLang="ko-KR" i="1">
                <a:ea typeface="굴림" pitchFamily="50" charset="-127"/>
                <a:sym typeface="Symbol" pitchFamily="18" charset="2"/>
              </a:rPr>
              <a:t>’</a:t>
            </a:r>
            <a:r>
              <a:rPr kumimoji="1" lang="en-US" altLang="ko-KR">
                <a:ea typeface="굴림" pitchFamily="50" charset="-127"/>
                <a:sym typeface="Symbol" pitchFamily="18" charset="2"/>
              </a:rPr>
              <a:t>(</a:t>
            </a:r>
            <a:r>
              <a:rPr kumimoji="1" lang="en-US" altLang="ko-KR" i="1">
                <a:ea typeface="굴림" pitchFamily="50" charset="-127"/>
                <a:sym typeface="Symbol" pitchFamily="18" charset="2"/>
              </a:rPr>
              <a:t>t</a:t>
            </a:r>
            <a:r>
              <a:rPr kumimoji="1" lang="en-US" altLang="ko-KR">
                <a:ea typeface="굴림" pitchFamily="50" charset="-127"/>
                <a:sym typeface="Symbol" pitchFamily="18" charset="2"/>
              </a:rPr>
              <a:t>) = </a:t>
            </a:r>
            <a:r>
              <a:rPr kumimoji="1" lang="en-US" altLang="ko-KR" i="1">
                <a:ea typeface="굴림" pitchFamily="50" charset="-127"/>
                <a:sym typeface="Symbol" pitchFamily="18" charset="2"/>
              </a:rPr>
              <a:t>c m</a:t>
            </a:r>
            <a:r>
              <a:rPr kumimoji="1" lang="en-US" altLang="ko-KR">
                <a:ea typeface="굴림" pitchFamily="50" charset="-127"/>
                <a:sym typeface="Symbol" pitchFamily="18" charset="2"/>
              </a:rPr>
              <a:t>(</a:t>
            </a:r>
            <a:r>
              <a:rPr kumimoji="1" lang="en-US" altLang="ko-KR" i="1">
                <a:ea typeface="굴림" pitchFamily="50" charset="-127"/>
                <a:sym typeface="Symbol" pitchFamily="18" charset="2"/>
              </a:rPr>
              <a:t>t</a:t>
            </a:r>
            <a:r>
              <a:rPr kumimoji="1" lang="en-US" altLang="ko-KR">
                <a:ea typeface="굴림" pitchFamily="50" charset="-127"/>
                <a:sym typeface="Symbol" pitchFamily="18" charset="2"/>
              </a:rPr>
              <a:t>) </a:t>
            </a:r>
            <a:r>
              <a:rPr kumimoji="1" lang="en-US" altLang="ko-KR">
                <a:ea typeface="굴림" pitchFamily="50" charset="-127"/>
              </a:rPr>
              <a:t>so that the instantaneous frequency is proportional to the message signal. We will assume that both the message process </a:t>
            </a:r>
            <a:r>
              <a:rPr kumimoji="1" lang="en-US" altLang="ko-KR" i="1">
                <a:ea typeface="굴림" pitchFamily="50" charset="-127"/>
              </a:rPr>
              <a:t>m</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and the noise process </a:t>
            </a:r>
            <a:r>
              <a:rPr kumimoji="1" lang="en-US" altLang="ko-KR" i="1">
                <a:ea typeface="굴림" pitchFamily="50" charset="-127"/>
              </a:rPr>
              <a:t>n</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are w.s.s with power spectra </a:t>
            </a:r>
            <a:r>
              <a:rPr kumimoji="1" lang="en-US" altLang="ko-KR" i="1">
                <a:ea typeface="굴림" pitchFamily="50" charset="-127"/>
              </a:rPr>
              <a:t>S</a:t>
            </a:r>
            <a:r>
              <a:rPr kumimoji="1" lang="en-US" altLang="ko-KR" i="1" baseline="-25000">
                <a:ea typeface="굴림" pitchFamily="50" charset="-127"/>
              </a:rPr>
              <a:t>mm</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and </a:t>
            </a:r>
            <a:r>
              <a:rPr kumimoji="1" lang="en-US" altLang="ko-KR" i="1">
                <a:ea typeface="굴림" pitchFamily="50" charset="-127"/>
              </a:rPr>
              <a:t>S</a:t>
            </a:r>
            <a:r>
              <a:rPr kumimoji="1" lang="en-US" altLang="ko-KR" i="1" baseline="-25000">
                <a:ea typeface="굴림" pitchFamily="50" charset="-127"/>
              </a:rPr>
              <a:t>nn</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respectively. We wish to determine whether the AM and FM signals are w.s.s, and if so their respective power spectral densities.</a:t>
            </a:r>
            <a:endParaRPr kumimoji="1"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6" name="Date Placeholder 4"/>
          <p:cNvSpPr>
            <a:spLocks noGrp="1"/>
          </p:cNvSpPr>
          <p:nvPr>
            <p:ph type="dt" sz="quarter" idx="10"/>
          </p:nvPr>
        </p:nvSpPr>
        <p:spPr>
          <a:noFill/>
        </p:spPr>
        <p:txBody>
          <a:bodyPr/>
          <a:lstStyle/>
          <a:p>
            <a:r>
              <a:rPr lang="en-US"/>
              <a:t>		 </a:t>
            </a:r>
            <a:r>
              <a:rPr lang="en-US" sz="1200"/>
              <a:t> </a:t>
            </a:r>
            <a:fld id="{DD57F1F7-0FA9-4D51-B7E5-3A1E7BCD6A1E}" type="slidenum">
              <a:rPr lang="en-US" sz="1200">
                <a:solidFill>
                  <a:srgbClr val="003399"/>
                </a:solidFill>
              </a:rPr>
              <a:pPr/>
              <a:t>33</a:t>
            </a:fld>
            <a:endParaRPr lang="en-US" sz="1200">
              <a:solidFill>
                <a:srgbClr val="003399"/>
              </a:solidFill>
            </a:endParaRPr>
          </a:p>
        </p:txBody>
      </p:sp>
      <p:sp>
        <p:nvSpPr>
          <p:cNvPr id="31757" name="Rectangle 10"/>
          <p:cNvSpPr>
            <a:spLocks noGrp="1" noChangeArrowheads="1"/>
          </p:cNvSpPr>
          <p:nvPr>
            <p:ph type="title"/>
          </p:nvPr>
        </p:nvSpPr>
        <p:spPr/>
        <p:txBody>
          <a:bodyPr/>
          <a:lstStyle/>
          <a:p>
            <a:r>
              <a:rPr lang="en-US" sz="2800" smtClean="0"/>
              <a:t>3. AM/FM Noise Analysis (2)</a:t>
            </a:r>
          </a:p>
        </p:txBody>
      </p:sp>
      <p:graphicFrame>
        <p:nvGraphicFramePr>
          <p:cNvPr id="31746" name="Object 5"/>
          <p:cNvGraphicFramePr>
            <a:graphicFrameLocks noChangeAspect="1"/>
          </p:cNvGraphicFramePr>
          <p:nvPr>
            <p:ph sz="half" idx="1"/>
          </p:nvPr>
        </p:nvGraphicFramePr>
        <p:xfrm>
          <a:off x="2667000" y="1371600"/>
          <a:ext cx="3352800" cy="604838"/>
        </p:xfrm>
        <a:graphic>
          <a:graphicData uri="http://schemas.openxmlformats.org/presentationml/2006/ole">
            <p:oleObj spid="_x0000_s31746" name="Equation" r:id="rId3" imgW="4012920" imgH="723600" progId="">
              <p:embed/>
            </p:oleObj>
          </a:graphicData>
        </a:graphic>
      </p:graphicFrame>
      <p:sp>
        <p:nvSpPr>
          <p:cNvPr id="31758" name="Text Box 4"/>
          <p:cNvSpPr txBox="1">
            <a:spLocks noChangeArrowheads="1"/>
          </p:cNvSpPr>
          <p:nvPr/>
        </p:nvSpPr>
        <p:spPr bwMode="auto">
          <a:xfrm>
            <a:off x="441325" y="898525"/>
            <a:ext cx="8169275" cy="701675"/>
          </a:xfrm>
          <a:prstGeom prst="rect">
            <a:avLst/>
          </a:prstGeom>
          <a:noFill/>
          <a:ln w="9525">
            <a:noFill/>
            <a:miter lim="800000"/>
            <a:headEnd/>
            <a:tailEnd/>
          </a:ln>
        </p:spPr>
        <p:txBody>
          <a:bodyPr>
            <a:spAutoFit/>
          </a:bodyPr>
          <a:lstStyle/>
          <a:p>
            <a:r>
              <a:rPr kumimoji="1" lang="en-US" altLang="ko-KR" u="sng">
                <a:ea typeface="굴림" pitchFamily="50" charset="-127"/>
              </a:rPr>
              <a:t>Solution: AM signal:</a:t>
            </a:r>
            <a:r>
              <a:rPr kumimoji="1" lang="en-US" altLang="ko-KR">
                <a:ea typeface="굴림" pitchFamily="50" charset="-127"/>
              </a:rPr>
              <a:t> In this case from (3-66), if we assume </a:t>
            </a:r>
            <a:r>
              <a:rPr kumimoji="1" lang="en-US" altLang="ko-KR" i="1">
                <a:ea typeface="굴림" pitchFamily="50" charset="-127"/>
                <a:sym typeface="Symbol" pitchFamily="18" charset="2"/>
              </a:rPr>
              <a:t> </a:t>
            </a:r>
            <a:r>
              <a:rPr kumimoji="1" lang="en-US" altLang="ko-KR">
                <a:ea typeface="굴림" pitchFamily="50" charset="-127"/>
                <a:sym typeface="Symbol" pitchFamily="18" charset="2"/>
              </a:rPr>
              <a:t> </a:t>
            </a:r>
            <a:r>
              <a:rPr kumimoji="1" lang="en-US" altLang="ko-KR" i="1">
                <a:ea typeface="굴림" pitchFamily="50" charset="-127"/>
                <a:sym typeface="Symbol" pitchFamily="18" charset="2"/>
              </a:rPr>
              <a:t>U</a:t>
            </a:r>
            <a:r>
              <a:rPr kumimoji="1" lang="en-US" altLang="ko-KR">
                <a:ea typeface="굴림" pitchFamily="50" charset="-127"/>
                <a:sym typeface="Symbol" pitchFamily="18" charset="2"/>
              </a:rPr>
              <a:t>(0, 2</a:t>
            </a:r>
            <a:r>
              <a:rPr kumimoji="1" lang="en-US" altLang="ko-KR" i="1">
                <a:ea typeface="굴림" pitchFamily="50" charset="-127"/>
                <a:sym typeface="Symbol" pitchFamily="18" charset="2"/>
              </a:rPr>
              <a:t></a:t>
            </a:r>
            <a:r>
              <a:rPr kumimoji="1" lang="en-US" altLang="ko-KR">
                <a:ea typeface="굴림" pitchFamily="50" charset="-127"/>
                <a:sym typeface="Symbol" pitchFamily="18" charset="2"/>
              </a:rPr>
              <a:t>), </a:t>
            </a:r>
            <a:r>
              <a:rPr kumimoji="1" lang="en-US" altLang="ko-KR">
                <a:ea typeface="굴림" pitchFamily="50" charset="-127"/>
              </a:rPr>
              <a:t>then</a:t>
            </a:r>
            <a:endParaRPr lang="en-US"/>
          </a:p>
        </p:txBody>
      </p:sp>
      <p:sp>
        <p:nvSpPr>
          <p:cNvPr id="31759" name="Text Box 8"/>
          <p:cNvSpPr txBox="1">
            <a:spLocks noChangeArrowheads="1"/>
          </p:cNvSpPr>
          <p:nvPr/>
        </p:nvSpPr>
        <p:spPr bwMode="auto">
          <a:xfrm>
            <a:off x="439738" y="2057400"/>
            <a:ext cx="2882900" cy="3968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so that (see figure below)</a:t>
            </a:r>
            <a:endParaRPr lang="en-US"/>
          </a:p>
        </p:txBody>
      </p:sp>
      <p:graphicFrame>
        <p:nvGraphicFramePr>
          <p:cNvPr id="31747" name="Object 9"/>
          <p:cNvGraphicFramePr>
            <a:graphicFrameLocks noChangeAspect="1"/>
          </p:cNvGraphicFramePr>
          <p:nvPr>
            <p:ph sz="half" idx="2"/>
          </p:nvPr>
        </p:nvGraphicFramePr>
        <p:xfrm>
          <a:off x="2133600" y="2590800"/>
          <a:ext cx="4572000" cy="615950"/>
        </p:xfrm>
        <a:graphic>
          <a:graphicData uri="http://schemas.openxmlformats.org/presentationml/2006/ole">
            <p:oleObj spid="_x0000_s31747" name="Equation" r:id="rId4" imgW="5371920" imgH="723600" progId="">
              <p:embed/>
            </p:oleObj>
          </a:graphicData>
        </a:graphic>
      </p:graphicFrame>
      <p:sp>
        <p:nvSpPr>
          <p:cNvPr id="31760" name="Line 13"/>
          <p:cNvSpPr>
            <a:spLocks noChangeShapeType="1"/>
          </p:cNvSpPr>
          <p:nvPr/>
        </p:nvSpPr>
        <p:spPr bwMode="auto">
          <a:xfrm>
            <a:off x="762000" y="4343400"/>
            <a:ext cx="1828800" cy="0"/>
          </a:xfrm>
          <a:prstGeom prst="line">
            <a:avLst/>
          </a:prstGeom>
          <a:noFill/>
          <a:ln w="9525">
            <a:solidFill>
              <a:schemeClr val="tx1"/>
            </a:solidFill>
            <a:round/>
            <a:headEnd/>
            <a:tailEnd type="triangle" w="med" len="med"/>
          </a:ln>
        </p:spPr>
        <p:txBody>
          <a:bodyPr/>
          <a:lstStyle/>
          <a:p>
            <a:endParaRPr lang="en-US"/>
          </a:p>
        </p:txBody>
      </p:sp>
      <p:sp>
        <p:nvSpPr>
          <p:cNvPr id="31761" name="Line 14"/>
          <p:cNvSpPr>
            <a:spLocks noChangeShapeType="1"/>
          </p:cNvSpPr>
          <p:nvPr/>
        </p:nvSpPr>
        <p:spPr bwMode="auto">
          <a:xfrm flipV="1">
            <a:off x="1524000" y="3505200"/>
            <a:ext cx="0" cy="838200"/>
          </a:xfrm>
          <a:prstGeom prst="line">
            <a:avLst/>
          </a:prstGeom>
          <a:noFill/>
          <a:ln w="9525">
            <a:solidFill>
              <a:schemeClr val="tx1"/>
            </a:solidFill>
            <a:round/>
            <a:headEnd/>
            <a:tailEnd type="triangle" w="med" len="med"/>
          </a:ln>
        </p:spPr>
        <p:txBody>
          <a:bodyPr/>
          <a:lstStyle/>
          <a:p>
            <a:endParaRPr lang="en-US"/>
          </a:p>
        </p:txBody>
      </p:sp>
      <p:sp>
        <p:nvSpPr>
          <p:cNvPr id="31762" name="Line 15"/>
          <p:cNvSpPr>
            <a:spLocks noChangeShapeType="1"/>
          </p:cNvSpPr>
          <p:nvPr/>
        </p:nvSpPr>
        <p:spPr bwMode="auto">
          <a:xfrm>
            <a:off x="3657600" y="4343400"/>
            <a:ext cx="4419600" cy="0"/>
          </a:xfrm>
          <a:prstGeom prst="line">
            <a:avLst/>
          </a:prstGeom>
          <a:noFill/>
          <a:ln w="9525">
            <a:solidFill>
              <a:schemeClr val="tx1"/>
            </a:solidFill>
            <a:round/>
            <a:headEnd/>
            <a:tailEnd type="triangle" w="med" len="med"/>
          </a:ln>
        </p:spPr>
        <p:txBody>
          <a:bodyPr/>
          <a:lstStyle/>
          <a:p>
            <a:endParaRPr lang="en-US"/>
          </a:p>
        </p:txBody>
      </p:sp>
      <p:sp>
        <p:nvSpPr>
          <p:cNvPr id="31763" name="Line 16"/>
          <p:cNvSpPr>
            <a:spLocks noChangeShapeType="1"/>
          </p:cNvSpPr>
          <p:nvPr/>
        </p:nvSpPr>
        <p:spPr bwMode="auto">
          <a:xfrm flipV="1">
            <a:off x="5791200" y="3505200"/>
            <a:ext cx="0" cy="838200"/>
          </a:xfrm>
          <a:prstGeom prst="line">
            <a:avLst/>
          </a:prstGeom>
          <a:noFill/>
          <a:ln w="9525">
            <a:solidFill>
              <a:schemeClr val="tx1"/>
            </a:solidFill>
            <a:round/>
            <a:headEnd/>
            <a:tailEnd type="triangle" w="med" len="med"/>
          </a:ln>
        </p:spPr>
        <p:txBody>
          <a:bodyPr/>
          <a:lstStyle/>
          <a:p>
            <a:endParaRPr lang="en-US"/>
          </a:p>
        </p:txBody>
      </p:sp>
      <p:sp>
        <p:nvSpPr>
          <p:cNvPr id="31764" name="Freeform 17"/>
          <p:cNvSpPr>
            <a:spLocks/>
          </p:cNvSpPr>
          <p:nvPr/>
        </p:nvSpPr>
        <p:spPr bwMode="auto">
          <a:xfrm>
            <a:off x="990600" y="3860800"/>
            <a:ext cx="1016000" cy="482600"/>
          </a:xfrm>
          <a:custGeom>
            <a:avLst/>
            <a:gdLst>
              <a:gd name="T0" fmla="*/ 40 w 640"/>
              <a:gd name="T1" fmla="*/ 304 h 304"/>
              <a:gd name="T2" fmla="*/ 40 w 640"/>
              <a:gd name="T3" fmla="*/ 160 h 304"/>
              <a:gd name="T4" fmla="*/ 280 w 640"/>
              <a:gd name="T5" fmla="*/ 16 h 304"/>
              <a:gd name="T6" fmla="*/ 472 w 640"/>
              <a:gd name="T7" fmla="*/ 64 h 304"/>
              <a:gd name="T8" fmla="*/ 616 w 640"/>
              <a:gd name="T9" fmla="*/ 160 h 304"/>
              <a:gd name="T10" fmla="*/ 616 w 640"/>
              <a:gd name="T11" fmla="*/ 304 h 304"/>
              <a:gd name="T12" fmla="*/ 0 60000 65536"/>
              <a:gd name="T13" fmla="*/ 0 60000 65536"/>
              <a:gd name="T14" fmla="*/ 0 60000 65536"/>
              <a:gd name="T15" fmla="*/ 0 60000 65536"/>
              <a:gd name="T16" fmla="*/ 0 60000 65536"/>
              <a:gd name="T17" fmla="*/ 0 60000 65536"/>
              <a:gd name="T18" fmla="*/ 0 w 640"/>
              <a:gd name="T19" fmla="*/ 0 h 304"/>
              <a:gd name="T20" fmla="*/ 640 w 640"/>
              <a:gd name="T21" fmla="*/ 304 h 304"/>
            </a:gdLst>
            <a:ahLst/>
            <a:cxnLst>
              <a:cxn ang="T12">
                <a:pos x="T0" y="T1"/>
              </a:cxn>
              <a:cxn ang="T13">
                <a:pos x="T2" y="T3"/>
              </a:cxn>
              <a:cxn ang="T14">
                <a:pos x="T4" y="T5"/>
              </a:cxn>
              <a:cxn ang="T15">
                <a:pos x="T6" y="T7"/>
              </a:cxn>
              <a:cxn ang="T16">
                <a:pos x="T8" y="T9"/>
              </a:cxn>
              <a:cxn ang="T17">
                <a:pos x="T10" y="T11"/>
              </a:cxn>
            </a:cxnLst>
            <a:rect l="T18" t="T19" r="T20" b="T21"/>
            <a:pathLst>
              <a:path w="640" h="304">
                <a:moveTo>
                  <a:pt x="40" y="304"/>
                </a:moveTo>
                <a:cubicBezTo>
                  <a:pt x="20" y="256"/>
                  <a:pt x="0" y="208"/>
                  <a:pt x="40" y="160"/>
                </a:cubicBezTo>
                <a:cubicBezTo>
                  <a:pt x="80" y="112"/>
                  <a:pt x="208" y="32"/>
                  <a:pt x="280" y="16"/>
                </a:cubicBezTo>
                <a:cubicBezTo>
                  <a:pt x="352" y="0"/>
                  <a:pt x="416" y="40"/>
                  <a:pt x="472" y="64"/>
                </a:cubicBezTo>
                <a:cubicBezTo>
                  <a:pt x="528" y="88"/>
                  <a:pt x="592" y="120"/>
                  <a:pt x="616" y="160"/>
                </a:cubicBezTo>
                <a:cubicBezTo>
                  <a:pt x="640" y="200"/>
                  <a:pt x="628" y="252"/>
                  <a:pt x="616" y="304"/>
                </a:cubicBezTo>
              </a:path>
            </a:pathLst>
          </a:custGeom>
          <a:noFill/>
          <a:ln w="9525">
            <a:solidFill>
              <a:schemeClr val="tx1"/>
            </a:solidFill>
            <a:round/>
            <a:headEnd/>
            <a:tailEnd/>
          </a:ln>
        </p:spPr>
        <p:txBody>
          <a:bodyPr/>
          <a:lstStyle/>
          <a:p>
            <a:endParaRPr lang="en-US"/>
          </a:p>
        </p:txBody>
      </p:sp>
      <p:sp>
        <p:nvSpPr>
          <p:cNvPr id="31765" name="Freeform 18"/>
          <p:cNvSpPr>
            <a:spLocks/>
          </p:cNvSpPr>
          <p:nvPr/>
        </p:nvSpPr>
        <p:spPr bwMode="auto">
          <a:xfrm>
            <a:off x="4114800" y="3860800"/>
            <a:ext cx="1016000" cy="482600"/>
          </a:xfrm>
          <a:custGeom>
            <a:avLst/>
            <a:gdLst>
              <a:gd name="T0" fmla="*/ 40 w 640"/>
              <a:gd name="T1" fmla="*/ 304 h 304"/>
              <a:gd name="T2" fmla="*/ 40 w 640"/>
              <a:gd name="T3" fmla="*/ 160 h 304"/>
              <a:gd name="T4" fmla="*/ 280 w 640"/>
              <a:gd name="T5" fmla="*/ 16 h 304"/>
              <a:gd name="T6" fmla="*/ 472 w 640"/>
              <a:gd name="T7" fmla="*/ 64 h 304"/>
              <a:gd name="T8" fmla="*/ 616 w 640"/>
              <a:gd name="T9" fmla="*/ 160 h 304"/>
              <a:gd name="T10" fmla="*/ 616 w 640"/>
              <a:gd name="T11" fmla="*/ 304 h 304"/>
              <a:gd name="T12" fmla="*/ 0 60000 65536"/>
              <a:gd name="T13" fmla="*/ 0 60000 65536"/>
              <a:gd name="T14" fmla="*/ 0 60000 65536"/>
              <a:gd name="T15" fmla="*/ 0 60000 65536"/>
              <a:gd name="T16" fmla="*/ 0 60000 65536"/>
              <a:gd name="T17" fmla="*/ 0 60000 65536"/>
              <a:gd name="T18" fmla="*/ 0 w 640"/>
              <a:gd name="T19" fmla="*/ 0 h 304"/>
              <a:gd name="T20" fmla="*/ 640 w 640"/>
              <a:gd name="T21" fmla="*/ 304 h 304"/>
            </a:gdLst>
            <a:ahLst/>
            <a:cxnLst>
              <a:cxn ang="T12">
                <a:pos x="T0" y="T1"/>
              </a:cxn>
              <a:cxn ang="T13">
                <a:pos x="T2" y="T3"/>
              </a:cxn>
              <a:cxn ang="T14">
                <a:pos x="T4" y="T5"/>
              </a:cxn>
              <a:cxn ang="T15">
                <a:pos x="T6" y="T7"/>
              </a:cxn>
              <a:cxn ang="T16">
                <a:pos x="T8" y="T9"/>
              </a:cxn>
              <a:cxn ang="T17">
                <a:pos x="T10" y="T11"/>
              </a:cxn>
            </a:cxnLst>
            <a:rect l="T18" t="T19" r="T20" b="T21"/>
            <a:pathLst>
              <a:path w="640" h="304">
                <a:moveTo>
                  <a:pt x="40" y="304"/>
                </a:moveTo>
                <a:cubicBezTo>
                  <a:pt x="20" y="256"/>
                  <a:pt x="0" y="208"/>
                  <a:pt x="40" y="160"/>
                </a:cubicBezTo>
                <a:cubicBezTo>
                  <a:pt x="80" y="112"/>
                  <a:pt x="208" y="32"/>
                  <a:pt x="280" y="16"/>
                </a:cubicBezTo>
                <a:cubicBezTo>
                  <a:pt x="352" y="0"/>
                  <a:pt x="416" y="40"/>
                  <a:pt x="472" y="64"/>
                </a:cubicBezTo>
                <a:cubicBezTo>
                  <a:pt x="528" y="88"/>
                  <a:pt x="592" y="120"/>
                  <a:pt x="616" y="160"/>
                </a:cubicBezTo>
                <a:cubicBezTo>
                  <a:pt x="640" y="200"/>
                  <a:pt x="628" y="252"/>
                  <a:pt x="616" y="304"/>
                </a:cubicBezTo>
              </a:path>
            </a:pathLst>
          </a:custGeom>
          <a:noFill/>
          <a:ln w="9525">
            <a:solidFill>
              <a:schemeClr val="tx1"/>
            </a:solidFill>
            <a:round/>
            <a:headEnd/>
            <a:tailEnd/>
          </a:ln>
        </p:spPr>
        <p:txBody>
          <a:bodyPr/>
          <a:lstStyle/>
          <a:p>
            <a:endParaRPr lang="en-US"/>
          </a:p>
        </p:txBody>
      </p:sp>
      <p:sp>
        <p:nvSpPr>
          <p:cNvPr id="31766" name="Freeform 19"/>
          <p:cNvSpPr>
            <a:spLocks/>
          </p:cNvSpPr>
          <p:nvPr/>
        </p:nvSpPr>
        <p:spPr bwMode="auto">
          <a:xfrm>
            <a:off x="6477000" y="3860800"/>
            <a:ext cx="1016000" cy="482600"/>
          </a:xfrm>
          <a:custGeom>
            <a:avLst/>
            <a:gdLst>
              <a:gd name="T0" fmla="*/ 40 w 640"/>
              <a:gd name="T1" fmla="*/ 304 h 304"/>
              <a:gd name="T2" fmla="*/ 40 w 640"/>
              <a:gd name="T3" fmla="*/ 160 h 304"/>
              <a:gd name="T4" fmla="*/ 280 w 640"/>
              <a:gd name="T5" fmla="*/ 16 h 304"/>
              <a:gd name="T6" fmla="*/ 472 w 640"/>
              <a:gd name="T7" fmla="*/ 64 h 304"/>
              <a:gd name="T8" fmla="*/ 616 w 640"/>
              <a:gd name="T9" fmla="*/ 160 h 304"/>
              <a:gd name="T10" fmla="*/ 616 w 640"/>
              <a:gd name="T11" fmla="*/ 304 h 304"/>
              <a:gd name="T12" fmla="*/ 0 60000 65536"/>
              <a:gd name="T13" fmla="*/ 0 60000 65536"/>
              <a:gd name="T14" fmla="*/ 0 60000 65536"/>
              <a:gd name="T15" fmla="*/ 0 60000 65536"/>
              <a:gd name="T16" fmla="*/ 0 60000 65536"/>
              <a:gd name="T17" fmla="*/ 0 60000 65536"/>
              <a:gd name="T18" fmla="*/ 0 w 640"/>
              <a:gd name="T19" fmla="*/ 0 h 304"/>
              <a:gd name="T20" fmla="*/ 640 w 640"/>
              <a:gd name="T21" fmla="*/ 304 h 304"/>
            </a:gdLst>
            <a:ahLst/>
            <a:cxnLst>
              <a:cxn ang="T12">
                <a:pos x="T0" y="T1"/>
              </a:cxn>
              <a:cxn ang="T13">
                <a:pos x="T2" y="T3"/>
              </a:cxn>
              <a:cxn ang="T14">
                <a:pos x="T4" y="T5"/>
              </a:cxn>
              <a:cxn ang="T15">
                <a:pos x="T6" y="T7"/>
              </a:cxn>
              <a:cxn ang="T16">
                <a:pos x="T8" y="T9"/>
              </a:cxn>
              <a:cxn ang="T17">
                <a:pos x="T10" y="T11"/>
              </a:cxn>
            </a:cxnLst>
            <a:rect l="T18" t="T19" r="T20" b="T21"/>
            <a:pathLst>
              <a:path w="640" h="304">
                <a:moveTo>
                  <a:pt x="40" y="304"/>
                </a:moveTo>
                <a:cubicBezTo>
                  <a:pt x="20" y="256"/>
                  <a:pt x="0" y="208"/>
                  <a:pt x="40" y="160"/>
                </a:cubicBezTo>
                <a:cubicBezTo>
                  <a:pt x="80" y="112"/>
                  <a:pt x="208" y="32"/>
                  <a:pt x="280" y="16"/>
                </a:cubicBezTo>
                <a:cubicBezTo>
                  <a:pt x="352" y="0"/>
                  <a:pt x="416" y="40"/>
                  <a:pt x="472" y="64"/>
                </a:cubicBezTo>
                <a:cubicBezTo>
                  <a:pt x="528" y="88"/>
                  <a:pt x="592" y="120"/>
                  <a:pt x="616" y="160"/>
                </a:cubicBezTo>
                <a:cubicBezTo>
                  <a:pt x="640" y="200"/>
                  <a:pt x="628" y="252"/>
                  <a:pt x="616" y="304"/>
                </a:cubicBezTo>
              </a:path>
            </a:pathLst>
          </a:custGeom>
          <a:noFill/>
          <a:ln w="9525">
            <a:solidFill>
              <a:schemeClr val="tx1"/>
            </a:solidFill>
            <a:round/>
            <a:headEnd/>
            <a:tailEnd/>
          </a:ln>
        </p:spPr>
        <p:txBody>
          <a:bodyPr/>
          <a:lstStyle/>
          <a:p>
            <a:endParaRPr lang="en-US"/>
          </a:p>
        </p:txBody>
      </p:sp>
      <p:sp>
        <p:nvSpPr>
          <p:cNvPr id="31767" name="Line 20"/>
          <p:cNvSpPr>
            <a:spLocks noChangeShapeType="1"/>
          </p:cNvSpPr>
          <p:nvPr/>
        </p:nvSpPr>
        <p:spPr bwMode="auto">
          <a:xfrm>
            <a:off x="4648200" y="4267200"/>
            <a:ext cx="0" cy="152400"/>
          </a:xfrm>
          <a:prstGeom prst="line">
            <a:avLst/>
          </a:prstGeom>
          <a:noFill/>
          <a:ln w="9525">
            <a:solidFill>
              <a:schemeClr val="tx1"/>
            </a:solidFill>
            <a:round/>
            <a:headEnd/>
            <a:tailEnd/>
          </a:ln>
        </p:spPr>
        <p:txBody>
          <a:bodyPr/>
          <a:lstStyle/>
          <a:p>
            <a:endParaRPr lang="en-US"/>
          </a:p>
        </p:txBody>
      </p:sp>
      <p:sp>
        <p:nvSpPr>
          <p:cNvPr id="31768" name="Line 21"/>
          <p:cNvSpPr>
            <a:spLocks noChangeShapeType="1"/>
          </p:cNvSpPr>
          <p:nvPr/>
        </p:nvSpPr>
        <p:spPr bwMode="auto">
          <a:xfrm>
            <a:off x="7010400" y="4267200"/>
            <a:ext cx="0" cy="152400"/>
          </a:xfrm>
          <a:prstGeom prst="line">
            <a:avLst/>
          </a:prstGeom>
          <a:noFill/>
          <a:ln w="9525">
            <a:solidFill>
              <a:schemeClr val="tx1"/>
            </a:solidFill>
            <a:round/>
            <a:headEnd/>
            <a:tailEnd/>
          </a:ln>
        </p:spPr>
        <p:txBody>
          <a:bodyPr/>
          <a:lstStyle/>
          <a:p>
            <a:endParaRPr lang="en-US"/>
          </a:p>
        </p:txBody>
      </p:sp>
      <p:graphicFrame>
        <p:nvGraphicFramePr>
          <p:cNvPr id="31748" name="Object 22"/>
          <p:cNvGraphicFramePr>
            <a:graphicFrameLocks noChangeAspect="1"/>
          </p:cNvGraphicFramePr>
          <p:nvPr/>
        </p:nvGraphicFramePr>
        <p:xfrm>
          <a:off x="1600200" y="3568700"/>
          <a:ext cx="635000" cy="241300"/>
        </p:xfrm>
        <a:graphic>
          <a:graphicData uri="http://schemas.openxmlformats.org/presentationml/2006/ole">
            <p:oleObj spid="_x0000_s31748" name="Equation" r:id="rId5" imgW="634680" imgH="241200" progId="">
              <p:embed/>
            </p:oleObj>
          </a:graphicData>
        </a:graphic>
      </p:graphicFrame>
      <p:graphicFrame>
        <p:nvGraphicFramePr>
          <p:cNvPr id="31749" name="Object 23"/>
          <p:cNvGraphicFramePr>
            <a:graphicFrameLocks noChangeAspect="1"/>
          </p:cNvGraphicFramePr>
          <p:nvPr/>
        </p:nvGraphicFramePr>
        <p:xfrm>
          <a:off x="2590800" y="4267200"/>
          <a:ext cx="165100" cy="152400"/>
        </p:xfrm>
        <a:graphic>
          <a:graphicData uri="http://schemas.openxmlformats.org/presentationml/2006/ole">
            <p:oleObj spid="_x0000_s31749" name="Equation" r:id="rId6" imgW="164880" imgH="152280" progId="">
              <p:embed/>
            </p:oleObj>
          </a:graphicData>
        </a:graphic>
      </p:graphicFrame>
      <p:graphicFrame>
        <p:nvGraphicFramePr>
          <p:cNvPr id="31750" name="Object 24"/>
          <p:cNvGraphicFramePr>
            <a:graphicFrameLocks noChangeAspect="1"/>
          </p:cNvGraphicFramePr>
          <p:nvPr/>
        </p:nvGraphicFramePr>
        <p:xfrm>
          <a:off x="8077200" y="4267200"/>
          <a:ext cx="165100" cy="152400"/>
        </p:xfrm>
        <a:graphic>
          <a:graphicData uri="http://schemas.openxmlformats.org/presentationml/2006/ole">
            <p:oleObj spid="_x0000_s31750" name="Equation" r:id="rId7" imgW="164880" imgH="152280" progId="">
              <p:embed/>
            </p:oleObj>
          </a:graphicData>
        </a:graphic>
      </p:graphicFrame>
      <p:graphicFrame>
        <p:nvGraphicFramePr>
          <p:cNvPr id="31751" name="Object 25"/>
          <p:cNvGraphicFramePr>
            <a:graphicFrameLocks noChangeAspect="1"/>
          </p:cNvGraphicFramePr>
          <p:nvPr/>
        </p:nvGraphicFramePr>
        <p:xfrm>
          <a:off x="6934200" y="4267200"/>
          <a:ext cx="241300" cy="381000"/>
        </p:xfrm>
        <a:graphic>
          <a:graphicData uri="http://schemas.openxmlformats.org/presentationml/2006/ole">
            <p:oleObj spid="_x0000_s31751" name="Equation" r:id="rId8" imgW="241200" imgH="380880" progId="">
              <p:embed/>
            </p:oleObj>
          </a:graphicData>
        </a:graphic>
      </p:graphicFrame>
      <p:graphicFrame>
        <p:nvGraphicFramePr>
          <p:cNvPr id="31752" name="Object 26"/>
          <p:cNvGraphicFramePr>
            <a:graphicFrameLocks noChangeAspect="1"/>
          </p:cNvGraphicFramePr>
          <p:nvPr/>
        </p:nvGraphicFramePr>
        <p:xfrm>
          <a:off x="4457700" y="4267200"/>
          <a:ext cx="342900" cy="381000"/>
        </p:xfrm>
        <a:graphic>
          <a:graphicData uri="http://schemas.openxmlformats.org/presentationml/2006/ole">
            <p:oleObj spid="_x0000_s31752" name="Equation" r:id="rId9" imgW="342720" imgH="380880" progId="">
              <p:embed/>
            </p:oleObj>
          </a:graphicData>
        </a:graphic>
      </p:graphicFrame>
      <p:graphicFrame>
        <p:nvGraphicFramePr>
          <p:cNvPr id="31753" name="Object 27"/>
          <p:cNvGraphicFramePr>
            <a:graphicFrameLocks noChangeAspect="1"/>
          </p:cNvGraphicFramePr>
          <p:nvPr/>
        </p:nvGraphicFramePr>
        <p:xfrm>
          <a:off x="1473200" y="4343400"/>
          <a:ext cx="127000" cy="190500"/>
        </p:xfrm>
        <a:graphic>
          <a:graphicData uri="http://schemas.openxmlformats.org/presentationml/2006/ole">
            <p:oleObj spid="_x0000_s31753" name="Equation" r:id="rId10" imgW="126720" imgH="190440" progId="">
              <p:embed/>
            </p:oleObj>
          </a:graphicData>
        </a:graphic>
      </p:graphicFrame>
      <p:graphicFrame>
        <p:nvGraphicFramePr>
          <p:cNvPr id="31754" name="Object 28"/>
          <p:cNvGraphicFramePr>
            <a:graphicFrameLocks noChangeAspect="1"/>
          </p:cNvGraphicFramePr>
          <p:nvPr/>
        </p:nvGraphicFramePr>
        <p:xfrm>
          <a:off x="5861050" y="3352800"/>
          <a:ext cx="647700" cy="368300"/>
        </p:xfrm>
        <a:graphic>
          <a:graphicData uri="http://schemas.openxmlformats.org/presentationml/2006/ole">
            <p:oleObj spid="_x0000_s31754" name="Equation" r:id="rId11" imgW="647640" imgH="368280" progId="">
              <p:embed/>
            </p:oleObj>
          </a:graphicData>
        </a:graphic>
      </p:graphicFrame>
      <p:graphicFrame>
        <p:nvGraphicFramePr>
          <p:cNvPr id="31755" name="Object 29"/>
          <p:cNvGraphicFramePr>
            <a:graphicFrameLocks noChangeAspect="1"/>
          </p:cNvGraphicFramePr>
          <p:nvPr/>
        </p:nvGraphicFramePr>
        <p:xfrm>
          <a:off x="7467600" y="3429000"/>
          <a:ext cx="1079500" cy="381000"/>
        </p:xfrm>
        <a:graphic>
          <a:graphicData uri="http://schemas.openxmlformats.org/presentationml/2006/ole">
            <p:oleObj spid="_x0000_s31755" name="Equation" r:id="rId12" imgW="1079280" imgH="380880" progId="">
              <p:embed/>
            </p:oleObj>
          </a:graphicData>
        </a:graphic>
      </p:graphicFrame>
      <p:sp>
        <p:nvSpPr>
          <p:cNvPr id="31769" name="Line 30"/>
          <p:cNvSpPr>
            <a:spLocks noChangeShapeType="1"/>
          </p:cNvSpPr>
          <p:nvPr/>
        </p:nvSpPr>
        <p:spPr bwMode="auto">
          <a:xfrm flipH="1">
            <a:off x="7315200" y="3733800"/>
            <a:ext cx="152400" cy="228600"/>
          </a:xfrm>
          <a:prstGeom prst="line">
            <a:avLst/>
          </a:prstGeom>
          <a:noFill/>
          <a:ln w="9525">
            <a:solidFill>
              <a:schemeClr val="tx1"/>
            </a:solidFill>
            <a:round/>
            <a:headEnd/>
            <a:tailEnd type="triangle" w="med" len="med"/>
          </a:ln>
        </p:spPr>
        <p:txBody>
          <a:bodyPr/>
          <a:lstStyle/>
          <a:p>
            <a:endParaRPr lang="en-US"/>
          </a:p>
        </p:txBody>
      </p:sp>
      <p:sp>
        <p:nvSpPr>
          <p:cNvPr id="31770" name="Text Box 31"/>
          <p:cNvSpPr txBox="1">
            <a:spLocks noChangeArrowheads="1"/>
          </p:cNvSpPr>
          <p:nvPr/>
        </p:nvSpPr>
        <p:spPr bwMode="auto">
          <a:xfrm>
            <a:off x="1295400" y="4556125"/>
            <a:ext cx="465138" cy="396875"/>
          </a:xfrm>
          <a:prstGeom prst="rect">
            <a:avLst/>
          </a:prstGeom>
          <a:noFill/>
          <a:ln w="9525">
            <a:noFill/>
            <a:miter lim="800000"/>
            <a:headEnd/>
            <a:tailEnd/>
          </a:ln>
        </p:spPr>
        <p:txBody>
          <a:bodyPr wrap="none">
            <a:spAutoFit/>
          </a:bodyPr>
          <a:lstStyle/>
          <a:p>
            <a:r>
              <a:rPr lang="en-US" altLang="ko-KR">
                <a:latin typeface="Times New Roman" pitchFamily="18" charset="0"/>
                <a:ea typeface="굴림" pitchFamily="50" charset="-127"/>
              </a:rPr>
              <a:t>(a)</a:t>
            </a:r>
          </a:p>
        </p:txBody>
      </p:sp>
      <p:sp>
        <p:nvSpPr>
          <p:cNvPr id="31771" name="Text Box 32"/>
          <p:cNvSpPr txBox="1">
            <a:spLocks noChangeArrowheads="1"/>
          </p:cNvSpPr>
          <p:nvPr/>
        </p:nvSpPr>
        <p:spPr bwMode="auto">
          <a:xfrm>
            <a:off x="5638800" y="4556125"/>
            <a:ext cx="479425" cy="396875"/>
          </a:xfrm>
          <a:prstGeom prst="rect">
            <a:avLst/>
          </a:prstGeom>
          <a:noFill/>
          <a:ln w="9525">
            <a:noFill/>
            <a:miter lim="800000"/>
            <a:headEnd/>
            <a:tailEnd/>
          </a:ln>
        </p:spPr>
        <p:txBody>
          <a:bodyPr wrap="none">
            <a:spAutoFit/>
          </a:bodyPr>
          <a:lstStyle/>
          <a:p>
            <a:r>
              <a:rPr lang="en-US" altLang="ko-KR">
                <a:latin typeface="Times New Roman" pitchFamily="18" charset="0"/>
                <a:ea typeface="굴림" pitchFamily="50" charset="-127"/>
              </a:rPr>
              <a:t>(b)</a:t>
            </a:r>
          </a:p>
        </p:txBody>
      </p:sp>
      <p:sp>
        <p:nvSpPr>
          <p:cNvPr id="31772" name="Text Box 34"/>
          <p:cNvSpPr txBox="1">
            <a:spLocks noChangeArrowheads="1"/>
          </p:cNvSpPr>
          <p:nvPr/>
        </p:nvSpPr>
        <p:spPr bwMode="auto">
          <a:xfrm>
            <a:off x="7392988" y="1455738"/>
            <a:ext cx="836612" cy="396875"/>
          </a:xfrm>
          <a:prstGeom prst="rect">
            <a:avLst/>
          </a:prstGeom>
          <a:noFill/>
          <a:ln w="9525">
            <a:noFill/>
            <a:miter lim="800000"/>
            <a:headEnd/>
            <a:tailEnd/>
          </a:ln>
        </p:spPr>
        <p:txBody>
          <a:bodyPr wrap="none">
            <a:spAutoFit/>
          </a:bodyPr>
          <a:lstStyle/>
          <a:p>
            <a:r>
              <a:rPr lang="en-US"/>
              <a:t>(3-69)</a:t>
            </a:r>
          </a:p>
        </p:txBody>
      </p:sp>
      <p:sp>
        <p:nvSpPr>
          <p:cNvPr id="31773" name="Text Box 35"/>
          <p:cNvSpPr txBox="1">
            <a:spLocks noChangeArrowheads="1"/>
          </p:cNvSpPr>
          <p:nvPr/>
        </p:nvSpPr>
        <p:spPr bwMode="auto">
          <a:xfrm>
            <a:off x="7375525" y="2674938"/>
            <a:ext cx="836613" cy="396875"/>
          </a:xfrm>
          <a:prstGeom prst="rect">
            <a:avLst/>
          </a:prstGeom>
          <a:noFill/>
          <a:ln w="9525">
            <a:noFill/>
            <a:miter lim="800000"/>
            <a:headEnd/>
            <a:tailEnd/>
          </a:ln>
        </p:spPr>
        <p:txBody>
          <a:bodyPr wrap="none">
            <a:spAutoFit/>
          </a:bodyPr>
          <a:lstStyle/>
          <a:p>
            <a:r>
              <a:rPr lang="en-US"/>
              <a:t>(3-70)</a:t>
            </a:r>
          </a:p>
        </p:txBody>
      </p:sp>
      <p:sp>
        <p:nvSpPr>
          <p:cNvPr id="31774" name="Text Box 36"/>
          <p:cNvSpPr txBox="1">
            <a:spLocks noChangeArrowheads="1"/>
          </p:cNvSpPr>
          <p:nvPr/>
        </p:nvSpPr>
        <p:spPr bwMode="auto">
          <a:xfrm>
            <a:off x="457200" y="5089525"/>
            <a:ext cx="7470775" cy="396875"/>
          </a:xfrm>
          <a:prstGeom prst="rect">
            <a:avLst/>
          </a:prstGeom>
          <a:noFill/>
          <a:ln w="9525">
            <a:noFill/>
            <a:miter lim="800000"/>
            <a:headEnd/>
            <a:tailEnd/>
          </a:ln>
        </p:spPr>
        <p:txBody>
          <a:bodyPr wrap="none">
            <a:spAutoFit/>
          </a:bodyPr>
          <a:lstStyle/>
          <a:p>
            <a:r>
              <a:rPr kumimoji="1" lang="en-US" altLang="ko-KR">
                <a:ea typeface="굴림" pitchFamily="50" charset="-127"/>
              </a:rPr>
              <a:t>Thus AM represents a stationary process under the above conditions.</a:t>
            </a:r>
            <a:endParaRPr kumimoji="1"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Date Placeholder 3"/>
          <p:cNvSpPr>
            <a:spLocks noGrp="1"/>
          </p:cNvSpPr>
          <p:nvPr>
            <p:ph type="dt" sz="quarter" idx="10"/>
          </p:nvPr>
        </p:nvSpPr>
        <p:spPr>
          <a:noFill/>
        </p:spPr>
        <p:txBody>
          <a:bodyPr/>
          <a:lstStyle/>
          <a:p>
            <a:r>
              <a:rPr lang="en-US"/>
              <a:t>		 </a:t>
            </a:r>
            <a:r>
              <a:rPr lang="en-US" sz="1200"/>
              <a:t> </a:t>
            </a:r>
            <a:fld id="{2954E372-26AE-4280-A74F-4B730468778F}" type="slidenum">
              <a:rPr lang="en-US" sz="1200">
                <a:solidFill>
                  <a:srgbClr val="003399"/>
                </a:solidFill>
              </a:rPr>
              <a:pPr/>
              <a:t>34</a:t>
            </a:fld>
            <a:endParaRPr lang="en-US" sz="1200">
              <a:solidFill>
                <a:srgbClr val="003399"/>
              </a:solidFill>
            </a:endParaRPr>
          </a:p>
        </p:txBody>
      </p:sp>
      <p:sp>
        <p:nvSpPr>
          <p:cNvPr id="32775" name="Rectangle 6"/>
          <p:cNvSpPr>
            <a:spLocks noGrp="1" noChangeArrowheads="1"/>
          </p:cNvSpPr>
          <p:nvPr>
            <p:ph type="title"/>
          </p:nvPr>
        </p:nvSpPr>
        <p:spPr/>
        <p:txBody>
          <a:bodyPr/>
          <a:lstStyle/>
          <a:p>
            <a:r>
              <a:rPr lang="en-US" sz="2800" smtClean="0"/>
              <a:t>3. AM/FM Noise Analysis (3)</a:t>
            </a:r>
          </a:p>
        </p:txBody>
      </p:sp>
      <p:sp>
        <p:nvSpPr>
          <p:cNvPr id="32776" name="Text Box 4"/>
          <p:cNvSpPr txBox="1">
            <a:spLocks noChangeArrowheads="1"/>
          </p:cNvSpPr>
          <p:nvPr/>
        </p:nvSpPr>
        <p:spPr bwMode="auto">
          <a:xfrm>
            <a:off x="457200" y="900113"/>
            <a:ext cx="8229600" cy="1006475"/>
          </a:xfrm>
          <a:prstGeom prst="rect">
            <a:avLst/>
          </a:prstGeom>
          <a:noFill/>
          <a:ln w="9525">
            <a:noFill/>
            <a:miter lim="800000"/>
            <a:headEnd/>
            <a:tailEnd/>
          </a:ln>
        </p:spPr>
        <p:txBody>
          <a:bodyPr>
            <a:spAutoFit/>
          </a:bodyPr>
          <a:lstStyle/>
          <a:p>
            <a:r>
              <a:rPr kumimoji="1" lang="en-US" altLang="ko-KR" u="sng">
                <a:ea typeface="굴림" pitchFamily="50" charset="-127"/>
              </a:rPr>
              <a:t>FM signal:</a:t>
            </a:r>
            <a:r>
              <a:rPr kumimoji="1" lang="en-US" altLang="ko-KR">
                <a:ea typeface="굴림" pitchFamily="50" charset="-127"/>
              </a:rPr>
              <a:t> In this case (suppressing the additive noise component in (3-67), we obtain </a:t>
            </a:r>
          </a:p>
          <a:p>
            <a:endParaRPr lang="en-US"/>
          </a:p>
        </p:txBody>
      </p:sp>
      <p:graphicFrame>
        <p:nvGraphicFramePr>
          <p:cNvPr id="32770" name="Object 5"/>
          <p:cNvGraphicFramePr>
            <a:graphicFrameLocks noChangeAspect="1"/>
          </p:cNvGraphicFramePr>
          <p:nvPr>
            <p:ph idx="1"/>
          </p:nvPr>
        </p:nvGraphicFramePr>
        <p:xfrm>
          <a:off x="533400" y="1600200"/>
          <a:ext cx="6781800" cy="2916238"/>
        </p:xfrm>
        <a:graphic>
          <a:graphicData uri="http://schemas.openxmlformats.org/presentationml/2006/ole">
            <p:oleObj spid="_x0000_s32770" name="Equation" r:id="rId3" imgW="8153280" imgH="3504960" progId="">
              <p:embed/>
            </p:oleObj>
          </a:graphicData>
        </a:graphic>
      </p:graphicFrame>
      <p:sp>
        <p:nvSpPr>
          <p:cNvPr id="32777" name="Text Box 8"/>
          <p:cNvSpPr txBox="1">
            <a:spLocks noChangeArrowheads="1"/>
          </p:cNvSpPr>
          <p:nvPr/>
        </p:nvSpPr>
        <p:spPr bwMode="auto">
          <a:xfrm>
            <a:off x="593725" y="4495800"/>
            <a:ext cx="730250" cy="396875"/>
          </a:xfrm>
          <a:prstGeom prst="rect">
            <a:avLst/>
          </a:prstGeom>
          <a:noFill/>
          <a:ln w="9525">
            <a:noFill/>
            <a:miter lim="800000"/>
            <a:headEnd/>
            <a:tailEnd/>
          </a:ln>
        </p:spPr>
        <p:txBody>
          <a:bodyPr wrap="none">
            <a:spAutoFit/>
          </a:bodyPr>
          <a:lstStyle/>
          <a:p>
            <a:r>
              <a:rPr lang="en-US"/>
              <a:t>since</a:t>
            </a:r>
          </a:p>
        </p:txBody>
      </p:sp>
      <p:grpSp>
        <p:nvGrpSpPr>
          <p:cNvPr id="32778" name="Group 9"/>
          <p:cNvGrpSpPr>
            <a:grpSpLocks/>
          </p:cNvGrpSpPr>
          <p:nvPr/>
        </p:nvGrpSpPr>
        <p:grpSpPr bwMode="auto">
          <a:xfrm>
            <a:off x="1974850" y="4953000"/>
            <a:ext cx="5721350" cy="1143000"/>
            <a:chOff x="668" y="3456"/>
            <a:chExt cx="4128" cy="864"/>
          </a:xfrm>
        </p:grpSpPr>
        <p:graphicFrame>
          <p:nvGraphicFramePr>
            <p:cNvPr id="32771" name="Object 10"/>
            <p:cNvGraphicFramePr>
              <a:graphicFrameLocks noChangeAspect="1"/>
            </p:cNvGraphicFramePr>
            <p:nvPr/>
          </p:nvGraphicFramePr>
          <p:xfrm>
            <a:off x="668" y="3456"/>
            <a:ext cx="4128" cy="832"/>
          </p:xfrm>
          <a:graphic>
            <a:graphicData uri="http://schemas.openxmlformats.org/presentationml/2006/ole">
              <p:oleObj spid="_x0000_s32771" name="Equation" r:id="rId4" imgW="6553080" imgH="1320480" progId="">
                <p:embed/>
              </p:oleObj>
            </a:graphicData>
          </a:graphic>
        </p:graphicFrame>
        <p:sp>
          <p:nvSpPr>
            <p:cNvPr id="32780" name="Line 11"/>
            <p:cNvSpPr>
              <a:spLocks noChangeShapeType="1"/>
            </p:cNvSpPr>
            <p:nvPr/>
          </p:nvSpPr>
          <p:spPr bwMode="auto">
            <a:xfrm flipV="1">
              <a:off x="4032" y="3696"/>
              <a:ext cx="384" cy="336"/>
            </a:xfrm>
            <a:prstGeom prst="line">
              <a:avLst/>
            </a:prstGeom>
            <a:noFill/>
            <a:ln w="9525">
              <a:solidFill>
                <a:schemeClr val="tx1"/>
              </a:solidFill>
              <a:round/>
              <a:headEnd/>
              <a:tailEnd type="triangle" w="med" len="med"/>
            </a:ln>
          </p:spPr>
          <p:txBody>
            <a:bodyPr/>
            <a:lstStyle/>
            <a:p>
              <a:endParaRPr lang="en-US"/>
            </a:p>
          </p:txBody>
        </p:sp>
        <p:sp>
          <p:nvSpPr>
            <p:cNvPr id="32781" name="Line 12"/>
            <p:cNvSpPr>
              <a:spLocks noChangeShapeType="1"/>
            </p:cNvSpPr>
            <p:nvPr/>
          </p:nvSpPr>
          <p:spPr bwMode="auto">
            <a:xfrm flipV="1">
              <a:off x="4032" y="3984"/>
              <a:ext cx="384" cy="336"/>
            </a:xfrm>
            <a:prstGeom prst="line">
              <a:avLst/>
            </a:prstGeom>
            <a:noFill/>
            <a:ln w="9525">
              <a:solidFill>
                <a:schemeClr val="tx1"/>
              </a:solidFill>
              <a:round/>
              <a:headEnd/>
              <a:tailEnd type="triangle" w="med" len="med"/>
            </a:ln>
          </p:spPr>
          <p:txBody>
            <a:bodyPr/>
            <a:lstStyle/>
            <a:p>
              <a:endParaRPr lang="en-US"/>
            </a:p>
          </p:txBody>
        </p:sp>
        <p:graphicFrame>
          <p:nvGraphicFramePr>
            <p:cNvPr id="32772" name="Object 13"/>
            <p:cNvGraphicFramePr>
              <a:graphicFrameLocks noChangeAspect="1"/>
            </p:cNvGraphicFramePr>
            <p:nvPr/>
          </p:nvGraphicFramePr>
          <p:xfrm>
            <a:off x="4416" y="3600"/>
            <a:ext cx="104" cy="152"/>
          </p:xfrm>
          <a:graphic>
            <a:graphicData uri="http://schemas.openxmlformats.org/presentationml/2006/ole">
              <p:oleObj spid="_x0000_s32772" name="Equation" r:id="rId5" imgW="164880" imgH="241200" progId="">
                <p:embed/>
              </p:oleObj>
            </a:graphicData>
          </a:graphic>
        </p:graphicFrame>
        <p:graphicFrame>
          <p:nvGraphicFramePr>
            <p:cNvPr id="32773" name="Object 14"/>
            <p:cNvGraphicFramePr>
              <a:graphicFrameLocks noChangeAspect="1"/>
            </p:cNvGraphicFramePr>
            <p:nvPr/>
          </p:nvGraphicFramePr>
          <p:xfrm>
            <a:off x="4416" y="3936"/>
            <a:ext cx="104" cy="152"/>
          </p:xfrm>
          <a:graphic>
            <a:graphicData uri="http://schemas.openxmlformats.org/presentationml/2006/ole">
              <p:oleObj spid="_x0000_s32773" name="Equation" r:id="rId6" imgW="164880" imgH="241200" progId="">
                <p:embed/>
              </p:oleObj>
            </a:graphicData>
          </a:graphic>
        </p:graphicFrame>
      </p:grpSp>
      <p:sp>
        <p:nvSpPr>
          <p:cNvPr id="32779" name="Text Box 15"/>
          <p:cNvSpPr txBox="1">
            <a:spLocks noChangeArrowheads="1"/>
          </p:cNvSpPr>
          <p:nvPr/>
        </p:nvSpPr>
        <p:spPr bwMode="auto">
          <a:xfrm>
            <a:off x="7772400" y="2903538"/>
            <a:ext cx="836613" cy="396875"/>
          </a:xfrm>
          <a:prstGeom prst="rect">
            <a:avLst/>
          </a:prstGeom>
          <a:noFill/>
          <a:ln w="9525">
            <a:noFill/>
            <a:miter lim="800000"/>
            <a:headEnd/>
            <a:tailEnd/>
          </a:ln>
        </p:spPr>
        <p:txBody>
          <a:bodyPr wrap="none">
            <a:spAutoFit/>
          </a:bodyPr>
          <a:lstStyle/>
          <a:p>
            <a:r>
              <a:rPr lang="en-US"/>
              <a:t>(3-71)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0" name="Date Placeholder 4"/>
          <p:cNvSpPr>
            <a:spLocks noGrp="1"/>
          </p:cNvSpPr>
          <p:nvPr>
            <p:ph type="dt" sz="quarter" idx="10"/>
          </p:nvPr>
        </p:nvSpPr>
        <p:spPr>
          <a:noFill/>
        </p:spPr>
        <p:txBody>
          <a:bodyPr/>
          <a:lstStyle/>
          <a:p>
            <a:r>
              <a:rPr lang="en-US"/>
              <a:t>		 </a:t>
            </a:r>
            <a:r>
              <a:rPr lang="en-US" sz="1200"/>
              <a:t> </a:t>
            </a:r>
            <a:fld id="{7813EE1E-CF57-47BB-95C3-AB8E0BFEF28D}" type="slidenum">
              <a:rPr lang="en-US" sz="1200">
                <a:solidFill>
                  <a:srgbClr val="003399"/>
                </a:solidFill>
              </a:rPr>
              <a:pPr/>
              <a:t>35</a:t>
            </a:fld>
            <a:endParaRPr lang="en-US" sz="1200">
              <a:solidFill>
                <a:srgbClr val="003399"/>
              </a:solidFill>
            </a:endParaRPr>
          </a:p>
        </p:txBody>
      </p:sp>
      <p:sp>
        <p:nvSpPr>
          <p:cNvPr id="33801" name="Rectangle 17"/>
          <p:cNvSpPr>
            <a:spLocks noGrp="1" noChangeArrowheads="1"/>
          </p:cNvSpPr>
          <p:nvPr>
            <p:ph type="title"/>
          </p:nvPr>
        </p:nvSpPr>
        <p:spPr/>
        <p:txBody>
          <a:bodyPr/>
          <a:lstStyle/>
          <a:p>
            <a:r>
              <a:rPr lang="en-US" sz="2800" smtClean="0"/>
              <a:t>3. AM/FM Noise Analysis (4)</a:t>
            </a:r>
          </a:p>
        </p:txBody>
      </p:sp>
      <p:graphicFrame>
        <p:nvGraphicFramePr>
          <p:cNvPr id="33794" name="Object 4"/>
          <p:cNvGraphicFramePr>
            <a:graphicFrameLocks noChangeAspect="1"/>
          </p:cNvGraphicFramePr>
          <p:nvPr>
            <p:ph sz="half" idx="1"/>
          </p:nvPr>
        </p:nvGraphicFramePr>
        <p:xfrm>
          <a:off x="990600" y="1260475"/>
          <a:ext cx="6477000" cy="644525"/>
        </p:xfrm>
        <a:graphic>
          <a:graphicData uri="http://schemas.openxmlformats.org/presentationml/2006/ole">
            <p:oleObj spid="_x0000_s33794" name="Equation" r:id="rId3" imgW="6895800" imgH="761760" progId="">
              <p:embed/>
            </p:oleObj>
          </a:graphicData>
        </a:graphic>
      </p:graphicFrame>
      <p:grpSp>
        <p:nvGrpSpPr>
          <p:cNvPr id="33802" name="Group 7"/>
          <p:cNvGrpSpPr>
            <a:grpSpLocks/>
          </p:cNvGrpSpPr>
          <p:nvPr/>
        </p:nvGrpSpPr>
        <p:grpSpPr bwMode="auto">
          <a:xfrm>
            <a:off x="2209800" y="2209800"/>
            <a:ext cx="4191000" cy="381000"/>
            <a:chOff x="1152" y="1056"/>
            <a:chExt cx="3128" cy="264"/>
          </a:xfrm>
        </p:grpSpPr>
        <p:graphicFrame>
          <p:nvGraphicFramePr>
            <p:cNvPr id="33798" name="Object 8"/>
            <p:cNvGraphicFramePr>
              <a:graphicFrameLocks noChangeAspect="1"/>
            </p:cNvGraphicFramePr>
            <p:nvPr/>
          </p:nvGraphicFramePr>
          <p:xfrm>
            <a:off x="1152" y="1104"/>
            <a:ext cx="3128" cy="216"/>
          </p:xfrm>
          <a:graphic>
            <a:graphicData uri="http://schemas.openxmlformats.org/presentationml/2006/ole">
              <p:oleObj spid="_x0000_s33798" name="Equation" r:id="rId4" imgW="4965480" imgH="342720" progId="">
                <p:embed/>
              </p:oleObj>
            </a:graphicData>
          </a:graphic>
        </p:graphicFrame>
        <p:graphicFrame>
          <p:nvGraphicFramePr>
            <p:cNvPr id="33799" name="Object 9"/>
            <p:cNvGraphicFramePr>
              <a:graphicFrameLocks noChangeAspect="1"/>
            </p:cNvGraphicFramePr>
            <p:nvPr/>
          </p:nvGraphicFramePr>
          <p:xfrm>
            <a:off x="1672" y="1056"/>
            <a:ext cx="104" cy="112"/>
          </p:xfrm>
          <a:graphic>
            <a:graphicData uri="http://schemas.openxmlformats.org/presentationml/2006/ole">
              <p:oleObj spid="_x0000_s33799" name="Equation" r:id="rId5" imgW="164880" imgH="177480" progId="">
                <p:embed/>
              </p:oleObj>
            </a:graphicData>
          </a:graphic>
        </p:graphicFrame>
      </p:grpSp>
      <p:grpSp>
        <p:nvGrpSpPr>
          <p:cNvPr id="33803" name="Group 10"/>
          <p:cNvGrpSpPr>
            <a:grpSpLocks/>
          </p:cNvGrpSpPr>
          <p:nvPr/>
        </p:nvGrpSpPr>
        <p:grpSpPr bwMode="auto">
          <a:xfrm>
            <a:off x="1752600" y="2870200"/>
            <a:ext cx="4876800" cy="330200"/>
            <a:chOff x="1184" y="1760"/>
            <a:chExt cx="3120" cy="256"/>
          </a:xfrm>
        </p:grpSpPr>
        <p:graphicFrame>
          <p:nvGraphicFramePr>
            <p:cNvPr id="33796" name="Object 11"/>
            <p:cNvGraphicFramePr>
              <a:graphicFrameLocks noChangeAspect="1"/>
            </p:cNvGraphicFramePr>
            <p:nvPr/>
          </p:nvGraphicFramePr>
          <p:xfrm>
            <a:off x="1184" y="1800"/>
            <a:ext cx="3120" cy="216"/>
          </p:xfrm>
          <a:graphic>
            <a:graphicData uri="http://schemas.openxmlformats.org/presentationml/2006/ole">
              <p:oleObj spid="_x0000_s33796" name="Equation" r:id="rId6" imgW="4952880" imgH="342720" progId="">
                <p:embed/>
              </p:oleObj>
            </a:graphicData>
          </a:graphic>
        </p:graphicFrame>
        <p:graphicFrame>
          <p:nvGraphicFramePr>
            <p:cNvPr id="33797" name="Object 12"/>
            <p:cNvGraphicFramePr>
              <a:graphicFrameLocks noChangeAspect="1"/>
            </p:cNvGraphicFramePr>
            <p:nvPr/>
          </p:nvGraphicFramePr>
          <p:xfrm>
            <a:off x="1720" y="1760"/>
            <a:ext cx="104" cy="112"/>
          </p:xfrm>
          <a:graphic>
            <a:graphicData uri="http://schemas.openxmlformats.org/presentationml/2006/ole">
              <p:oleObj spid="_x0000_s33797" name="Equation" r:id="rId7" imgW="164880" imgH="177480" progId="">
                <p:embed/>
              </p:oleObj>
            </a:graphicData>
          </a:graphic>
        </p:graphicFrame>
      </p:grpSp>
      <p:sp>
        <p:nvSpPr>
          <p:cNvPr id="33804" name="Text Box 13"/>
          <p:cNvSpPr txBox="1">
            <a:spLocks noChangeArrowheads="1"/>
          </p:cNvSpPr>
          <p:nvPr/>
        </p:nvSpPr>
        <p:spPr bwMode="auto">
          <a:xfrm>
            <a:off x="517525" y="914400"/>
            <a:ext cx="3322638" cy="396875"/>
          </a:xfrm>
          <a:prstGeom prst="rect">
            <a:avLst/>
          </a:prstGeom>
          <a:noFill/>
          <a:ln w="9525">
            <a:noFill/>
            <a:miter lim="800000"/>
            <a:headEnd/>
            <a:tailEnd/>
          </a:ln>
        </p:spPr>
        <p:txBody>
          <a:bodyPr wrap="none">
            <a:spAutoFit/>
          </a:bodyPr>
          <a:lstStyle/>
          <a:p>
            <a:r>
              <a:rPr kumimoji="1" lang="en-US" altLang="ko-KR">
                <a:ea typeface="굴림" pitchFamily="50" charset="-127"/>
              </a:rPr>
              <a:t>Eq (3-71) can be rewritten as </a:t>
            </a:r>
            <a:endParaRPr lang="en-US"/>
          </a:p>
        </p:txBody>
      </p:sp>
      <p:sp>
        <p:nvSpPr>
          <p:cNvPr id="33805" name="Text Box 14"/>
          <p:cNvSpPr txBox="1">
            <a:spLocks noChangeArrowheads="1"/>
          </p:cNvSpPr>
          <p:nvPr/>
        </p:nvSpPr>
        <p:spPr bwMode="auto">
          <a:xfrm>
            <a:off x="517525" y="1889125"/>
            <a:ext cx="846138" cy="396875"/>
          </a:xfrm>
          <a:prstGeom prst="rect">
            <a:avLst/>
          </a:prstGeom>
          <a:noFill/>
          <a:ln w="9525">
            <a:noFill/>
            <a:miter lim="800000"/>
            <a:headEnd/>
            <a:tailEnd/>
          </a:ln>
        </p:spPr>
        <p:txBody>
          <a:bodyPr wrap="none">
            <a:spAutoFit/>
          </a:bodyPr>
          <a:lstStyle/>
          <a:p>
            <a:r>
              <a:rPr lang="en-US"/>
              <a:t>where</a:t>
            </a:r>
          </a:p>
        </p:txBody>
      </p:sp>
      <p:sp>
        <p:nvSpPr>
          <p:cNvPr id="33806" name="Text Box 15"/>
          <p:cNvSpPr txBox="1">
            <a:spLocks noChangeArrowheads="1"/>
          </p:cNvSpPr>
          <p:nvPr/>
        </p:nvSpPr>
        <p:spPr bwMode="auto">
          <a:xfrm>
            <a:off x="517525" y="2498725"/>
            <a:ext cx="568325" cy="396875"/>
          </a:xfrm>
          <a:prstGeom prst="rect">
            <a:avLst/>
          </a:prstGeom>
          <a:noFill/>
          <a:ln w="9525">
            <a:noFill/>
            <a:miter lim="800000"/>
            <a:headEnd/>
            <a:tailEnd/>
          </a:ln>
        </p:spPr>
        <p:txBody>
          <a:bodyPr wrap="none">
            <a:spAutoFit/>
          </a:bodyPr>
          <a:lstStyle/>
          <a:p>
            <a:r>
              <a:rPr lang="en-US"/>
              <a:t>and</a:t>
            </a:r>
          </a:p>
        </p:txBody>
      </p:sp>
      <p:graphicFrame>
        <p:nvGraphicFramePr>
          <p:cNvPr id="33795" name="Object 16"/>
          <p:cNvGraphicFramePr>
            <a:graphicFrameLocks noChangeAspect="1"/>
          </p:cNvGraphicFramePr>
          <p:nvPr>
            <p:ph sz="half" idx="2"/>
          </p:nvPr>
        </p:nvGraphicFramePr>
        <p:xfrm>
          <a:off x="2743200" y="4748213"/>
          <a:ext cx="3124200" cy="661987"/>
        </p:xfrm>
        <a:graphic>
          <a:graphicData uri="http://schemas.openxmlformats.org/presentationml/2006/ole">
            <p:oleObj spid="_x0000_s33795" name="Equation" r:id="rId8" imgW="3720960" imgH="787320" progId="">
              <p:embed/>
            </p:oleObj>
          </a:graphicData>
        </a:graphic>
      </p:graphicFrame>
      <p:sp>
        <p:nvSpPr>
          <p:cNvPr id="33807" name="Text Box 19"/>
          <p:cNvSpPr txBox="1">
            <a:spLocks noChangeArrowheads="1"/>
          </p:cNvSpPr>
          <p:nvPr/>
        </p:nvSpPr>
        <p:spPr bwMode="auto">
          <a:xfrm>
            <a:off x="517525" y="3413125"/>
            <a:ext cx="8093075" cy="1311275"/>
          </a:xfrm>
          <a:prstGeom prst="rect">
            <a:avLst/>
          </a:prstGeom>
          <a:noFill/>
          <a:ln w="9525">
            <a:noFill/>
            <a:miter lim="800000"/>
            <a:headEnd/>
            <a:tailEnd/>
          </a:ln>
        </p:spPr>
        <p:txBody>
          <a:bodyPr>
            <a:spAutoFit/>
          </a:bodyPr>
          <a:lstStyle/>
          <a:p>
            <a:r>
              <a:rPr kumimoji="1" lang="en-US" altLang="ko-KR">
                <a:ea typeface="굴림" pitchFamily="50" charset="-127"/>
              </a:rPr>
              <a:t>In general, </a:t>
            </a:r>
            <a:r>
              <a:rPr kumimoji="1" lang="en-US" altLang="ko-KR" i="1">
                <a:ea typeface="굴림" pitchFamily="50" charset="-127"/>
              </a:rPr>
              <a:t>a</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and </a:t>
            </a:r>
            <a:r>
              <a:rPr kumimoji="1" lang="en-US" altLang="ko-KR" i="1">
                <a:ea typeface="굴림" pitchFamily="50" charset="-127"/>
              </a:rPr>
              <a:t>b</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depend on both  </a:t>
            </a:r>
            <a:r>
              <a:rPr kumimoji="1" lang="en-US" altLang="ko-KR" i="1">
                <a:ea typeface="굴림" pitchFamily="50" charset="-127"/>
              </a:rPr>
              <a:t>t</a:t>
            </a:r>
            <a:r>
              <a:rPr kumimoji="1" lang="en-US" altLang="ko-KR">
                <a:ea typeface="굴림" pitchFamily="50" charset="-127"/>
              </a:rPr>
              <a:t> and </a:t>
            </a:r>
            <a:r>
              <a:rPr kumimoji="1" lang="en-US" altLang="ko-KR" i="1">
                <a:ea typeface="굴림" pitchFamily="50" charset="-127"/>
                <a:sym typeface="Symbol" pitchFamily="18" charset="2"/>
              </a:rPr>
              <a:t></a:t>
            </a:r>
            <a:r>
              <a:rPr kumimoji="1" lang="en-US" altLang="ko-KR">
                <a:ea typeface="굴림" pitchFamily="50" charset="-127"/>
              </a:rPr>
              <a:t> so that noisy FM is </a:t>
            </a:r>
            <a:r>
              <a:rPr kumimoji="1" lang="en-US" altLang="ko-KR" i="1">
                <a:ea typeface="굴림" pitchFamily="50" charset="-127"/>
              </a:rPr>
              <a:t>not</a:t>
            </a:r>
            <a:r>
              <a:rPr kumimoji="1" lang="en-US" altLang="ko-KR">
                <a:ea typeface="굴림" pitchFamily="50" charset="-127"/>
              </a:rPr>
              <a:t> w.s.s in general, even if the message process </a:t>
            </a:r>
            <a:r>
              <a:rPr kumimoji="1" lang="en-US" altLang="ko-KR" i="1">
                <a:ea typeface="굴림" pitchFamily="50" charset="-127"/>
              </a:rPr>
              <a:t>m</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is w.s.s. In the special case when </a:t>
            </a:r>
            <a:r>
              <a:rPr kumimoji="1" lang="en-US" altLang="ko-KR" i="1">
                <a:ea typeface="굴림" pitchFamily="50" charset="-127"/>
              </a:rPr>
              <a:t>m</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is a stationary Gaussian process, from (3-68), </a:t>
            </a:r>
            <a:r>
              <a:rPr kumimoji="1" lang="en-US" altLang="ko-KR" i="1">
                <a:ea typeface="굴림" pitchFamily="50" charset="-127"/>
                <a:sym typeface="Symbol" pitchFamily="18" charset="2"/>
              </a:rPr>
              <a:t></a:t>
            </a:r>
            <a:r>
              <a:rPr kumimoji="1" lang="en-US" altLang="ko-KR">
                <a:ea typeface="굴림" pitchFamily="50" charset="-127"/>
                <a:sym typeface="Symbol" pitchFamily="18" charset="2"/>
              </a:rPr>
              <a:t>(</a:t>
            </a:r>
            <a:r>
              <a:rPr kumimoji="1" lang="en-US" altLang="ko-KR" i="1">
                <a:ea typeface="굴림" pitchFamily="50" charset="-127"/>
                <a:sym typeface="Symbol" pitchFamily="18" charset="2"/>
              </a:rPr>
              <a:t>t</a:t>
            </a:r>
            <a:r>
              <a:rPr kumimoji="1" lang="en-US" altLang="ko-KR">
                <a:ea typeface="굴림" pitchFamily="50" charset="-127"/>
                <a:sym typeface="Symbol" pitchFamily="18" charset="2"/>
              </a:rPr>
              <a:t>)</a:t>
            </a:r>
            <a:r>
              <a:rPr kumimoji="1" lang="en-US" altLang="ko-KR">
                <a:ea typeface="굴림" pitchFamily="50" charset="-127"/>
              </a:rPr>
              <a:t> is also a stationary Gaussian process with autocorrelation function </a:t>
            </a:r>
            <a:endParaRPr kumimoji="1" lang="en-US"/>
          </a:p>
        </p:txBody>
      </p:sp>
      <p:sp>
        <p:nvSpPr>
          <p:cNvPr id="33808" name="Text Box 20"/>
          <p:cNvSpPr txBox="1">
            <a:spLocks noChangeArrowheads="1"/>
          </p:cNvSpPr>
          <p:nvPr/>
        </p:nvSpPr>
        <p:spPr bwMode="auto">
          <a:xfrm>
            <a:off x="517525" y="5470525"/>
            <a:ext cx="1982788" cy="3968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for the FM case. </a:t>
            </a:r>
            <a:endParaRPr lang="en-US"/>
          </a:p>
        </p:txBody>
      </p:sp>
      <p:sp>
        <p:nvSpPr>
          <p:cNvPr id="33809" name="Text Box 21"/>
          <p:cNvSpPr txBox="1">
            <a:spLocks noChangeArrowheads="1"/>
          </p:cNvSpPr>
          <p:nvPr/>
        </p:nvSpPr>
        <p:spPr bwMode="auto">
          <a:xfrm>
            <a:off x="7832725" y="1431925"/>
            <a:ext cx="836613" cy="396875"/>
          </a:xfrm>
          <a:prstGeom prst="rect">
            <a:avLst/>
          </a:prstGeom>
          <a:noFill/>
          <a:ln w="9525">
            <a:noFill/>
            <a:miter lim="800000"/>
            <a:headEnd/>
            <a:tailEnd/>
          </a:ln>
        </p:spPr>
        <p:txBody>
          <a:bodyPr wrap="none">
            <a:spAutoFit/>
          </a:bodyPr>
          <a:lstStyle/>
          <a:p>
            <a:r>
              <a:rPr lang="en-US"/>
              <a:t>(3-72)</a:t>
            </a:r>
          </a:p>
        </p:txBody>
      </p:sp>
      <p:sp>
        <p:nvSpPr>
          <p:cNvPr id="33810" name="Text Box 22"/>
          <p:cNvSpPr txBox="1">
            <a:spLocks noChangeArrowheads="1"/>
          </p:cNvSpPr>
          <p:nvPr/>
        </p:nvSpPr>
        <p:spPr bwMode="auto">
          <a:xfrm>
            <a:off x="7848600" y="2193925"/>
            <a:ext cx="836613" cy="396875"/>
          </a:xfrm>
          <a:prstGeom prst="rect">
            <a:avLst/>
          </a:prstGeom>
          <a:noFill/>
          <a:ln w="9525">
            <a:noFill/>
            <a:miter lim="800000"/>
            <a:headEnd/>
            <a:tailEnd/>
          </a:ln>
        </p:spPr>
        <p:txBody>
          <a:bodyPr wrap="none">
            <a:spAutoFit/>
          </a:bodyPr>
          <a:lstStyle/>
          <a:p>
            <a:r>
              <a:rPr lang="en-US"/>
              <a:t>(3-73)</a:t>
            </a:r>
          </a:p>
        </p:txBody>
      </p:sp>
      <p:sp>
        <p:nvSpPr>
          <p:cNvPr id="33811" name="Text Box 23"/>
          <p:cNvSpPr txBox="1">
            <a:spLocks noChangeArrowheads="1"/>
          </p:cNvSpPr>
          <p:nvPr/>
        </p:nvSpPr>
        <p:spPr bwMode="auto">
          <a:xfrm>
            <a:off x="7832725" y="2803525"/>
            <a:ext cx="836613" cy="396875"/>
          </a:xfrm>
          <a:prstGeom prst="rect">
            <a:avLst/>
          </a:prstGeom>
          <a:noFill/>
          <a:ln w="9525">
            <a:noFill/>
            <a:miter lim="800000"/>
            <a:headEnd/>
            <a:tailEnd/>
          </a:ln>
        </p:spPr>
        <p:txBody>
          <a:bodyPr wrap="none">
            <a:spAutoFit/>
          </a:bodyPr>
          <a:lstStyle/>
          <a:p>
            <a:r>
              <a:rPr lang="en-US"/>
              <a:t>(3-74)</a:t>
            </a:r>
          </a:p>
        </p:txBody>
      </p:sp>
      <p:sp>
        <p:nvSpPr>
          <p:cNvPr id="33812" name="Text Box 24"/>
          <p:cNvSpPr txBox="1">
            <a:spLocks noChangeArrowheads="1"/>
          </p:cNvSpPr>
          <p:nvPr/>
        </p:nvSpPr>
        <p:spPr bwMode="auto">
          <a:xfrm>
            <a:off x="7832725" y="4960938"/>
            <a:ext cx="836613" cy="396875"/>
          </a:xfrm>
          <a:prstGeom prst="rect">
            <a:avLst/>
          </a:prstGeom>
          <a:noFill/>
          <a:ln w="9525">
            <a:noFill/>
            <a:miter lim="800000"/>
            <a:headEnd/>
            <a:tailEnd/>
          </a:ln>
        </p:spPr>
        <p:txBody>
          <a:bodyPr wrap="none">
            <a:spAutoFit/>
          </a:bodyPr>
          <a:lstStyle/>
          <a:p>
            <a:r>
              <a:rPr lang="en-US"/>
              <a:t>(3-75)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Date Placeholder 6"/>
          <p:cNvSpPr>
            <a:spLocks noGrp="1"/>
          </p:cNvSpPr>
          <p:nvPr>
            <p:ph type="dt" sz="quarter" idx="10"/>
          </p:nvPr>
        </p:nvSpPr>
        <p:spPr>
          <a:noFill/>
        </p:spPr>
        <p:txBody>
          <a:bodyPr/>
          <a:lstStyle/>
          <a:p>
            <a:r>
              <a:rPr lang="en-US"/>
              <a:t>		 </a:t>
            </a:r>
            <a:r>
              <a:rPr lang="en-US" sz="1200"/>
              <a:t> </a:t>
            </a:r>
            <a:fld id="{3CFDF65C-9623-426F-BB5C-FA3B105DD0CC}" type="slidenum">
              <a:rPr lang="en-US" sz="1200">
                <a:solidFill>
                  <a:srgbClr val="003399"/>
                </a:solidFill>
              </a:rPr>
              <a:pPr/>
              <a:t>36</a:t>
            </a:fld>
            <a:endParaRPr lang="en-US" sz="1200">
              <a:solidFill>
                <a:srgbClr val="003399"/>
              </a:solidFill>
            </a:endParaRPr>
          </a:p>
        </p:txBody>
      </p:sp>
      <p:sp>
        <p:nvSpPr>
          <p:cNvPr id="34826" name="Rectangle 22"/>
          <p:cNvSpPr>
            <a:spLocks noGrp="1" noChangeArrowheads="1"/>
          </p:cNvSpPr>
          <p:nvPr>
            <p:ph type="title" sz="quarter"/>
          </p:nvPr>
        </p:nvSpPr>
        <p:spPr/>
        <p:txBody>
          <a:bodyPr/>
          <a:lstStyle/>
          <a:p>
            <a:r>
              <a:rPr lang="en-US" sz="2800" smtClean="0"/>
              <a:t>3. AM/FM Noise Analysis (5)</a:t>
            </a:r>
          </a:p>
        </p:txBody>
      </p:sp>
      <p:graphicFrame>
        <p:nvGraphicFramePr>
          <p:cNvPr id="34818" name="Object 8"/>
          <p:cNvGraphicFramePr>
            <a:graphicFrameLocks noChangeAspect="1"/>
          </p:cNvGraphicFramePr>
          <p:nvPr>
            <p:ph sz="quarter" idx="1"/>
          </p:nvPr>
        </p:nvGraphicFramePr>
        <p:xfrm>
          <a:off x="3048000" y="1831975"/>
          <a:ext cx="2590800" cy="401638"/>
        </p:xfrm>
        <a:graphic>
          <a:graphicData uri="http://schemas.openxmlformats.org/presentationml/2006/ole">
            <p:oleObj spid="_x0000_s34818" name="Equation" r:id="rId3" imgW="2857320" imgH="444240" progId="">
              <p:embed/>
            </p:oleObj>
          </a:graphicData>
        </a:graphic>
      </p:graphicFrame>
      <p:graphicFrame>
        <p:nvGraphicFramePr>
          <p:cNvPr id="34819" name="Object 13"/>
          <p:cNvGraphicFramePr>
            <a:graphicFrameLocks noChangeAspect="1"/>
          </p:cNvGraphicFramePr>
          <p:nvPr>
            <p:ph sz="quarter" idx="2"/>
          </p:nvPr>
        </p:nvGraphicFramePr>
        <p:xfrm>
          <a:off x="2438400" y="2819400"/>
          <a:ext cx="4114800" cy="466725"/>
        </p:xfrm>
        <a:graphic>
          <a:graphicData uri="http://schemas.openxmlformats.org/presentationml/2006/ole">
            <p:oleObj spid="_x0000_s34819" name="Equation" r:id="rId4" imgW="4267080" imgH="482400" progId="">
              <p:embed/>
            </p:oleObj>
          </a:graphicData>
        </a:graphic>
      </p:graphicFrame>
      <p:graphicFrame>
        <p:nvGraphicFramePr>
          <p:cNvPr id="34820" name="Object 17"/>
          <p:cNvGraphicFramePr>
            <a:graphicFrameLocks noChangeAspect="1"/>
          </p:cNvGraphicFramePr>
          <p:nvPr>
            <p:ph sz="quarter" idx="3"/>
          </p:nvPr>
        </p:nvGraphicFramePr>
        <p:xfrm>
          <a:off x="1905000" y="3810000"/>
          <a:ext cx="5181600" cy="350838"/>
        </p:xfrm>
        <a:graphic>
          <a:graphicData uri="http://schemas.openxmlformats.org/presentationml/2006/ole">
            <p:oleObj spid="_x0000_s34820" name="Equation" r:id="rId5" imgW="6006960" imgH="406080" progId="">
              <p:embed/>
            </p:oleObj>
          </a:graphicData>
        </a:graphic>
      </p:graphicFrame>
      <p:sp>
        <p:nvSpPr>
          <p:cNvPr id="34827" name="Text Box 4"/>
          <p:cNvSpPr txBox="1">
            <a:spLocks noChangeArrowheads="1"/>
          </p:cNvSpPr>
          <p:nvPr/>
        </p:nvSpPr>
        <p:spPr bwMode="auto">
          <a:xfrm>
            <a:off x="441325" y="898525"/>
            <a:ext cx="3586163" cy="3968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In that case the random variable</a:t>
            </a:r>
            <a:endParaRPr lang="en-US"/>
          </a:p>
        </p:txBody>
      </p:sp>
      <p:grpSp>
        <p:nvGrpSpPr>
          <p:cNvPr id="34828" name="Group 5"/>
          <p:cNvGrpSpPr>
            <a:grpSpLocks/>
          </p:cNvGrpSpPr>
          <p:nvPr/>
        </p:nvGrpSpPr>
        <p:grpSpPr bwMode="auto">
          <a:xfrm>
            <a:off x="2743200" y="1295400"/>
            <a:ext cx="3505200" cy="381000"/>
            <a:chOff x="952" y="80"/>
            <a:chExt cx="2984" cy="256"/>
          </a:xfrm>
        </p:grpSpPr>
        <p:graphicFrame>
          <p:nvGraphicFramePr>
            <p:cNvPr id="34823" name="Object 6"/>
            <p:cNvGraphicFramePr>
              <a:graphicFrameLocks noChangeAspect="1"/>
            </p:cNvGraphicFramePr>
            <p:nvPr/>
          </p:nvGraphicFramePr>
          <p:xfrm>
            <a:off x="952" y="80"/>
            <a:ext cx="2984" cy="256"/>
          </p:xfrm>
          <a:graphic>
            <a:graphicData uri="http://schemas.openxmlformats.org/presentationml/2006/ole">
              <p:oleObj spid="_x0000_s34823" name="Equation" r:id="rId6" imgW="4736880" imgH="406080" progId="">
                <p:embed/>
              </p:oleObj>
            </a:graphicData>
          </a:graphic>
        </p:graphicFrame>
        <p:graphicFrame>
          <p:nvGraphicFramePr>
            <p:cNvPr id="34824" name="Object 7"/>
            <p:cNvGraphicFramePr>
              <a:graphicFrameLocks noChangeAspect="1"/>
            </p:cNvGraphicFramePr>
            <p:nvPr/>
          </p:nvGraphicFramePr>
          <p:xfrm>
            <a:off x="1144" y="80"/>
            <a:ext cx="104" cy="112"/>
          </p:xfrm>
          <a:graphic>
            <a:graphicData uri="http://schemas.openxmlformats.org/presentationml/2006/ole">
              <p:oleObj spid="_x0000_s34824" name="Equation" r:id="rId7" imgW="164880" imgH="177480" progId="">
                <p:embed/>
              </p:oleObj>
            </a:graphicData>
          </a:graphic>
        </p:graphicFrame>
      </p:grpSp>
      <p:sp>
        <p:nvSpPr>
          <p:cNvPr id="34829" name="Text Box 11"/>
          <p:cNvSpPr txBox="1">
            <a:spLocks noChangeArrowheads="1"/>
          </p:cNvSpPr>
          <p:nvPr/>
        </p:nvSpPr>
        <p:spPr bwMode="auto">
          <a:xfrm>
            <a:off x="441325" y="1600200"/>
            <a:ext cx="846138" cy="396875"/>
          </a:xfrm>
          <a:prstGeom prst="rect">
            <a:avLst/>
          </a:prstGeom>
          <a:noFill/>
          <a:ln w="9525">
            <a:noFill/>
            <a:miter lim="800000"/>
            <a:headEnd/>
            <a:tailEnd/>
          </a:ln>
        </p:spPr>
        <p:txBody>
          <a:bodyPr wrap="none">
            <a:spAutoFit/>
          </a:bodyPr>
          <a:lstStyle/>
          <a:p>
            <a:r>
              <a:rPr lang="en-US"/>
              <a:t>where</a:t>
            </a:r>
          </a:p>
        </p:txBody>
      </p:sp>
      <p:sp>
        <p:nvSpPr>
          <p:cNvPr id="34830" name="Text Box 12"/>
          <p:cNvSpPr txBox="1">
            <a:spLocks noChangeArrowheads="1"/>
          </p:cNvSpPr>
          <p:nvPr/>
        </p:nvSpPr>
        <p:spPr bwMode="auto">
          <a:xfrm>
            <a:off x="457200" y="2362200"/>
            <a:ext cx="4797425" cy="396875"/>
          </a:xfrm>
          <a:prstGeom prst="rect">
            <a:avLst/>
          </a:prstGeom>
          <a:noFill/>
          <a:ln w="9525">
            <a:noFill/>
            <a:miter lim="800000"/>
            <a:headEnd/>
            <a:tailEnd/>
          </a:ln>
        </p:spPr>
        <p:txBody>
          <a:bodyPr wrap="none">
            <a:spAutoFit/>
          </a:bodyPr>
          <a:lstStyle/>
          <a:p>
            <a:r>
              <a:rPr kumimoji="1" lang="en-US" altLang="ko-KR">
                <a:ea typeface="굴림" pitchFamily="50" charset="-127"/>
              </a:rPr>
              <a:t>Hence its characteristic function is given by</a:t>
            </a:r>
            <a:endParaRPr lang="en-US"/>
          </a:p>
        </p:txBody>
      </p:sp>
      <p:sp>
        <p:nvSpPr>
          <p:cNvPr id="34831" name="Text Box 16"/>
          <p:cNvSpPr txBox="1">
            <a:spLocks noChangeArrowheads="1"/>
          </p:cNvSpPr>
          <p:nvPr/>
        </p:nvSpPr>
        <p:spPr bwMode="auto">
          <a:xfrm>
            <a:off x="457200" y="3352800"/>
            <a:ext cx="2541588" cy="396875"/>
          </a:xfrm>
          <a:prstGeom prst="rect">
            <a:avLst/>
          </a:prstGeom>
          <a:noFill/>
          <a:ln w="9525">
            <a:noFill/>
            <a:miter lim="800000"/>
            <a:headEnd/>
            <a:tailEnd/>
          </a:ln>
        </p:spPr>
        <p:txBody>
          <a:bodyPr wrap="none">
            <a:spAutoFit/>
          </a:bodyPr>
          <a:lstStyle/>
          <a:p>
            <a:r>
              <a:rPr kumimoji="1" lang="en-US" altLang="ko-KR">
                <a:ea typeface="굴림" pitchFamily="50" charset="-127"/>
              </a:rPr>
              <a:t>which for </a:t>
            </a:r>
            <a:r>
              <a:rPr kumimoji="1" lang="en-US" altLang="ko-KR" i="1">
                <a:ea typeface="굴림" pitchFamily="50" charset="-127"/>
                <a:sym typeface="Symbol" pitchFamily="18" charset="2"/>
              </a:rPr>
              <a:t> = </a:t>
            </a:r>
            <a:r>
              <a:rPr kumimoji="1" lang="en-US" altLang="ko-KR">
                <a:ea typeface="굴림" pitchFamily="50" charset="-127"/>
                <a:sym typeface="Symbol" pitchFamily="18" charset="2"/>
              </a:rPr>
              <a:t>1</a:t>
            </a:r>
            <a:r>
              <a:rPr kumimoji="1" lang="en-US" altLang="ko-KR">
                <a:ea typeface="굴림" pitchFamily="50" charset="-127"/>
              </a:rPr>
              <a:t>  gives</a:t>
            </a:r>
            <a:endParaRPr kumimoji="1" lang="en-US"/>
          </a:p>
        </p:txBody>
      </p:sp>
      <p:sp>
        <p:nvSpPr>
          <p:cNvPr id="34832" name="Text Box 20"/>
          <p:cNvSpPr txBox="1">
            <a:spLocks noChangeArrowheads="1"/>
          </p:cNvSpPr>
          <p:nvPr/>
        </p:nvSpPr>
        <p:spPr bwMode="auto">
          <a:xfrm>
            <a:off x="457200" y="4327525"/>
            <a:ext cx="8001000" cy="701675"/>
          </a:xfrm>
          <a:prstGeom prst="rect">
            <a:avLst/>
          </a:prstGeom>
          <a:noFill/>
          <a:ln w="9525">
            <a:noFill/>
            <a:miter lim="800000"/>
            <a:headEnd/>
            <a:tailEnd/>
          </a:ln>
        </p:spPr>
        <p:txBody>
          <a:bodyPr>
            <a:spAutoFit/>
          </a:bodyPr>
          <a:lstStyle/>
          <a:p>
            <a:r>
              <a:rPr kumimoji="1" lang="en-US" altLang="ko-KR">
                <a:ea typeface="굴림" pitchFamily="50" charset="-127"/>
              </a:rPr>
              <a:t>where we have made use of (3-76) and (3-73)-(3-74). On comparing</a:t>
            </a:r>
          </a:p>
          <a:p>
            <a:r>
              <a:rPr kumimoji="1" lang="en-US" altLang="ko-KR">
                <a:ea typeface="굴림" pitchFamily="50" charset="-127"/>
              </a:rPr>
              <a:t>(3-79) with (3-78), we get</a:t>
            </a:r>
            <a:endParaRPr lang="en-US"/>
          </a:p>
        </p:txBody>
      </p:sp>
      <p:graphicFrame>
        <p:nvGraphicFramePr>
          <p:cNvPr id="34821" name="Object 21"/>
          <p:cNvGraphicFramePr>
            <a:graphicFrameLocks noChangeAspect="1"/>
          </p:cNvGraphicFramePr>
          <p:nvPr>
            <p:ph sz="quarter" idx="4"/>
          </p:nvPr>
        </p:nvGraphicFramePr>
        <p:xfrm>
          <a:off x="3048000" y="5105400"/>
          <a:ext cx="2438400" cy="400050"/>
        </p:xfrm>
        <a:graphic>
          <a:graphicData uri="http://schemas.openxmlformats.org/presentationml/2006/ole">
            <p:oleObj spid="_x0000_s34821" name="Equation" r:id="rId8" imgW="2628720" imgH="431640" progId="">
              <p:embed/>
            </p:oleObj>
          </a:graphicData>
        </a:graphic>
      </p:graphicFrame>
      <p:sp>
        <p:nvSpPr>
          <p:cNvPr id="34833" name="Text Box 24"/>
          <p:cNvSpPr txBox="1">
            <a:spLocks noChangeArrowheads="1"/>
          </p:cNvSpPr>
          <p:nvPr/>
        </p:nvSpPr>
        <p:spPr bwMode="auto">
          <a:xfrm>
            <a:off x="517525" y="5394325"/>
            <a:ext cx="568325" cy="396875"/>
          </a:xfrm>
          <a:prstGeom prst="rect">
            <a:avLst/>
          </a:prstGeom>
          <a:noFill/>
          <a:ln w="9525">
            <a:noFill/>
            <a:miter lim="800000"/>
            <a:headEnd/>
            <a:tailEnd/>
          </a:ln>
        </p:spPr>
        <p:txBody>
          <a:bodyPr wrap="none">
            <a:spAutoFit/>
          </a:bodyPr>
          <a:lstStyle/>
          <a:p>
            <a:r>
              <a:rPr lang="en-US"/>
              <a:t>and</a:t>
            </a:r>
          </a:p>
        </p:txBody>
      </p:sp>
      <p:sp>
        <p:nvSpPr>
          <p:cNvPr id="34834" name="Text Box 25"/>
          <p:cNvSpPr txBox="1">
            <a:spLocks noChangeArrowheads="1"/>
          </p:cNvSpPr>
          <p:nvPr/>
        </p:nvSpPr>
        <p:spPr bwMode="auto">
          <a:xfrm>
            <a:off x="7680325" y="1303338"/>
            <a:ext cx="836613" cy="396875"/>
          </a:xfrm>
          <a:prstGeom prst="rect">
            <a:avLst/>
          </a:prstGeom>
          <a:noFill/>
          <a:ln w="9525">
            <a:noFill/>
            <a:miter lim="800000"/>
            <a:headEnd/>
            <a:tailEnd/>
          </a:ln>
        </p:spPr>
        <p:txBody>
          <a:bodyPr wrap="none">
            <a:spAutoFit/>
          </a:bodyPr>
          <a:lstStyle/>
          <a:p>
            <a:r>
              <a:rPr lang="en-US"/>
              <a:t>(3-76)</a:t>
            </a:r>
          </a:p>
        </p:txBody>
      </p:sp>
      <p:sp>
        <p:nvSpPr>
          <p:cNvPr id="34835" name="Text Box 26"/>
          <p:cNvSpPr txBox="1">
            <a:spLocks noChangeArrowheads="1"/>
          </p:cNvSpPr>
          <p:nvPr/>
        </p:nvSpPr>
        <p:spPr bwMode="auto">
          <a:xfrm>
            <a:off x="7680325" y="1836738"/>
            <a:ext cx="836613" cy="396875"/>
          </a:xfrm>
          <a:prstGeom prst="rect">
            <a:avLst/>
          </a:prstGeom>
          <a:noFill/>
          <a:ln w="9525">
            <a:noFill/>
            <a:miter lim="800000"/>
            <a:headEnd/>
            <a:tailEnd/>
          </a:ln>
        </p:spPr>
        <p:txBody>
          <a:bodyPr wrap="none">
            <a:spAutoFit/>
          </a:bodyPr>
          <a:lstStyle/>
          <a:p>
            <a:r>
              <a:rPr lang="en-US"/>
              <a:t>(3-77)</a:t>
            </a:r>
          </a:p>
        </p:txBody>
      </p:sp>
      <p:sp>
        <p:nvSpPr>
          <p:cNvPr id="34836" name="Text Box 27"/>
          <p:cNvSpPr txBox="1">
            <a:spLocks noChangeArrowheads="1"/>
          </p:cNvSpPr>
          <p:nvPr/>
        </p:nvSpPr>
        <p:spPr bwMode="auto">
          <a:xfrm>
            <a:off x="7680325" y="2827338"/>
            <a:ext cx="836613" cy="396875"/>
          </a:xfrm>
          <a:prstGeom prst="rect">
            <a:avLst/>
          </a:prstGeom>
          <a:noFill/>
          <a:ln w="9525">
            <a:noFill/>
            <a:miter lim="800000"/>
            <a:headEnd/>
            <a:tailEnd/>
          </a:ln>
        </p:spPr>
        <p:txBody>
          <a:bodyPr wrap="none">
            <a:spAutoFit/>
          </a:bodyPr>
          <a:lstStyle/>
          <a:p>
            <a:r>
              <a:rPr lang="en-US"/>
              <a:t>(3-78)</a:t>
            </a:r>
          </a:p>
        </p:txBody>
      </p:sp>
      <p:sp>
        <p:nvSpPr>
          <p:cNvPr id="34837" name="Text Box 28"/>
          <p:cNvSpPr txBox="1">
            <a:spLocks noChangeArrowheads="1"/>
          </p:cNvSpPr>
          <p:nvPr/>
        </p:nvSpPr>
        <p:spPr bwMode="auto">
          <a:xfrm>
            <a:off x="7680325" y="3794125"/>
            <a:ext cx="836613" cy="396875"/>
          </a:xfrm>
          <a:prstGeom prst="rect">
            <a:avLst/>
          </a:prstGeom>
          <a:noFill/>
          <a:ln w="9525">
            <a:noFill/>
            <a:miter lim="800000"/>
            <a:headEnd/>
            <a:tailEnd/>
          </a:ln>
        </p:spPr>
        <p:txBody>
          <a:bodyPr wrap="none">
            <a:spAutoFit/>
          </a:bodyPr>
          <a:lstStyle/>
          <a:p>
            <a:r>
              <a:rPr lang="en-US"/>
              <a:t>(3-79)</a:t>
            </a:r>
          </a:p>
        </p:txBody>
      </p:sp>
      <p:sp>
        <p:nvSpPr>
          <p:cNvPr id="34838" name="Text Box 29"/>
          <p:cNvSpPr txBox="1">
            <a:spLocks noChangeArrowheads="1"/>
          </p:cNvSpPr>
          <p:nvPr/>
        </p:nvSpPr>
        <p:spPr bwMode="auto">
          <a:xfrm>
            <a:off x="7680325" y="5037138"/>
            <a:ext cx="836613" cy="396875"/>
          </a:xfrm>
          <a:prstGeom prst="rect">
            <a:avLst/>
          </a:prstGeom>
          <a:noFill/>
          <a:ln w="9525">
            <a:noFill/>
            <a:miter lim="800000"/>
            <a:headEnd/>
            <a:tailEnd/>
          </a:ln>
        </p:spPr>
        <p:txBody>
          <a:bodyPr wrap="none">
            <a:spAutoFit/>
          </a:bodyPr>
          <a:lstStyle/>
          <a:p>
            <a:r>
              <a:rPr lang="en-US"/>
              <a:t>(3-80)</a:t>
            </a:r>
          </a:p>
        </p:txBody>
      </p:sp>
      <p:graphicFrame>
        <p:nvGraphicFramePr>
          <p:cNvPr id="34822" name="Object 30"/>
          <p:cNvGraphicFramePr>
            <a:graphicFrameLocks noChangeAspect="1"/>
          </p:cNvGraphicFramePr>
          <p:nvPr/>
        </p:nvGraphicFramePr>
        <p:xfrm>
          <a:off x="3733800" y="5716588"/>
          <a:ext cx="1066800" cy="303212"/>
        </p:xfrm>
        <a:graphic>
          <a:graphicData uri="http://schemas.openxmlformats.org/presentationml/2006/ole">
            <p:oleObj spid="_x0000_s34822" name="Equation" r:id="rId9" imgW="1206360" imgH="342720" progId="">
              <p:embed/>
            </p:oleObj>
          </a:graphicData>
        </a:graphic>
      </p:graphicFrame>
      <p:sp>
        <p:nvSpPr>
          <p:cNvPr id="34839" name="Text Box 31"/>
          <p:cNvSpPr txBox="1">
            <a:spLocks noChangeArrowheads="1"/>
          </p:cNvSpPr>
          <p:nvPr/>
        </p:nvSpPr>
        <p:spPr bwMode="auto">
          <a:xfrm>
            <a:off x="7680325" y="5570538"/>
            <a:ext cx="836613" cy="396875"/>
          </a:xfrm>
          <a:prstGeom prst="rect">
            <a:avLst/>
          </a:prstGeom>
          <a:noFill/>
          <a:ln w="9525">
            <a:noFill/>
            <a:miter lim="800000"/>
            <a:headEnd/>
            <a:tailEnd/>
          </a:ln>
        </p:spPr>
        <p:txBody>
          <a:bodyPr wrap="none">
            <a:spAutoFit/>
          </a:bodyPr>
          <a:lstStyle/>
          <a:p>
            <a:r>
              <a:rPr lang="en-US"/>
              <a:t>(3-81)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Date Placeholder 3"/>
          <p:cNvSpPr>
            <a:spLocks noGrp="1"/>
          </p:cNvSpPr>
          <p:nvPr>
            <p:ph type="dt" sz="quarter" idx="10"/>
          </p:nvPr>
        </p:nvSpPr>
        <p:spPr>
          <a:noFill/>
        </p:spPr>
        <p:txBody>
          <a:bodyPr/>
          <a:lstStyle/>
          <a:p>
            <a:r>
              <a:rPr lang="en-US"/>
              <a:t>		 </a:t>
            </a:r>
            <a:r>
              <a:rPr lang="en-US" sz="1200"/>
              <a:t> </a:t>
            </a:r>
            <a:fld id="{B4869CAD-F944-4ACA-B214-C2C1785433E4}" type="slidenum">
              <a:rPr lang="en-US" sz="1200">
                <a:solidFill>
                  <a:srgbClr val="003399"/>
                </a:solidFill>
              </a:rPr>
              <a:pPr/>
              <a:t>37</a:t>
            </a:fld>
            <a:endParaRPr lang="en-US" sz="1200">
              <a:solidFill>
                <a:srgbClr val="003399"/>
              </a:solidFill>
            </a:endParaRPr>
          </a:p>
        </p:txBody>
      </p:sp>
      <p:sp>
        <p:nvSpPr>
          <p:cNvPr id="35844" name="Rectangle 6"/>
          <p:cNvSpPr>
            <a:spLocks noGrp="1" noChangeArrowheads="1"/>
          </p:cNvSpPr>
          <p:nvPr>
            <p:ph type="title"/>
          </p:nvPr>
        </p:nvSpPr>
        <p:spPr/>
        <p:txBody>
          <a:bodyPr/>
          <a:lstStyle/>
          <a:p>
            <a:r>
              <a:rPr lang="en-US" sz="2800" smtClean="0"/>
              <a:t>3. AM/FM Noise Analysis (6)</a:t>
            </a:r>
          </a:p>
        </p:txBody>
      </p:sp>
      <p:sp>
        <p:nvSpPr>
          <p:cNvPr id="35845" name="Text Box 4"/>
          <p:cNvSpPr txBox="1">
            <a:spLocks noChangeArrowheads="1"/>
          </p:cNvSpPr>
          <p:nvPr/>
        </p:nvSpPr>
        <p:spPr bwMode="auto">
          <a:xfrm>
            <a:off x="517525" y="898525"/>
            <a:ext cx="6910388" cy="3968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so that the FM autocorrelation function in  (3-72) simplifies into</a:t>
            </a:r>
            <a:endParaRPr lang="en-US"/>
          </a:p>
        </p:txBody>
      </p:sp>
      <p:graphicFrame>
        <p:nvGraphicFramePr>
          <p:cNvPr id="35842" name="Object 5"/>
          <p:cNvGraphicFramePr>
            <a:graphicFrameLocks noChangeAspect="1"/>
          </p:cNvGraphicFramePr>
          <p:nvPr>
            <p:ph idx="1"/>
          </p:nvPr>
        </p:nvGraphicFramePr>
        <p:xfrm>
          <a:off x="2590800" y="1296988"/>
          <a:ext cx="3657600" cy="684212"/>
        </p:xfrm>
        <a:graphic>
          <a:graphicData uri="http://schemas.openxmlformats.org/presentationml/2006/ole">
            <p:oleObj spid="_x0000_s35842" name="Equation" r:id="rId3" imgW="4076640" imgH="761760" progId="">
              <p:embed/>
            </p:oleObj>
          </a:graphicData>
        </a:graphic>
      </p:graphicFrame>
      <p:sp>
        <p:nvSpPr>
          <p:cNvPr id="35846" name="Text Box 8"/>
          <p:cNvSpPr txBox="1">
            <a:spLocks noChangeArrowheads="1"/>
          </p:cNvSpPr>
          <p:nvPr/>
        </p:nvSpPr>
        <p:spPr bwMode="auto">
          <a:xfrm>
            <a:off x="517525" y="2041525"/>
            <a:ext cx="8093075" cy="1920875"/>
          </a:xfrm>
          <a:prstGeom prst="rect">
            <a:avLst/>
          </a:prstGeom>
          <a:noFill/>
          <a:ln w="9525">
            <a:noFill/>
            <a:miter lim="800000"/>
            <a:headEnd/>
            <a:tailEnd/>
          </a:ln>
        </p:spPr>
        <p:txBody>
          <a:bodyPr>
            <a:spAutoFit/>
          </a:bodyPr>
          <a:lstStyle/>
          <a:p>
            <a:r>
              <a:rPr kumimoji="1" lang="en-US" altLang="ko-KR">
                <a:ea typeface="굴림" pitchFamily="50" charset="-127"/>
              </a:rPr>
              <a:t>Notice that for stationary Gaussian message input </a:t>
            </a:r>
            <a:r>
              <a:rPr kumimoji="1" lang="en-US" altLang="ko-KR" i="1">
                <a:ea typeface="굴림" pitchFamily="50" charset="-127"/>
              </a:rPr>
              <a:t>m</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(or </a:t>
            </a:r>
            <a:r>
              <a:rPr kumimoji="1" lang="en-US" altLang="ko-KR" i="1">
                <a:ea typeface="굴림" pitchFamily="50" charset="-127"/>
                <a:sym typeface="Symbol" pitchFamily="18" charset="2"/>
              </a:rPr>
              <a:t></a:t>
            </a:r>
            <a:r>
              <a:rPr kumimoji="1" lang="en-US" altLang="ko-KR">
                <a:ea typeface="굴림" pitchFamily="50" charset="-127"/>
                <a:sym typeface="Symbol" pitchFamily="18" charset="2"/>
              </a:rPr>
              <a:t>(</a:t>
            </a:r>
            <a:r>
              <a:rPr kumimoji="1" lang="en-US" altLang="ko-KR" i="1">
                <a:ea typeface="굴림" pitchFamily="50" charset="-127"/>
                <a:sym typeface="Symbol" pitchFamily="18" charset="2"/>
              </a:rPr>
              <a:t>t</a:t>
            </a:r>
            <a:r>
              <a:rPr kumimoji="1" lang="en-US" altLang="ko-KR">
                <a:ea typeface="굴림" pitchFamily="50" charset="-127"/>
                <a:sym typeface="Symbol" pitchFamily="18" charset="2"/>
              </a:rPr>
              <a:t>)</a:t>
            </a:r>
            <a:r>
              <a:rPr kumimoji="1" lang="en-US" altLang="ko-KR">
                <a:ea typeface="굴림" pitchFamily="50" charset="-127"/>
              </a:rPr>
              <a:t>), the</a:t>
            </a:r>
          </a:p>
          <a:p>
            <a:r>
              <a:rPr kumimoji="1" lang="en-US" altLang="ko-KR">
                <a:ea typeface="굴림" pitchFamily="50" charset="-127"/>
              </a:rPr>
              <a:t>nonlinear output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is indeed strict sense stationary with autocorrelation function as in (3-82).</a:t>
            </a:r>
          </a:p>
          <a:p>
            <a:endParaRPr kumimoji="1" lang="en-US" altLang="ko-KR">
              <a:ea typeface="굴림" pitchFamily="50" charset="-127"/>
            </a:endParaRPr>
          </a:p>
          <a:p>
            <a:endParaRPr kumimoji="1" lang="en-US" altLang="ko-KR">
              <a:ea typeface="굴림" pitchFamily="50" charset="-127"/>
            </a:endParaRPr>
          </a:p>
          <a:p>
            <a:r>
              <a:rPr kumimoji="1" lang="en-US" altLang="ko-KR">
                <a:ea typeface="굴림" pitchFamily="50" charset="-127"/>
              </a:rPr>
              <a:t>Find </a:t>
            </a:r>
            <a:r>
              <a:rPr kumimoji="1" lang="en-US" altLang="ko-KR" i="1">
                <a:ea typeface="굴림" pitchFamily="50" charset="-127"/>
              </a:rPr>
              <a:t>R</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for narrowband FM and wideband FM?</a:t>
            </a:r>
            <a:endParaRPr kumimoji="1" lang="en-US"/>
          </a:p>
        </p:txBody>
      </p:sp>
      <p:sp>
        <p:nvSpPr>
          <p:cNvPr id="35847" name="Text Box 10"/>
          <p:cNvSpPr txBox="1">
            <a:spLocks noChangeArrowheads="1"/>
          </p:cNvSpPr>
          <p:nvPr/>
        </p:nvSpPr>
        <p:spPr bwMode="auto">
          <a:xfrm>
            <a:off x="7680325" y="1455738"/>
            <a:ext cx="836613" cy="396875"/>
          </a:xfrm>
          <a:prstGeom prst="rect">
            <a:avLst/>
          </a:prstGeom>
          <a:noFill/>
          <a:ln w="9525">
            <a:noFill/>
            <a:miter lim="800000"/>
            <a:headEnd/>
            <a:tailEnd/>
          </a:ln>
        </p:spPr>
        <p:txBody>
          <a:bodyPr wrap="none">
            <a:spAutoFit/>
          </a:bodyPr>
          <a:lstStyle/>
          <a:p>
            <a:r>
              <a:rPr lang="en-US"/>
              <a:t>(3-82)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ctrTitle"/>
          </p:nvPr>
        </p:nvSpPr>
        <p:spPr>
          <a:xfrm>
            <a:off x="685800" y="2416175"/>
            <a:ext cx="7772400" cy="1470025"/>
          </a:xfrm>
        </p:spPr>
        <p:txBody>
          <a:bodyPr/>
          <a:lstStyle/>
          <a:p>
            <a:r>
              <a:rPr lang="en-GB" sz="3200" smtClean="0"/>
              <a:t>Chapter 4: </a:t>
            </a:r>
            <a:br>
              <a:rPr lang="en-GB" sz="3200" smtClean="0"/>
            </a:br>
            <a:r>
              <a:rPr lang="en-GB" sz="3200" smtClean="0"/>
              <a:t>Eigenanalysis</a:t>
            </a:r>
            <a:endParaRPr lang="en-US" sz="32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Date Placeholder 3"/>
          <p:cNvSpPr>
            <a:spLocks noGrp="1"/>
          </p:cNvSpPr>
          <p:nvPr>
            <p:ph type="dt" sz="quarter" idx="10"/>
          </p:nvPr>
        </p:nvSpPr>
        <p:spPr>
          <a:noFill/>
        </p:spPr>
        <p:txBody>
          <a:bodyPr/>
          <a:lstStyle/>
          <a:p>
            <a:r>
              <a:rPr lang="en-US"/>
              <a:t>		 </a:t>
            </a:r>
            <a:r>
              <a:rPr lang="en-US" sz="1200"/>
              <a:t> </a:t>
            </a:r>
            <a:fld id="{C13B8FAB-B42D-42FF-941F-59B5D0B830D6}" type="slidenum">
              <a:rPr lang="en-US" sz="1200">
                <a:solidFill>
                  <a:srgbClr val="003399"/>
                </a:solidFill>
              </a:rPr>
              <a:pPr/>
              <a:t>39</a:t>
            </a:fld>
            <a:endParaRPr lang="en-US" sz="1200">
              <a:solidFill>
                <a:srgbClr val="003399"/>
              </a:solidFill>
            </a:endParaRPr>
          </a:p>
        </p:txBody>
      </p:sp>
      <p:sp>
        <p:nvSpPr>
          <p:cNvPr id="36870" name="Rectangle 2"/>
          <p:cNvSpPr>
            <a:spLocks noGrp="1" noChangeArrowheads="1"/>
          </p:cNvSpPr>
          <p:nvPr>
            <p:ph type="title"/>
          </p:nvPr>
        </p:nvSpPr>
        <p:spPr/>
        <p:txBody>
          <a:bodyPr/>
          <a:lstStyle/>
          <a:p>
            <a:r>
              <a:rPr lang="en-US" sz="2800" smtClean="0"/>
              <a:t>4. Eigenanalysis: Definitions (1)</a:t>
            </a:r>
          </a:p>
        </p:txBody>
      </p:sp>
      <p:sp>
        <p:nvSpPr>
          <p:cNvPr id="36871" name="Rectangle 3"/>
          <p:cNvSpPr>
            <a:spLocks noGrp="1" noChangeArrowheads="1"/>
          </p:cNvSpPr>
          <p:nvPr>
            <p:ph type="body" idx="1"/>
          </p:nvPr>
        </p:nvSpPr>
        <p:spPr>
          <a:xfrm>
            <a:off x="685800" y="838200"/>
            <a:ext cx="7772400" cy="5334000"/>
          </a:xfrm>
        </p:spPr>
        <p:txBody>
          <a:bodyPr/>
          <a:lstStyle/>
          <a:p>
            <a:r>
              <a:rPr lang="en-US" sz="2400" dirty="0" smtClean="0"/>
              <a:t> Let </a:t>
            </a:r>
            <a:r>
              <a:rPr lang="en-US" sz="2400" b="1" dirty="0" smtClean="0"/>
              <a:t>R</a:t>
            </a:r>
            <a:r>
              <a:rPr lang="en-US" sz="2400" dirty="0" smtClean="0"/>
              <a:t> denote (</a:t>
            </a:r>
            <a:r>
              <a:rPr lang="en-US" sz="2400" i="1" dirty="0" smtClean="0"/>
              <a:t>M</a:t>
            </a:r>
            <a:r>
              <a:rPr lang="en-US" sz="2400" dirty="0" smtClean="0">
                <a:sym typeface="Symbol" pitchFamily="18" charset="2"/>
              </a:rPr>
              <a:t></a:t>
            </a:r>
            <a:r>
              <a:rPr lang="en-US" sz="2400" i="1" dirty="0" smtClean="0"/>
              <a:t>M</a:t>
            </a:r>
            <a:r>
              <a:rPr lang="en-US" sz="2400" dirty="0" smtClean="0"/>
              <a:t>)-correlation matrix of wide-sense </a:t>
            </a:r>
            <a:r>
              <a:rPr lang="en-US" sz="2400" dirty="0" err="1" smtClean="0"/>
              <a:t>DTStP</a:t>
            </a:r>
            <a:r>
              <a:rPr lang="en-US" sz="2400" dirty="0" smtClean="0"/>
              <a:t> represented by (</a:t>
            </a:r>
            <a:r>
              <a:rPr lang="en-US" sz="2400" i="1" dirty="0" smtClean="0"/>
              <a:t>M</a:t>
            </a:r>
            <a:r>
              <a:rPr lang="en-US" sz="2400" dirty="0" smtClean="0">
                <a:sym typeface="Symbol" pitchFamily="18" charset="2"/>
              </a:rPr>
              <a:t></a:t>
            </a:r>
            <a:r>
              <a:rPr lang="en-US" sz="2400" dirty="0" smtClean="0"/>
              <a:t>1)-observation vector </a:t>
            </a:r>
            <a:r>
              <a:rPr lang="en-US" sz="2400" i="1" dirty="0" smtClean="0"/>
              <a:t>u</a:t>
            </a:r>
            <a:r>
              <a:rPr lang="en-US" sz="2400" dirty="0" smtClean="0"/>
              <a:t>(</a:t>
            </a:r>
            <a:r>
              <a:rPr lang="en-US" sz="2400" i="1" dirty="0" smtClean="0"/>
              <a:t>n</a:t>
            </a:r>
            <a:r>
              <a:rPr lang="en-US" sz="2400" dirty="0" smtClean="0"/>
              <a:t>). Finding (</a:t>
            </a:r>
            <a:r>
              <a:rPr lang="en-US" sz="2400" i="1" dirty="0" smtClean="0"/>
              <a:t>M</a:t>
            </a:r>
            <a:r>
              <a:rPr lang="en-US" sz="2400" dirty="0" smtClean="0">
                <a:sym typeface="Symbol" pitchFamily="18" charset="2"/>
              </a:rPr>
              <a:t></a:t>
            </a:r>
            <a:r>
              <a:rPr lang="en-US" sz="2400" dirty="0" smtClean="0"/>
              <a:t>1)-vector </a:t>
            </a:r>
            <a:r>
              <a:rPr lang="en-US" sz="2400" b="1" dirty="0" smtClean="0"/>
              <a:t>q</a:t>
            </a:r>
            <a:r>
              <a:rPr lang="en-US" sz="2400" dirty="0" smtClean="0"/>
              <a:t> such that:</a:t>
            </a:r>
          </a:p>
          <a:p>
            <a:endParaRPr lang="en-US" sz="2400" dirty="0" smtClean="0"/>
          </a:p>
          <a:p>
            <a:endParaRPr lang="en-US" sz="1200" dirty="0" smtClean="0"/>
          </a:p>
          <a:p>
            <a:pPr>
              <a:buFont typeface="Wingdings" pitchFamily="2" charset="2"/>
              <a:buNone/>
            </a:pPr>
            <a:r>
              <a:rPr lang="en-US" sz="2400" dirty="0" smtClean="0"/>
              <a:t>	for some constant </a:t>
            </a:r>
            <a:r>
              <a:rPr lang="en-US" sz="2400" i="1" dirty="0" smtClean="0">
                <a:sym typeface="Symbol" pitchFamily="18" charset="2"/>
              </a:rPr>
              <a:t></a:t>
            </a:r>
            <a:r>
              <a:rPr lang="en-US" sz="2400" dirty="0" smtClean="0">
                <a:sym typeface="Symbol" pitchFamily="18" charset="2"/>
              </a:rPr>
              <a:t>, rewriting in form:</a:t>
            </a:r>
          </a:p>
          <a:p>
            <a:pPr>
              <a:buFont typeface="Wingdings" pitchFamily="2" charset="2"/>
              <a:buNone/>
            </a:pPr>
            <a:endParaRPr lang="en-US" sz="2400" dirty="0" smtClean="0">
              <a:sym typeface="Symbol" pitchFamily="18" charset="2"/>
            </a:endParaRPr>
          </a:p>
          <a:p>
            <a:pPr>
              <a:buFont typeface="Wingdings" pitchFamily="2" charset="2"/>
              <a:buNone/>
            </a:pPr>
            <a:endParaRPr lang="en-US" sz="1200" dirty="0" smtClean="0">
              <a:sym typeface="Symbol" pitchFamily="18" charset="2"/>
            </a:endParaRPr>
          </a:p>
          <a:p>
            <a:pPr>
              <a:buFont typeface="Wingdings" pitchFamily="2" charset="2"/>
              <a:buNone/>
            </a:pPr>
            <a:r>
              <a:rPr lang="en-US" sz="2400" dirty="0" smtClean="0">
                <a:sym typeface="Symbol" pitchFamily="18" charset="2"/>
              </a:rPr>
              <a:t>	(4.2) has nonzero solution in vector </a:t>
            </a:r>
            <a:r>
              <a:rPr lang="en-US" sz="2400" b="1" dirty="0" smtClean="0">
                <a:sym typeface="Symbol" pitchFamily="18" charset="2"/>
              </a:rPr>
              <a:t>q</a:t>
            </a:r>
            <a:r>
              <a:rPr lang="en-US" sz="2400" dirty="0" smtClean="0">
                <a:sym typeface="Symbol" pitchFamily="18" charset="2"/>
              </a:rPr>
              <a:t> if:</a:t>
            </a:r>
          </a:p>
          <a:p>
            <a:pPr>
              <a:buFont typeface="Wingdings" pitchFamily="2" charset="2"/>
              <a:buNone/>
            </a:pPr>
            <a:endParaRPr lang="en-US" sz="2400" dirty="0" smtClean="0">
              <a:sym typeface="Symbol" pitchFamily="18" charset="2"/>
            </a:endParaRPr>
          </a:p>
          <a:p>
            <a:pPr>
              <a:buFont typeface="Wingdings" pitchFamily="2" charset="2"/>
              <a:buNone/>
            </a:pPr>
            <a:endParaRPr lang="en-US" sz="1200" dirty="0" smtClean="0">
              <a:sym typeface="Symbol" pitchFamily="18" charset="2"/>
            </a:endParaRPr>
          </a:p>
          <a:p>
            <a:pPr>
              <a:buFont typeface="Wingdings" pitchFamily="2" charset="2"/>
              <a:buNone/>
            </a:pPr>
            <a:r>
              <a:rPr lang="en-US" sz="2400" smtClean="0">
                <a:sym typeface="Symbol" pitchFamily="18" charset="2"/>
              </a:rPr>
              <a:t>	Equation (4.3) called </a:t>
            </a:r>
            <a:r>
              <a:rPr lang="en-US" sz="2400" i="1" smtClean="0">
                <a:sym typeface="Symbol" pitchFamily="18" charset="2"/>
              </a:rPr>
              <a:t>characteristic equation</a:t>
            </a:r>
            <a:r>
              <a:rPr lang="en-US" sz="2400" smtClean="0">
                <a:sym typeface="Symbol" pitchFamily="18" charset="2"/>
              </a:rPr>
              <a:t>, whose roots </a:t>
            </a:r>
            <a:r>
              <a:rPr lang="en-US" sz="2400" i="1" smtClean="0">
                <a:sym typeface="Symbol" pitchFamily="18" charset="2"/>
              </a:rPr>
              <a:t></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a:t>
            </a:r>
            <a:r>
              <a:rPr lang="en-US" sz="2400" baseline="-25000" smtClean="0">
                <a:sym typeface="Symbol" pitchFamily="18" charset="2"/>
              </a:rPr>
              <a:t>2</a:t>
            </a:r>
            <a:r>
              <a:rPr lang="en-US" sz="2400" smtClean="0">
                <a:sym typeface="Symbol" pitchFamily="18" charset="2"/>
              </a:rPr>
              <a:t>,…, </a:t>
            </a:r>
            <a:r>
              <a:rPr lang="en-US" sz="2400" i="1" smtClean="0">
                <a:sym typeface="Symbol" pitchFamily="18" charset="2"/>
              </a:rPr>
              <a:t></a:t>
            </a:r>
            <a:r>
              <a:rPr lang="en-US" sz="2400" i="1" baseline="-25000" smtClean="0">
                <a:sym typeface="Symbol" pitchFamily="18" charset="2"/>
              </a:rPr>
              <a:t>M</a:t>
            </a:r>
            <a:r>
              <a:rPr lang="en-US" sz="2400" smtClean="0">
                <a:sym typeface="Symbol" pitchFamily="18" charset="2"/>
              </a:rPr>
              <a:t> called </a:t>
            </a:r>
            <a:r>
              <a:rPr lang="en-US" sz="2400" i="1" dirty="0" err="1" smtClean="0">
                <a:sym typeface="Symbol" pitchFamily="18" charset="2"/>
              </a:rPr>
              <a:t>eigenvalues</a:t>
            </a:r>
            <a:r>
              <a:rPr lang="en-US" sz="2400" i="1" dirty="0" smtClean="0">
                <a:sym typeface="Symbol" pitchFamily="18" charset="2"/>
              </a:rPr>
              <a:t>.</a:t>
            </a:r>
            <a:r>
              <a:rPr lang="en-US" sz="2400" dirty="0" smtClean="0">
                <a:sym typeface="Symbol" pitchFamily="18" charset="2"/>
              </a:rPr>
              <a:t> General, (4.3) has </a:t>
            </a:r>
            <a:r>
              <a:rPr lang="en-US" sz="2400" i="1" dirty="0" smtClean="0">
                <a:sym typeface="Symbol" pitchFamily="18" charset="2"/>
              </a:rPr>
              <a:t>M</a:t>
            </a:r>
            <a:r>
              <a:rPr lang="en-US" sz="2400" dirty="0" smtClean="0">
                <a:sym typeface="Symbol" pitchFamily="18" charset="2"/>
              </a:rPr>
              <a:t> distinct roots  </a:t>
            </a:r>
            <a:r>
              <a:rPr lang="en-US" sz="2400" i="1" dirty="0" smtClean="0">
                <a:sym typeface="Symbol" pitchFamily="18" charset="2"/>
              </a:rPr>
              <a:t>M</a:t>
            </a:r>
            <a:r>
              <a:rPr lang="en-US" sz="2400" dirty="0" smtClean="0">
                <a:sym typeface="Symbol" pitchFamily="18" charset="2"/>
              </a:rPr>
              <a:t> solutions in the vector </a:t>
            </a:r>
            <a:r>
              <a:rPr lang="en-US" sz="2400" b="1" dirty="0" smtClean="0">
                <a:sym typeface="Symbol" pitchFamily="18" charset="2"/>
              </a:rPr>
              <a:t>q</a:t>
            </a:r>
            <a:r>
              <a:rPr lang="en-US" sz="2400" dirty="0" smtClean="0">
                <a:sym typeface="Symbol" pitchFamily="18" charset="2"/>
              </a:rPr>
              <a:t>.</a:t>
            </a:r>
            <a:endParaRPr lang="en-US" sz="2400" i="1" dirty="0" smtClean="0">
              <a:sym typeface="Symbol" pitchFamily="18" charset="2"/>
            </a:endParaRPr>
          </a:p>
          <a:p>
            <a:pPr>
              <a:buFont typeface="Wingdings" pitchFamily="2" charset="2"/>
              <a:buNone/>
            </a:pPr>
            <a:endParaRPr lang="en-US" sz="2400" dirty="0" smtClean="0">
              <a:sym typeface="Symbol" pitchFamily="18" charset="2"/>
            </a:endParaRPr>
          </a:p>
        </p:txBody>
      </p:sp>
      <p:graphicFrame>
        <p:nvGraphicFramePr>
          <p:cNvPr id="36866" name="Object 4"/>
          <p:cNvGraphicFramePr>
            <a:graphicFrameLocks noChangeAspect="1"/>
          </p:cNvGraphicFramePr>
          <p:nvPr>
            <p:ph sz="half" idx="4294967295"/>
          </p:nvPr>
        </p:nvGraphicFramePr>
        <p:xfrm>
          <a:off x="4038600" y="2130425"/>
          <a:ext cx="1295400" cy="460375"/>
        </p:xfrm>
        <a:graphic>
          <a:graphicData uri="http://schemas.openxmlformats.org/presentationml/2006/ole">
            <p:oleObj spid="_x0000_s36866" name="Equation" r:id="rId3" imgW="571320" imgH="203040" progId="">
              <p:embed/>
            </p:oleObj>
          </a:graphicData>
        </a:graphic>
      </p:graphicFrame>
      <p:sp>
        <p:nvSpPr>
          <p:cNvPr id="36872" name="Text Box 6"/>
          <p:cNvSpPr txBox="1">
            <a:spLocks noChangeArrowheads="1"/>
          </p:cNvSpPr>
          <p:nvPr/>
        </p:nvSpPr>
        <p:spPr bwMode="auto">
          <a:xfrm>
            <a:off x="6988175" y="2057400"/>
            <a:ext cx="784225" cy="457200"/>
          </a:xfrm>
          <a:prstGeom prst="rect">
            <a:avLst/>
          </a:prstGeom>
          <a:noFill/>
          <a:ln w="9525">
            <a:noFill/>
            <a:miter lim="800000"/>
            <a:headEnd/>
            <a:tailEnd/>
          </a:ln>
        </p:spPr>
        <p:txBody>
          <a:bodyPr wrap="none">
            <a:spAutoFit/>
          </a:bodyPr>
          <a:lstStyle/>
          <a:p>
            <a:r>
              <a:rPr lang="en-US" sz="2400"/>
              <a:t>(4.1)</a:t>
            </a:r>
          </a:p>
        </p:txBody>
      </p:sp>
      <p:graphicFrame>
        <p:nvGraphicFramePr>
          <p:cNvPr id="36867" name="Object 7"/>
          <p:cNvGraphicFramePr>
            <a:graphicFrameLocks noChangeAspect="1"/>
          </p:cNvGraphicFramePr>
          <p:nvPr>
            <p:ph sz="half" idx="4294967295"/>
          </p:nvPr>
        </p:nvGraphicFramePr>
        <p:xfrm>
          <a:off x="3733800" y="3154363"/>
          <a:ext cx="1981200" cy="503237"/>
        </p:xfrm>
        <a:graphic>
          <a:graphicData uri="http://schemas.openxmlformats.org/presentationml/2006/ole">
            <p:oleObj spid="_x0000_s36867" name="Equation" r:id="rId4" imgW="850680" imgH="215640" progId="">
              <p:embed/>
            </p:oleObj>
          </a:graphicData>
        </a:graphic>
      </p:graphicFrame>
      <p:sp>
        <p:nvSpPr>
          <p:cNvPr id="36873" name="Text Box 9"/>
          <p:cNvSpPr txBox="1">
            <a:spLocks noChangeArrowheads="1"/>
          </p:cNvSpPr>
          <p:nvPr/>
        </p:nvSpPr>
        <p:spPr bwMode="auto">
          <a:xfrm>
            <a:off x="7010400" y="3124200"/>
            <a:ext cx="784225" cy="457200"/>
          </a:xfrm>
          <a:prstGeom prst="rect">
            <a:avLst/>
          </a:prstGeom>
          <a:noFill/>
          <a:ln w="9525">
            <a:noFill/>
            <a:miter lim="800000"/>
            <a:headEnd/>
            <a:tailEnd/>
          </a:ln>
        </p:spPr>
        <p:txBody>
          <a:bodyPr wrap="none">
            <a:spAutoFit/>
          </a:bodyPr>
          <a:lstStyle/>
          <a:p>
            <a:r>
              <a:rPr lang="en-US" sz="2400"/>
              <a:t>(4.2)</a:t>
            </a:r>
          </a:p>
        </p:txBody>
      </p:sp>
      <p:graphicFrame>
        <p:nvGraphicFramePr>
          <p:cNvPr id="36868" name="Object 10"/>
          <p:cNvGraphicFramePr>
            <a:graphicFrameLocks noChangeAspect="1"/>
          </p:cNvGraphicFramePr>
          <p:nvPr>
            <p:ph sz="half" idx="4294967295"/>
          </p:nvPr>
        </p:nvGraphicFramePr>
        <p:xfrm>
          <a:off x="3657600" y="4267200"/>
          <a:ext cx="2133600" cy="484188"/>
        </p:xfrm>
        <a:graphic>
          <a:graphicData uri="http://schemas.openxmlformats.org/presentationml/2006/ole">
            <p:oleObj spid="_x0000_s36868" name="Equation" r:id="rId5" imgW="952200" imgH="215640" progId="">
              <p:embed/>
            </p:oleObj>
          </a:graphicData>
        </a:graphic>
      </p:graphicFrame>
      <p:sp>
        <p:nvSpPr>
          <p:cNvPr id="36874" name="Text Box 12"/>
          <p:cNvSpPr txBox="1">
            <a:spLocks noChangeArrowheads="1"/>
          </p:cNvSpPr>
          <p:nvPr/>
        </p:nvSpPr>
        <p:spPr bwMode="auto">
          <a:xfrm>
            <a:off x="7010400" y="4267200"/>
            <a:ext cx="784225" cy="457200"/>
          </a:xfrm>
          <a:prstGeom prst="rect">
            <a:avLst/>
          </a:prstGeom>
          <a:noFill/>
          <a:ln w="9525">
            <a:noFill/>
            <a:miter lim="800000"/>
            <a:headEnd/>
            <a:tailEnd/>
          </a:ln>
        </p:spPr>
        <p:txBody>
          <a:bodyPr wrap="none">
            <a:spAutoFit/>
          </a:bodyPr>
          <a:lstStyle/>
          <a:p>
            <a:r>
              <a:rPr lang="en-US" sz="2400"/>
              <a:t>(4.3)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Date Placeholder 4"/>
          <p:cNvSpPr>
            <a:spLocks noGrp="1"/>
          </p:cNvSpPr>
          <p:nvPr>
            <p:ph type="dt" sz="quarter" idx="10"/>
          </p:nvPr>
        </p:nvSpPr>
        <p:spPr>
          <a:noFill/>
        </p:spPr>
        <p:txBody>
          <a:bodyPr/>
          <a:lstStyle/>
          <a:p>
            <a:r>
              <a:rPr lang="en-US"/>
              <a:t>		 </a:t>
            </a:r>
            <a:r>
              <a:rPr lang="en-US" sz="1200"/>
              <a:t> </a:t>
            </a:r>
            <a:fld id="{5E94B149-FC87-4B9E-A4B9-8442B048F55E}" type="slidenum">
              <a:rPr lang="en-US" sz="1200">
                <a:solidFill>
                  <a:srgbClr val="003399"/>
                </a:solidFill>
              </a:rPr>
              <a:pPr/>
              <a:t>4</a:t>
            </a:fld>
            <a:endParaRPr lang="en-US" sz="1200">
              <a:solidFill>
                <a:srgbClr val="003399"/>
              </a:solidFill>
            </a:endParaRPr>
          </a:p>
        </p:txBody>
      </p:sp>
      <p:sp>
        <p:nvSpPr>
          <p:cNvPr id="2053" name="Rectangle 9"/>
          <p:cNvSpPr>
            <a:spLocks noGrp="1" noChangeArrowheads="1"/>
          </p:cNvSpPr>
          <p:nvPr>
            <p:ph type="title"/>
          </p:nvPr>
        </p:nvSpPr>
        <p:spPr/>
        <p:txBody>
          <a:bodyPr/>
          <a:lstStyle/>
          <a:p>
            <a:r>
              <a:rPr lang="en-US" sz="2800" smtClean="0"/>
              <a:t>3. Power Spectrum (2)</a:t>
            </a:r>
          </a:p>
        </p:txBody>
      </p:sp>
      <p:graphicFrame>
        <p:nvGraphicFramePr>
          <p:cNvPr id="2050" name="Object 5"/>
          <p:cNvGraphicFramePr>
            <a:graphicFrameLocks noChangeAspect="1"/>
          </p:cNvGraphicFramePr>
          <p:nvPr>
            <p:ph sz="half" idx="1"/>
          </p:nvPr>
        </p:nvGraphicFramePr>
        <p:xfrm>
          <a:off x="3505200" y="3581400"/>
          <a:ext cx="2362200" cy="433388"/>
        </p:xfrm>
        <a:graphic>
          <a:graphicData uri="http://schemas.openxmlformats.org/presentationml/2006/ole">
            <p:oleObj spid="_x0000_s2050" name="Equation" r:id="rId3" imgW="2971800" imgH="545760" progId="">
              <p:embed/>
            </p:oleObj>
          </a:graphicData>
        </a:graphic>
      </p:graphicFrame>
      <p:sp>
        <p:nvSpPr>
          <p:cNvPr id="2054" name="Text Box 4"/>
          <p:cNvSpPr txBox="1">
            <a:spLocks noChangeArrowheads="1"/>
          </p:cNvSpPr>
          <p:nvPr/>
        </p:nvSpPr>
        <p:spPr bwMode="auto">
          <a:xfrm>
            <a:off x="533400" y="854075"/>
            <a:ext cx="8169275" cy="5241925"/>
          </a:xfrm>
          <a:prstGeom prst="rect">
            <a:avLst/>
          </a:prstGeom>
          <a:noFill/>
          <a:ln w="9525">
            <a:noFill/>
            <a:miter lim="800000"/>
            <a:headEnd/>
            <a:tailEnd/>
          </a:ln>
        </p:spPr>
        <p:txBody>
          <a:bodyPr>
            <a:spAutoFit/>
          </a:bodyPr>
          <a:lstStyle/>
          <a:p>
            <a:pPr>
              <a:buFont typeface="Wingdings" pitchFamily="2" charset="2"/>
              <a:buChar char="q"/>
            </a:pPr>
            <a:r>
              <a:rPr kumimoji="1" lang="en-US" altLang="ko-KR">
                <a:ea typeface="굴림" pitchFamily="50" charset="-127"/>
              </a:rPr>
              <a:t> However for stochastic processes, a direct application of (3-1) generates a sequence of random variables for every </a:t>
            </a:r>
            <a:r>
              <a:rPr kumimoji="1" lang="en-US" altLang="ko-KR" i="1">
                <a:ea typeface="굴림" pitchFamily="50" charset="-127"/>
                <a:sym typeface="Symbol" pitchFamily="18" charset="2"/>
              </a:rPr>
              <a:t>. </a:t>
            </a:r>
            <a:r>
              <a:rPr kumimoji="1" lang="en-US" altLang="ko-KR">
                <a:ea typeface="굴림" pitchFamily="50" charset="-127"/>
              </a:rPr>
              <a:t>Moreover, for a stochastic process, </a:t>
            </a:r>
            <a:r>
              <a:rPr kumimoji="1" lang="en-US" altLang="ko-KR" i="1">
                <a:ea typeface="굴림" pitchFamily="50" charset="-127"/>
              </a:rPr>
              <a:t>E</a:t>
            </a:r>
            <a:r>
              <a:rPr kumimoji="1" lang="en-US" altLang="ko-KR">
                <a:ea typeface="굴림" pitchFamily="50" charset="-127"/>
              </a:rPr>
              <a:t>{|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a:t>
            </a:r>
            <a:r>
              <a:rPr kumimoji="1" lang="en-US" altLang="ko-KR" baseline="30000">
                <a:ea typeface="굴림" pitchFamily="50" charset="-127"/>
              </a:rPr>
              <a:t>2</a:t>
            </a:r>
            <a:r>
              <a:rPr kumimoji="1" lang="en-US" altLang="ko-KR">
                <a:ea typeface="굴림" pitchFamily="50" charset="-127"/>
              </a:rPr>
              <a:t>} represents the ensemble average power (instantaneous energy) at the instant </a:t>
            </a:r>
            <a:r>
              <a:rPr kumimoji="1" lang="en-US" altLang="ko-KR" i="1">
                <a:ea typeface="굴림" pitchFamily="50" charset="-127"/>
              </a:rPr>
              <a:t>t</a:t>
            </a:r>
            <a:r>
              <a:rPr kumimoji="1" lang="en-US" altLang="ko-KR">
                <a:ea typeface="굴림" pitchFamily="50" charset="-127"/>
              </a:rPr>
              <a:t>. </a:t>
            </a:r>
          </a:p>
          <a:p>
            <a:endParaRPr kumimoji="1" lang="en-US" altLang="ko-KR" sz="1000">
              <a:ea typeface="굴림" pitchFamily="50" charset="-127"/>
            </a:endParaRPr>
          </a:p>
          <a:p>
            <a:r>
              <a:rPr kumimoji="1" lang="en-US" altLang="ko-KR">
                <a:ea typeface="굴림" pitchFamily="50" charset="-127"/>
              </a:rPr>
              <a:t>To obtain the spectral distribution of power versus frequency for stochastic processes, it is best to avoid infinite intervals to begin with, and start with a finite interval (– </a:t>
            </a:r>
            <a:r>
              <a:rPr kumimoji="1" lang="en-US" altLang="ko-KR" i="1">
                <a:ea typeface="굴림" pitchFamily="50" charset="-127"/>
              </a:rPr>
              <a:t>T</a:t>
            </a:r>
            <a:r>
              <a:rPr kumimoji="1" lang="en-US" altLang="ko-KR">
                <a:ea typeface="굴림" pitchFamily="50" charset="-127"/>
              </a:rPr>
              <a:t>,  </a:t>
            </a:r>
            <a:r>
              <a:rPr kumimoji="1" lang="en-US" altLang="ko-KR" i="1">
                <a:ea typeface="굴림" pitchFamily="50" charset="-127"/>
              </a:rPr>
              <a:t>T </a:t>
            </a:r>
            <a:r>
              <a:rPr kumimoji="1" lang="en-US" altLang="ko-KR">
                <a:ea typeface="굴림" pitchFamily="50" charset="-127"/>
              </a:rPr>
              <a:t>) in (3-1). Formally, partial Fourier transform of a process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based on (– </a:t>
            </a:r>
            <a:r>
              <a:rPr kumimoji="1" lang="en-US" altLang="ko-KR" i="1">
                <a:ea typeface="굴림" pitchFamily="50" charset="-127"/>
              </a:rPr>
              <a:t>T</a:t>
            </a:r>
            <a:r>
              <a:rPr kumimoji="1" lang="en-US" altLang="ko-KR">
                <a:ea typeface="굴림" pitchFamily="50" charset="-127"/>
              </a:rPr>
              <a:t>,  </a:t>
            </a:r>
            <a:r>
              <a:rPr kumimoji="1" lang="en-US" altLang="ko-KR" i="1">
                <a:ea typeface="굴림" pitchFamily="50" charset="-127"/>
              </a:rPr>
              <a:t>T </a:t>
            </a:r>
            <a:r>
              <a:rPr kumimoji="1" lang="en-US" altLang="ko-KR">
                <a:ea typeface="굴림" pitchFamily="50" charset="-127"/>
              </a:rPr>
              <a:t>) is given by</a:t>
            </a:r>
          </a:p>
          <a:p>
            <a:endParaRPr kumimoji="1" lang="en-US" altLang="ko-KR">
              <a:ea typeface="굴림" pitchFamily="50" charset="-127"/>
            </a:endParaRPr>
          </a:p>
          <a:p>
            <a:endParaRPr kumimoji="1" lang="en-US" altLang="ko-KR" sz="1400">
              <a:ea typeface="굴림" pitchFamily="50" charset="-127"/>
            </a:endParaRPr>
          </a:p>
          <a:p>
            <a:r>
              <a:rPr kumimoji="1" lang="en-US" altLang="ko-KR">
                <a:ea typeface="굴림" pitchFamily="50" charset="-127"/>
              </a:rPr>
              <a:t>so that</a:t>
            </a:r>
          </a:p>
          <a:p>
            <a:endParaRPr kumimoji="1" lang="en-US" altLang="ko-KR">
              <a:ea typeface="굴림" pitchFamily="50" charset="-127"/>
            </a:endParaRPr>
          </a:p>
          <a:p>
            <a:endParaRPr kumimoji="1" lang="en-US" altLang="ko-KR" sz="1400">
              <a:ea typeface="굴림" pitchFamily="50" charset="-127"/>
            </a:endParaRPr>
          </a:p>
          <a:p>
            <a:r>
              <a:rPr kumimoji="1" lang="en-US" altLang="ko-KR">
                <a:ea typeface="굴림" pitchFamily="50" charset="-127"/>
              </a:rPr>
              <a:t>represents the power distribution associated with that realization based</a:t>
            </a:r>
          </a:p>
          <a:p>
            <a:r>
              <a:rPr kumimoji="1" lang="en-US" altLang="ko-KR">
                <a:ea typeface="굴림" pitchFamily="50" charset="-127"/>
              </a:rPr>
              <a:t>on (– </a:t>
            </a:r>
            <a:r>
              <a:rPr kumimoji="1" lang="en-US" altLang="ko-KR" i="1">
                <a:ea typeface="굴림" pitchFamily="50" charset="-127"/>
              </a:rPr>
              <a:t>T</a:t>
            </a:r>
            <a:r>
              <a:rPr kumimoji="1" lang="en-US" altLang="ko-KR">
                <a:ea typeface="굴림" pitchFamily="50" charset="-127"/>
              </a:rPr>
              <a:t>,  </a:t>
            </a:r>
            <a:r>
              <a:rPr kumimoji="1" lang="en-US" altLang="ko-KR" i="1">
                <a:ea typeface="굴림" pitchFamily="50" charset="-127"/>
              </a:rPr>
              <a:t>T </a:t>
            </a:r>
            <a:r>
              <a:rPr kumimoji="1" lang="en-US" altLang="ko-KR">
                <a:ea typeface="굴림" pitchFamily="50" charset="-127"/>
              </a:rPr>
              <a:t>). Notice that (3-4) represents a random variable for every </a:t>
            </a:r>
            <a:r>
              <a:rPr kumimoji="1" lang="en-US" altLang="ko-KR" i="1">
                <a:ea typeface="굴림" pitchFamily="50" charset="-127"/>
                <a:sym typeface="Symbol" pitchFamily="18" charset="2"/>
              </a:rPr>
              <a:t></a:t>
            </a:r>
            <a:r>
              <a:rPr kumimoji="1" lang="en-US" altLang="ko-KR">
                <a:ea typeface="굴림" pitchFamily="50" charset="-127"/>
              </a:rPr>
              <a:t>  and its ensemble average gives, the average power distribution based on (– </a:t>
            </a:r>
            <a:r>
              <a:rPr kumimoji="1" lang="en-US" altLang="ko-KR" i="1">
                <a:ea typeface="굴림" pitchFamily="50" charset="-127"/>
              </a:rPr>
              <a:t>T</a:t>
            </a:r>
            <a:r>
              <a:rPr kumimoji="1" lang="en-US" altLang="ko-KR">
                <a:ea typeface="굴림" pitchFamily="50" charset="-127"/>
              </a:rPr>
              <a:t>,  </a:t>
            </a:r>
            <a:r>
              <a:rPr kumimoji="1" lang="en-US" altLang="ko-KR" i="1">
                <a:ea typeface="굴림" pitchFamily="50" charset="-127"/>
              </a:rPr>
              <a:t>T </a:t>
            </a:r>
            <a:r>
              <a:rPr kumimoji="1" lang="en-US" altLang="ko-KR">
                <a:ea typeface="굴림" pitchFamily="50" charset="-127"/>
              </a:rPr>
              <a:t>). Thus</a:t>
            </a:r>
            <a:endParaRPr kumimoji="1" lang="en-US"/>
          </a:p>
        </p:txBody>
      </p:sp>
      <p:graphicFrame>
        <p:nvGraphicFramePr>
          <p:cNvPr id="2051" name="Object 8"/>
          <p:cNvGraphicFramePr>
            <a:graphicFrameLocks noChangeAspect="1"/>
          </p:cNvGraphicFramePr>
          <p:nvPr>
            <p:ph sz="half" idx="2"/>
          </p:nvPr>
        </p:nvGraphicFramePr>
        <p:xfrm>
          <a:off x="3124200" y="4191000"/>
          <a:ext cx="3048000" cy="593725"/>
        </p:xfrm>
        <a:graphic>
          <a:graphicData uri="http://schemas.openxmlformats.org/presentationml/2006/ole">
            <p:oleObj spid="_x0000_s2051" name="Equation" r:id="rId4" imgW="3911400" imgH="761760" progId="">
              <p:embed/>
            </p:oleObj>
          </a:graphicData>
        </a:graphic>
      </p:graphicFrame>
      <p:sp>
        <p:nvSpPr>
          <p:cNvPr id="2055" name="Text Box 11"/>
          <p:cNvSpPr txBox="1">
            <a:spLocks noChangeArrowheads="1"/>
          </p:cNvSpPr>
          <p:nvPr/>
        </p:nvSpPr>
        <p:spPr bwMode="auto">
          <a:xfrm>
            <a:off x="7599363" y="3565525"/>
            <a:ext cx="706437" cy="396875"/>
          </a:xfrm>
          <a:prstGeom prst="rect">
            <a:avLst/>
          </a:prstGeom>
          <a:noFill/>
          <a:ln w="9525">
            <a:noFill/>
            <a:miter lim="800000"/>
            <a:headEnd/>
            <a:tailEnd/>
          </a:ln>
        </p:spPr>
        <p:txBody>
          <a:bodyPr wrap="none">
            <a:spAutoFit/>
          </a:bodyPr>
          <a:lstStyle/>
          <a:p>
            <a:r>
              <a:rPr lang="en-US"/>
              <a:t>(3-3)</a:t>
            </a:r>
          </a:p>
        </p:txBody>
      </p:sp>
      <p:sp>
        <p:nvSpPr>
          <p:cNvPr id="2056" name="Text Box 12"/>
          <p:cNvSpPr txBox="1">
            <a:spLocks noChangeArrowheads="1"/>
          </p:cNvSpPr>
          <p:nvPr/>
        </p:nvSpPr>
        <p:spPr bwMode="auto">
          <a:xfrm>
            <a:off x="7620000" y="4275138"/>
            <a:ext cx="706438" cy="396875"/>
          </a:xfrm>
          <a:prstGeom prst="rect">
            <a:avLst/>
          </a:prstGeom>
          <a:noFill/>
          <a:ln w="9525">
            <a:noFill/>
            <a:miter lim="800000"/>
            <a:headEnd/>
            <a:tailEnd/>
          </a:ln>
        </p:spPr>
        <p:txBody>
          <a:bodyPr wrap="none">
            <a:spAutoFit/>
          </a:bodyPr>
          <a:lstStyle/>
          <a:p>
            <a:r>
              <a:rPr lang="en-US"/>
              <a:t>(3-4)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Date Placeholder 3"/>
          <p:cNvSpPr>
            <a:spLocks noGrp="1"/>
          </p:cNvSpPr>
          <p:nvPr>
            <p:ph type="dt" sz="quarter" idx="10"/>
          </p:nvPr>
        </p:nvSpPr>
        <p:spPr>
          <a:noFill/>
        </p:spPr>
        <p:txBody>
          <a:bodyPr/>
          <a:lstStyle/>
          <a:p>
            <a:r>
              <a:rPr lang="en-US"/>
              <a:t>		 </a:t>
            </a:r>
            <a:r>
              <a:rPr lang="en-US" sz="1200"/>
              <a:t> </a:t>
            </a:r>
            <a:fld id="{196DA0F4-ACF8-464B-B6D9-692A1A73F67F}" type="slidenum">
              <a:rPr lang="en-US" sz="1200">
                <a:solidFill>
                  <a:srgbClr val="003399"/>
                </a:solidFill>
              </a:rPr>
              <a:pPr/>
              <a:t>40</a:t>
            </a:fld>
            <a:endParaRPr lang="en-US" sz="1200">
              <a:solidFill>
                <a:srgbClr val="003399"/>
              </a:solidFill>
            </a:endParaRPr>
          </a:p>
        </p:txBody>
      </p:sp>
      <p:sp>
        <p:nvSpPr>
          <p:cNvPr id="37892" name="Rectangle 2"/>
          <p:cNvSpPr>
            <a:spLocks noGrp="1" noChangeArrowheads="1"/>
          </p:cNvSpPr>
          <p:nvPr>
            <p:ph type="title"/>
          </p:nvPr>
        </p:nvSpPr>
        <p:spPr/>
        <p:txBody>
          <a:bodyPr/>
          <a:lstStyle/>
          <a:p>
            <a:r>
              <a:rPr lang="en-US" sz="2800" smtClean="0"/>
              <a:t>4. Eigenanalysis: Definitions (2)</a:t>
            </a:r>
          </a:p>
        </p:txBody>
      </p:sp>
      <p:sp>
        <p:nvSpPr>
          <p:cNvPr id="37893" name="Rectangle 3"/>
          <p:cNvSpPr>
            <a:spLocks noGrp="1" noChangeArrowheads="1"/>
          </p:cNvSpPr>
          <p:nvPr>
            <p:ph type="body" idx="1"/>
          </p:nvPr>
        </p:nvSpPr>
        <p:spPr/>
        <p:txBody>
          <a:bodyPr/>
          <a:lstStyle/>
          <a:p>
            <a:r>
              <a:rPr lang="en-US" sz="2400" smtClean="0"/>
              <a:t>Let </a:t>
            </a:r>
            <a:r>
              <a:rPr lang="en-US" sz="2400" i="1" smtClean="0">
                <a:sym typeface="Symbol" pitchFamily="18" charset="2"/>
              </a:rPr>
              <a:t></a:t>
            </a:r>
            <a:r>
              <a:rPr lang="en-US" sz="2400" i="1" baseline="-25000" smtClean="0">
                <a:sym typeface="Symbol" pitchFamily="18" charset="2"/>
              </a:rPr>
              <a:t>I </a:t>
            </a:r>
            <a:r>
              <a:rPr lang="en-US" sz="2400" smtClean="0">
                <a:sym typeface="Symbol" pitchFamily="18" charset="2"/>
              </a:rPr>
              <a:t>denote </a:t>
            </a:r>
            <a:r>
              <a:rPr lang="en-US" sz="2400" i="1" smtClean="0">
                <a:sym typeface="Symbol" pitchFamily="18" charset="2"/>
              </a:rPr>
              <a:t>i-</a:t>
            </a:r>
            <a:r>
              <a:rPr lang="en-US" sz="2400" smtClean="0">
                <a:sym typeface="Symbol" pitchFamily="18" charset="2"/>
              </a:rPr>
              <a:t>th eigenvalue of matrix </a:t>
            </a:r>
            <a:r>
              <a:rPr lang="en-US" sz="2400" b="1" smtClean="0">
                <a:sym typeface="Symbol" pitchFamily="18" charset="2"/>
              </a:rPr>
              <a:t>R</a:t>
            </a:r>
            <a:r>
              <a:rPr lang="en-US" sz="2400" smtClean="0">
                <a:sym typeface="Symbol" pitchFamily="18" charset="2"/>
              </a:rPr>
              <a:t>,</a:t>
            </a:r>
            <a:r>
              <a:rPr lang="en-US" sz="2400" b="1" smtClean="0">
                <a:sym typeface="Symbol" pitchFamily="18" charset="2"/>
              </a:rPr>
              <a:t> q</a:t>
            </a:r>
            <a:r>
              <a:rPr lang="en-US" sz="2400" i="1" baseline="-25000" smtClean="0">
                <a:sym typeface="Symbol" pitchFamily="18" charset="2"/>
              </a:rPr>
              <a:t>i</a:t>
            </a:r>
            <a:r>
              <a:rPr lang="en-US" sz="2400" i="1" smtClean="0">
                <a:sym typeface="Symbol" pitchFamily="18" charset="2"/>
              </a:rPr>
              <a:t> </a:t>
            </a:r>
            <a:r>
              <a:rPr lang="en-US" sz="2400" smtClean="0">
                <a:sym typeface="Symbol" pitchFamily="18" charset="2"/>
              </a:rPr>
              <a:t>be a nonzero vector such that:</a:t>
            </a:r>
          </a:p>
          <a:p>
            <a:endParaRPr lang="en-US" sz="2400" smtClean="0">
              <a:sym typeface="Symbol" pitchFamily="18" charset="2"/>
            </a:endParaRPr>
          </a:p>
          <a:p>
            <a:endParaRPr lang="en-US" sz="1600" smtClean="0">
              <a:sym typeface="Symbol" pitchFamily="18" charset="2"/>
            </a:endParaRPr>
          </a:p>
          <a:p>
            <a:r>
              <a:rPr lang="en-US" sz="2400" smtClean="0">
                <a:sym typeface="Symbol" pitchFamily="18" charset="2"/>
              </a:rPr>
              <a:t>Vector </a:t>
            </a:r>
            <a:r>
              <a:rPr lang="en-US" sz="2400" b="1" smtClean="0">
                <a:sym typeface="Symbol" pitchFamily="18" charset="2"/>
              </a:rPr>
              <a:t>q</a:t>
            </a:r>
            <a:r>
              <a:rPr lang="en-US" sz="2400" i="1" baseline="-25000" smtClean="0">
                <a:sym typeface="Symbol" pitchFamily="18" charset="2"/>
              </a:rPr>
              <a:t>i</a:t>
            </a:r>
            <a:r>
              <a:rPr lang="en-US" sz="2400" smtClean="0">
                <a:sym typeface="Symbol" pitchFamily="18" charset="2"/>
              </a:rPr>
              <a:t> called </a:t>
            </a:r>
            <a:r>
              <a:rPr lang="en-US" sz="2400" i="1" smtClean="0">
                <a:sym typeface="Symbol" pitchFamily="18" charset="2"/>
              </a:rPr>
              <a:t>eigenvector</a:t>
            </a:r>
            <a:r>
              <a:rPr lang="en-US" sz="2400" smtClean="0">
                <a:sym typeface="Symbol" pitchFamily="18" charset="2"/>
              </a:rPr>
              <a:t> associated with </a:t>
            </a:r>
            <a:r>
              <a:rPr lang="en-US" sz="2400" i="1" smtClean="0">
                <a:sym typeface="Symbol" pitchFamily="18" charset="2"/>
              </a:rPr>
              <a:t></a:t>
            </a:r>
            <a:r>
              <a:rPr lang="en-US" sz="2400" i="1" baseline="-25000" smtClean="0">
                <a:sym typeface="Symbol" pitchFamily="18" charset="2"/>
              </a:rPr>
              <a:t>i </a:t>
            </a:r>
          </a:p>
          <a:p>
            <a:endParaRPr lang="en-US" sz="2400" i="1" baseline="-25000" smtClean="0">
              <a:sym typeface="Symbol" pitchFamily="18" charset="2"/>
            </a:endParaRPr>
          </a:p>
          <a:p>
            <a:pPr>
              <a:buFont typeface="Wingdings" pitchFamily="2" charset="2"/>
              <a:buNone/>
            </a:pPr>
            <a:r>
              <a:rPr lang="en-US" sz="2400" i="1" smtClean="0">
                <a:sym typeface="Symbol" pitchFamily="18" charset="2"/>
              </a:rPr>
              <a:t>	</a:t>
            </a:r>
            <a:r>
              <a:rPr lang="en-US" sz="2400" u="sng" smtClean="0">
                <a:sym typeface="Symbol" pitchFamily="18" charset="2"/>
              </a:rPr>
              <a:t>Example:</a:t>
            </a:r>
            <a:r>
              <a:rPr lang="en-US" sz="2400" smtClean="0">
                <a:sym typeface="Symbol" pitchFamily="18" charset="2"/>
              </a:rPr>
              <a:t> see pp. 161-162, [1]</a:t>
            </a:r>
          </a:p>
          <a:p>
            <a:endParaRPr lang="en-US" sz="2400" smtClean="0">
              <a:sym typeface="Symbol" pitchFamily="18" charset="2"/>
            </a:endParaRPr>
          </a:p>
        </p:txBody>
      </p:sp>
      <p:graphicFrame>
        <p:nvGraphicFramePr>
          <p:cNvPr id="37890" name="Object 4"/>
          <p:cNvGraphicFramePr>
            <a:graphicFrameLocks noChangeAspect="1"/>
          </p:cNvGraphicFramePr>
          <p:nvPr>
            <p:ph sz="half" idx="4294967295"/>
          </p:nvPr>
        </p:nvGraphicFramePr>
        <p:xfrm>
          <a:off x="3886200" y="1752600"/>
          <a:ext cx="1524000" cy="517525"/>
        </p:xfrm>
        <a:graphic>
          <a:graphicData uri="http://schemas.openxmlformats.org/presentationml/2006/ole">
            <p:oleObj spid="_x0000_s37890" name="Equation" r:id="rId3" imgW="672840" imgH="228600" progId="">
              <p:embed/>
            </p:oleObj>
          </a:graphicData>
        </a:graphic>
      </p:graphicFrame>
      <p:sp>
        <p:nvSpPr>
          <p:cNvPr id="37894" name="Text Box 6"/>
          <p:cNvSpPr txBox="1">
            <a:spLocks noChangeArrowheads="1"/>
          </p:cNvSpPr>
          <p:nvPr/>
        </p:nvSpPr>
        <p:spPr bwMode="auto">
          <a:xfrm>
            <a:off x="7162800" y="1752600"/>
            <a:ext cx="784225" cy="457200"/>
          </a:xfrm>
          <a:prstGeom prst="rect">
            <a:avLst/>
          </a:prstGeom>
          <a:noFill/>
          <a:ln w="9525">
            <a:noFill/>
            <a:miter lim="800000"/>
            <a:headEnd/>
            <a:tailEnd/>
          </a:ln>
        </p:spPr>
        <p:txBody>
          <a:bodyPr wrap="none">
            <a:spAutoFit/>
          </a:bodyPr>
          <a:lstStyle/>
          <a:p>
            <a:r>
              <a:rPr lang="en-US" sz="2400"/>
              <a:t>(4.4)</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p:spPr>
        <p:txBody>
          <a:bodyPr/>
          <a:lstStyle/>
          <a:p>
            <a:r>
              <a:rPr lang="en-US"/>
              <a:t>		 </a:t>
            </a:r>
            <a:r>
              <a:rPr lang="en-US" sz="1200"/>
              <a:t> </a:t>
            </a:r>
            <a:fld id="{C5B54E56-26AD-4A26-B81C-9271987B2EB7}" type="slidenum">
              <a:rPr lang="en-US" sz="1200">
                <a:solidFill>
                  <a:srgbClr val="003399"/>
                </a:solidFill>
              </a:rPr>
              <a:pPr/>
              <a:t>41</a:t>
            </a:fld>
            <a:endParaRPr lang="en-US" sz="1200">
              <a:solidFill>
                <a:srgbClr val="003399"/>
              </a:solidFill>
            </a:endParaRPr>
          </a:p>
        </p:txBody>
      </p:sp>
      <p:sp>
        <p:nvSpPr>
          <p:cNvPr id="66563" name="Rectangle 2"/>
          <p:cNvSpPr>
            <a:spLocks noGrp="1" noChangeArrowheads="1"/>
          </p:cNvSpPr>
          <p:nvPr>
            <p:ph type="title"/>
          </p:nvPr>
        </p:nvSpPr>
        <p:spPr/>
        <p:txBody>
          <a:bodyPr/>
          <a:lstStyle/>
          <a:p>
            <a:r>
              <a:rPr lang="en-US" sz="2800" smtClean="0"/>
              <a:t>4. Eigenanalysis: Properties (1)</a:t>
            </a:r>
          </a:p>
        </p:txBody>
      </p:sp>
      <p:sp>
        <p:nvSpPr>
          <p:cNvPr id="66564" name="Rectangle 3"/>
          <p:cNvSpPr>
            <a:spLocks noGrp="1" noChangeArrowheads="1"/>
          </p:cNvSpPr>
          <p:nvPr>
            <p:ph type="body" idx="1"/>
          </p:nvPr>
        </p:nvSpPr>
        <p:spPr>
          <a:xfrm>
            <a:off x="685800" y="914400"/>
            <a:ext cx="7772400" cy="5181600"/>
          </a:xfrm>
        </p:spPr>
        <p:txBody>
          <a:bodyPr/>
          <a:lstStyle/>
          <a:p>
            <a:pPr>
              <a:lnSpc>
                <a:spcPct val="90000"/>
              </a:lnSpc>
            </a:pPr>
            <a:r>
              <a:rPr lang="en-US" sz="2400" i="1" smtClean="0">
                <a:sym typeface="Symbol" pitchFamily="18" charset="2"/>
              </a:rPr>
              <a:t></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a:t>
            </a:r>
            <a:r>
              <a:rPr lang="en-US" sz="2400" baseline="-25000" smtClean="0">
                <a:sym typeface="Symbol" pitchFamily="18" charset="2"/>
              </a:rPr>
              <a:t>2</a:t>
            </a:r>
            <a:r>
              <a:rPr lang="en-US" sz="2400" smtClean="0">
                <a:sym typeface="Symbol" pitchFamily="18" charset="2"/>
              </a:rPr>
              <a:t>,…, </a:t>
            </a:r>
            <a:r>
              <a:rPr lang="en-US" sz="2400" i="1" smtClean="0">
                <a:sym typeface="Symbol" pitchFamily="18" charset="2"/>
              </a:rPr>
              <a:t></a:t>
            </a:r>
            <a:r>
              <a:rPr lang="en-US" sz="2400" i="1" baseline="-25000" smtClean="0">
                <a:sym typeface="Symbol" pitchFamily="18" charset="2"/>
              </a:rPr>
              <a:t>M</a:t>
            </a:r>
            <a:r>
              <a:rPr lang="en-US" sz="2400" smtClean="0">
                <a:sym typeface="Symbol" pitchFamily="18" charset="2"/>
              </a:rPr>
              <a:t> are eigenvalues of correlation matrix </a:t>
            </a:r>
            <a:r>
              <a:rPr lang="en-US" sz="2400" b="1" smtClean="0">
                <a:sym typeface="Symbol" pitchFamily="18" charset="2"/>
              </a:rPr>
              <a:t>R</a:t>
            </a:r>
            <a:r>
              <a:rPr lang="en-US" sz="2400" smtClean="0">
                <a:sym typeface="Symbol" pitchFamily="18" charset="2"/>
              </a:rPr>
              <a:t>, then</a:t>
            </a:r>
            <a:r>
              <a:rPr lang="en-US" sz="2400" b="1" smtClean="0">
                <a:sym typeface="Symbol" pitchFamily="18" charset="2"/>
              </a:rPr>
              <a:t> </a:t>
            </a:r>
            <a:r>
              <a:rPr lang="en-US" sz="2400" smtClean="0">
                <a:sym typeface="Symbol" pitchFamily="18" charset="2"/>
              </a:rPr>
              <a:t>eigenvalues of correlation matrix </a:t>
            </a:r>
            <a:r>
              <a:rPr lang="en-US" sz="2400" b="1" smtClean="0">
                <a:sym typeface="Symbol" pitchFamily="18" charset="2"/>
              </a:rPr>
              <a:t>R</a:t>
            </a:r>
            <a:r>
              <a:rPr lang="en-US" sz="2400" i="1" baseline="30000" smtClean="0">
                <a:sym typeface="Symbol" pitchFamily="18" charset="2"/>
              </a:rPr>
              <a:t>k</a:t>
            </a:r>
            <a:r>
              <a:rPr lang="en-US" sz="2400" b="1" smtClean="0">
                <a:sym typeface="Symbol" pitchFamily="18" charset="2"/>
              </a:rPr>
              <a:t> </a:t>
            </a:r>
            <a:r>
              <a:rPr lang="en-US" sz="2400" smtClean="0">
                <a:sym typeface="Symbol" pitchFamily="18" charset="2"/>
              </a:rPr>
              <a:t>equal </a:t>
            </a:r>
            <a:r>
              <a:rPr lang="en-US" sz="2400" i="1" smtClean="0">
                <a:sym typeface="Symbol" pitchFamily="18" charset="2"/>
              </a:rPr>
              <a:t></a:t>
            </a:r>
            <a:r>
              <a:rPr lang="en-US" sz="2400" baseline="-25000" smtClean="0">
                <a:sym typeface="Symbol" pitchFamily="18" charset="2"/>
              </a:rPr>
              <a:t>1</a:t>
            </a:r>
            <a:r>
              <a:rPr lang="en-US" sz="2400" i="1" baseline="30000" smtClean="0">
                <a:sym typeface="Symbol" pitchFamily="18" charset="2"/>
              </a:rPr>
              <a:t>k</a:t>
            </a:r>
            <a:r>
              <a:rPr lang="en-US" sz="2400" smtClean="0">
                <a:sym typeface="Symbol" pitchFamily="18" charset="2"/>
              </a:rPr>
              <a:t>, </a:t>
            </a:r>
            <a:r>
              <a:rPr lang="en-US" sz="2400" i="1" smtClean="0">
                <a:sym typeface="Symbol" pitchFamily="18" charset="2"/>
              </a:rPr>
              <a:t></a:t>
            </a:r>
            <a:r>
              <a:rPr lang="en-US" sz="2400" baseline="-25000" smtClean="0">
                <a:sym typeface="Symbol" pitchFamily="18" charset="2"/>
              </a:rPr>
              <a:t>2</a:t>
            </a:r>
            <a:r>
              <a:rPr lang="en-US" sz="2400" i="1" baseline="30000" smtClean="0">
                <a:sym typeface="Symbol" pitchFamily="18" charset="2"/>
              </a:rPr>
              <a:t>k</a:t>
            </a:r>
            <a:r>
              <a:rPr lang="en-US" sz="2400" smtClean="0">
                <a:sym typeface="Symbol" pitchFamily="18" charset="2"/>
              </a:rPr>
              <a:t>,…, </a:t>
            </a:r>
            <a:r>
              <a:rPr lang="en-US" sz="2400" i="1" smtClean="0">
                <a:sym typeface="Symbol" pitchFamily="18" charset="2"/>
              </a:rPr>
              <a:t></a:t>
            </a:r>
            <a:r>
              <a:rPr lang="en-US" sz="2400" i="1" baseline="-25000" smtClean="0">
                <a:sym typeface="Symbol" pitchFamily="18" charset="2"/>
              </a:rPr>
              <a:t>M</a:t>
            </a:r>
            <a:r>
              <a:rPr lang="en-US" sz="2400" i="1" baseline="30000" smtClean="0">
                <a:sym typeface="Symbol" pitchFamily="18" charset="2"/>
              </a:rPr>
              <a:t>k</a:t>
            </a:r>
            <a:r>
              <a:rPr lang="en-US" sz="2400" smtClean="0">
                <a:sym typeface="Symbol" pitchFamily="18" charset="2"/>
              </a:rPr>
              <a:t> for any </a:t>
            </a:r>
            <a:r>
              <a:rPr lang="en-US" sz="2400" i="1" smtClean="0">
                <a:sym typeface="Symbol" pitchFamily="18" charset="2"/>
              </a:rPr>
              <a:t>k </a:t>
            </a:r>
            <a:r>
              <a:rPr lang="en-US" sz="2400" smtClean="0">
                <a:sym typeface="Symbol" pitchFamily="18" charset="2"/>
              </a:rPr>
              <a:t>&gt; 0.</a:t>
            </a:r>
          </a:p>
          <a:p>
            <a:pPr>
              <a:lnSpc>
                <a:spcPct val="90000"/>
              </a:lnSpc>
            </a:pPr>
            <a:r>
              <a:rPr lang="en-US" sz="2400" smtClean="0">
                <a:sym typeface="Symbol" pitchFamily="18" charset="2"/>
              </a:rPr>
              <a:t>Let </a:t>
            </a:r>
            <a:r>
              <a:rPr lang="en-US" sz="2400" b="1" smtClean="0">
                <a:sym typeface="Symbol" pitchFamily="18" charset="2"/>
              </a:rPr>
              <a:t>q</a:t>
            </a:r>
            <a:r>
              <a:rPr lang="en-US" sz="2400" baseline="-25000" smtClean="0">
                <a:sym typeface="Symbol" pitchFamily="18" charset="2"/>
              </a:rPr>
              <a:t>1</a:t>
            </a:r>
            <a:r>
              <a:rPr lang="en-US" sz="2400" smtClean="0">
                <a:sym typeface="Symbol" pitchFamily="18" charset="2"/>
              </a:rPr>
              <a:t>, </a:t>
            </a:r>
            <a:r>
              <a:rPr lang="en-US" sz="2400" b="1" smtClean="0">
                <a:sym typeface="Symbol" pitchFamily="18" charset="2"/>
              </a:rPr>
              <a:t>q</a:t>
            </a:r>
            <a:r>
              <a:rPr lang="en-US" sz="2400" baseline="-25000" smtClean="0">
                <a:sym typeface="Symbol" pitchFamily="18" charset="2"/>
              </a:rPr>
              <a:t>2</a:t>
            </a:r>
            <a:r>
              <a:rPr lang="en-US" sz="2400" smtClean="0">
                <a:sym typeface="Symbol" pitchFamily="18" charset="2"/>
              </a:rPr>
              <a:t>,…, </a:t>
            </a:r>
            <a:r>
              <a:rPr lang="en-US" sz="2400" b="1" smtClean="0">
                <a:sym typeface="Symbol" pitchFamily="18" charset="2"/>
              </a:rPr>
              <a:t>q</a:t>
            </a:r>
            <a:r>
              <a:rPr lang="en-US" sz="2400" i="1" baseline="-25000" smtClean="0">
                <a:sym typeface="Symbol" pitchFamily="18" charset="2"/>
              </a:rPr>
              <a:t>M</a:t>
            </a:r>
            <a:r>
              <a:rPr lang="en-US" sz="2400" smtClean="0">
                <a:sym typeface="Symbol" pitchFamily="18" charset="2"/>
              </a:rPr>
              <a:t> be eigenvector corresponding to distinct eigenvalues </a:t>
            </a:r>
            <a:r>
              <a:rPr lang="en-US" sz="2400" i="1" smtClean="0">
                <a:sym typeface="Symbol" pitchFamily="18" charset="2"/>
              </a:rPr>
              <a:t></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a:t>
            </a:r>
            <a:r>
              <a:rPr lang="en-US" sz="2400" baseline="-25000" smtClean="0">
                <a:sym typeface="Symbol" pitchFamily="18" charset="2"/>
              </a:rPr>
              <a:t>2</a:t>
            </a:r>
            <a:r>
              <a:rPr lang="en-US" sz="2400" smtClean="0">
                <a:sym typeface="Symbol" pitchFamily="18" charset="2"/>
              </a:rPr>
              <a:t>,…, </a:t>
            </a:r>
            <a:r>
              <a:rPr lang="en-US" sz="2400" i="1" smtClean="0">
                <a:sym typeface="Symbol" pitchFamily="18" charset="2"/>
              </a:rPr>
              <a:t></a:t>
            </a:r>
            <a:r>
              <a:rPr lang="en-US" sz="2400" i="1" baseline="-25000" smtClean="0">
                <a:sym typeface="Symbol" pitchFamily="18" charset="2"/>
              </a:rPr>
              <a:t>M</a:t>
            </a:r>
            <a:r>
              <a:rPr lang="en-US" sz="2400" smtClean="0">
                <a:sym typeface="Symbol" pitchFamily="18" charset="2"/>
              </a:rPr>
              <a:t> of (</a:t>
            </a:r>
            <a:r>
              <a:rPr lang="en-US" sz="2400" i="1" smtClean="0"/>
              <a:t>M</a:t>
            </a:r>
            <a:r>
              <a:rPr lang="en-US" sz="2400" smtClean="0">
                <a:sym typeface="Symbol" pitchFamily="18" charset="2"/>
              </a:rPr>
              <a:t></a:t>
            </a:r>
            <a:r>
              <a:rPr lang="en-US" sz="2400" i="1" smtClean="0"/>
              <a:t>M</a:t>
            </a:r>
            <a:r>
              <a:rPr lang="en-US" sz="2400" smtClean="0">
                <a:sym typeface="Symbol" pitchFamily="18" charset="2"/>
              </a:rPr>
              <a:t>)-correlation matrix </a:t>
            </a:r>
            <a:r>
              <a:rPr lang="en-US" sz="2400" b="1" smtClean="0">
                <a:sym typeface="Symbol" pitchFamily="18" charset="2"/>
              </a:rPr>
              <a:t>R</a:t>
            </a:r>
            <a:r>
              <a:rPr lang="en-US" sz="2400" smtClean="0">
                <a:sym typeface="Symbol" pitchFamily="18" charset="2"/>
              </a:rPr>
              <a:t>. Then, </a:t>
            </a:r>
            <a:r>
              <a:rPr lang="en-US" sz="2400" b="1" smtClean="0">
                <a:sym typeface="Symbol" pitchFamily="18" charset="2"/>
              </a:rPr>
              <a:t>q</a:t>
            </a:r>
            <a:r>
              <a:rPr lang="en-US" sz="2400" baseline="-25000" smtClean="0">
                <a:sym typeface="Symbol" pitchFamily="18" charset="2"/>
              </a:rPr>
              <a:t>1</a:t>
            </a:r>
            <a:r>
              <a:rPr lang="en-US" sz="2400" smtClean="0">
                <a:sym typeface="Symbol" pitchFamily="18" charset="2"/>
              </a:rPr>
              <a:t>, </a:t>
            </a:r>
            <a:r>
              <a:rPr lang="en-US" sz="2400" b="1" smtClean="0">
                <a:sym typeface="Symbol" pitchFamily="18" charset="2"/>
              </a:rPr>
              <a:t>q</a:t>
            </a:r>
            <a:r>
              <a:rPr lang="en-US" sz="2400" baseline="-25000" smtClean="0">
                <a:sym typeface="Symbol" pitchFamily="18" charset="2"/>
              </a:rPr>
              <a:t>2</a:t>
            </a:r>
            <a:r>
              <a:rPr lang="en-US" sz="2400" smtClean="0">
                <a:sym typeface="Symbol" pitchFamily="18" charset="2"/>
              </a:rPr>
              <a:t>,…, </a:t>
            </a:r>
            <a:r>
              <a:rPr lang="en-US" sz="2400" b="1" smtClean="0">
                <a:sym typeface="Symbol" pitchFamily="18" charset="2"/>
              </a:rPr>
              <a:t>q</a:t>
            </a:r>
            <a:r>
              <a:rPr lang="en-US" sz="2400" i="1" baseline="-25000" smtClean="0">
                <a:sym typeface="Symbol" pitchFamily="18" charset="2"/>
              </a:rPr>
              <a:t>M</a:t>
            </a:r>
            <a:r>
              <a:rPr lang="en-US" sz="2400" smtClean="0">
                <a:sym typeface="Symbol" pitchFamily="18" charset="2"/>
              </a:rPr>
              <a:t> are linearly independent.</a:t>
            </a:r>
          </a:p>
          <a:p>
            <a:pPr>
              <a:lnSpc>
                <a:spcPct val="90000"/>
              </a:lnSpc>
            </a:pPr>
            <a:r>
              <a:rPr lang="en-US" sz="2400" smtClean="0">
                <a:sym typeface="Symbol" pitchFamily="18" charset="2"/>
              </a:rPr>
              <a:t>Let</a:t>
            </a:r>
            <a:r>
              <a:rPr lang="en-US" sz="2400" i="1" smtClean="0">
                <a:sym typeface="Symbol" pitchFamily="18" charset="2"/>
              </a:rPr>
              <a:t> </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a:t>
            </a:r>
            <a:r>
              <a:rPr lang="en-US" sz="2400" baseline="-25000" smtClean="0">
                <a:sym typeface="Symbol" pitchFamily="18" charset="2"/>
              </a:rPr>
              <a:t>2</a:t>
            </a:r>
            <a:r>
              <a:rPr lang="en-US" sz="2400" smtClean="0">
                <a:sym typeface="Symbol" pitchFamily="18" charset="2"/>
              </a:rPr>
              <a:t>,…, </a:t>
            </a:r>
            <a:r>
              <a:rPr lang="en-US" sz="2400" i="1" smtClean="0">
                <a:sym typeface="Symbol" pitchFamily="18" charset="2"/>
              </a:rPr>
              <a:t></a:t>
            </a:r>
            <a:r>
              <a:rPr lang="en-US" sz="2400" i="1" baseline="-25000" smtClean="0">
                <a:sym typeface="Symbol" pitchFamily="18" charset="2"/>
              </a:rPr>
              <a:t>M</a:t>
            </a:r>
            <a:r>
              <a:rPr lang="en-US" sz="2400" smtClean="0">
                <a:sym typeface="Symbol" pitchFamily="18" charset="2"/>
              </a:rPr>
              <a:t> be eigenvalues of (</a:t>
            </a:r>
            <a:r>
              <a:rPr lang="en-US" sz="2400" i="1" smtClean="0"/>
              <a:t>M</a:t>
            </a:r>
            <a:r>
              <a:rPr lang="en-US" sz="2400" smtClean="0">
                <a:sym typeface="Symbol" pitchFamily="18" charset="2"/>
              </a:rPr>
              <a:t></a:t>
            </a:r>
            <a:r>
              <a:rPr lang="en-US" sz="2400" i="1" smtClean="0"/>
              <a:t>M</a:t>
            </a:r>
            <a:r>
              <a:rPr lang="en-US" sz="2400" smtClean="0">
                <a:sym typeface="Symbol" pitchFamily="18" charset="2"/>
              </a:rPr>
              <a:t>)-correlation matrix </a:t>
            </a:r>
            <a:r>
              <a:rPr lang="en-US" sz="2400" b="1" smtClean="0">
                <a:sym typeface="Symbol" pitchFamily="18" charset="2"/>
              </a:rPr>
              <a:t>R. </a:t>
            </a:r>
            <a:r>
              <a:rPr lang="en-US" sz="2400" smtClean="0">
                <a:sym typeface="Symbol" pitchFamily="18" charset="2"/>
              </a:rPr>
              <a:t>Then all these eigenvalues are real and nonnegative.</a:t>
            </a:r>
          </a:p>
          <a:p>
            <a:pPr>
              <a:lnSpc>
                <a:spcPct val="90000"/>
              </a:lnSpc>
            </a:pPr>
            <a:r>
              <a:rPr lang="en-US" sz="2400" smtClean="0">
                <a:sym typeface="Symbol" pitchFamily="18" charset="2"/>
              </a:rPr>
              <a:t>Let </a:t>
            </a:r>
            <a:r>
              <a:rPr lang="en-US" sz="2400" b="1" smtClean="0">
                <a:sym typeface="Symbol" pitchFamily="18" charset="2"/>
              </a:rPr>
              <a:t>q</a:t>
            </a:r>
            <a:r>
              <a:rPr lang="en-US" sz="2400" baseline="-25000" smtClean="0">
                <a:sym typeface="Symbol" pitchFamily="18" charset="2"/>
              </a:rPr>
              <a:t>1</a:t>
            </a:r>
            <a:r>
              <a:rPr lang="en-US" sz="2400" smtClean="0">
                <a:sym typeface="Symbol" pitchFamily="18" charset="2"/>
              </a:rPr>
              <a:t>, </a:t>
            </a:r>
            <a:r>
              <a:rPr lang="en-US" sz="2400" b="1" smtClean="0">
                <a:sym typeface="Symbol" pitchFamily="18" charset="2"/>
              </a:rPr>
              <a:t>q</a:t>
            </a:r>
            <a:r>
              <a:rPr lang="en-US" sz="2400" baseline="-25000" smtClean="0">
                <a:sym typeface="Symbol" pitchFamily="18" charset="2"/>
              </a:rPr>
              <a:t>2</a:t>
            </a:r>
            <a:r>
              <a:rPr lang="en-US" sz="2400" smtClean="0">
                <a:sym typeface="Symbol" pitchFamily="18" charset="2"/>
              </a:rPr>
              <a:t>,…, </a:t>
            </a:r>
            <a:r>
              <a:rPr lang="en-US" sz="2400" b="1" smtClean="0">
                <a:sym typeface="Symbol" pitchFamily="18" charset="2"/>
              </a:rPr>
              <a:t>q</a:t>
            </a:r>
            <a:r>
              <a:rPr lang="en-US" sz="2400" i="1" baseline="-25000" smtClean="0">
                <a:sym typeface="Symbol" pitchFamily="18" charset="2"/>
              </a:rPr>
              <a:t>M</a:t>
            </a:r>
            <a:r>
              <a:rPr lang="en-US" sz="2400" smtClean="0">
                <a:sym typeface="Symbol" pitchFamily="18" charset="2"/>
              </a:rPr>
              <a:t> be eigenvector corresponding to distinct eigenvalues </a:t>
            </a:r>
            <a:r>
              <a:rPr lang="en-US" sz="2400" i="1" smtClean="0">
                <a:sym typeface="Symbol" pitchFamily="18" charset="2"/>
              </a:rPr>
              <a:t></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a:t>
            </a:r>
            <a:r>
              <a:rPr lang="en-US" sz="2400" baseline="-25000" smtClean="0">
                <a:sym typeface="Symbol" pitchFamily="18" charset="2"/>
              </a:rPr>
              <a:t>2</a:t>
            </a:r>
            <a:r>
              <a:rPr lang="en-US" sz="2400" smtClean="0">
                <a:sym typeface="Symbol" pitchFamily="18" charset="2"/>
              </a:rPr>
              <a:t>,…, </a:t>
            </a:r>
            <a:r>
              <a:rPr lang="en-US" sz="2400" i="1" smtClean="0">
                <a:sym typeface="Symbol" pitchFamily="18" charset="2"/>
              </a:rPr>
              <a:t></a:t>
            </a:r>
            <a:r>
              <a:rPr lang="en-US" sz="2400" i="1" baseline="-25000" smtClean="0">
                <a:sym typeface="Symbol" pitchFamily="18" charset="2"/>
              </a:rPr>
              <a:t>M</a:t>
            </a:r>
            <a:r>
              <a:rPr lang="en-US" sz="2400" smtClean="0">
                <a:sym typeface="Symbol" pitchFamily="18" charset="2"/>
              </a:rPr>
              <a:t> of (</a:t>
            </a:r>
            <a:r>
              <a:rPr lang="en-US" sz="2400" i="1" smtClean="0"/>
              <a:t>M</a:t>
            </a:r>
            <a:r>
              <a:rPr lang="en-US" sz="2400" smtClean="0">
                <a:sym typeface="Symbol" pitchFamily="18" charset="2"/>
              </a:rPr>
              <a:t></a:t>
            </a:r>
            <a:r>
              <a:rPr lang="en-US" sz="2400" i="1" smtClean="0"/>
              <a:t>M</a:t>
            </a:r>
            <a:r>
              <a:rPr lang="en-US" sz="2400" smtClean="0">
                <a:sym typeface="Symbol" pitchFamily="18" charset="2"/>
              </a:rPr>
              <a:t>)-correlation matrix </a:t>
            </a:r>
            <a:r>
              <a:rPr lang="en-US" sz="2400" b="1" smtClean="0">
                <a:sym typeface="Symbol" pitchFamily="18" charset="2"/>
              </a:rPr>
              <a:t>R</a:t>
            </a:r>
            <a:r>
              <a:rPr lang="en-US" sz="2400" smtClean="0">
                <a:sym typeface="Symbol" pitchFamily="18" charset="2"/>
              </a:rPr>
              <a:t>. Then, </a:t>
            </a:r>
            <a:r>
              <a:rPr lang="en-US" sz="2400" b="1" smtClean="0">
                <a:sym typeface="Symbol" pitchFamily="18" charset="2"/>
              </a:rPr>
              <a:t>q</a:t>
            </a:r>
            <a:r>
              <a:rPr lang="en-US" sz="2400" baseline="-25000" smtClean="0">
                <a:sym typeface="Symbol" pitchFamily="18" charset="2"/>
              </a:rPr>
              <a:t>1</a:t>
            </a:r>
            <a:r>
              <a:rPr lang="en-US" sz="2400" smtClean="0">
                <a:sym typeface="Symbol" pitchFamily="18" charset="2"/>
              </a:rPr>
              <a:t>, </a:t>
            </a:r>
            <a:r>
              <a:rPr lang="en-US" sz="2400" b="1" smtClean="0">
                <a:sym typeface="Symbol" pitchFamily="18" charset="2"/>
              </a:rPr>
              <a:t>q</a:t>
            </a:r>
            <a:r>
              <a:rPr lang="en-US" sz="2400" baseline="-25000" smtClean="0">
                <a:sym typeface="Symbol" pitchFamily="18" charset="2"/>
              </a:rPr>
              <a:t>2</a:t>
            </a:r>
            <a:r>
              <a:rPr lang="en-US" sz="2400" smtClean="0">
                <a:sym typeface="Symbol" pitchFamily="18" charset="2"/>
              </a:rPr>
              <a:t>,…, </a:t>
            </a:r>
            <a:r>
              <a:rPr lang="en-US" sz="2400" b="1" smtClean="0">
                <a:sym typeface="Symbol" pitchFamily="18" charset="2"/>
              </a:rPr>
              <a:t>q</a:t>
            </a:r>
            <a:r>
              <a:rPr lang="en-US" sz="2400" i="1" baseline="-25000" smtClean="0">
                <a:sym typeface="Symbol" pitchFamily="18" charset="2"/>
              </a:rPr>
              <a:t>M</a:t>
            </a:r>
            <a:r>
              <a:rPr lang="en-US" sz="2400" smtClean="0">
                <a:sym typeface="Symbol" pitchFamily="18" charset="2"/>
              </a:rPr>
              <a:t> are orthogonal to each other.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Date Placeholder 3"/>
          <p:cNvSpPr>
            <a:spLocks noGrp="1"/>
          </p:cNvSpPr>
          <p:nvPr>
            <p:ph type="dt" sz="quarter" idx="10"/>
          </p:nvPr>
        </p:nvSpPr>
        <p:spPr>
          <a:noFill/>
        </p:spPr>
        <p:txBody>
          <a:bodyPr/>
          <a:lstStyle/>
          <a:p>
            <a:r>
              <a:rPr lang="en-US"/>
              <a:t>		 </a:t>
            </a:r>
            <a:r>
              <a:rPr lang="en-US" sz="1200"/>
              <a:t> </a:t>
            </a:r>
            <a:fld id="{31CBA7F8-9CB8-4115-8575-CBEB57D7AEA4}" type="slidenum">
              <a:rPr lang="en-US" sz="1200">
                <a:solidFill>
                  <a:srgbClr val="003399"/>
                </a:solidFill>
              </a:rPr>
              <a:pPr/>
              <a:t>42</a:t>
            </a:fld>
            <a:endParaRPr lang="en-US" sz="1200">
              <a:solidFill>
                <a:srgbClr val="003399"/>
              </a:solidFill>
            </a:endParaRPr>
          </a:p>
        </p:txBody>
      </p:sp>
      <p:sp>
        <p:nvSpPr>
          <p:cNvPr id="38919" name="Rectangle 2"/>
          <p:cNvSpPr>
            <a:spLocks noGrp="1" noChangeArrowheads="1"/>
          </p:cNvSpPr>
          <p:nvPr>
            <p:ph type="title"/>
          </p:nvPr>
        </p:nvSpPr>
        <p:spPr/>
        <p:txBody>
          <a:bodyPr/>
          <a:lstStyle/>
          <a:p>
            <a:r>
              <a:rPr lang="en-US" sz="2800" smtClean="0"/>
              <a:t>4. Eigenanalysis: Properties (2)</a:t>
            </a:r>
          </a:p>
        </p:txBody>
      </p:sp>
      <p:sp>
        <p:nvSpPr>
          <p:cNvPr id="38920" name="Rectangle 3"/>
          <p:cNvSpPr>
            <a:spLocks noGrp="1" noChangeArrowheads="1"/>
          </p:cNvSpPr>
          <p:nvPr>
            <p:ph type="body" idx="1"/>
          </p:nvPr>
        </p:nvSpPr>
        <p:spPr>
          <a:xfrm>
            <a:off x="457200" y="838200"/>
            <a:ext cx="8229600" cy="5181600"/>
          </a:xfrm>
        </p:spPr>
        <p:txBody>
          <a:bodyPr/>
          <a:lstStyle/>
          <a:p>
            <a:pPr>
              <a:lnSpc>
                <a:spcPct val="90000"/>
              </a:lnSpc>
            </a:pPr>
            <a:r>
              <a:rPr lang="en-US" sz="2400" smtClean="0">
                <a:sym typeface="Symbol" pitchFamily="18" charset="2"/>
              </a:rPr>
              <a:t>Let </a:t>
            </a:r>
            <a:r>
              <a:rPr lang="en-US" sz="2400" b="1" smtClean="0">
                <a:sym typeface="Symbol" pitchFamily="18" charset="2"/>
              </a:rPr>
              <a:t>q</a:t>
            </a:r>
            <a:r>
              <a:rPr lang="en-US" sz="2400" baseline="-25000" smtClean="0">
                <a:sym typeface="Symbol" pitchFamily="18" charset="2"/>
              </a:rPr>
              <a:t>1</a:t>
            </a:r>
            <a:r>
              <a:rPr lang="en-US" sz="2400" smtClean="0">
                <a:sym typeface="Symbol" pitchFamily="18" charset="2"/>
              </a:rPr>
              <a:t>, </a:t>
            </a:r>
            <a:r>
              <a:rPr lang="en-US" sz="2400" b="1" smtClean="0">
                <a:sym typeface="Symbol" pitchFamily="18" charset="2"/>
              </a:rPr>
              <a:t>q</a:t>
            </a:r>
            <a:r>
              <a:rPr lang="en-US" sz="2400" baseline="-25000" smtClean="0">
                <a:sym typeface="Symbol" pitchFamily="18" charset="2"/>
              </a:rPr>
              <a:t>2</a:t>
            </a:r>
            <a:r>
              <a:rPr lang="en-US" sz="2400" smtClean="0">
                <a:sym typeface="Symbol" pitchFamily="18" charset="2"/>
              </a:rPr>
              <a:t>,…, </a:t>
            </a:r>
            <a:r>
              <a:rPr lang="en-US" sz="2400" b="1" smtClean="0">
                <a:sym typeface="Symbol" pitchFamily="18" charset="2"/>
              </a:rPr>
              <a:t>q</a:t>
            </a:r>
            <a:r>
              <a:rPr lang="en-US" sz="2400" i="1" baseline="-25000" smtClean="0">
                <a:sym typeface="Symbol" pitchFamily="18" charset="2"/>
              </a:rPr>
              <a:t>M</a:t>
            </a:r>
            <a:r>
              <a:rPr lang="en-US" sz="2400" smtClean="0">
                <a:sym typeface="Symbol" pitchFamily="18" charset="2"/>
              </a:rPr>
              <a:t> be eigenvector corresponding to distinct eigenvalues </a:t>
            </a:r>
            <a:r>
              <a:rPr lang="en-US" sz="2400" i="1" smtClean="0">
                <a:sym typeface="Symbol" pitchFamily="18" charset="2"/>
              </a:rPr>
              <a:t></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a:t>
            </a:r>
            <a:r>
              <a:rPr lang="en-US" sz="2400" baseline="-25000" smtClean="0">
                <a:sym typeface="Symbol" pitchFamily="18" charset="2"/>
              </a:rPr>
              <a:t>2</a:t>
            </a:r>
            <a:r>
              <a:rPr lang="en-US" sz="2400" smtClean="0">
                <a:sym typeface="Symbol" pitchFamily="18" charset="2"/>
              </a:rPr>
              <a:t>,…, </a:t>
            </a:r>
            <a:r>
              <a:rPr lang="en-US" sz="2400" i="1" smtClean="0">
                <a:sym typeface="Symbol" pitchFamily="18" charset="2"/>
              </a:rPr>
              <a:t></a:t>
            </a:r>
            <a:r>
              <a:rPr lang="en-US" sz="2400" i="1" baseline="-25000" smtClean="0">
                <a:sym typeface="Symbol" pitchFamily="18" charset="2"/>
              </a:rPr>
              <a:t>M</a:t>
            </a:r>
            <a:r>
              <a:rPr lang="en-US" sz="2400" smtClean="0">
                <a:sym typeface="Symbol" pitchFamily="18" charset="2"/>
              </a:rPr>
              <a:t> of (</a:t>
            </a:r>
            <a:r>
              <a:rPr lang="en-US" sz="2400" i="1" smtClean="0"/>
              <a:t>M</a:t>
            </a:r>
            <a:r>
              <a:rPr lang="en-US" sz="2400" smtClean="0">
                <a:sym typeface="Symbol" pitchFamily="18" charset="2"/>
              </a:rPr>
              <a:t></a:t>
            </a:r>
            <a:r>
              <a:rPr lang="en-US" sz="2400" i="1" smtClean="0"/>
              <a:t>M</a:t>
            </a:r>
            <a:r>
              <a:rPr lang="en-US" sz="2400" smtClean="0">
                <a:sym typeface="Symbol" pitchFamily="18" charset="2"/>
              </a:rPr>
              <a:t>)-correlation matrix </a:t>
            </a:r>
            <a:r>
              <a:rPr lang="en-US" sz="2400" b="1" smtClean="0">
                <a:sym typeface="Symbol" pitchFamily="18" charset="2"/>
              </a:rPr>
              <a:t>R</a:t>
            </a:r>
            <a:r>
              <a:rPr lang="en-US" sz="2400" smtClean="0">
                <a:sym typeface="Symbol" pitchFamily="18" charset="2"/>
              </a:rPr>
              <a:t>. Define (</a:t>
            </a:r>
            <a:r>
              <a:rPr lang="en-US" sz="2400" i="1" smtClean="0"/>
              <a:t>M</a:t>
            </a:r>
            <a:r>
              <a:rPr lang="en-US" sz="2400" smtClean="0">
                <a:sym typeface="Symbol" pitchFamily="18" charset="2"/>
              </a:rPr>
              <a:t></a:t>
            </a:r>
            <a:r>
              <a:rPr lang="en-US" sz="2400" i="1" smtClean="0"/>
              <a:t>M</a:t>
            </a:r>
            <a:r>
              <a:rPr lang="en-US" sz="2400" smtClean="0">
                <a:sym typeface="Symbol" pitchFamily="18" charset="2"/>
              </a:rPr>
              <a:t>)-matrix:</a:t>
            </a:r>
          </a:p>
          <a:p>
            <a:pPr>
              <a:lnSpc>
                <a:spcPct val="90000"/>
              </a:lnSpc>
            </a:pPr>
            <a:endParaRPr lang="en-US" sz="2400" smtClean="0">
              <a:sym typeface="Symbol" pitchFamily="18" charset="2"/>
            </a:endParaRPr>
          </a:p>
          <a:p>
            <a:pPr>
              <a:lnSpc>
                <a:spcPct val="90000"/>
              </a:lnSpc>
              <a:buFont typeface="Wingdings" pitchFamily="2" charset="2"/>
              <a:buNone/>
            </a:pPr>
            <a:r>
              <a:rPr lang="en-US" sz="2400" smtClean="0">
                <a:sym typeface="Symbol" pitchFamily="18" charset="2"/>
              </a:rPr>
              <a:t>	where </a:t>
            </a:r>
          </a:p>
          <a:p>
            <a:pPr>
              <a:lnSpc>
                <a:spcPct val="90000"/>
              </a:lnSpc>
              <a:buFont typeface="Wingdings" pitchFamily="2" charset="2"/>
              <a:buNone/>
            </a:pPr>
            <a:endParaRPr lang="en-US" sz="2400" smtClean="0">
              <a:sym typeface="Symbol" pitchFamily="18" charset="2"/>
            </a:endParaRPr>
          </a:p>
          <a:p>
            <a:pPr>
              <a:lnSpc>
                <a:spcPct val="90000"/>
              </a:lnSpc>
              <a:buFont typeface="Wingdings" pitchFamily="2" charset="2"/>
              <a:buNone/>
            </a:pPr>
            <a:endParaRPr lang="en-US" sz="1200" smtClean="0">
              <a:sym typeface="Symbol" pitchFamily="18" charset="2"/>
            </a:endParaRPr>
          </a:p>
          <a:p>
            <a:pPr>
              <a:lnSpc>
                <a:spcPct val="90000"/>
              </a:lnSpc>
              <a:buFont typeface="Wingdings" pitchFamily="2" charset="2"/>
              <a:buNone/>
            </a:pPr>
            <a:endParaRPr lang="en-US" sz="900" smtClean="0">
              <a:sym typeface="Symbol" pitchFamily="18" charset="2"/>
            </a:endParaRPr>
          </a:p>
          <a:p>
            <a:pPr>
              <a:lnSpc>
                <a:spcPct val="90000"/>
              </a:lnSpc>
              <a:buFont typeface="Wingdings" pitchFamily="2" charset="2"/>
              <a:buNone/>
            </a:pPr>
            <a:r>
              <a:rPr lang="en-US" sz="2400" smtClean="0">
                <a:sym typeface="Symbol" pitchFamily="18" charset="2"/>
              </a:rPr>
              <a:t>	Define (</a:t>
            </a:r>
            <a:r>
              <a:rPr lang="en-US" sz="2400" i="1" smtClean="0"/>
              <a:t>M</a:t>
            </a:r>
            <a:r>
              <a:rPr lang="en-US" sz="2400" smtClean="0">
                <a:sym typeface="Symbol" pitchFamily="18" charset="2"/>
              </a:rPr>
              <a:t></a:t>
            </a:r>
            <a:r>
              <a:rPr lang="en-US" sz="2400" i="1" smtClean="0"/>
              <a:t>M</a:t>
            </a:r>
            <a:r>
              <a:rPr lang="en-US" sz="2400" smtClean="0">
                <a:sym typeface="Symbol" pitchFamily="18" charset="2"/>
              </a:rPr>
              <a:t>)-diagonal matrix:</a:t>
            </a:r>
          </a:p>
          <a:p>
            <a:pPr>
              <a:lnSpc>
                <a:spcPct val="90000"/>
              </a:lnSpc>
              <a:buFont typeface="Wingdings" pitchFamily="2" charset="2"/>
              <a:buNone/>
            </a:pPr>
            <a:endParaRPr lang="en-US" sz="2400" smtClean="0">
              <a:sym typeface="Symbol" pitchFamily="18" charset="2"/>
            </a:endParaRPr>
          </a:p>
          <a:p>
            <a:pPr>
              <a:lnSpc>
                <a:spcPct val="90000"/>
              </a:lnSpc>
              <a:buFont typeface="Wingdings" pitchFamily="2" charset="2"/>
              <a:buNone/>
            </a:pPr>
            <a:endParaRPr lang="en-US" sz="1600" smtClean="0">
              <a:sym typeface="Symbol" pitchFamily="18" charset="2"/>
            </a:endParaRPr>
          </a:p>
          <a:p>
            <a:pPr>
              <a:lnSpc>
                <a:spcPct val="90000"/>
              </a:lnSpc>
              <a:buFont typeface="Wingdings" pitchFamily="2" charset="2"/>
              <a:buNone/>
            </a:pPr>
            <a:r>
              <a:rPr lang="en-US" sz="2400" smtClean="0">
                <a:sym typeface="Symbol" pitchFamily="18" charset="2"/>
              </a:rPr>
              <a:t>	Then, original matrix </a:t>
            </a:r>
            <a:r>
              <a:rPr lang="en-US" sz="2400" b="1" smtClean="0">
                <a:sym typeface="Symbol" pitchFamily="18" charset="2"/>
              </a:rPr>
              <a:t>R</a:t>
            </a:r>
            <a:r>
              <a:rPr lang="en-US" sz="2400" smtClean="0">
                <a:sym typeface="Symbol" pitchFamily="18" charset="2"/>
              </a:rPr>
              <a:t> may be diagonalized as:</a:t>
            </a:r>
          </a:p>
          <a:p>
            <a:pPr>
              <a:lnSpc>
                <a:spcPct val="90000"/>
              </a:lnSpc>
              <a:buFont typeface="Wingdings" pitchFamily="2" charset="2"/>
              <a:buNone/>
            </a:pPr>
            <a:endParaRPr lang="en-US" sz="3600" smtClean="0">
              <a:sym typeface="Symbol" pitchFamily="18" charset="2"/>
            </a:endParaRPr>
          </a:p>
          <a:p>
            <a:pPr>
              <a:lnSpc>
                <a:spcPct val="90000"/>
              </a:lnSpc>
              <a:buFont typeface="Wingdings" pitchFamily="2" charset="2"/>
              <a:buNone/>
            </a:pPr>
            <a:r>
              <a:rPr lang="en-US" sz="2400" smtClean="0">
                <a:sym typeface="Symbol" pitchFamily="18" charset="2"/>
              </a:rPr>
              <a:t>	where </a:t>
            </a:r>
            <a:r>
              <a:rPr lang="en-US" sz="2400" b="1" smtClean="0">
                <a:sym typeface="Symbol" pitchFamily="18" charset="2"/>
              </a:rPr>
              <a:t>Q</a:t>
            </a:r>
            <a:r>
              <a:rPr lang="en-US" sz="2400" smtClean="0">
                <a:sym typeface="Symbol" pitchFamily="18" charset="2"/>
              </a:rPr>
              <a:t> is nonsingular with </a:t>
            </a:r>
            <a:r>
              <a:rPr lang="en-US" sz="2400" b="1" smtClean="0">
                <a:sym typeface="Symbol" pitchFamily="18" charset="2"/>
              </a:rPr>
              <a:t>Q</a:t>
            </a:r>
            <a:r>
              <a:rPr lang="en-US" sz="2400" baseline="30000" smtClean="0">
                <a:sym typeface="Symbol" pitchFamily="18" charset="2"/>
              </a:rPr>
              <a:t>-1</a:t>
            </a:r>
            <a:r>
              <a:rPr lang="en-US" sz="2400" b="1" smtClean="0">
                <a:sym typeface="Symbol" pitchFamily="18" charset="2"/>
              </a:rPr>
              <a:t>=Q</a:t>
            </a:r>
            <a:r>
              <a:rPr lang="en-US" sz="2400" i="1" baseline="30000" smtClean="0">
                <a:sym typeface="Symbol" pitchFamily="18" charset="2"/>
              </a:rPr>
              <a:t>H </a:t>
            </a:r>
            <a:r>
              <a:rPr lang="en-US" sz="2800" smtClean="0">
                <a:sym typeface="Symbol" pitchFamily="18" charset="2"/>
              </a:rPr>
              <a:t> </a:t>
            </a:r>
            <a:r>
              <a:rPr lang="en-US" sz="2400" b="1" smtClean="0">
                <a:sym typeface="Symbol" pitchFamily="18" charset="2"/>
              </a:rPr>
              <a:t>Q</a:t>
            </a:r>
            <a:r>
              <a:rPr lang="en-US" sz="2800" smtClean="0">
                <a:sym typeface="Symbol" pitchFamily="18" charset="2"/>
              </a:rPr>
              <a:t> </a:t>
            </a:r>
            <a:r>
              <a:rPr lang="en-US" sz="2400" smtClean="0">
                <a:sym typeface="Symbol" pitchFamily="18" charset="2"/>
              </a:rPr>
              <a:t>is </a:t>
            </a:r>
            <a:r>
              <a:rPr lang="en-US" sz="2400" i="1" smtClean="0">
                <a:sym typeface="Symbol" pitchFamily="18" charset="2"/>
              </a:rPr>
              <a:t>unitary</a:t>
            </a:r>
            <a:r>
              <a:rPr lang="en-US" sz="2400" smtClean="0">
                <a:sym typeface="Symbol" pitchFamily="18" charset="2"/>
              </a:rPr>
              <a:t> matrix.</a:t>
            </a:r>
          </a:p>
        </p:txBody>
      </p:sp>
      <p:graphicFrame>
        <p:nvGraphicFramePr>
          <p:cNvPr id="38914" name="Object 4"/>
          <p:cNvGraphicFramePr>
            <a:graphicFrameLocks noChangeAspect="1"/>
          </p:cNvGraphicFramePr>
          <p:nvPr>
            <p:ph sz="half" idx="4294967295"/>
          </p:nvPr>
        </p:nvGraphicFramePr>
        <p:xfrm>
          <a:off x="3581400" y="1905000"/>
          <a:ext cx="2286000" cy="419100"/>
        </p:xfrm>
        <a:graphic>
          <a:graphicData uri="http://schemas.openxmlformats.org/presentationml/2006/ole">
            <p:oleObj spid="_x0000_s38914" name="Equation" r:id="rId3" imgW="1180800" imgH="215640" progId="">
              <p:embed/>
            </p:oleObj>
          </a:graphicData>
        </a:graphic>
      </p:graphicFrame>
      <p:graphicFrame>
        <p:nvGraphicFramePr>
          <p:cNvPr id="38915" name="Object 6"/>
          <p:cNvGraphicFramePr>
            <a:graphicFrameLocks noChangeAspect="1"/>
          </p:cNvGraphicFramePr>
          <p:nvPr>
            <p:ph sz="half" idx="4294967295"/>
          </p:nvPr>
        </p:nvGraphicFramePr>
        <p:xfrm>
          <a:off x="3657600" y="2514600"/>
          <a:ext cx="2286000" cy="914400"/>
        </p:xfrm>
        <a:graphic>
          <a:graphicData uri="http://schemas.openxmlformats.org/presentationml/2006/ole">
            <p:oleObj spid="_x0000_s38915" name="Equation" r:id="rId4" imgW="1143000" imgH="457200" progId="">
              <p:embed/>
            </p:oleObj>
          </a:graphicData>
        </a:graphic>
      </p:graphicFrame>
      <p:graphicFrame>
        <p:nvGraphicFramePr>
          <p:cNvPr id="38916" name="Object 8"/>
          <p:cNvGraphicFramePr>
            <a:graphicFrameLocks noChangeAspect="1"/>
          </p:cNvGraphicFramePr>
          <p:nvPr>
            <p:ph sz="half" idx="4294967295"/>
          </p:nvPr>
        </p:nvGraphicFramePr>
        <p:xfrm>
          <a:off x="3276600" y="3957638"/>
          <a:ext cx="3124200" cy="461962"/>
        </p:xfrm>
        <a:graphic>
          <a:graphicData uri="http://schemas.openxmlformats.org/presentationml/2006/ole">
            <p:oleObj spid="_x0000_s38916" name="Equation" r:id="rId5" imgW="1460160" imgH="215640" progId="">
              <p:embed/>
            </p:oleObj>
          </a:graphicData>
        </a:graphic>
      </p:graphicFrame>
      <p:graphicFrame>
        <p:nvGraphicFramePr>
          <p:cNvPr id="38917" name="Object 10"/>
          <p:cNvGraphicFramePr>
            <a:graphicFrameLocks noChangeAspect="1"/>
          </p:cNvGraphicFramePr>
          <p:nvPr>
            <p:ph sz="half" idx="4294967295"/>
          </p:nvPr>
        </p:nvGraphicFramePr>
        <p:xfrm>
          <a:off x="3962400" y="5032375"/>
          <a:ext cx="1600200" cy="454025"/>
        </p:xfrm>
        <a:graphic>
          <a:graphicData uri="http://schemas.openxmlformats.org/presentationml/2006/ole">
            <p:oleObj spid="_x0000_s38917" name="Equation" r:id="rId6" imgW="761760" imgH="215640" progId="">
              <p:embed/>
            </p:oleObj>
          </a:graphicData>
        </a:graphic>
      </p:graphicFrame>
      <p:sp>
        <p:nvSpPr>
          <p:cNvPr id="38921" name="Text Box 12"/>
          <p:cNvSpPr txBox="1">
            <a:spLocks noChangeArrowheads="1"/>
          </p:cNvSpPr>
          <p:nvPr/>
        </p:nvSpPr>
        <p:spPr bwMode="auto">
          <a:xfrm>
            <a:off x="7162800" y="5029200"/>
            <a:ext cx="784225" cy="457200"/>
          </a:xfrm>
          <a:prstGeom prst="rect">
            <a:avLst/>
          </a:prstGeom>
          <a:noFill/>
          <a:ln w="9525">
            <a:noFill/>
            <a:miter lim="800000"/>
            <a:headEnd/>
            <a:tailEnd/>
          </a:ln>
        </p:spPr>
        <p:txBody>
          <a:bodyPr wrap="none">
            <a:spAutoFit/>
          </a:bodyPr>
          <a:lstStyle/>
          <a:p>
            <a:r>
              <a:rPr lang="en-US" sz="2400"/>
              <a:t>(4.5)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Date Placeholder 3"/>
          <p:cNvSpPr>
            <a:spLocks noGrp="1"/>
          </p:cNvSpPr>
          <p:nvPr>
            <p:ph type="dt" sz="quarter" idx="10"/>
          </p:nvPr>
        </p:nvSpPr>
        <p:spPr>
          <a:noFill/>
        </p:spPr>
        <p:txBody>
          <a:bodyPr/>
          <a:lstStyle/>
          <a:p>
            <a:r>
              <a:rPr lang="en-US"/>
              <a:t>		 </a:t>
            </a:r>
            <a:r>
              <a:rPr lang="en-US" sz="1200"/>
              <a:t> </a:t>
            </a:r>
            <a:fld id="{D39035F1-9523-4827-BFB9-0688085E1418}" type="slidenum">
              <a:rPr lang="en-US" sz="1200">
                <a:solidFill>
                  <a:srgbClr val="003399"/>
                </a:solidFill>
              </a:rPr>
              <a:pPr/>
              <a:t>43</a:t>
            </a:fld>
            <a:endParaRPr lang="en-US" sz="1200">
              <a:solidFill>
                <a:srgbClr val="003399"/>
              </a:solidFill>
            </a:endParaRPr>
          </a:p>
        </p:txBody>
      </p:sp>
      <p:sp>
        <p:nvSpPr>
          <p:cNvPr id="39941" name="Rectangle 2"/>
          <p:cNvSpPr>
            <a:spLocks noGrp="1" noChangeArrowheads="1"/>
          </p:cNvSpPr>
          <p:nvPr>
            <p:ph type="title"/>
          </p:nvPr>
        </p:nvSpPr>
        <p:spPr/>
        <p:txBody>
          <a:bodyPr/>
          <a:lstStyle/>
          <a:p>
            <a:r>
              <a:rPr lang="en-US" sz="2800" smtClean="0"/>
              <a:t>4. Eigenanalysis: Properties (3)</a:t>
            </a:r>
          </a:p>
        </p:txBody>
      </p:sp>
      <p:sp>
        <p:nvSpPr>
          <p:cNvPr id="39942" name="Rectangle 3"/>
          <p:cNvSpPr>
            <a:spLocks noGrp="1" noChangeArrowheads="1"/>
          </p:cNvSpPr>
          <p:nvPr>
            <p:ph type="body" idx="1"/>
          </p:nvPr>
        </p:nvSpPr>
        <p:spPr/>
        <p:txBody>
          <a:bodyPr/>
          <a:lstStyle/>
          <a:p>
            <a:pPr lvl="1">
              <a:buFont typeface="Wingdings" pitchFamily="2" charset="2"/>
              <a:buNone/>
            </a:pPr>
            <a:r>
              <a:rPr lang="en-US" sz="2400" smtClean="0"/>
              <a:t>(4.5) can be written:</a:t>
            </a:r>
          </a:p>
          <a:p>
            <a:pPr lvl="1">
              <a:buFont typeface="Wingdings" pitchFamily="2" charset="2"/>
              <a:buNone/>
            </a:pPr>
            <a:endParaRPr lang="en-US" sz="2400" smtClean="0"/>
          </a:p>
          <a:p>
            <a:pPr lvl="1">
              <a:buFont typeface="Wingdings" pitchFamily="2" charset="2"/>
              <a:buNone/>
            </a:pPr>
            <a:endParaRPr lang="en-US" sz="2400" smtClean="0"/>
          </a:p>
          <a:p>
            <a:pPr lvl="1">
              <a:buFont typeface="Wingdings" pitchFamily="2" charset="2"/>
              <a:buNone/>
            </a:pPr>
            <a:endParaRPr lang="en-US" sz="2400" smtClean="0"/>
          </a:p>
          <a:p>
            <a:r>
              <a:rPr lang="en-US" sz="2400" smtClean="0">
                <a:sym typeface="Symbol" pitchFamily="18" charset="2"/>
              </a:rPr>
              <a:t>Let</a:t>
            </a:r>
            <a:r>
              <a:rPr lang="en-US" sz="2400" i="1" smtClean="0">
                <a:sym typeface="Symbol" pitchFamily="18" charset="2"/>
              </a:rPr>
              <a:t> </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a:t>
            </a:r>
            <a:r>
              <a:rPr lang="en-US" sz="2400" baseline="-25000" smtClean="0">
                <a:sym typeface="Symbol" pitchFamily="18" charset="2"/>
              </a:rPr>
              <a:t>2</a:t>
            </a:r>
            <a:r>
              <a:rPr lang="en-US" sz="2400" smtClean="0">
                <a:sym typeface="Symbol" pitchFamily="18" charset="2"/>
              </a:rPr>
              <a:t>,…, </a:t>
            </a:r>
            <a:r>
              <a:rPr lang="en-US" sz="2400" i="1" smtClean="0">
                <a:sym typeface="Symbol" pitchFamily="18" charset="2"/>
              </a:rPr>
              <a:t></a:t>
            </a:r>
            <a:r>
              <a:rPr lang="en-US" sz="2400" i="1" baseline="-25000" smtClean="0">
                <a:sym typeface="Symbol" pitchFamily="18" charset="2"/>
              </a:rPr>
              <a:t>M</a:t>
            </a:r>
            <a:r>
              <a:rPr lang="en-US" sz="2400" smtClean="0">
                <a:sym typeface="Symbol" pitchFamily="18" charset="2"/>
              </a:rPr>
              <a:t> be eigenvalues of (</a:t>
            </a:r>
            <a:r>
              <a:rPr lang="en-US" sz="2400" i="1" smtClean="0"/>
              <a:t>M</a:t>
            </a:r>
            <a:r>
              <a:rPr lang="en-US" sz="2400" smtClean="0">
                <a:sym typeface="Symbol" pitchFamily="18" charset="2"/>
              </a:rPr>
              <a:t></a:t>
            </a:r>
            <a:r>
              <a:rPr lang="en-US" sz="2400" i="1" smtClean="0"/>
              <a:t>M</a:t>
            </a:r>
            <a:r>
              <a:rPr lang="en-US" sz="2400" smtClean="0">
                <a:sym typeface="Symbol" pitchFamily="18" charset="2"/>
              </a:rPr>
              <a:t>)-correlation matrix </a:t>
            </a:r>
            <a:r>
              <a:rPr lang="en-US" sz="2400" b="1" smtClean="0">
                <a:sym typeface="Symbol" pitchFamily="18" charset="2"/>
              </a:rPr>
              <a:t>R</a:t>
            </a:r>
            <a:r>
              <a:rPr lang="en-US" sz="2400" smtClean="0">
                <a:sym typeface="Symbol" pitchFamily="18" charset="2"/>
              </a:rPr>
              <a:t>. Then sum of these eigenvalues equals the trace of</a:t>
            </a:r>
            <a:r>
              <a:rPr lang="en-US" sz="2400" b="1" smtClean="0">
                <a:sym typeface="Symbol" pitchFamily="18" charset="2"/>
              </a:rPr>
              <a:t> R</a:t>
            </a:r>
            <a:r>
              <a:rPr lang="en-US" sz="2400" smtClean="0">
                <a:sym typeface="Symbol" pitchFamily="18" charset="2"/>
              </a:rPr>
              <a:t>:</a:t>
            </a:r>
          </a:p>
          <a:p>
            <a:endParaRPr lang="en-US" sz="2400" smtClean="0">
              <a:sym typeface="Symbol" pitchFamily="18" charset="2"/>
            </a:endParaRPr>
          </a:p>
          <a:p>
            <a:endParaRPr lang="en-US" sz="2400" smtClean="0">
              <a:sym typeface="Symbol" pitchFamily="18" charset="2"/>
            </a:endParaRPr>
          </a:p>
          <a:p>
            <a:pPr>
              <a:buFont typeface="Wingdings" pitchFamily="2" charset="2"/>
              <a:buNone/>
            </a:pPr>
            <a:r>
              <a:rPr lang="en-US" sz="2400" smtClean="0">
                <a:sym typeface="Symbol" pitchFamily="18" charset="2"/>
              </a:rPr>
              <a:t>	</a:t>
            </a:r>
            <a:r>
              <a:rPr lang="en-US" sz="2400" i="1" smtClean="0">
                <a:sym typeface="Symbol" pitchFamily="18" charset="2"/>
              </a:rPr>
              <a:t>trace</a:t>
            </a:r>
            <a:r>
              <a:rPr lang="en-US" sz="2400" smtClean="0">
                <a:sym typeface="Symbol" pitchFamily="18" charset="2"/>
              </a:rPr>
              <a:t> of a square matrix defined as sum of diagonal elements of the matrix.</a:t>
            </a:r>
            <a:endParaRPr lang="en-US" sz="2400" smtClean="0"/>
          </a:p>
          <a:p>
            <a:endParaRPr lang="en-US" sz="2800" smtClean="0"/>
          </a:p>
        </p:txBody>
      </p:sp>
      <p:graphicFrame>
        <p:nvGraphicFramePr>
          <p:cNvPr id="39938" name="Object 4"/>
          <p:cNvGraphicFramePr>
            <a:graphicFrameLocks noChangeAspect="1"/>
          </p:cNvGraphicFramePr>
          <p:nvPr>
            <p:ph sz="half" idx="4294967295"/>
          </p:nvPr>
        </p:nvGraphicFramePr>
        <p:xfrm>
          <a:off x="3048000" y="1447800"/>
          <a:ext cx="3124200" cy="893763"/>
        </p:xfrm>
        <a:graphic>
          <a:graphicData uri="http://schemas.openxmlformats.org/presentationml/2006/ole">
            <p:oleObj spid="_x0000_s39938" name="Equation" r:id="rId3" imgW="1511280" imgH="431640" progId="">
              <p:embed/>
            </p:oleObj>
          </a:graphicData>
        </a:graphic>
      </p:graphicFrame>
      <p:sp>
        <p:nvSpPr>
          <p:cNvPr id="39943" name="Text Box 6"/>
          <p:cNvSpPr txBox="1">
            <a:spLocks noChangeArrowheads="1"/>
          </p:cNvSpPr>
          <p:nvPr/>
        </p:nvSpPr>
        <p:spPr bwMode="auto">
          <a:xfrm>
            <a:off x="7467600" y="1524000"/>
            <a:ext cx="784225" cy="457200"/>
          </a:xfrm>
          <a:prstGeom prst="rect">
            <a:avLst/>
          </a:prstGeom>
          <a:noFill/>
          <a:ln w="9525">
            <a:noFill/>
            <a:miter lim="800000"/>
            <a:headEnd/>
            <a:tailEnd/>
          </a:ln>
        </p:spPr>
        <p:txBody>
          <a:bodyPr wrap="none">
            <a:spAutoFit/>
          </a:bodyPr>
          <a:lstStyle/>
          <a:p>
            <a:r>
              <a:rPr lang="en-US" sz="2400"/>
              <a:t>(4.6)</a:t>
            </a:r>
          </a:p>
        </p:txBody>
      </p:sp>
      <p:graphicFrame>
        <p:nvGraphicFramePr>
          <p:cNvPr id="39939" name="Object 7"/>
          <p:cNvGraphicFramePr>
            <a:graphicFrameLocks noChangeAspect="1"/>
          </p:cNvGraphicFramePr>
          <p:nvPr>
            <p:ph sz="half" idx="4294967295"/>
          </p:nvPr>
        </p:nvGraphicFramePr>
        <p:xfrm>
          <a:off x="3886200" y="3657600"/>
          <a:ext cx="1600200" cy="863600"/>
        </p:xfrm>
        <a:graphic>
          <a:graphicData uri="http://schemas.openxmlformats.org/presentationml/2006/ole">
            <p:oleObj spid="_x0000_s39939" name="Equation" r:id="rId4" imgW="799920" imgH="431640" progId="">
              <p:embed/>
            </p:oleObj>
          </a:graphicData>
        </a:graphic>
      </p:graphicFrame>
      <p:sp>
        <p:nvSpPr>
          <p:cNvPr id="39944" name="Text Box 9"/>
          <p:cNvSpPr txBox="1">
            <a:spLocks noChangeArrowheads="1"/>
          </p:cNvSpPr>
          <p:nvPr/>
        </p:nvSpPr>
        <p:spPr bwMode="auto">
          <a:xfrm>
            <a:off x="7445375" y="3810000"/>
            <a:ext cx="784225" cy="457200"/>
          </a:xfrm>
          <a:prstGeom prst="rect">
            <a:avLst/>
          </a:prstGeom>
          <a:noFill/>
          <a:ln w="9525">
            <a:noFill/>
            <a:miter lim="800000"/>
            <a:headEnd/>
            <a:tailEnd/>
          </a:ln>
        </p:spPr>
        <p:txBody>
          <a:bodyPr wrap="none">
            <a:spAutoFit/>
          </a:bodyPr>
          <a:lstStyle/>
          <a:p>
            <a:r>
              <a:rPr lang="en-US" sz="2400"/>
              <a:t>(4.7)</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Date Placeholder 3"/>
          <p:cNvSpPr>
            <a:spLocks noGrp="1"/>
          </p:cNvSpPr>
          <p:nvPr>
            <p:ph type="dt" sz="quarter" idx="10"/>
          </p:nvPr>
        </p:nvSpPr>
        <p:spPr>
          <a:noFill/>
        </p:spPr>
        <p:txBody>
          <a:bodyPr/>
          <a:lstStyle/>
          <a:p>
            <a:r>
              <a:rPr lang="en-US"/>
              <a:t>		 </a:t>
            </a:r>
            <a:r>
              <a:rPr lang="en-US" sz="1200"/>
              <a:t> </a:t>
            </a:r>
            <a:fld id="{43A31077-15DF-48E3-832A-939EBE5BBC28}" type="slidenum">
              <a:rPr lang="en-US" sz="1200">
                <a:solidFill>
                  <a:srgbClr val="003399"/>
                </a:solidFill>
              </a:rPr>
              <a:pPr/>
              <a:t>44</a:t>
            </a:fld>
            <a:endParaRPr lang="en-US" sz="1200">
              <a:solidFill>
                <a:srgbClr val="003399"/>
              </a:solidFill>
            </a:endParaRPr>
          </a:p>
        </p:txBody>
      </p:sp>
      <p:sp>
        <p:nvSpPr>
          <p:cNvPr id="40966" name="Rectangle 2"/>
          <p:cNvSpPr>
            <a:spLocks noGrp="1" noChangeArrowheads="1"/>
          </p:cNvSpPr>
          <p:nvPr>
            <p:ph type="title"/>
          </p:nvPr>
        </p:nvSpPr>
        <p:spPr/>
        <p:txBody>
          <a:bodyPr/>
          <a:lstStyle/>
          <a:p>
            <a:r>
              <a:rPr lang="en-US" sz="2800" smtClean="0"/>
              <a:t>4. Eigenanalysis: Properties (4)</a:t>
            </a:r>
          </a:p>
        </p:txBody>
      </p:sp>
      <p:sp>
        <p:nvSpPr>
          <p:cNvPr id="40967" name="Rectangle 3"/>
          <p:cNvSpPr>
            <a:spLocks noGrp="1" noChangeArrowheads="1"/>
          </p:cNvSpPr>
          <p:nvPr>
            <p:ph type="body" idx="1"/>
          </p:nvPr>
        </p:nvSpPr>
        <p:spPr/>
        <p:txBody>
          <a:bodyPr/>
          <a:lstStyle/>
          <a:p>
            <a:r>
              <a:rPr lang="en-US" sz="2400" smtClean="0"/>
              <a:t>Condition number  = eigenvalue spread = eigenvalue factor:</a:t>
            </a:r>
          </a:p>
          <a:p>
            <a:endParaRPr lang="en-US" sz="2400" smtClean="0"/>
          </a:p>
          <a:p>
            <a:endParaRPr lang="en-US" smtClean="0"/>
          </a:p>
          <a:p>
            <a:r>
              <a:rPr lang="en-US" sz="2400" smtClean="0"/>
              <a:t>Eigenvalues of correlation matrix of a DTStP are bounded by min and max values of power spectral density of the process:</a:t>
            </a:r>
          </a:p>
          <a:p>
            <a:endParaRPr lang="en-US" sz="2400" smtClean="0"/>
          </a:p>
          <a:p>
            <a:endParaRPr lang="en-US" sz="1400" smtClean="0"/>
          </a:p>
          <a:p>
            <a:pPr>
              <a:buFont typeface="Wingdings" pitchFamily="2" charset="2"/>
              <a:buNone/>
            </a:pPr>
            <a:r>
              <a:rPr lang="en-US" sz="2400" smtClean="0"/>
              <a:t>	Condition number is bounded by:</a:t>
            </a:r>
          </a:p>
        </p:txBody>
      </p:sp>
      <p:graphicFrame>
        <p:nvGraphicFramePr>
          <p:cNvPr id="40962" name="Object 4"/>
          <p:cNvGraphicFramePr>
            <a:graphicFrameLocks noChangeAspect="1"/>
          </p:cNvGraphicFramePr>
          <p:nvPr>
            <p:ph sz="half" idx="4294967295"/>
          </p:nvPr>
        </p:nvGraphicFramePr>
        <p:xfrm>
          <a:off x="3733800" y="1524000"/>
          <a:ext cx="1828800" cy="973138"/>
        </p:xfrm>
        <a:graphic>
          <a:graphicData uri="http://schemas.openxmlformats.org/presentationml/2006/ole">
            <p:oleObj spid="_x0000_s40962" name="Equation" r:id="rId3" imgW="812520" imgH="431640" progId="">
              <p:embed/>
            </p:oleObj>
          </a:graphicData>
        </a:graphic>
      </p:graphicFrame>
      <p:sp>
        <p:nvSpPr>
          <p:cNvPr id="40968" name="Text Box 6"/>
          <p:cNvSpPr txBox="1">
            <a:spLocks noChangeArrowheads="1"/>
          </p:cNvSpPr>
          <p:nvPr/>
        </p:nvSpPr>
        <p:spPr bwMode="auto">
          <a:xfrm>
            <a:off x="7445375" y="1752600"/>
            <a:ext cx="784225" cy="457200"/>
          </a:xfrm>
          <a:prstGeom prst="rect">
            <a:avLst/>
          </a:prstGeom>
          <a:noFill/>
          <a:ln w="9525">
            <a:noFill/>
            <a:miter lim="800000"/>
            <a:headEnd/>
            <a:tailEnd/>
          </a:ln>
        </p:spPr>
        <p:txBody>
          <a:bodyPr wrap="none">
            <a:spAutoFit/>
          </a:bodyPr>
          <a:lstStyle/>
          <a:p>
            <a:r>
              <a:rPr lang="en-US" sz="2400"/>
              <a:t>(4.8)</a:t>
            </a:r>
          </a:p>
        </p:txBody>
      </p:sp>
      <p:graphicFrame>
        <p:nvGraphicFramePr>
          <p:cNvPr id="40963" name="Object 7"/>
          <p:cNvGraphicFramePr>
            <a:graphicFrameLocks noChangeAspect="1"/>
          </p:cNvGraphicFramePr>
          <p:nvPr>
            <p:ph sz="half" idx="4294967295"/>
          </p:nvPr>
        </p:nvGraphicFramePr>
        <p:xfrm>
          <a:off x="2819400" y="3886200"/>
          <a:ext cx="4191000" cy="506413"/>
        </p:xfrm>
        <a:graphic>
          <a:graphicData uri="http://schemas.openxmlformats.org/presentationml/2006/ole">
            <p:oleObj spid="_x0000_s40963" name="Equation" r:id="rId4" imgW="1892160" imgH="228600" progId="">
              <p:embed/>
            </p:oleObj>
          </a:graphicData>
        </a:graphic>
      </p:graphicFrame>
      <p:sp>
        <p:nvSpPr>
          <p:cNvPr id="40969" name="Text Box 9"/>
          <p:cNvSpPr txBox="1">
            <a:spLocks noChangeArrowheads="1"/>
          </p:cNvSpPr>
          <p:nvPr/>
        </p:nvSpPr>
        <p:spPr bwMode="auto">
          <a:xfrm>
            <a:off x="7467600" y="3886200"/>
            <a:ext cx="784225" cy="457200"/>
          </a:xfrm>
          <a:prstGeom prst="rect">
            <a:avLst/>
          </a:prstGeom>
          <a:noFill/>
          <a:ln w="9525">
            <a:noFill/>
            <a:miter lim="800000"/>
            <a:headEnd/>
            <a:tailEnd/>
          </a:ln>
        </p:spPr>
        <p:txBody>
          <a:bodyPr wrap="none">
            <a:spAutoFit/>
          </a:bodyPr>
          <a:lstStyle/>
          <a:p>
            <a:r>
              <a:rPr lang="en-US" sz="2400"/>
              <a:t>(4.9)</a:t>
            </a:r>
          </a:p>
        </p:txBody>
      </p:sp>
      <p:graphicFrame>
        <p:nvGraphicFramePr>
          <p:cNvPr id="40964" name="Object 10"/>
          <p:cNvGraphicFramePr>
            <a:graphicFrameLocks noChangeAspect="1"/>
          </p:cNvGraphicFramePr>
          <p:nvPr>
            <p:ph sz="half" idx="4294967295"/>
          </p:nvPr>
        </p:nvGraphicFramePr>
        <p:xfrm>
          <a:off x="3276600" y="5014913"/>
          <a:ext cx="2895600" cy="1004887"/>
        </p:xfrm>
        <a:graphic>
          <a:graphicData uri="http://schemas.openxmlformats.org/presentationml/2006/ole">
            <p:oleObj spid="_x0000_s40964" name="Equation" r:id="rId5" imgW="1244520" imgH="431640" progId="">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Date Placeholder 3"/>
          <p:cNvSpPr>
            <a:spLocks noGrp="1"/>
          </p:cNvSpPr>
          <p:nvPr>
            <p:ph type="dt" sz="quarter" idx="10"/>
          </p:nvPr>
        </p:nvSpPr>
        <p:spPr>
          <a:noFill/>
        </p:spPr>
        <p:txBody>
          <a:bodyPr/>
          <a:lstStyle/>
          <a:p>
            <a:r>
              <a:rPr lang="en-US"/>
              <a:t>		 </a:t>
            </a:r>
            <a:r>
              <a:rPr lang="en-US" sz="1200"/>
              <a:t> </a:t>
            </a:r>
            <a:fld id="{C0D39EFF-4AAA-4CAD-BDB4-155497A5A042}" type="slidenum">
              <a:rPr lang="en-US" sz="1200">
                <a:solidFill>
                  <a:srgbClr val="003399"/>
                </a:solidFill>
              </a:rPr>
              <a:pPr/>
              <a:t>45</a:t>
            </a:fld>
            <a:endParaRPr lang="en-US" sz="1200">
              <a:solidFill>
                <a:srgbClr val="003399"/>
              </a:solidFill>
            </a:endParaRPr>
          </a:p>
        </p:txBody>
      </p:sp>
      <p:sp>
        <p:nvSpPr>
          <p:cNvPr id="41989" name="Rectangle 2"/>
          <p:cNvSpPr>
            <a:spLocks noGrp="1" noChangeArrowheads="1"/>
          </p:cNvSpPr>
          <p:nvPr>
            <p:ph type="title"/>
          </p:nvPr>
        </p:nvSpPr>
        <p:spPr/>
        <p:txBody>
          <a:bodyPr/>
          <a:lstStyle/>
          <a:p>
            <a:r>
              <a:rPr lang="en-US" sz="2800" smtClean="0"/>
              <a:t>4. Eigenanalysis: Properties (5)</a:t>
            </a:r>
          </a:p>
        </p:txBody>
      </p:sp>
      <p:sp>
        <p:nvSpPr>
          <p:cNvPr id="41990" name="Rectangle 3"/>
          <p:cNvSpPr>
            <a:spLocks noGrp="1" noChangeArrowheads="1"/>
          </p:cNvSpPr>
          <p:nvPr>
            <p:ph type="body" idx="1"/>
          </p:nvPr>
        </p:nvSpPr>
        <p:spPr/>
        <p:txBody>
          <a:bodyPr/>
          <a:lstStyle/>
          <a:p>
            <a:pPr>
              <a:lnSpc>
                <a:spcPct val="90000"/>
              </a:lnSpc>
            </a:pPr>
            <a:r>
              <a:rPr lang="en-US" sz="2400" b="1" smtClean="0"/>
              <a:t>Minimax Theorem</a:t>
            </a:r>
            <a:r>
              <a:rPr lang="en-US" sz="2400" smtClean="0"/>
              <a:t>: Let </a:t>
            </a:r>
            <a:r>
              <a:rPr lang="en-US" sz="2400" smtClean="0">
                <a:sym typeface="Symbol" pitchFamily="18" charset="2"/>
              </a:rPr>
              <a:t>(</a:t>
            </a:r>
            <a:r>
              <a:rPr lang="en-US" sz="2400" i="1" smtClean="0"/>
              <a:t>M</a:t>
            </a:r>
            <a:r>
              <a:rPr lang="en-US" sz="2400" smtClean="0">
                <a:sym typeface="Symbol" pitchFamily="18" charset="2"/>
              </a:rPr>
              <a:t></a:t>
            </a:r>
            <a:r>
              <a:rPr lang="en-US" sz="2400" i="1" smtClean="0"/>
              <a:t>M</a:t>
            </a:r>
            <a:r>
              <a:rPr lang="en-US" sz="2400" smtClean="0">
                <a:sym typeface="Symbol" pitchFamily="18" charset="2"/>
              </a:rPr>
              <a:t>)-correlation matrix </a:t>
            </a:r>
            <a:r>
              <a:rPr lang="en-US" sz="2400" b="1" smtClean="0">
                <a:sym typeface="Symbol" pitchFamily="18" charset="2"/>
              </a:rPr>
              <a:t>R </a:t>
            </a:r>
            <a:r>
              <a:rPr lang="en-US" sz="2400" smtClean="0">
                <a:sym typeface="Symbol" pitchFamily="18" charset="2"/>
              </a:rPr>
              <a:t>have eigenvalues</a:t>
            </a:r>
            <a:r>
              <a:rPr lang="en-US" sz="2400" b="1" smtClean="0">
                <a:sym typeface="Symbol" pitchFamily="18" charset="2"/>
              </a:rPr>
              <a:t> </a:t>
            </a:r>
            <a:r>
              <a:rPr lang="en-US" sz="2400" i="1" smtClean="0">
                <a:sym typeface="Symbol" pitchFamily="18" charset="2"/>
              </a:rPr>
              <a:t></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a:t>
            </a:r>
            <a:r>
              <a:rPr lang="en-US" sz="2400" baseline="-25000" smtClean="0">
                <a:sym typeface="Symbol" pitchFamily="18" charset="2"/>
              </a:rPr>
              <a:t>2</a:t>
            </a:r>
            <a:r>
              <a:rPr lang="en-US" sz="2400" smtClean="0">
                <a:sym typeface="Symbol" pitchFamily="18" charset="2"/>
              </a:rPr>
              <a:t>,…, </a:t>
            </a:r>
            <a:r>
              <a:rPr lang="en-US" sz="2400" i="1" smtClean="0">
                <a:sym typeface="Symbol" pitchFamily="18" charset="2"/>
              </a:rPr>
              <a:t></a:t>
            </a:r>
            <a:r>
              <a:rPr lang="en-US" sz="2400" i="1" baseline="-25000" smtClean="0">
                <a:sym typeface="Symbol" pitchFamily="18" charset="2"/>
              </a:rPr>
              <a:t>M</a:t>
            </a:r>
            <a:r>
              <a:rPr lang="en-US" sz="2400" smtClean="0"/>
              <a:t> that are arranged in decreasing order as:</a:t>
            </a:r>
          </a:p>
          <a:p>
            <a:pPr>
              <a:lnSpc>
                <a:spcPct val="90000"/>
              </a:lnSpc>
            </a:pPr>
            <a:endParaRPr lang="en-US" sz="2400" smtClean="0"/>
          </a:p>
          <a:p>
            <a:pPr>
              <a:lnSpc>
                <a:spcPct val="90000"/>
              </a:lnSpc>
            </a:pPr>
            <a:endParaRPr lang="en-US" sz="1000" smtClean="0"/>
          </a:p>
          <a:p>
            <a:pPr>
              <a:lnSpc>
                <a:spcPct val="90000"/>
              </a:lnSpc>
              <a:buFont typeface="Wingdings" pitchFamily="2" charset="2"/>
              <a:buNone/>
            </a:pPr>
            <a:r>
              <a:rPr lang="en-US" sz="2400" smtClean="0"/>
              <a:t>	Then:</a:t>
            </a:r>
          </a:p>
          <a:p>
            <a:pPr>
              <a:lnSpc>
                <a:spcPct val="90000"/>
              </a:lnSpc>
              <a:buFont typeface="Wingdings" pitchFamily="2" charset="2"/>
              <a:buNone/>
            </a:pPr>
            <a:endParaRPr lang="en-US" sz="2400" smtClean="0"/>
          </a:p>
          <a:p>
            <a:pPr>
              <a:lnSpc>
                <a:spcPct val="90000"/>
              </a:lnSpc>
              <a:buFont typeface="Wingdings" pitchFamily="2" charset="2"/>
              <a:buNone/>
            </a:pPr>
            <a:endParaRPr lang="en-US" sz="2400" smtClean="0"/>
          </a:p>
          <a:p>
            <a:pPr>
              <a:lnSpc>
                <a:spcPct val="90000"/>
              </a:lnSpc>
              <a:buFont typeface="Wingdings" pitchFamily="2" charset="2"/>
              <a:buNone/>
            </a:pPr>
            <a:endParaRPr lang="en-US" sz="2400" smtClean="0"/>
          </a:p>
          <a:p>
            <a:pPr>
              <a:lnSpc>
                <a:spcPct val="90000"/>
              </a:lnSpc>
              <a:buFont typeface="Wingdings" pitchFamily="2" charset="2"/>
              <a:buNone/>
            </a:pPr>
            <a:r>
              <a:rPr lang="en-US" sz="2400" smtClean="0"/>
              <a:t>	where </a:t>
            </a:r>
            <a:r>
              <a:rPr lang="en-US" sz="2400" i="1" smtClean="0"/>
              <a:t>C</a:t>
            </a:r>
            <a:r>
              <a:rPr lang="en-US" sz="2400" smtClean="0"/>
              <a:t> is </a:t>
            </a:r>
            <a:r>
              <a:rPr lang="en-US" sz="2400" i="1" smtClean="0"/>
              <a:t>subspace </a:t>
            </a:r>
            <a:r>
              <a:rPr lang="en-US" sz="2400" smtClean="0"/>
              <a:t>of vector space of all</a:t>
            </a:r>
            <a:r>
              <a:rPr lang="en-US" sz="2400" i="1" smtClean="0"/>
              <a:t> </a:t>
            </a:r>
            <a:r>
              <a:rPr lang="en-US" sz="2400" smtClean="0">
                <a:sym typeface="Symbol" pitchFamily="18" charset="2"/>
              </a:rPr>
              <a:t>(</a:t>
            </a:r>
            <a:r>
              <a:rPr lang="en-US" sz="2400" i="1" smtClean="0"/>
              <a:t>M</a:t>
            </a:r>
            <a:r>
              <a:rPr lang="en-US" sz="2400" smtClean="0">
                <a:sym typeface="Symbol" pitchFamily="18" charset="2"/>
              </a:rPr>
              <a:t></a:t>
            </a:r>
            <a:r>
              <a:rPr lang="en-US" sz="2400" smtClean="0"/>
              <a:t>1</a:t>
            </a:r>
            <a:r>
              <a:rPr lang="en-US" sz="2400" smtClean="0">
                <a:sym typeface="Symbol" pitchFamily="18" charset="2"/>
              </a:rPr>
              <a:t>)-complex vector; dim(</a:t>
            </a:r>
            <a:r>
              <a:rPr lang="en-US" sz="2400" i="1" smtClean="0">
                <a:sym typeface="Symbol" pitchFamily="18" charset="2"/>
              </a:rPr>
              <a:t>C</a:t>
            </a:r>
            <a:r>
              <a:rPr lang="en-US" sz="2400" smtClean="0">
                <a:sym typeface="Symbol" pitchFamily="18" charset="2"/>
              </a:rPr>
              <a:t>): dimension of subspace </a:t>
            </a:r>
            <a:r>
              <a:rPr lang="en-US" sz="2400" i="1" smtClean="0">
                <a:sym typeface="Symbol" pitchFamily="18" charset="2"/>
              </a:rPr>
              <a:t>C.</a:t>
            </a:r>
          </a:p>
          <a:p>
            <a:pPr>
              <a:lnSpc>
                <a:spcPct val="90000"/>
              </a:lnSpc>
              <a:buFont typeface="Wingdings" pitchFamily="2" charset="2"/>
              <a:buNone/>
            </a:pPr>
            <a:r>
              <a:rPr lang="en-US" sz="2400" i="1" smtClean="0">
                <a:sym typeface="Symbol" pitchFamily="18" charset="2"/>
              </a:rPr>
              <a:t>	Subspace </a:t>
            </a:r>
            <a:r>
              <a:rPr lang="en-US" sz="2400" smtClean="0">
                <a:sym typeface="Symbol" pitchFamily="18" charset="2"/>
              </a:rPr>
              <a:t>of dimension </a:t>
            </a:r>
            <a:r>
              <a:rPr lang="en-US" sz="2400" i="1" smtClean="0">
                <a:sym typeface="Symbol" pitchFamily="18" charset="2"/>
              </a:rPr>
              <a:t>k</a:t>
            </a:r>
            <a:r>
              <a:rPr lang="en-US" sz="2400" smtClean="0">
                <a:sym typeface="Symbol" pitchFamily="18" charset="2"/>
              </a:rPr>
              <a:t> defined as set of complex vectors that can be written as a linear combination of</a:t>
            </a:r>
            <a:r>
              <a:rPr lang="en-US" sz="2400" i="1" smtClean="0">
                <a:sym typeface="Symbol" pitchFamily="18" charset="2"/>
              </a:rPr>
              <a:t> </a:t>
            </a:r>
            <a:r>
              <a:rPr lang="en-US" sz="2400" b="1" smtClean="0">
                <a:sym typeface="Symbol" pitchFamily="18" charset="2"/>
              </a:rPr>
              <a:t>q</a:t>
            </a:r>
            <a:r>
              <a:rPr lang="en-US" sz="2400" baseline="-25000" smtClean="0">
                <a:sym typeface="Symbol" pitchFamily="18" charset="2"/>
              </a:rPr>
              <a:t>1</a:t>
            </a:r>
            <a:r>
              <a:rPr lang="en-US" sz="2400" i="1" smtClean="0">
                <a:sym typeface="Symbol" pitchFamily="18" charset="2"/>
              </a:rPr>
              <a:t>, </a:t>
            </a:r>
            <a:r>
              <a:rPr lang="en-US" sz="2400" b="1" smtClean="0">
                <a:sym typeface="Symbol" pitchFamily="18" charset="2"/>
              </a:rPr>
              <a:t>q</a:t>
            </a:r>
            <a:r>
              <a:rPr lang="en-US" sz="2400" baseline="-25000" smtClean="0">
                <a:sym typeface="Symbol" pitchFamily="18" charset="2"/>
              </a:rPr>
              <a:t>2</a:t>
            </a:r>
            <a:r>
              <a:rPr lang="en-US" sz="2400" i="1" smtClean="0">
                <a:sym typeface="Symbol" pitchFamily="18" charset="2"/>
              </a:rPr>
              <a:t>,…,</a:t>
            </a:r>
            <a:r>
              <a:rPr lang="en-US" sz="2400" b="1" smtClean="0">
                <a:sym typeface="Symbol" pitchFamily="18" charset="2"/>
              </a:rPr>
              <a:t>q</a:t>
            </a:r>
            <a:r>
              <a:rPr lang="en-US" sz="2400" i="1" baseline="-25000" smtClean="0">
                <a:sym typeface="Symbol" pitchFamily="18" charset="2"/>
              </a:rPr>
              <a:t>k</a:t>
            </a:r>
          </a:p>
        </p:txBody>
      </p:sp>
      <p:graphicFrame>
        <p:nvGraphicFramePr>
          <p:cNvPr id="41986" name="Object 4"/>
          <p:cNvGraphicFramePr>
            <a:graphicFrameLocks noChangeAspect="1"/>
          </p:cNvGraphicFramePr>
          <p:nvPr>
            <p:ph sz="half" idx="4294967295"/>
          </p:nvPr>
        </p:nvGraphicFramePr>
        <p:xfrm>
          <a:off x="3505200" y="2133600"/>
          <a:ext cx="2286000" cy="461963"/>
        </p:xfrm>
        <a:graphic>
          <a:graphicData uri="http://schemas.openxmlformats.org/presentationml/2006/ole">
            <p:oleObj spid="_x0000_s41986" name="Equation" r:id="rId3" imgW="1066680" imgH="215640" progId="">
              <p:embed/>
            </p:oleObj>
          </a:graphicData>
        </a:graphic>
      </p:graphicFrame>
      <p:graphicFrame>
        <p:nvGraphicFramePr>
          <p:cNvPr id="41987" name="Object 6"/>
          <p:cNvGraphicFramePr>
            <a:graphicFrameLocks noChangeAspect="1"/>
          </p:cNvGraphicFramePr>
          <p:nvPr>
            <p:ph sz="half" idx="4294967295"/>
          </p:nvPr>
        </p:nvGraphicFramePr>
        <p:xfrm>
          <a:off x="2286000" y="2825750"/>
          <a:ext cx="4800600" cy="1111250"/>
        </p:xfrm>
        <a:graphic>
          <a:graphicData uri="http://schemas.openxmlformats.org/presentationml/2006/ole">
            <p:oleObj spid="_x0000_s41987" name="Equation" r:id="rId4" imgW="2412720" imgH="558720" progId="">
              <p:embed/>
            </p:oleObj>
          </a:graphicData>
        </a:graphic>
      </p:graphicFrame>
      <p:sp>
        <p:nvSpPr>
          <p:cNvPr id="41991" name="Text Box 8"/>
          <p:cNvSpPr txBox="1">
            <a:spLocks noChangeArrowheads="1"/>
          </p:cNvSpPr>
          <p:nvPr/>
        </p:nvSpPr>
        <p:spPr bwMode="auto">
          <a:xfrm>
            <a:off x="7391400" y="3200400"/>
            <a:ext cx="939800" cy="457200"/>
          </a:xfrm>
          <a:prstGeom prst="rect">
            <a:avLst/>
          </a:prstGeom>
          <a:noFill/>
          <a:ln w="9525">
            <a:noFill/>
            <a:miter lim="800000"/>
            <a:headEnd/>
            <a:tailEnd/>
          </a:ln>
        </p:spPr>
        <p:txBody>
          <a:bodyPr wrap="none">
            <a:spAutoFit/>
          </a:bodyPr>
          <a:lstStyle/>
          <a:p>
            <a:r>
              <a:rPr lang="en-US" sz="2400"/>
              <a:t>(4.10)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Date Placeholder 3"/>
          <p:cNvSpPr>
            <a:spLocks noGrp="1"/>
          </p:cNvSpPr>
          <p:nvPr>
            <p:ph type="dt" sz="quarter" idx="10"/>
          </p:nvPr>
        </p:nvSpPr>
        <p:spPr>
          <a:noFill/>
        </p:spPr>
        <p:txBody>
          <a:bodyPr/>
          <a:lstStyle/>
          <a:p>
            <a:r>
              <a:rPr lang="en-US"/>
              <a:t>		 </a:t>
            </a:r>
            <a:r>
              <a:rPr lang="en-US" sz="1200"/>
              <a:t> </a:t>
            </a:r>
            <a:fld id="{025063D2-6347-46E4-A758-3DADFF62F1BA}" type="slidenum">
              <a:rPr lang="en-US" sz="1200">
                <a:solidFill>
                  <a:srgbClr val="003399"/>
                </a:solidFill>
              </a:rPr>
              <a:pPr/>
              <a:t>46</a:t>
            </a:fld>
            <a:endParaRPr lang="en-US" sz="1200">
              <a:solidFill>
                <a:srgbClr val="003399"/>
              </a:solidFill>
            </a:endParaRPr>
          </a:p>
        </p:txBody>
      </p:sp>
      <p:sp>
        <p:nvSpPr>
          <p:cNvPr id="43013" name="Rectangle 2"/>
          <p:cNvSpPr>
            <a:spLocks noGrp="1" noChangeArrowheads="1"/>
          </p:cNvSpPr>
          <p:nvPr>
            <p:ph type="title"/>
          </p:nvPr>
        </p:nvSpPr>
        <p:spPr/>
        <p:txBody>
          <a:bodyPr/>
          <a:lstStyle/>
          <a:p>
            <a:r>
              <a:rPr lang="en-US" sz="2800" smtClean="0"/>
              <a:t>4. Eigenanalysis: Properties (6)</a:t>
            </a:r>
          </a:p>
        </p:txBody>
      </p:sp>
      <p:sp>
        <p:nvSpPr>
          <p:cNvPr id="43014" name="Rectangle 3"/>
          <p:cNvSpPr>
            <a:spLocks noGrp="1" noChangeArrowheads="1"/>
          </p:cNvSpPr>
          <p:nvPr>
            <p:ph type="body" idx="1"/>
          </p:nvPr>
        </p:nvSpPr>
        <p:spPr>
          <a:xfrm>
            <a:off x="685800" y="914400"/>
            <a:ext cx="7772400" cy="5181600"/>
          </a:xfrm>
        </p:spPr>
        <p:txBody>
          <a:bodyPr/>
          <a:lstStyle/>
          <a:p>
            <a:r>
              <a:rPr lang="en-US" sz="2400" b="1" smtClean="0"/>
              <a:t>Karhunen-Loeve expansion: </a:t>
            </a:r>
            <a:r>
              <a:rPr lang="en-US" sz="2400" smtClean="0"/>
              <a:t>Let </a:t>
            </a:r>
            <a:r>
              <a:rPr lang="en-US" sz="2400" smtClean="0">
                <a:sym typeface="Symbol" pitchFamily="18" charset="2"/>
              </a:rPr>
              <a:t>(</a:t>
            </a:r>
            <a:r>
              <a:rPr lang="en-US" sz="2400" i="1" smtClean="0"/>
              <a:t>M</a:t>
            </a:r>
            <a:r>
              <a:rPr lang="en-US" sz="2400" smtClean="0">
                <a:sym typeface="Symbol" pitchFamily="18" charset="2"/>
              </a:rPr>
              <a:t></a:t>
            </a:r>
            <a:r>
              <a:rPr lang="en-US" sz="2400" smtClean="0"/>
              <a:t>1</a:t>
            </a:r>
            <a:r>
              <a:rPr lang="en-US" sz="2400" smtClean="0">
                <a:sym typeface="Symbol" pitchFamily="18" charset="2"/>
              </a:rPr>
              <a:t>)-</a:t>
            </a:r>
            <a:r>
              <a:rPr lang="en-US" sz="2400" smtClean="0"/>
              <a:t>vector </a:t>
            </a:r>
            <a:r>
              <a:rPr lang="en-US" sz="2400" b="1" i="1" smtClean="0"/>
              <a:t>u</a:t>
            </a:r>
            <a:r>
              <a:rPr lang="en-US" sz="2400" smtClean="0"/>
              <a:t>(</a:t>
            </a:r>
            <a:r>
              <a:rPr lang="en-US" sz="2400" i="1" smtClean="0"/>
              <a:t>n</a:t>
            </a:r>
            <a:r>
              <a:rPr lang="en-US" sz="2400" smtClean="0"/>
              <a:t>) drawn from a wide-sense stationary process of zero mean and correlation matrix </a:t>
            </a:r>
            <a:r>
              <a:rPr lang="en-US" sz="2400" b="1" smtClean="0"/>
              <a:t>R. </a:t>
            </a:r>
            <a:r>
              <a:rPr lang="en-US" sz="2400" smtClean="0"/>
              <a:t>Let</a:t>
            </a:r>
            <a:r>
              <a:rPr lang="en-US" sz="2400" b="1" smtClean="0"/>
              <a:t> </a:t>
            </a:r>
            <a:r>
              <a:rPr lang="en-US" sz="2400" b="1" smtClean="0">
                <a:sym typeface="Symbol" pitchFamily="18" charset="2"/>
              </a:rPr>
              <a:t>q</a:t>
            </a:r>
            <a:r>
              <a:rPr lang="en-US" sz="2400" baseline="-25000" smtClean="0">
                <a:sym typeface="Symbol" pitchFamily="18" charset="2"/>
              </a:rPr>
              <a:t>1</a:t>
            </a:r>
            <a:r>
              <a:rPr lang="en-US" sz="2400" smtClean="0">
                <a:sym typeface="Symbol" pitchFamily="18" charset="2"/>
              </a:rPr>
              <a:t>, </a:t>
            </a:r>
            <a:r>
              <a:rPr lang="en-US" sz="2400" b="1" smtClean="0">
                <a:sym typeface="Symbol" pitchFamily="18" charset="2"/>
              </a:rPr>
              <a:t>q</a:t>
            </a:r>
            <a:r>
              <a:rPr lang="en-US" sz="2400" baseline="-25000" smtClean="0">
                <a:sym typeface="Symbol" pitchFamily="18" charset="2"/>
              </a:rPr>
              <a:t>2</a:t>
            </a:r>
            <a:r>
              <a:rPr lang="en-US" sz="2400" smtClean="0">
                <a:sym typeface="Symbol" pitchFamily="18" charset="2"/>
              </a:rPr>
              <a:t>,…, </a:t>
            </a:r>
            <a:r>
              <a:rPr lang="en-US" sz="2400" b="1" smtClean="0">
                <a:sym typeface="Symbol" pitchFamily="18" charset="2"/>
              </a:rPr>
              <a:t>q</a:t>
            </a:r>
            <a:r>
              <a:rPr lang="en-US" sz="2400" i="1" baseline="-25000" smtClean="0">
                <a:sym typeface="Symbol" pitchFamily="18" charset="2"/>
              </a:rPr>
              <a:t>M</a:t>
            </a:r>
            <a:r>
              <a:rPr lang="en-US" sz="2400" smtClean="0">
                <a:sym typeface="Symbol" pitchFamily="18" charset="2"/>
              </a:rPr>
              <a:t> be eigenvector corresponding to </a:t>
            </a:r>
            <a:r>
              <a:rPr lang="en-US" sz="2400" i="1" smtClean="0">
                <a:sym typeface="Symbol" pitchFamily="18" charset="2"/>
              </a:rPr>
              <a:t>M</a:t>
            </a:r>
            <a:r>
              <a:rPr lang="en-US" sz="2400" smtClean="0">
                <a:sym typeface="Symbol" pitchFamily="18" charset="2"/>
              </a:rPr>
              <a:t> eigenvalues of </a:t>
            </a:r>
            <a:r>
              <a:rPr lang="en-US" sz="2400" b="1" smtClean="0">
                <a:sym typeface="Symbol" pitchFamily="18" charset="2"/>
              </a:rPr>
              <a:t>R</a:t>
            </a:r>
            <a:r>
              <a:rPr lang="en-US" sz="2400" smtClean="0">
                <a:sym typeface="Symbol" pitchFamily="18" charset="2"/>
              </a:rPr>
              <a:t>. </a:t>
            </a:r>
            <a:r>
              <a:rPr lang="en-US" sz="2400" smtClean="0"/>
              <a:t>Vector</a:t>
            </a:r>
            <a:r>
              <a:rPr lang="en-US" sz="2400" b="1" smtClean="0"/>
              <a:t> u(</a:t>
            </a:r>
            <a:r>
              <a:rPr lang="en-US" sz="2400" i="1" smtClean="0"/>
              <a:t>n</a:t>
            </a:r>
            <a:r>
              <a:rPr lang="en-US" sz="2400" b="1" smtClean="0"/>
              <a:t>) </a:t>
            </a:r>
            <a:r>
              <a:rPr lang="en-US" sz="2400" smtClean="0"/>
              <a:t>may be expanded as linear combination of these eigenvector:</a:t>
            </a:r>
          </a:p>
          <a:p>
            <a:endParaRPr lang="en-US" sz="2400" smtClean="0"/>
          </a:p>
          <a:p>
            <a:endParaRPr lang="en-US" sz="2400" smtClean="0"/>
          </a:p>
          <a:p>
            <a:endParaRPr lang="en-US" sz="1800" smtClean="0"/>
          </a:p>
          <a:p>
            <a:pPr>
              <a:buFont typeface="Wingdings" pitchFamily="2" charset="2"/>
              <a:buNone/>
            </a:pPr>
            <a:r>
              <a:rPr lang="en-US" sz="2400" smtClean="0"/>
              <a:t>	Coefficients of the expansion are zero-mean, uncorrelated random variables defined by:</a:t>
            </a:r>
          </a:p>
        </p:txBody>
      </p:sp>
      <p:graphicFrame>
        <p:nvGraphicFramePr>
          <p:cNvPr id="43010" name="Object 4"/>
          <p:cNvGraphicFramePr>
            <a:graphicFrameLocks noChangeAspect="1"/>
          </p:cNvGraphicFramePr>
          <p:nvPr>
            <p:ph sz="half" idx="4294967295"/>
          </p:nvPr>
        </p:nvGraphicFramePr>
        <p:xfrm>
          <a:off x="3505200" y="3352800"/>
          <a:ext cx="2286000" cy="914400"/>
        </p:xfrm>
        <a:graphic>
          <a:graphicData uri="http://schemas.openxmlformats.org/presentationml/2006/ole">
            <p:oleObj spid="_x0000_s43010" name="Equation" r:id="rId3" imgW="1079280" imgH="431640" progId="">
              <p:embed/>
            </p:oleObj>
          </a:graphicData>
        </a:graphic>
      </p:graphicFrame>
      <p:sp>
        <p:nvSpPr>
          <p:cNvPr id="43015" name="Text Box 6"/>
          <p:cNvSpPr txBox="1">
            <a:spLocks noChangeArrowheads="1"/>
          </p:cNvSpPr>
          <p:nvPr/>
        </p:nvSpPr>
        <p:spPr bwMode="auto">
          <a:xfrm>
            <a:off x="7239000" y="3429000"/>
            <a:ext cx="939800" cy="457200"/>
          </a:xfrm>
          <a:prstGeom prst="rect">
            <a:avLst/>
          </a:prstGeom>
          <a:noFill/>
          <a:ln w="9525">
            <a:noFill/>
            <a:miter lim="800000"/>
            <a:headEnd/>
            <a:tailEnd/>
          </a:ln>
        </p:spPr>
        <p:txBody>
          <a:bodyPr wrap="none">
            <a:spAutoFit/>
          </a:bodyPr>
          <a:lstStyle/>
          <a:p>
            <a:r>
              <a:rPr lang="en-US" sz="2400"/>
              <a:t>(4.11)</a:t>
            </a:r>
          </a:p>
        </p:txBody>
      </p:sp>
      <p:graphicFrame>
        <p:nvGraphicFramePr>
          <p:cNvPr id="43011" name="Object 7"/>
          <p:cNvGraphicFramePr>
            <a:graphicFrameLocks noChangeAspect="1"/>
          </p:cNvGraphicFramePr>
          <p:nvPr>
            <p:ph sz="half" idx="4294967295"/>
          </p:nvPr>
        </p:nvGraphicFramePr>
        <p:xfrm>
          <a:off x="3733800" y="5338763"/>
          <a:ext cx="2057400" cy="528637"/>
        </p:xfrm>
        <a:graphic>
          <a:graphicData uri="http://schemas.openxmlformats.org/presentationml/2006/ole">
            <p:oleObj spid="_x0000_s43011" name="Equation" r:id="rId4" imgW="939600" imgH="241200" progId="">
              <p:embed/>
            </p:oleObj>
          </a:graphicData>
        </a:graphic>
      </p:graphicFrame>
      <p:sp>
        <p:nvSpPr>
          <p:cNvPr id="43016" name="Text Box 9"/>
          <p:cNvSpPr txBox="1">
            <a:spLocks noChangeArrowheads="1"/>
          </p:cNvSpPr>
          <p:nvPr/>
        </p:nvSpPr>
        <p:spPr bwMode="auto">
          <a:xfrm>
            <a:off x="7239000" y="5257800"/>
            <a:ext cx="939800" cy="457200"/>
          </a:xfrm>
          <a:prstGeom prst="rect">
            <a:avLst/>
          </a:prstGeom>
          <a:noFill/>
          <a:ln w="9525">
            <a:noFill/>
            <a:miter lim="800000"/>
            <a:headEnd/>
            <a:tailEnd/>
          </a:ln>
        </p:spPr>
        <p:txBody>
          <a:bodyPr wrap="none">
            <a:spAutoFit/>
          </a:bodyPr>
          <a:lstStyle/>
          <a:p>
            <a:r>
              <a:rPr lang="en-US" sz="2400"/>
              <a:t>(4.12)</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Date Placeholder 3"/>
          <p:cNvSpPr>
            <a:spLocks noGrp="1"/>
          </p:cNvSpPr>
          <p:nvPr>
            <p:ph type="dt" sz="quarter" idx="10"/>
          </p:nvPr>
        </p:nvSpPr>
        <p:spPr>
          <a:noFill/>
        </p:spPr>
        <p:txBody>
          <a:bodyPr/>
          <a:lstStyle/>
          <a:p>
            <a:r>
              <a:rPr lang="en-US"/>
              <a:t>		 </a:t>
            </a:r>
            <a:r>
              <a:rPr lang="en-US" sz="1200"/>
              <a:t> </a:t>
            </a:r>
            <a:fld id="{4C00C590-6697-43E4-B74D-5889D195AB96}" type="slidenum">
              <a:rPr lang="en-US" sz="1200">
                <a:solidFill>
                  <a:srgbClr val="003399"/>
                </a:solidFill>
              </a:rPr>
              <a:pPr/>
              <a:t>47</a:t>
            </a:fld>
            <a:endParaRPr lang="en-US" sz="1200">
              <a:solidFill>
                <a:srgbClr val="003399"/>
              </a:solidFill>
            </a:endParaRPr>
          </a:p>
        </p:txBody>
      </p:sp>
      <p:sp>
        <p:nvSpPr>
          <p:cNvPr id="44039" name="Rectangle 16"/>
          <p:cNvSpPr>
            <a:spLocks noGrp="1" noChangeArrowheads="1"/>
          </p:cNvSpPr>
          <p:nvPr>
            <p:ph type="title"/>
          </p:nvPr>
        </p:nvSpPr>
        <p:spPr/>
        <p:txBody>
          <a:bodyPr/>
          <a:lstStyle/>
          <a:p>
            <a:r>
              <a:rPr lang="en-US" sz="2800" smtClean="0"/>
              <a:t>4. Eigenanalysis: Properties (7)</a:t>
            </a:r>
          </a:p>
        </p:txBody>
      </p:sp>
      <p:sp>
        <p:nvSpPr>
          <p:cNvPr id="44040" name="Rectangle 8"/>
          <p:cNvSpPr>
            <a:spLocks noGrp="1" noChangeArrowheads="1"/>
          </p:cNvSpPr>
          <p:nvPr>
            <p:ph type="body" idx="1"/>
          </p:nvPr>
        </p:nvSpPr>
        <p:spPr/>
        <p:txBody>
          <a:bodyPr/>
          <a:lstStyle/>
          <a:p>
            <a:pPr lvl="1">
              <a:lnSpc>
                <a:spcPct val="90000"/>
              </a:lnSpc>
              <a:buFont typeface="Wingdings" pitchFamily="2" charset="2"/>
              <a:buNone/>
            </a:pPr>
            <a:r>
              <a:rPr lang="en-US" sz="2400" smtClean="0"/>
              <a:t>	where </a:t>
            </a:r>
          </a:p>
          <a:p>
            <a:pPr lvl="1">
              <a:lnSpc>
                <a:spcPct val="90000"/>
              </a:lnSpc>
              <a:buFont typeface="Wingdings" pitchFamily="2" charset="2"/>
              <a:buNone/>
            </a:pPr>
            <a:endParaRPr lang="en-US" sz="2400" smtClean="0"/>
          </a:p>
          <a:p>
            <a:pPr lvl="1">
              <a:lnSpc>
                <a:spcPct val="90000"/>
              </a:lnSpc>
              <a:buFont typeface="Wingdings" pitchFamily="2" charset="2"/>
              <a:buNone/>
            </a:pPr>
            <a:endParaRPr lang="en-US" sz="2400" smtClean="0"/>
          </a:p>
          <a:p>
            <a:pPr lvl="1">
              <a:lnSpc>
                <a:spcPct val="90000"/>
              </a:lnSpc>
              <a:buFont typeface="Wingdings" pitchFamily="2" charset="2"/>
              <a:buNone/>
            </a:pPr>
            <a:endParaRPr lang="en-US" sz="1200" smtClean="0"/>
          </a:p>
          <a:p>
            <a:pPr lvl="1">
              <a:lnSpc>
                <a:spcPct val="90000"/>
              </a:lnSpc>
              <a:buFont typeface="Wingdings" pitchFamily="2" charset="2"/>
              <a:buNone/>
            </a:pPr>
            <a:r>
              <a:rPr lang="en-US" sz="2400" smtClean="0"/>
              <a:t>	</a:t>
            </a:r>
            <a:r>
              <a:rPr lang="en-US" sz="2400" u="sng" smtClean="0"/>
              <a:t>Physical interpretation</a:t>
            </a:r>
            <a:r>
              <a:rPr lang="en-US" sz="2400" smtClean="0"/>
              <a:t>: viewing eigenvectors </a:t>
            </a:r>
            <a:r>
              <a:rPr lang="en-US" sz="2400" b="1" smtClean="0">
                <a:sym typeface="Symbol" pitchFamily="18" charset="2"/>
              </a:rPr>
              <a:t>q</a:t>
            </a:r>
            <a:r>
              <a:rPr lang="en-US" sz="2400" baseline="-25000" smtClean="0">
                <a:sym typeface="Symbol" pitchFamily="18" charset="2"/>
              </a:rPr>
              <a:t>1</a:t>
            </a:r>
            <a:r>
              <a:rPr lang="en-US" sz="2400" i="1" smtClean="0">
                <a:sym typeface="Symbol" pitchFamily="18" charset="2"/>
              </a:rPr>
              <a:t>, </a:t>
            </a:r>
            <a:r>
              <a:rPr lang="en-US" sz="2400" b="1" smtClean="0">
                <a:sym typeface="Symbol" pitchFamily="18" charset="2"/>
              </a:rPr>
              <a:t>q</a:t>
            </a:r>
            <a:r>
              <a:rPr lang="en-US" sz="2400" baseline="-25000" smtClean="0">
                <a:sym typeface="Symbol" pitchFamily="18" charset="2"/>
              </a:rPr>
              <a:t>2</a:t>
            </a:r>
            <a:r>
              <a:rPr lang="en-US" sz="2400" i="1" smtClean="0">
                <a:sym typeface="Symbol" pitchFamily="18" charset="2"/>
              </a:rPr>
              <a:t>,…,</a:t>
            </a:r>
            <a:r>
              <a:rPr lang="en-US" sz="2400" b="1" smtClean="0">
                <a:sym typeface="Symbol" pitchFamily="18" charset="2"/>
              </a:rPr>
              <a:t>q</a:t>
            </a:r>
            <a:r>
              <a:rPr lang="en-US" sz="2400" i="1" baseline="-25000" smtClean="0">
                <a:sym typeface="Symbol" pitchFamily="18" charset="2"/>
              </a:rPr>
              <a:t>M  </a:t>
            </a:r>
            <a:r>
              <a:rPr lang="en-US" sz="2400" smtClean="0">
                <a:sym typeface="Symbol" pitchFamily="18" charset="2"/>
              </a:rPr>
              <a:t>as coordinates of an </a:t>
            </a:r>
            <a:r>
              <a:rPr lang="en-US" sz="2400" i="1" smtClean="0">
                <a:sym typeface="Symbol" pitchFamily="18" charset="2"/>
              </a:rPr>
              <a:t>M</a:t>
            </a:r>
            <a:r>
              <a:rPr lang="en-US" sz="2400" smtClean="0">
                <a:sym typeface="Symbol" pitchFamily="18" charset="2"/>
              </a:rPr>
              <a:t>-dimensional space, thus representing random vector </a:t>
            </a:r>
            <a:r>
              <a:rPr lang="en-US" sz="2400" b="1" smtClean="0">
                <a:sym typeface="Symbol" pitchFamily="18" charset="2"/>
              </a:rPr>
              <a:t>u</a:t>
            </a:r>
            <a:r>
              <a:rPr lang="en-US" sz="2400" smtClean="0">
                <a:sym typeface="Symbol" pitchFamily="18" charset="2"/>
              </a:rPr>
              <a:t>(</a:t>
            </a:r>
            <a:r>
              <a:rPr lang="en-US" sz="2400" i="1" smtClean="0">
                <a:sym typeface="Symbol" pitchFamily="18" charset="2"/>
              </a:rPr>
              <a:t>n</a:t>
            </a:r>
            <a:r>
              <a:rPr lang="en-US" sz="2400" smtClean="0">
                <a:sym typeface="Symbol" pitchFamily="18" charset="2"/>
              </a:rPr>
              <a:t>) by set of its projections </a:t>
            </a:r>
            <a:r>
              <a:rPr lang="en-US" sz="2400" i="1" smtClean="0">
                <a:sym typeface="Symbol" pitchFamily="18" charset="2"/>
              </a:rPr>
              <a:t>c</a:t>
            </a:r>
            <a:r>
              <a:rPr lang="en-US" sz="2400" baseline="-25000" smtClean="0">
                <a:sym typeface="Symbol" pitchFamily="18" charset="2"/>
              </a:rPr>
              <a:t>1</a:t>
            </a:r>
            <a:r>
              <a:rPr lang="en-US" sz="2400" smtClean="0">
                <a:sym typeface="Symbol" pitchFamily="18" charset="2"/>
              </a:rPr>
              <a:t>(</a:t>
            </a:r>
            <a:r>
              <a:rPr lang="en-US" sz="2400" i="1" smtClean="0">
                <a:sym typeface="Symbol" pitchFamily="18" charset="2"/>
              </a:rPr>
              <a:t>n</a:t>
            </a:r>
            <a:r>
              <a:rPr lang="en-US" sz="2400" smtClean="0">
                <a:sym typeface="Symbol" pitchFamily="18" charset="2"/>
              </a:rPr>
              <a:t>), </a:t>
            </a:r>
            <a:r>
              <a:rPr lang="en-US" sz="2400" i="1" smtClean="0">
                <a:sym typeface="Symbol" pitchFamily="18" charset="2"/>
              </a:rPr>
              <a:t>c</a:t>
            </a:r>
            <a:r>
              <a:rPr lang="en-US" sz="2400" baseline="-25000" smtClean="0">
                <a:sym typeface="Symbol" pitchFamily="18" charset="2"/>
              </a:rPr>
              <a:t>2</a:t>
            </a:r>
            <a:r>
              <a:rPr lang="en-US" sz="2400" smtClean="0">
                <a:sym typeface="Symbol" pitchFamily="18" charset="2"/>
              </a:rPr>
              <a:t>(</a:t>
            </a:r>
            <a:r>
              <a:rPr lang="en-US" sz="2400" i="1" smtClean="0">
                <a:sym typeface="Symbol" pitchFamily="18" charset="2"/>
              </a:rPr>
              <a:t>n</a:t>
            </a:r>
            <a:r>
              <a:rPr lang="en-US" sz="2400" smtClean="0">
                <a:sym typeface="Symbol" pitchFamily="18" charset="2"/>
              </a:rPr>
              <a:t>), …, </a:t>
            </a:r>
            <a:r>
              <a:rPr lang="en-US" sz="2400" i="1" smtClean="0">
                <a:sym typeface="Symbol" pitchFamily="18" charset="2"/>
              </a:rPr>
              <a:t>c</a:t>
            </a:r>
            <a:r>
              <a:rPr lang="en-US" sz="2400" i="1" baseline="-25000" smtClean="0">
                <a:sym typeface="Symbol" pitchFamily="18" charset="2"/>
              </a:rPr>
              <a:t>M</a:t>
            </a:r>
            <a:r>
              <a:rPr lang="en-US" sz="2400" smtClean="0">
                <a:sym typeface="Symbol" pitchFamily="18" charset="2"/>
              </a:rPr>
              <a:t>(</a:t>
            </a:r>
            <a:r>
              <a:rPr lang="en-US" sz="2400" i="1" smtClean="0">
                <a:sym typeface="Symbol" pitchFamily="18" charset="2"/>
              </a:rPr>
              <a:t>n</a:t>
            </a:r>
            <a:r>
              <a:rPr lang="en-US" sz="2400" smtClean="0">
                <a:sym typeface="Symbol" pitchFamily="18" charset="2"/>
              </a:rPr>
              <a:t>) on these axes.</a:t>
            </a:r>
          </a:p>
          <a:p>
            <a:pPr lvl="1">
              <a:lnSpc>
                <a:spcPct val="90000"/>
              </a:lnSpc>
              <a:buFont typeface="Wingdings" pitchFamily="2" charset="2"/>
              <a:buNone/>
            </a:pPr>
            <a:endParaRPr lang="en-US" sz="1200" smtClean="0">
              <a:sym typeface="Symbol" pitchFamily="18" charset="2"/>
            </a:endParaRPr>
          </a:p>
          <a:p>
            <a:pPr lvl="1">
              <a:lnSpc>
                <a:spcPct val="90000"/>
              </a:lnSpc>
              <a:buFont typeface="Wingdings" pitchFamily="2" charset="2"/>
              <a:buNone/>
            </a:pPr>
            <a:r>
              <a:rPr lang="en-US" sz="2400" smtClean="0">
                <a:sym typeface="Symbol" pitchFamily="18" charset="2"/>
              </a:rPr>
              <a:t>	From (4.11):</a:t>
            </a:r>
          </a:p>
          <a:p>
            <a:pPr lvl="1">
              <a:lnSpc>
                <a:spcPct val="90000"/>
              </a:lnSpc>
              <a:buFont typeface="Wingdings" pitchFamily="2" charset="2"/>
              <a:buNone/>
            </a:pPr>
            <a:endParaRPr lang="en-US" sz="2400" smtClean="0">
              <a:sym typeface="Symbol" pitchFamily="18" charset="2"/>
            </a:endParaRPr>
          </a:p>
          <a:p>
            <a:pPr lvl="1">
              <a:lnSpc>
                <a:spcPct val="90000"/>
              </a:lnSpc>
              <a:buFont typeface="Wingdings" pitchFamily="2" charset="2"/>
              <a:buNone/>
            </a:pPr>
            <a:r>
              <a:rPr lang="en-US" sz="2400" smtClean="0">
                <a:sym typeface="Symbol" pitchFamily="18" charset="2"/>
              </a:rPr>
              <a:t>	From (4.12), (4.13):</a:t>
            </a:r>
          </a:p>
          <a:p>
            <a:pPr lvl="1">
              <a:lnSpc>
                <a:spcPct val="90000"/>
              </a:lnSpc>
              <a:buFont typeface="Wingdings" pitchFamily="2" charset="2"/>
              <a:buNone/>
            </a:pPr>
            <a:r>
              <a:rPr lang="en-US" sz="2400" smtClean="0"/>
              <a:t> </a:t>
            </a:r>
          </a:p>
          <a:p>
            <a:pPr lvl="1">
              <a:lnSpc>
                <a:spcPct val="90000"/>
              </a:lnSpc>
              <a:buFont typeface="Wingdings" pitchFamily="2" charset="2"/>
              <a:buNone/>
            </a:pPr>
            <a:endParaRPr lang="en-US" sz="2400" smtClean="0"/>
          </a:p>
        </p:txBody>
      </p:sp>
      <p:graphicFrame>
        <p:nvGraphicFramePr>
          <p:cNvPr id="44034" name="Object 9"/>
          <p:cNvGraphicFramePr>
            <a:graphicFrameLocks noChangeAspect="1"/>
          </p:cNvGraphicFramePr>
          <p:nvPr>
            <p:ph sz="half" idx="4294967295"/>
          </p:nvPr>
        </p:nvGraphicFramePr>
        <p:xfrm>
          <a:off x="2895600" y="914400"/>
          <a:ext cx="3505200" cy="463550"/>
        </p:xfrm>
        <a:graphic>
          <a:graphicData uri="http://schemas.openxmlformats.org/presentationml/2006/ole">
            <p:oleObj spid="_x0000_s44034" name="Equation" r:id="rId3" imgW="1726920" imgH="228600" progId="">
              <p:embed/>
            </p:oleObj>
          </a:graphicData>
        </a:graphic>
      </p:graphicFrame>
      <p:graphicFrame>
        <p:nvGraphicFramePr>
          <p:cNvPr id="44035" name="Object 13"/>
          <p:cNvGraphicFramePr>
            <a:graphicFrameLocks noChangeAspect="1"/>
          </p:cNvGraphicFramePr>
          <p:nvPr>
            <p:ph sz="half" idx="4294967295"/>
          </p:nvPr>
        </p:nvGraphicFramePr>
        <p:xfrm>
          <a:off x="2895600" y="1371600"/>
          <a:ext cx="3429000" cy="912813"/>
        </p:xfrm>
        <a:graphic>
          <a:graphicData uri="http://schemas.openxmlformats.org/presentationml/2006/ole">
            <p:oleObj spid="_x0000_s44035" name="Equation" r:id="rId4" imgW="1714320" imgH="457200" progId="">
              <p:embed/>
            </p:oleObj>
          </a:graphicData>
        </a:graphic>
      </p:graphicFrame>
      <p:sp>
        <p:nvSpPr>
          <p:cNvPr id="44041" name="Text Box 17"/>
          <p:cNvSpPr txBox="1">
            <a:spLocks noChangeArrowheads="1"/>
          </p:cNvSpPr>
          <p:nvPr/>
        </p:nvSpPr>
        <p:spPr bwMode="auto">
          <a:xfrm>
            <a:off x="7315200" y="1371600"/>
            <a:ext cx="939800" cy="457200"/>
          </a:xfrm>
          <a:prstGeom prst="rect">
            <a:avLst/>
          </a:prstGeom>
          <a:noFill/>
          <a:ln w="9525">
            <a:noFill/>
            <a:miter lim="800000"/>
            <a:headEnd/>
            <a:tailEnd/>
          </a:ln>
        </p:spPr>
        <p:txBody>
          <a:bodyPr wrap="none">
            <a:spAutoFit/>
          </a:bodyPr>
          <a:lstStyle/>
          <a:p>
            <a:r>
              <a:rPr lang="en-US" sz="2400"/>
              <a:t>(4.13)</a:t>
            </a:r>
          </a:p>
        </p:txBody>
      </p:sp>
      <p:graphicFrame>
        <p:nvGraphicFramePr>
          <p:cNvPr id="44036" name="Object 20"/>
          <p:cNvGraphicFramePr>
            <a:graphicFrameLocks noChangeAspect="1"/>
          </p:cNvGraphicFramePr>
          <p:nvPr>
            <p:ph sz="half" idx="4294967295"/>
          </p:nvPr>
        </p:nvGraphicFramePr>
        <p:xfrm>
          <a:off x="3657600" y="3657600"/>
          <a:ext cx="2362200" cy="854075"/>
        </p:xfrm>
        <a:graphic>
          <a:graphicData uri="http://schemas.openxmlformats.org/presentationml/2006/ole">
            <p:oleObj spid="_x0000_s44036" name="Equation" r:id="rId5" imgW="1193760" imgH="431640" progId="">
              <p:embed/>
            </p:oleObj>
          </a:graphicData>
        </a:graphic>
      </p:graphicFrame>
      <p:graphicFrame>
        <p:nvGraphicFramePr>
          <p:cNvPr id="44037" name="Object 22"/>
          <p:cNvGraphicFramePr>
            <a:graphicFrameLocks noChangeAspect="1"/>
          </p:cNvGraphicFramePr>
          <p:nvPr>
            <p:ph sz="half" idx="4294967295"/>
          </p:nvPr>
        </p:nvGraphicFramePr>
        <p:xfrm>
          <a:off x="4114800" y="4953000"/>
          <a:ext cx="3733800" cy="561975"/>
        </p:xfrm>
        <a:graphic>
          <a:graphicData uri="http://schemas.openxmlformats.org/presentationml/2006/ole">
            <p:oleObj spid="_x0000_s44037" name="Equation" r:id="rId6" imgW="1854000" imgH="279360" progId="">
              <p:embed/>
            </p:oleObj>
          </a:graphicData>
        </a:graphic>
      </p:graphicFrame>
      <p:sp>
        <p:nvSpPr>
          <p:cNvPr id="44042" name="Text Box 24"/>
          <p:cNvSpPr txBox="1">
            <a:spLocks noChangeArrowheads="1"/>
          </p:cNvSpPr>
          <p:nvPr/>
        </p:nvSpPr>
        <p:spPr bwMode="auto">
          <a:xfrm>
            <a:off x="7289800" y="3810000"/>
            <a:ext cx="939800" cy="457200"/>
          </a:xfrm>
          <a:prstGeom prst="rect">
            <a:avLst/>
          </a:prstGeom>
          <a:noFill/>
          <a:ln w="9525">
            <a:noFill/>
            <a:miter lim="800000"/>
            <a:headEnd/>
            <a:tailEnd/>
          </a:ln>
        </p:spPr>
        <p:txBody>
          <a:bodyPr wrap="none">
            <a:spAutoFit/>
          </a:bodyPr>
          <a:lstStyle/>
          <a:p>
            <a:r>
              <a:rPr lang="en-US" sz="2400"/>
              <a:t>(4.14)</a:t>
            </a:r>
          </a:p>
        </p:txBody>
      </p:sp>
      <p:sp>
        <p:nvSpPr>
          <p:cNvPr id="44043" name="Text Box 25"/>
          <p:cNvSpPr txBox="1">
            <a:spLocks noChangeArrowheads="1"/>
          </p:cNvSpPr>
          <p:nvPr/>
        </p:nvSpPr>
        <p:spPr bwMode="auto">
          <a:xfrm>
            <a:off x="7289800" y="5486400"/>
            <a:ext cx="939800" cy="457200"/>
          </a:xfrm>
          <a:prstGeom prst="rect">
            <a:avLst/>
          </a:prstGeom>
          <a:noFill/>
          <a:ln w="9525">
            <a:noFill/>
            <a:miter lim="800000"/>
            <a:headEnd/>
            <a:tailEnd/>
          </a:ln>
        </p:spPr>
        <p:txBody>
          <a:bodyPr wrap="none">
            <a:spAutoFit/>
          </a:bodyPr>
          <a:lstStyle/>
          <a:p>
            <a:r>
              <a:rPr lang="en-US" sz="2400"/>
              <a:t>(4.15)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p:spPr>
        <p:txBody>
          <a:bodyPr/>
          <a:lstStyle/>
          <a:p>
            <a:r>
              <a:rPr lang="en-US"/>
              <a:t>		 </a:t>
            </a:r>
            <a:r>
              <a:rPr lang="en-US" sz="1200"/>
              <a:t> </a:t>
            </a:r>
            <a:fld id="{F64DFF06-BAC6-46D6-A98D-7F8B7CB6D528}" type="slidenum">
              <a:rPr lang="en-US" sz="1200">
                <a:solidFill>
                  <a:srgbClr val="003399"/>
                </a:solidFill>
              </a:rPr>
              <a:pPr/>
              <a:t>48</a:t>
            </a:fld>
            <a:endParaRPr lang="en-US" sz="1200">
              <a:solidFill>
                <a:srgbClr val="003399"/>
              </a:solidFill>
            </a:endParaRPr>
          </a:p>
        </p:txBody>
      </p:sp>
      <p:sp>
        <p:nvSpPr>
          <p:cNvPr id="67587" name="Rectangle 2"/>
          <p:cNvSpPr>
            <a:spLocks noGrp="1" noChangeArrowheads="1"/>
          </p:cNvSpPr>
          <p:nvPr>
            <p:ph type="title"/>
          </p:nvPr>
        </p:nvSpPr>
        <p:spPr/>
        <p:txBody>
          <a:bodyPr/>
          <a:lstStyle/>
          <a:p>
            <a:r>
              <a:rPr lang="en-US" sz="2800" smtClean="0"/>
              <a:t>4. Eigenanalysis: Low-Rank Modeling (1)</a:t>
            </a:r>
          </a:p>
        </p:txBody>
      </p:sp>
      <p:sp>
        <p:nvSpPr>
          <p:cNvPr id="67588" name="Rectangle 3"/>
          <p:cNvSpPr>
            <a:spLocks noGrp="1" noChangeArrowheads="1"/>
          </p:cNvSpPr>
          <p:nvPr>
            <p:ph type="body" idx="1"/>
          </p:nvPr>
        </p:nvSpPr>
        <p:spPr>
          <a:xfrm>
            <a:off x="533400" y="838200"/>
            <a:ext cx="8077200" cy="5257800"/>
          </a:xfrm>
        </p:spPr>
        <p:txBody>
          <a:bodyPr/>
          <a:lstStyle/>
          <a:p>
            <a:pPr>
              <a:lnSpc>
                <a:spcPct val="90000"/>
              </a:lnSpc>
            </a:pPr>
            <a:r>
              <a:rPr lang="en-US" sz="2400" b="1" smtClean="0"/>
              <a:t>Dimensionality reduction</a:t>
            </a:r>
            <a:r>
              <a:rPr lang="en-US" sz="2400" smtClean="0"/>
              <a:t>: Transformation in a way that a </a:t>
            </a:r>
            <a:r>
              <a:rPr lang="en-US" sz="2400" i="1" smtClean="0"/>
              <a:t>data vector</a:t>
            </a:r>
            <a:r>
              <a:rPr lang="en-US" sz="2400" smtClean="0"/>
              <a:t> (in </a:t>
            </a:r>
            <a:r>
              <a:rPr lang="en-US" sz="2400" i="1" smtClean="0"/>
              <a:t>data space</a:t>
            </a:r>
            <a:r>
              <a:rPr lang="en-US" sz="2400" smtClean="0"/>
              <a:t>) can be represented by a reduced number of effective feature (in </a:t>
            </a:r>
            <a:r>
              <a:rPr lang="en-US" sz="2400" i="1" smtClean="0"/>
              <a:t>feature space</a:t>
            </a:r>
            <a:r>
              <a:rPr lang="en-US" sz="2400" smtClean="0"/>
              <a:t>) and yet retain most of intrinsic content of input data.</a:t>
            </a:r>
          </a:p>
          <a:p>
            <a:pPr>
              <a:lnSpc>
                <a:spcPct val="90000"/>
              </a:lnSpc>
            </a:pPr>
            <a:endParaRPr lang="en-US" sz="1200" smtClean="0"/>
          </a:p>
          <a:p>
            <a:pPr>
              <a:lnSpc>
                <a:spcPct val="90000"/>
              </a:lnSpc>
            </a:pPr>
            <a:r>
              <a:rPr lang="en-US" sz="2400" smtClean="0"/>
              <a:t>Consider </a:t>
            </a:r>
            <a:r>
              <a:rPr lang="en-US" sz="2400" i="1" smtClean="0"/>
              <a:t>M</a:t>
            </a:r>
            <a:r>
              <a:rPr lang="en-US" sz="2400" smtClean="0"/>
              <a:t>-dimensional data vector </a:t>
            </a:r>
            <a:r>
              <a:rPr lang="en-US" sz="2400" b="1" smtClean="0"/>
              <a:t>u</a:t>
            </a:r>
            <a:r>
              <a:rPr lang="en-US" sz="2400" smtClean="0"/>
              <a:t>(</a:t>
            </a:r>
            <a:r>
              <a:rPr lang="en-US" sz="2400" i="1" smtClean="0"/>
              <a:t>n</a:t>
            </a:r>
            <a:r>
              <a:rPr lang="en-US" sz="2400" smtClean="0"/>
              <a:t>) (representing realization of a wide sense stationary process) that may be expanded as a linear combination of eigenvectors </a:t>
            </a:r>
            <a:r>
              <a:rPr lang="en-US" sz="2400" b="1" smtClean="0">
                <a:sym typeface="Symbol" pitchFamily="18" charset="2"/>
              </a:rPr>
              <a:t>q</a:t>
            </a:r>
            <a:r>
              <a:rPr lang="en-US" sz="2400" baseline="-25000" smtClean="0">
                <a:sym typeface="Symbol" pitchFamily="18" charset="2"/>
              </a:rPr>
              <a:t>1</a:t>
            </a:r>
            <a:r>
              <a:rPr lang="en-US" sz="2400" smtClean="0">
                <a:sym typeface="Symbol" pitchFamily="18" charset="2"/>
              </a:rPr>
              <a:t>, </a:t>
            </a:r>
            <a:r>
              <a:rPr lang="en-US" sz="2400" b="1" smtClean="0">
                <a:sym typeface="Symbol" pitchFamily="18" charset="2"/>
              </a:rPr>
              <a:t>q</a:t>
            </a:r>
            <a:r>
              <a:rPr lang="en-US" sz="2400" baseline="-25000" smtClean="0">
                <a:sym typeface="Symbol" pitchFamily="18" charset="2"/>
              </a:rPr>
              <a:t>2</a:t>
            </a:r>
            <a:r>
              <a:rPr lang="en-US" sz="2400" smtClean="0">
                <a:sym typeface="Symbol" pitchFamily="18" charset="2"/>
              </a:rPr>
              <a:t>,…, </a:t>
            </a:r>
            <a:r>
              <a:rPr lang="en-US" sz="2400" b="1" smtClean="0">
                <a:sym typeface="Symbol" pitchFamily="18" charset="2"/>
              </a:rPr>
              <a:t>q</a:t>
            </a:r>
            <a:r>
              <a:rPr lang="en-US" sz="2400" i="1" baseline="-25000" smtClean="0">
                <a:sym typeface="Symbol" pitchFamily="18" charset="2"/>
              </a:rPr>
              <a:t>M</a:t>
            </a:r>
            <a:r>
              <a:rPr lang="en-US" sz="2400" smtClean="0">
                <a:sym typeface="Symbol" pitchFamily="18" charset="2"/>
              </a:rPr>
              <a:t> corresponding to distinct eigenvalues </a:t>
            </a:r>
            <a:r>
              <a:rPr lang="en-US" sz="2400" i="1" smtClean="0">
                <a:sym typeface="Symbol" pitchFamily="18" charset="2"/>
              </a:rPr>
              <a:t></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a:t>
            </a:r>
            <a:r>
              <a:rPr lang="en-US" sz="2400" baseline="-25000" smtClean="0">
                <a:sym typeface="Symbol" pitchFamily="18" charset="2"/>
              </a:rPr>
              <a:t>2</a:t>
            </a:r>
            <a:r>
              <a:rPr lang="en-US" sz="2400" smtClean="0">
                <a:sym typeface="Symbol" pitchFamily="18" charset="2"/>
              </a:rPr>
              <a:t>,…, </a:t>
            </a:r>
            <a:r>
              <a:rPr lang="en-US" sz="2400" i="1" smtClean="0">
                <a:sym typeface="Symbol" pitchFamily="18" charset="2"/>
              </a:rPr>
              <a:t></a:t>
            </a:r>
            <a:r>
              <a:rPr lang="en-US" sz="2400" i="1" baseline="-25000" smtClean="0">
                <a:sym typeface="Symbol" pitchFamily="18" charset="2"/>
              </a:rPr>
              <a:t>M</a:t>
            </a:r>
            <a:r>
              <a:rPr lang="en-US" sz="2400" smtClean="0">
                <a:sym typeface="Symbol" pitchFamily="18" charset="2"/>
              </a:rPr>
              <a:t> of (</a:t>
            </a:r>
            <a:r>
              <a:rPr lang="en-US" sz="2400" i="1" smtClean="0"/>
              <a:t>M</a:t>
            </a:r>
            <a:r>
              <a:rPr lang="en-US" sz="2400" smtClean="0">
                <a:sym typeface="Symbol" pitchFamily="18" charset="2"/>
              </a:rPr>
              <a:t></a:t>
            </a:r>
            <a:r>
              <a:rPr lang="en-US" sz="2400" i="1" smtClean="0"/>
              <a:t>M</a:t>
            </a:r>
            <a:r>
              <a:rPr lang="en-US" sz="2400" smtClean="0">
                <a:sym typeface="Symbol" pitchFamily="18" charset="2"/>
              </a:rPr>
              <a:t>)-correlation matrix </a:t>
            </a:r>
            <a:r>
              <a:rPr lang="en-US" sz="2400" b="1" smtClean="0">
                <a:sym typeface="Symbol" pitchFamily="18" charset="2"/>
              </a:rPr>
              <a:t>R </a:t>
            </a:r>
            <a:r>
              <a:rPr lang="en-US" sz="2400" smtClean="0">
                <a:sym typeface="Symbol" pitchFamily="18" charset="2"/>
              </a:rPr>
              <a:t>of </a:t>
            </a:r>
            <a:r>
              <a:rPr lang="en-US" sz="2400" b="1" smtClean="0"/>
              <a:t>u</a:t>
            </a:r>
            <a:r>
              <a:rPr lang="en-US" sz="2400" smtClean="0"/>
              <a:t>(</a:t>
            </a:r>
            <a:r>
              <a:rPr lang="en-US" sz="2400" i="1" smtClean="0"/>
              <a:t>n</a:t>
            </a:r>
            <a:r>
              <a:rPr lang="en-US" sz="2400" smtClean="0"/>
              <a:t>). See (4.11). If knowing </a:t>
            </a:r>
            <a:r>
              <a:rPr lang="en-US" sz="2400" i="1" smtClean="0"/>
              <a:t>prior knowledge</a:t>
            </a:r>
            <a:r>
              <a:rPr lang="en-US" sz="2400" smtClean="0"/>
              <a:t> that (</a:t>
            </a:r>
            <a:r>
              <a:rPr lang="en-US" sz="2400" i="1" smtClean="0"/>
              <a:t>M</a:t>
            </a:r>
            <a:r>
              <a:rPr lang="en-US" sz="2400" smtClean="0"/>
              <a:t>-</a:t>
            </a:r>
            <a:r>
              <a:rPr lang="en-US" sz="2400" i="1" smtClean="0"/>
              <a:t>p</a:t>
            </a:r>
            <a:r>
              <a:rPr lang="en-US" sz="2400" smtClean="0"/>
              <a:t>) eigenvalues </a:t>
            </a:r>
            <a:r>
              <a:rPr lang="en-US" sz="2400" i="1" smtClean="0">
                <a:sym typeface="Symbol" pitchFamily="18" charset="2"/>
              </a:rPr>
              <a:t></a:t>
            </a:r>
            <a:r>
              <a:rPr lang="en-US" sz="2400" i="1" baseline="-25000" smtClean="0">
                <a:sym typeface="Symbol" pitchFamily="18" charset="2"/>
              </a:rPr>
              <a:t>p</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a:t>
            </a:r>
            <a:r>
              <a:rPr lang="en-US" sz="2400" i="1" baseline="-25000" smtClean="0">
                <a:sym typeface="Symbol" pitchFamily="18" charset="2"/>
              </a:rPr>
              <a:t>M</a:t>
            </a:r>
            <a:r>
              <a:rPr lang="en-US" sz="2400" smtClean="0">
                <a:sym typeface="Symbol" pitchFamily="18" charset="2"/>
              </a:rPr>
              <a:t> are all very small, then truncating  (4.11) at term </a:t>
            </a:r>
            <a:r>
              <a:rPr lang="en-US" sz="2400" i="1" smtClean="0">
                <a:sym typeface="Symbol" pitchFamily="18" charset="2"/>
              </a:rPr>
              <a:t>i</a:t>
            </a:r>
            <a:r>
              <a:rPr lang="en-US" sz="2400" smtClean="0">
                <a:sym typeface="Symbol" pitchFamily="18" charset="2"/>
              </a:rPr>
              <a:t>=</a:t>
            </a:r>
            <a:r>
              <a:rPr lang="en-US" sz="2400" i="1" smtClean="0">
                <a:sym typeface="Symbol" pitchFamily="18" charset="2"/>
              </a:rPr>
              <a:t>p</a:t>
            </a:r>
            <a:r>
              <a:rPr lang="en-US" sz="2400" smtClean="0">
                <a:sym typeface="Symbol" pitchFamily="18" charset="2"/>
              </a:rPr>
              <a:t>. Then, an </a:t>
            </a:r>
            <a:r>
              <a:rPr lang="en-US" sz="2400" i="1" smtClean="0">
                <a:sym typeface="Symbol" pitchFamily="18" charset="2"/>
              </a:rPr>
              <a:t>approximate reconstruction</a:t>
            </a:r>
            <a:r>
              <a:rPr lang="en-US" sz="2400" smtClean="0">
                <a:sym typeface="Symbol" pitchFamily="18" charset="2"/>
              </a:rPr>
              <a:t> of data vector </a:t>
            </a:r>
            <a:r>
              <a:rPr lang="en-US" sz="2400" b="1" smtClean="0">
                <a:sym typeface="Symbol" pitchFamily="18" charset="2"/>
              </a:rPr>
              <a:t>u</a:t>
            </a:r>
            <a:r>
              <a:rPr lang="en-US" sz="2400" smtClean="0">
                <a:sym typeface="Symbol" pitchFamily="18" charset="2"/>
              </a:rPr>
              <a:t>(</a:t>
            </a:r>
            <a:r>
              <a:rPr lang="en-US" sz="2400" i="1" smtClean="0">
                <a:sym typeface="Symbol" pitchFamily="18" charset="2"/>
              </a:rPr>
              <a:t>n</a:t>
            </a:r>
            <a:r>
              <a:rPr lang="en-US" sz="2400" smtClean="0">
                <a:sym typeface="Symbol" pitchFamily="18" charset="2"/>
              </a:rPr>
              <a:t>) can be defined:</a:t>
            </a:r>
            <a:endParaRPr lang="en-US" sz="2400" smtClean="0"/>
          </a:p>
          <a:p>
            <a:pPr>
              <a:lnSpc>
                <a:spcPct val="90000"/>
              </a:lnSpc>
            </a:pPr>
            <a:endParaRPr lang="en-US" sz="24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Date Placeholder 3"/>
          <p:cNvSpPr>
            <a:spLocks noGrp="1"/>
          </p:cNvSpPr>
          <p:nvPr>
            <p:ph type="dt" sz="quarter" idx="10"/>
          </p:nvPr>
        </p:nvSpPr>
        <p:spPr>
          <a:noFill/>
        </p:spPr>
        <p:txBody>
          <a:bodyPr/>
          <a:lstStyle/>
          <a:p>
            <a:r>
              <a:rPr lang="en-US"/>
              <a:t>		 </a:t>
            </a:r>
            <a:r>
              <a:rPr lang="en-US" sz="1200"/>
              <a:t> </a:t>
            </a:r>
            <a:fld id="{6C978C91-BC03-4DB2-86DC-5E03E61E5182}" type="slidenum">
              <a:rPr lang="en-US" sz="1200">
                <a:solidFill>
                  <a:srgbClr val="003399"/>
                </a:solidFill>
              </a:rPr>
              <a:pPr/>
              <a:t>49</a:t>
            </a:fld>
            <a:endParaRPr lang="en-US" sz="1200">
              <a:solidFill>
                <a:srgbClr val="003399"/>
              </a:solidFill>
            </a:endParaRPr>
          </a:p>
        </p:txBody>
      </p:sp>
      <p:sp>
        <p:nvSpPr>
          <p:cNvPr id="45060" name="Rectangle 7"/>
          <p:cNvSpPr>
            <a:spLocks noGrp="1" noChangeArrowheads="1"/>
          </p:cNvSpPr>
          <p:nvPr>
            <p:ph type="title"/>
          </p:nvPr>
        </p:nvSpPr>
        <p:spPr/>
        <p:txBody>
          <a:bodyPr/>
          <a:lstStyle/>
          <a:p>
            <a:r>
              <a:rPr lang="en-US" sz="2800" smtClean="0"/>
              <a:t>4. Eigenanalysis: Low-Rank Modeling (2)</a:t>
            </a:r>
          </a:p>
        </p:txBody>
      </p:sp>
      <p:sp>
        <p:nvSpPr>
          <p:cNvPr id="45061" name="Rectangle 3"/>
          <p:cNvSpPr>
            <a:spLocks noGrp="1" noChangeArrowheads="1"/>
          </p:cNvSpPr>
          <p:nvPr>
            <p:ph type="body" idx="1"/>
          </p:nvPr>
        </p:nvSpPr>
        <p:spPr/>
        <p:txBody>
          <a:bodyPr/>
          <a:lstStyle/>
          <a:p>
            <a:endParaRPr lang="en-US" smtClean="0"/>
          </a:p>
          <a:p>
            <a:endParaRPr lang="en-US" smtClean="0"/>
          </a:p>
          <a:p>
            <a:r>
              <a:rPr lang="en-US" sz="2400" smtClean="0"/>
              <a:t>Vector </a:t>
            </a:r>
            <a:r>
              <a:rPr lang="en-US" sz="2400" b="1" smtClean="0"/>
              <a:t>u</a:t>
            </a:r>
            <a:r>
              <a:rPr lang="en-US" sz="2400" i="1" smtClean="0"/>
              <a:t>’</a:t>
            </a:r>
            <a:r>
              <a:rPr lang="en-US" sz="2400" smtClean="0"/>
              <a:t>(</a:t>
            </a:r>
            <a:r>
              <a:rPr lang="en-US" sz="2400" i="1" smtClean="0"/>
              <a:t>n</a:t>
            </a:r>
            <a:r>
              <a:rPr lang="en-US" sz="2400" smtClean="0"/>
              <a:t>) has rank </a:t>
            </a:r>
            <a:r>
              <a:rPr lang="en-US" sz="2400" i="1" smtClean="0"/>
              <a:t>p </a:t>
            </a:r>
            <a:r>
              <a:rPr lang="en-US" sz="2400" smtClean="0"/>
              <a:t>&lt; </a:t>
            </a:r>
            <a:r>
              <a:rPr lang="en-US" sz="2400" i="1" smtClean="0"/>
              <a:t>M </a:t>
            </a:r>
            <a:r>
              <a:rPr lang="en-US" sz="2400" smtClean="0"/>
              <a:t>of original</a:t>
            </a:r>
            <a:r>
              <a:rPr lang="en-US" sz="2400" i="1" smtClean="0"/>
              <a:t> </a:t>
            </a:r>
            <a:r>
              <a:rPr lang="en-US" sz="2400" smtClean="0"/>
              <a:t>data vector</a:t>
            </a:r>
            <a:r>
              <a:rPr lang="en-US" sz="2400" i="1" smtClean="0"/>
              <a:t> </a:t>
            </a:r>
            <a:r>
              <a:rPr lang="en-US" sz="2400" b="1" smtClean="0"/>
              <a:t>u</a:t>
            </a:r>
            <a:r>
              <a:rPr lang="en-US" sz="2400" smtClean="0"/>
              <a:t>(</a:t>
            </a:r>
            <a:r>
              <a:rPr lang="en-US" sz="2400" i="1" smtClean="0"/>
              <a:t>n</a:t>
            </a:r>
            <a:r>
              <a:rPr lang="en-US" sz="2400" smtClean="0"/>
              <a:t>). Model in (4.16): </a:t>
            </a:r>
            <a:r>
              <a:rPr lang="en-US" sz="2400" b="1" smtClean="0"/>
              <a:t>low-rank model</a:t>
            </a:r>
            <a:r>
              <a:rPr lang="en-US" sz="2400" i="1" smtClean="0"/>
              <a:t>.</a:t>
            </a:r>
          </a:p>
          <a:p>
            <a:endParaRPr lang="en-US" sz="1200" i="1" smtClean="0"/>
          </a:p>
          <a:p>
            <a:r>
              <a:rPr lang="en-US" sz="2400" u="sng" smtClean="0"/>
              <a:t>Meaning</a:t>
            </a:r>
            <a:r>
              <a:rPr lang="en-US" sz="2400" smtClean="0"/>
              <a:t>: approximation </a:t>
            </a:r>
            <a:r>
              <a:rPr lang="en-US" sz="2400" b="1" smtClean="0"/>
              <a:t>u</a:t>
            </a:r>
            <a:r>
              <a:rPr lang="en-US" sz="2400" i="1" smtClean="0"/>
              <a:t>’</a:t>
            </a:r>
            <a:r>
              <a:rPr lang="en-US" sz="2400" smtClean="0"/>
              <a:t>(</a:t>
            </a:r>
            <a:r>
              <a:rPr lang="en-US" sz="2400" i="1" smtClean="0"/>
              <a:t>n</a:t>
            </a:r>
            <a:r>
              <a:rPr lang="en-US" sz="2400" smtClean="0"/>
              <a:t>) can be reconstructed by using a set of </a:t>
            </a:r>
            <a:r>
              <a:rPr lang="en-US" sz="2400" i="1" smtClean="0"/>
              <a:t>p</a:t>
            </a:r>
            <a:r>
              <a:rPr lang="en-US" sz="2400" smtClean="0"/>
              <a:t> numbers </a:t>
            </a:r>
            <a:r>
              <a:rPr lang="en-US" sz="2400" i="1" smtClean="0">
                <a:sym typeface="Symbol" pitchFamily="18" charset="2"/>
              </a:rPr>
              <a:t>c</a:t>
            </a:r>
            <a:r>
              <a:rPr lang="en-US" sz="2400" baseline="-25000" smtClean="0">
                <a:sym typeface="Symbol" pitchFamily="18" charset="2"/>
              </a:rPr>
              <a:t>1</a:t>
            </a:r>
            <a:r>
              <a:rPr lang="en-US" sz="2400" smtClean="0">
                <a:sym typeface="Symbol" pitchFamily="18" charset="2"/>
              </a:rPr>
              <a:t>(</a:t>
            </a:r>
            <a:r>
              <a:rPr lang="en-US" sz="2400" i="1" smtClean="0">
                <a:sym typeface="Symbol" pitchFamily="18" charset="2"/>
              </a:rPr>
              <a:t>n</a:t>
            </a:r>
            <a:r>
              <a:rPr lang="en-US" sz="2400" smtClean="0">
                <a:sym typeface="Symbol" pitchFamily="18" charset="2"/>
              </a:rPr>
              <a:t>), </a:t>
            </a:r>
            <a:r>
              <a:rPr lang="en-US" sz="2400" i="1" smtClean="0">
                <a:sym typeface="Symbol" pitchFamily="18" charset="2"/>
              </a:rPr>
              <a:t>c</a:t>
            </a:r>
            <a:r>
              <a:rPr lang="en-US" sz="2400" baseline="-25000" smtClean="0">
                <a:sym typeface="Symbol" pitchFamily="18" charset="2"/>
              </a:rPr>
              <a:t>2</a:t>
            </a:r>
            <a:r>
              <a:rPr lang="en-US" sz="2400" smtClean="0">
                <a:sym typeface="Symbol" pitchFamily="18" charset="2"/>
              </a:rPr>
              <a:t>(</a:t>
            </a:r>
            <a:r>
              <a:rPr lang="en-US" sz="2400" i="1" smtClean="0">
                <a:sym typeface="Symbol" pitchFamily="18" charset="2"/>
              </a:rPr>
              <a:t>n</a:t>
            </a:r>
            <a:r>
              <a:rPr lang="en-US" sz="2400" smtClean="0">
                <a:sym typeface="Symbol" pitchFamily="18" charset="2"/>
              </a:rPr>
              <a:t>), …, </a:t>
            </a:r>
            <a:r>
              <a:rPr lang="en-US" sz="2400" i="1" smtClean="0">
                <a:sym typeface="Symbol" pitchFamily="18" charset="2"/>
              </a:rPr>
              <a:t>c</a:t>
            </a:r>
            <a:r>
              <a:rPr lang="en-US" sz="2400" i="1" baseline="-25000" smtClean="0">
                <a:sym typeface="Symbol" pitchFamily="18" charset="2"/>
              </a:rPr>
              <a:t>p</a:t>
            </a:r>
            <a:r>
              <a:rPr lang="en-US" sz="2400" smtClean="0">
                <a:sym typeface="Symbol" pitchFamily="18" charset="2"/>
              </a:rPr>
              <a:t>(</a:t>
            </a:r>
            <a:r>
              <a:rPr lang="en-US" sz="2400" i="1" smtClean="0">
                <a:sym typeface="Symbol" pitchFamily="18" charset="2"/>
              </a:rPr>
              <a:t>n</a:t>
            </a:r>
            <a:r>
              <a:rPr lang="en-US" sz="2400" smtClean="0">
                <a:sym typeface="Symbol" pitchFamily="18" charset="2"/>
              </a:rPr>
              <a:t>)</a:t>
            </a:r>
            <a:r>
              <a:rPr lang="en-US" sz="2800" smtClean="0">
                <a:sym typeface="Symbol" pitchFamily="18" charset="2"/>
              </a:rPr>
              <a:t>. </a:t>
            </a:r>
            <a:r>
              <a:rPr lang="en-US" sz="2400" smtClean="0">
                <a:sym typeface="Symbol" pitchFamily="18" charset="2"/>
              </a:rPr>
              <a:t>In other words, new vector </a:t>
            </a:r>
            <a:r>
              <a:rPr lang="en-US" sz="2400" b="1" smtClean="0">
                <a:sym typeface="Symbol" pitchFamily="18" charset="2"/>
              </a:rPr>
              <a:t>c</a:t>
            </a:r>
            <a:r>
              <a:rPr lang="en-US" sz="2400" smtClean="0">
                <a:sym typeface="Symbol" pitchFamily="18" charset="2"/>
              </a:rPr>
              <a:t>(</a:t>
            </a:r>
            <a:r>
              <a:rPr lang="en-US" sz="2400" i="1" smtClean="0">
                <a:sym typeface="Symbol" pitchFamily="18" charset="2"/>
              </a:rPr>
              <a:t>n</a:t>
            </a:r>
            <a:r>
              <a:rPr lang="en-US" sz="2400" smtClean="0">
                <a:sym typeface="Symbol" pitchFamily="18" charset="2"/>
              </a:rPr>
              <a:t>)=[</a:t>
            </a:r>
            <a:r>
              <a:rPr lang="en-US" sz="2400" i="1" smtClean="0">
                <a:sym typeface="Symbol" pitchFamily="18" charset="2"/>
              </a:rPr>
              <a:t>c</a:t>
            </a:r>
            <a:r>
              <a:rPr lang="en-US" sz="2400" baseline="-25000" smtClean="0">
                <a:sym typeface="Symbol" pitchFamily="18" charset="2"/>
              </a:rPr>
              <a:t>1</a:t>
            </a:r>
            <a:r>
              <a:rPr lang="en-US" sz="2400" smtClean="0">
                <a:sym typeface="Symbol" pitchFamily="18" charset="2"/>
              </a:rPr>
              <a:t>(</a:t>
            </a:r>
            <a:r>
              <a:rPr lang="en-US" sz="2400" i="1" smtClean="0">
                <a:sym typeface="Symbol" pitchFamily="18" charset="2"/>
              </a:rPr>
              <a:t>n</a:t>
            </a:r>
            <a:r>
              <a:rPr lang="en-US" sz="2400" smtClean="0">
                <a:sym typeface="Symbol" pitchFamily="18" charset="2"/>
              </a:rPr>
              <a:t>), </a:t>
            </a:r>
            <a:r>
              <a:rPr lang="en-US" sz="2400" i="1" smtClean="0">
                <a:sym typeface="Symbol" pitchFamily="18" charset="2"/>
              </a:rPr>
              <a:t>c</a:t>
            </a:r>
            <a:r>
              <a:rPr lang="en-US" sz="2400" baseline="-25000" smtClean="0">
                <a:sym typeface="Symbol" pitchFamily="18" charset="2"/>
              </a:rPr>
              <a:t>2</a:t>
            </a:r>
            <a:r>
              <a:rPr lang="en-US" sz="2400" smtClean="0">
                <a:sym typeface="Symbol" pitchFamily="18" charset="2"/>
              </a:rPr>
              <a:t>(</a:t>
            </a:r>
            <a:r>
              <a:rPr lang="en-US" sz="2400" i="1" smtClean="0">
                <a:sym typeface="Symbol" pitchFamily="18" charset="2"/>
              </a:rPr>
              <a:t>n</a:t>
            </a:r>
            <a:r>
              <a:rPr lang="en-US" sz="2400" smtClean="0">
                <a:sym typeface="Symbol" pitchFamily="18" charset="2"/>
              </a:rPr>
              <a:t>), …, </a:t>
            </a:r>
            <a:r>
              <a:rPr lang="en-US" sz="2400" i="1" smtClean="0">
                <a:sym typeface="Symbol" pitchFamily="18" charset="2"/>
              </a:rPr>
              <a:t>c</a:t>
            </a:r>
            <a:r>
              <a:rPr lang="en-US" sz="2400" i="1" baseline="-25000" smtClean="0">
                <a:sym typeface="Symbol" pitchFamily="18" charset="2"/>
              </a:rPr>
              <a:t>p</a:t>
            </a:r>
            <a:r>
              <a:rPr lang="en-US" sz="2400" smtClean="0">
                <a:sym typeface="Symbol" pitchFamily="18" charset="2"/>
              </a:rPr>
              <a:t>(</a:t>
            </a:r>
            <a:r>
              <a:rPr lang="en-US" sz="2400" i="1" smtClean="0">
                <a:sym typeface="Symbol" pitchFamily="18" charset="2"/>
              </a:rPr>
              <a:t>n</a:t>
            </a:r>
            <a:r>
              <a:rPr lang="en-US" sz="2400" smtClean="0">
                <a:sym typeface="Symbol" pitchFamily="18" charset="2"/>
              </a:rPr>
              <a:t>)] is viewed as a </a:t>
            </a:r>
            <a:r>
              <a:rPr lang="en-US" sz="2400" i="1" smtClean="0">
                <a:sym typeface="Symbol" pitchFamily="18" charset="2"/>
              </a:rPr>
              <a:t>reduced-rank representation</a:t>
            </a:r>
            <a:r>
              <a:rPr lang="en-US" sz="2400" smtClean="0">
                <a:sym typeface="Symbol" pitchFamily="18" charset="2"/>
              </a:rPr>
              <a:t> for </a:t>
            </a:r>
            <a:r>
              <a:rPr lang="en-US" sz="2400" b="1" smtClean="0">
                <a:sym typeface="Symbol" pitchFamily="18" charset="2"/>
              </a:rPr>
              <a:t>u</a:t>
            </a:r>
            <a:r>
              <a:rPr lang="en-US" sz="2400" smtClean="0">
                <a:sym typeface="Symbol" pitchFamily="18" charset="2"/>
              </a:rPr>
              <a:t>(</a:t>
            </a:r>
            <a:r>
              <a:rPr lang="en-US" sz="2400" i="1" smtClean="0">
                <a:sym typeface="Symbol" pitchFamily="18" charset="2"/>
              </a:rPr>
              <a:t>n</a:t>
            </a:r>
            <a:r>
              <a:rPr lang="en-US" sz="2400" smtClean="0">
                <a:sym typeface="Symbol" pitchFamily="18" charset="2"/>
              </a:rPr>
              <a:t>).</a:t>
            </a:r>
          </a:p>
          <a:p>
            <a:endParaRPr lang="en-US" sz="1200" smtClean="0">
              <a:sym typeface="Symbol" pitchFamily="18" charset="2"/>
            </a:endParaRPr>
          </a:p>
          <a:p>
            <a:r>
              <a:rPr lang="en-US" sz="2400" i="1" smtClean="0">
                <a:sym typeface="Symbol" pitchFamily="18" charset="2"/>
              </a:rPr>
              <a:t>Transformation</a:t>
            </a:r>
            <a:r>
              <a:rPr lang="en-US" sz="2400" smtClean="0">
                <a:sym typeface="Symbol" pitchFamily="18" charset="2"/>
              </a:rPr>
              <a:t>: </a:t>
            </a:r>
            <a:r>
              <a:rPr lang="en-US" sz="2400" i="1" smtClean="0">
                <a:sym typeface="Symbol" pitchFamily="18" charset="2"/>
              </a:rPr>
              <a:t>M</a:t>
            </a:r>
            <a:r>
              <a:rPr lang="en-US" sz="2400" smtClean="0">
                <a:sym typeface="Symbol" pitchFamily="18" charset="2"/>
              </a:rPr>
              <a:t>-dimensional data space to </a:t>
            </a:r>
            <a:r>
              <a:rPr lang="en-US" sz="2400" i="1" smtClean="0">
                <a:sym typeface="Symbol" pitchFamily="18" charset="2"/>
              </a:rPr>
              <a:t>p</a:t>
            </a:r>
            <a:r>
              <a:rPr lang="en-US" sz="2400" smtClean="0">
                <a:sym typeface="Symbol" pitchFamily="18" charset="2"/>
              </a:rPr>
              <a:t>-dimensional feature space  </a:t>
            </a:r>
            <a:r>
              <a:rPr lang="en-US" sz="2400" i="1" smtClean="0">
                <a:sym typeface="Symbol" pitchFamily="18" charset="2"/>
              </a:rPr>
              <a:t>subspace decomposition</a:t>
            </a:r>
          </a:p>
        </p:txBody>
      </p:sp>
      <p:graphicFrame>
        <p:nvGraphicFramePr>
          <p:cNvPr id="45058" name="Object 4"/>
          <p:cNvGraphicFramePr>
            <a:graphicFrameLocks noChangeAspect="1"/>
          </p:cNvGraphicFramePr>
          <p:nvPr>
            <p:ph sz="half" idx="4294967295"/>
          </p:nvPr>
        </p:nvGraphicFramePr>
        <p:xfrm>
          <a:off x="2819400" y="990600"/>
          <a:ext cx="3429000" cy="869950"/>
        </p:xfrm>
        <a:graphic>
          <a:graphicData uri="http://schemas.openxmlformats.org/presentationml/2006/ole">
            <p:oleObj spid="_x0000_s45058" name="Equation" r:id="rId3" imgW="1752480" imgH="444240" progId="">
              <p:embed/>
            </p:oleObj>
          </a:graphicData>
        </a:graphic>
      </p:graphicFrame>
      <p:sp>
        <p:nvSpPr>
          <p:cNvPr id="45062" name="Text Box 8"/>
          <p:cNvSpPr txBox="1">
            <a:spLocks noChangeArrowheads="1"/>
          </p:cNvSpPr>
          <p:nvPr/>
        </p:nvSpPr>
        <p:spPr bwMode="auto">
          <a:xfrm>
            <a:off x="7391400" y="1143000"/>
            <a:ext cx="939800" cy="457200"/>
          </a:xfrm>
          <a:prstGeom prst="rect">
            <a:avLst/>
          </a:prstGeom>
          <a:noFill/>
          <a:ln w="9525">
            <a:noFill/>
            <a:miter lim="800000"/>
            <a:headEnd/>
            <a:tailEnd/>
          </a:ln>
        </p:spPr>
        <p:txBody>
          <a:bodyPr wrap="none">
            <a:spAutoFit/>
          </a:bodyPr>
          <a:lstStyle/>
          <a:p>
            <a:r>
              <a:rPr lang="en-US" sz="2400"/>
              <a:t>(4.16)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Date Placeholder 5"/>
          <p:cNvSpPr>
            <a:spLocks noGrp="1"/>
          </p:cNvSpPr>
          <p:nvPr>
            <p:ph type="dt" sz="quarter" idx="10"/>
          </p:nvPr>
        </p:nvSpPr>
        <p:spPr>
          <a:noFill/>
        </p:spPr>
        <p:txBody>
          <a:bodyPr/>
          <a:lstStyle/>
          <a:p>
            <a:r>
              <a:rPr lang="en-US"/>
              <a:t>		 </a:t>
            </a:r>
            <a:r>
              <a:rPr lang="en-US" sz="1200"/>
              <a:t> </a:t>
            </a:r>
            <a:fld id="{BF394131-AC50-4D52-8EBB-C79AB649C180}" type="slidenum">
              <a:rPr lang="en-US" sz="1200">
                <a:solidFill>
                  <a:srgbClr val="003399"/>
                </a:solidFill>
              </a:rPr>
              <a:pPr/>
              <a:t>5</a:t>
            </a:fld>
            <a:endParaRPr lang="en-US" sz="1200">
              <a:solidFill>
                <a:srgbClr val="003399"/>
              </a:solidFill>
            </a:endParaRPr>
          </a:p>
        </p:txBody>
      </p:sp>
      <p:sp>
        <p:nvSpPr>
          <p:cNvPr id="3078" name="Rectangle 11"/>
          <p:cNvSpPr>
            <a:spLocks noGrp="1" noChangeArrowheads="1"/>
          </p:cNvSpPr>
          <p:nvPr>
            <p:ph type="title"/>
          </p:nvPr>
        </p:nvSpPr>
        <p:spPr/>
        <p:txBody>
          <a:bodyPr/>
          <a:lstStyle/>
          <a:p>
            <a:r>
              <a:rPr lang="en-US" sz="2800" smtClean="0"/>
              <a:t>3. Power Spectrum (3)</a:t>
            </a:r>
          </a:p>
        </p:txBody>
      </p:sp>
      <p:graphicFrame>
        <p:nvGraphicFramePr>
          <p:cNvPr id="3074" name="Object 4"/>
          <p:cNvGraphicFramePr>
            <a:graphicFrameLocks noChangeAspect="1"/>
          </p:cNvGraphicFramePr>
          <p:nvPr>
            <p:ph sz="half" idx="1"/>
          </p:nvPr>
        </p:nvGraphicFramePr>
        <p:xfrm>
          <a:off x="1524000" y="914400"/>
          <a:ext cx="6400800" cy="1341438"/>
        </p:xfrm>
        <a:graphic>
          <a:graphicData uri="http://schemas.openxmlformats.org/presentationml/2006/ole">
            <p:oleObj spid="_x0000_s3074" name="Equation" r:id="rId3" imgW="8001000" imgH="1676160" progId="">
              <p:embed/>
            </p:oleObj>
          </a:graphicData>
        </a:graphic>
      </p:graphicFrame>
      <p:graphicFrame>
        <p:nvGraphicFramePr>
          <p:cNvPr id="3075" name="Object 7"/>
          <p:cNvGraphicFramePr>
            <a:graphicFrameLocks noChangeAspect="1"/>
          </p:cNvGraphicFramePr>
          <p:nvPr>
            <p:ph sz="quarter" idx="2"/>
          </p:nvPr>
        </p:nvGraphicFramePr>
        <p:xfrm>
          <a:off x="2286000" y="3182938"/>
          <a:ext cx="4419600" cy="587375"/>
        </p:xfrm>
        <a:graphic>
          <a:graphicData uri="http://schemas.openxmlformats.org/presentationml/2006/ole">
            <p:oleObj spid="_x0000_s3075" name="Equation" r:id="rId4" imgW="5448240" imgH="723600" progId="">
              <p:embed/>
            </p:oleObj>
          </a:graphicData>
        </a:graphic>
      </p:graphicFrame>
      <p:graphicFrame>
        <p:nvGraphicFramePr>
          <p:cNvPr id="3076" name="Object 10"/>
          <p:cNvGraphicFramePr>
            <a:graphicFrameLocks noChangeAspect="1"/>
          </p:cNvGraphicFramePr>
          <p:nvPr>
            <p:ph sz="quarter" idx="3"/>
          </p:nvPr>
        </p:nvGraphicFramePr>
        <p:xfrm>
          <a:off x="2743200" y="4191000"/>
          <a:ext cx="3810000" cy="1038225"/>
        </p:xfrm>
        <a:graphic>
          <a:graphicData uri="http://schemas.openxmlformats.org/presentationml/2006/ole">
            <p:oleObj spid="_x0000_s3076" name="Equation" r:id="rId5" imgW="4940280" imgH="1346040" progId="">
              <p:embed/>
            </p:oleObj>
          </a:graphicData>
        </a:graphic>
      </p:graphicFrame>
      <p:sp>
        <p:nvSpPr>
          <p:cNvPr id="3079" name="Text Box 13"/>
          <p:cNvSpPr txBox="1">
            <a:spLocks noChangeArrowheads="1"/>
          </p:cNvSpPr>
          <p:nvPr/>
        </p:nvSpPr>
        <p:spPr bwMode="auto">
          <a:xfrm>
            <a:off x="7680325" y="1676400"/>
            <a:ext cx="706438" cy="396875"/>
          </a:xfrm>
          <a:prstGeom prst="rect">
            <a:avLst/>
          </a:prstGeom>
          <a:noFill/>
          <a:ln w="9525">
            <a:noFill/>
            <a:miter lim="800000"/>
            <a:headEnd/>
            <a:tailEnd/>
          </a:ln>
        </p:spPr>
        <p:txBody>
          <a:bodyPr wrap="none">
            <a:spAutoFit/>
          </a:bodyPr>
          <a:lstStyle/>
          <a:p>
            <a:r>
              <a:rPr lang="en-US"/>
              <a:t>(3-5)</a:t>
            </a:r>
          </a:p>
        </p:txBody>
      </p:sp>
      <p:sp>
        <p:nvSpPr>
          <p:cNvPr id="3080" name="Text Box 14"/>
          <p:cNvSpPr txBox="1">
            <a:spLocks noChangeArrowheads="1"/>
          </p:cNvSpPr>
          <p:nvPr/>
        </p:nvSpPr>
        <p:spPr bwMode="auto">
          <a:xfrm>
            <a:off x="533400" y="2362200"/>
            <a:ext cx="8458200" cy="3629025"/>
          </a:xfrm>
          <a:prstGeom prst="rect">
            <a:avLst/>
          </a:prstGeom>
          <a:noFill/>
          <a:ln w="9525">
            <a:noFill/>
            <a:miter lim="800000"/>
            <a:headEnd/>
            <a:tailEnd/>
          </a:ln>
        </p:spPr>
        <p:txBody>
          <a:bodyPr>
            <a:spAutoFit/>
          </a:bodyPr>
          <a:lstStyle/>
          <a:p>
            <a:r>
              <a:rPr kumimoji="1" lang="en-US" altLang="ko-KR">
                <a:ea typeface="굴림" pitchFamily="50" charset="-127"/>
              </a:rPr>
              <a:t>represents the power distribution of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based on (– </a:t>
            </a:r>
            <a:r>
              <a:rPr kumimoji="1" lang="en-US" altLang="ko-KR" i="1">
                <a:ea typeface="굴림" pitchFamily="50" charset="-127"/>
              </a:rPr>
              <a:t>T</a:t>
            </a:r>
            <a:r>
              <a:rPr kumimoji="1" lang="en-US" altLang="ko-KR">
                <a:ea typeface="굴림" pitchFamily="50" charset="-127"/>
              </a:rPr>
              <a:t>,  </a:t>
            </a:r>
            <a:r>
              <a:rPr kumimoji="1" lang="en-US" altLang="ko-KR" i="1">
                <a:ea typeface="굴림" pitchFamily="50" charset="-127"/>
              </a:rPr>
              <a:t>T </a:t>
            </a:r>
            <a:r>
              <a:rPr kumimoji="1" lang="en-US" altLang="ko-KR">
                <a:ea typeface="굴림" pitchFamily="50" charset="-127"/>
              </a:rPr>
              <a:t>). If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is </a:t>
            </a:r>
          </a:p>
          <a:p>
            <a:r>
              <a:rPr kumimoji="1" lang="en-US" altLang="ko-KR">
                <a:ea typeface="굴림" pitchFamily="50" charset="-127"/>
              </a:rPr>
              <a:t>assumed to be w.s.s, then </a:t>
            </a:r>
            <a:r>
              <a:rPr kumimoji="1" lang="en-US" altLang="ko-KR" i="1">
                <a:ea typeface="굴림" pitchFamily="50" charset="-127"/>
              </a:rPr>
              <a:t>R</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rPr>
              <a:t>t</a:t>
            </a:r>
            <a:r>
              <a:rPr kumimoji="1" lang="en-US" altLang="ko-KR" baseline="-25000">
                <a:ea typeface="굴림" pitchFamily="50" charset="-127"/>
              </a:rPr>
              <a:t>1</a:t>
            </a:r>
            <a:r>
              <a:rPr kumimoji="1" lang="en-US" altLang="ko-KR">
                <a:ea typeface="굴림" pitchFamily="50" charset="-127"/>
              </a:rPr>
              <a:t>, </a:t>
            </a:r>
            <a:r>
              <a:rPr kumimoji="1" lang="en-US" altLang="ko-KR" i="1">
                <a:ea typeface="굴림" pitchFamily="50" charset="-127"/>
              </a:rPr>
              <a:t>t</a:t>
            </a:r>
            <a:r>
              <a:rPr kumimoji="1" lang="en-US" altLang="ko-KR" baseline="-25000">
                <a:ea typeface="굴림" pitchFamily="50" charset="-127"/>
              </a:rPr>
              <a:t>2</a:t>
            </a:r>
            <a:r>
              <a:rPr kumimoji="1" lang="en-US" altLang="ko-KR">
                <a:ea typeface="굴림" pitchFamily="50" charset="-127"/>
              </a:rPr>
              <a:t>) = </a:t>
            </a:r>
            <a:r>
              <a:rPr kumimoji="1" lang="en-US" altLang="ko-KR" i="1">
                <a:ea typeface="굴림" pitchFamily="50" charset="-127"/>
              </a:rPr>
              <a:t>R</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rPr>
              <a:t>t</a:t>
            </a:r>
            <a:r>
              <a:rPr kumimoji="1" lang="en-US" altLang="ko-KR" baseline="-25000">
                <a:ea typeface="굴림" pitchFamily="50" charset="-127"/>
              </a:rPr>
              <a:t>1</a:t>
            </a:r>
            <a:r>
              <a:rPr kumimoji="1" lang="en-US" altLang="ko-KR">
                <a:ea typeface="굴림" pitchFamily="50" charset="-127"/>
              </a:rPr>
              <a:t> - </a:t>
            </a:r>
            <a:r>
              <a:rPr kumimoji="1" lang="en-US" altLang="ko-KR" i="1">
                <a:ea typeface="굴림" pitchFamily="50" charset="-127"/>
              </a:rPr>
              <a:t>t</a:t>
            </a:r>
            <a:r>
              <a:rPr kumimoji="1" lang="en-US" altLang="ko-KR" baseline="-25000">
                <a:ea typeface="굴림" pitchFamily="50" charset="-127"/>
              </a:rPr>
              <a:t>2</a:t>
            </a:r>
            <a:r>
              <a:rPr kumimoji="1" lang="en-US" altLang="ko-KR">
                <a:ea typeface="굴림" pitchFamily="50" charset="-127"/>
              </a:rPr>
              <a:t>), and (3-5) simplifies to</a:t>
            </a:r>
          </a:p>
          <a:p>
            <a:endParaRPr kumimoji="1" lang="en-US" altLang="ko-KR">
              <a:ea typeface="굴림" pitchFamily="50" charset="-127"/>
            </a:endParaRPr>
          </a:p>
          <a:p>
            <a:endParaRPr kumimoji="1" lang="en-US" altLang="ko-KR">
              <a:ea typeface="굴림" pitchFamily="50" charset="-127"/>
            </a:endParaRPr>
          </a:p>
          <a:p>
            <a:endParaRPr kumimoji="1" lang="en-US" altLang="ko-KR" sz="1600">
              <a:ea typeface="굴림" pitchFamily="50" charset="-127"/>
            </a:endParaRPr>
          </a:p>
          <a:p>
            <a:r>
              <a:rPr kumimoji="1" lang="en-US" altLang="ko-KR">
                <a:ea typeface="굴림" pitchFamily="50" charset="-127"/>
              </a:rPr>
              <a:t>Let </a:t>
            </a:r>
            <a:r>
              <a:rPr kumimoji="1" lang="en-US" altLang="ko-KR" i="1">
                <a:ea typeface="굴림" pitchFamily="50" charset="-127"/>
                <a:sym typeface="Symbol" pitchFamily="18" charset="2"/>
              </a:rPr>
              <a:t></a:t>
            </a:r>
            <a:r>
              <a:rPr kumimoji="1" lang="en-US" altLang="ko-KR">
                <a:ea typeface="굴림" pitchFamily="50" charset="-127"/>
                <a:sym typeface="Symbol" pitchFamily="18" charset="2"/>
              </a:rPr>
              <a:t> = </a:t>
            </a:r>
            <a:r>
              <a:rPr kumimoji="1" lang="en-US" altLang="ko-KR" i="1">
                <a:ea typeface="굴림" pitchFamily="50" charset="-127"/>
                <a:sym typeface="Symbol" pitchFamily="18" charset="2"/>
              </a:rPr>
              <a:t>t</a:t>
            </a:r>
            <a:r>
              <a:rPr kumimoji="1" lang="en-US" altLang="ko-KR" baseline="-25000">
                <a:ea typeface="굴림" pitchFamily="50" charset="-127"/>
                <a:sym typeface="Symbol" pitchFamily="18" charset="2"/>
              </a:rPr>
              <a:t>1</a:t>
            </a:r>
            <a:r>
              <a:rPr kumimoji="1" lang="en-US" altLang="ko-KR">
                <a:ea typeface="굴림" pitchFamily="50" charset="-127"/>
                <a:sym typeface="Symbol" pitchFamily="18" charset="2"/>
              </a:rPr>
              <a:t> – </a:t>
            </a:r>
            <a:r>
              <a:rPr kumimoji="1" lang="en-US" altLang="ko-KR" i="1">
                <a:ea typeface="굴림" pitchFamily="50" charset="-127"/>
                <a:sym typeface="Symbol" pitchFamily="18" charset="2"/>
              </a:rPr>
              <a:t>t</a:t>
            </a:r>
            <a:r>
              <a:rPr kumimoji="1" lang="en-US" altLang="ko-KR" baseline="-25000">
                <a:ea typeface="굴림" pitchFamily="50" charset="-127"/>
                <a:sym typeface="Symbol" pitchFamily="18" charset="2"/>
              </a:rPr>
              <a:t>2 </a:t>
            </a:r>
            <a:r>
              <a:rPr kumimoji="1" lang="en-US" altLang="ko-KR">
                <a:ea typeface="굴림" pitchFamily="50" charset="-127"/>
                <a:sym typeface="Symbol" pitchFamily="18" charset="2"/>
              </a:rPr>
              <a:t>, we get</a:t>
            </a:r>
          </a:p>
          <a:p>
            <a:endParaRPr lang="en-US"/>
          </a:p>
          <a:p>
            <a:endParaRPr lang="en-US"/>
          </a:p>
          <a:p>
            <a:endParaRPr lang="en-US" sz="3600"/>
          </a:p>
          <a:p>
            <a:r>
              <a:rPr kumimoji="1" lang="en-US" altLang="ko-KR">
                <a:ea typeface="굴림" pitchFamily="50" charset="-127"/>
              </a:rPr>
              <a:t>to be the power distribution of the w.s.s. process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based on (– </a:t>
            </a:r>
            <a:r>
              <a:rPr kumimoji="1" lang="en-US" altLang="ko-KR" i="1">
                <a:ea typeface="굴림" pitchFamily="50" charset="-127"/>
              </a:rPr>
              <a:t>T</a:t>
            </a:r>
            <a:r>
              <a:rPr kumimoji="1" lang="en-US" altLang="ko-KR">
                <a:ea typeface="굴림" pitchFamily="50" charset="-127"/>
              </a:rPr>
              <a:t>, </a:t>
            </a:r>
            <a:r>
              <a:rPr kumimoji="1" lang="en-US" altLang="ko-KR" i="1">
                <a:ea typeface="굴림" pitchFamily="50" charset="-127"/>
              </a:rPr>
              <a:t>T </a:t>
            </a:r>
            <a:r>
              <a:rPr kumimoji="1" lang="en-US" altLang="ko-KR">
                <a:ea typeface="굴림" pitchFamily="50" charset="-127"/>
              </a:rPr>
              <a:t>). Finally letting  </a:t>
            </a:r>
            <a:r>
              <a:rPr kumimoji="1" lang="en-US" altLang="ko-KR" i="1">
                <a:ea typeface="굴림" pitchFamily="50" charset="-127"/>
              </a:rPr>
              <a:t>T </a:t>
            </a:r>
            <a:r>
              <a:rPr kumimoji="1" lang="en-US" altLang="ko-KR">
                <a:ea typeface="굴림" pitchFamily="50" charset="-127"/>
                <a:sym typeface="Symbol" pitchFamily="18" charset="2"/>
              </a:rPr>
              <a:t> </a:t>
            </a:r>
            <a:r>
              <a:rPr kumimoji="1" lang="en-US" altLang="ko-KR">
                <a:ea typeface="굴림" pitchFamily="50" charset="-127"/>
              </a:rPr>
              <a:t>   in (3-6), we obtain</a:t>
            </a:r>
            <a:endParaRPr lang="en-US"/>
          </a:p>
        </p:txBody>
      </p:sp>
      <p:sp>
        <p:nvSpPr>
          <p:cNvPr id="3081" name="Text Box 15"/>
          <p:cNvSpPr txBox="1">
            <a:spLocks noChangeArrowheads="1"/>
          </p:cNvSpPr>
          <p:nvPr/>
        </p:nvSpPr>
        <p:spPr bwMode="auto">
          <a:xfrm>
            <a:off x="7848600" y="4800600"/>
            <a:ext cx="184150" cy="396875"/>
          </a:xfrm>
          <a:prstGeom prst="rect">
            <a:avLst/>
          </a:prstGeom>
          <a:noFill/>
          <a:ln w="9525">
            <a:noFill/>
            <a:miter lim="800000"/>
            <a:headEnd/>
            <a:tailEnd/>
          </a:ln>
        </p:spPr>
        <p:txBody>
          <a:bodyPr wrap="none">
            <a:spAutoFit/>
          </a:bodyPr>
          <a:lstStyle/>
          <a:p>
            <a:endParaRPr lang="en-US"/>
          </a:p>
        </p:txBody>
      </p:sp>
      <p:sp>
        <p:nvSpPr>
          <p:cNvPr id="3082" name="Text Box 16"/>
          <p:cNvSpPr txBox="1">
            <a:spLocks noChangeArrowheads="1"/>
          </p:cNvSpPr>
          <p:nvPr/>
        </p:nvSpPr>
        <p:spPr bwMode="auto">
          <a:xfrm>
            <a:off x="7696200" y="4495800"/>
            <a:ext cx="706438" cy="396875"/>
          </a:xfrm>
          <a:prstGeom prst="rect">
            <a:avLst/>
          </a:prstGeom>
          <a:noFill/>
          <a:ln w="9525">
            <a:noFill/>
            <a:miter lim="800000"/>
            <a:headEnd/>
            <a:tailEnd/>
          </a:ln>
        </p:spPr>
        <p:txBody>
          <a:bodyPr wrap="none">
            <a:spAutoFit/>
          </a:bodyPr>
          <a:lstStyle/>
          <a:p>
            <a:r>
              <a:rPr lang="en-US"/>
              <a:t>(3-6)</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Date Placeholder 3"/>
          <p:cNvSpPr>
            <a:spLocks noGrp="1"/>
          </p:cNvSpPr>
          <p:nvPr>
            <p:ph type="dt" sz="quarter" idx="10"/>
          </p:nvPr>
        </p:nvSpPr>
        <p:spPr>
          <a:noFill/>
        </p:spPr>
        <p:txBody>
          <a:bodyPr/>
          <a:lstStyle/>
          <a:p>
            <a:r>
              <a:rPr lang="en-US"/>
              <a:t>		 </a:t>
            </a:r>
            <a:r>
              <a:rPr lang="en-US" sz="1200"/>
              <a:t> </a:t>
            </a:r>
            <a:fld id="{4FED188A-9C52-4AC1-8737-316E3080ED2C}" type="slidenum">
              <a:rPr lang="en-US" sz="1200">
                <a:solidFill>
                  <a:srgbClr val="003399"/>
                </a:solidFill>
              </a:rPr>
              <a:pPr/>
              <a:t>50</a:t>
            </a:fld>
            <a:endParaRPr lang="en-US" sz="1200">
              <a:solidFill>
                <a:srgbClr val="003399"/>
              </a:solidFill>
            </a:endParaRPr>
          </a:p>
        </p:txBody>
      </p:sp>
      <p:sp>
        <p:nvSpPr>
          <p:cNvPr id="46085" name="Rectangle 2"/>
          <p:cNvSpPr>
            <a:spLocks noGrp="1" noChangeArrowheads="1"/>
          </p:cNvSpPr>
          <p:nvPr>
            <p:ph type="title"/>
          </p:nvPr>
        </p:nvSpPr>
        <p:spPr/>
        <p:txBody>
          <a:bodyPr/>
          <a:lstStyle/>
          <a:p>
            <a:r>
              <a:rPr lang="en-US" sz="2800" smtClean="0"/>
              <a:t>4. Eigenanalysis: Low-Rank Modeling (3)</a:t>
            </a:r>
          </a:p>
        </p:txBody>
      </p:sp>
      <p:sp>
        <p:nvSpPr>
          <p:cNvPr id="46086" name="Rectangle 3"/>
          <p:cNvSpPr>
            <a:spLocks noGrp="1" noChangeArrowheads="1"/>
          </p:cNvSpPr>
          <p:nvPr>
            <p:ph type="body" idx="1"/>
          </p:nvPr>
        </p:nvSpPr>
        <p:spPr/>
        <p:txBody>
          <a:bodyPr/>
          <a:lstStyle/>
          <a:p>
            <a:r>
              <a:rPr lang="en-US" sz="2400" b="1" smtClean="0"/>
              <a:t>Reconstruction error vector</a:t>
            </a:r>
            <a:r>
              <a:rPr lang="en-US" sz="2400" smtClean="0"/>
              <a:t>:</a:t>
            </a:r>
          </a:p>
          <a:p>
            <a:endParaRPr lang="en-US" sz="2400" smtClean="0"/>
          </a:p>
          <a:p>
            <a:endParaRPr lang="en-US" sz="2400" smtClean="0"/>
          </a:p>
          <a:p>
            <a:endParaRPr lang="en-US" sz="1800" smtClean="0"/>
          </a:p>
          <a:p>
            <a:pPr>
              <a:buFont typeface="Wingdings" pitchFamily="2" charset="2"/>
              <a:buNone/>
            </a:pPr>
            <a:r>
              <a:rPr lang="en-US" sz="2400" smtClean="0"/>
              <a:t>	Mean-square error:</a:t>
            </a:r>
          </a:p>
          <a:p>
            <a:pPr>
              <a:buFont typeface="Wingdings" pitchFamily="2" charset="2"/>
              <a:buNone/>
            </a:pPr>
            <a:endParaRPr lang="en-US" sz="2400" smtClean="0"/>
          </a:p>
          <a:p>
            <a:pPr>
              <a:buFont typeface="Wingdings" pitchFamily="2" charset="2"/>
              <a:buNone/>
            </a:pPr>
            <a:endParaRPr lang="en-US" sz="2400" smtClean="0"/>
          </a:p>
          <a:p>
            <a:pPr>
              <a:buFont typeface="Wingdings" pitchFamily="2" charset="2"/>
              <a:buNone/>
            </a:pPr>
            <a:endParaRPr lang="en-US" sz="1600" smtClean="0"/>
          </a:p>
          <a:p>
            <a:pPr>
              <a:buFont typeface="Wingdings" pitchFamily="2" charset="2"/>
              <a:buNone/>
            </a:pPr>
            <a:r>
              <a:rPr lang="en-US" sz="2400" smtClean="0"/>
              <a:t>	 </a:t>
            </a:r>
            <a:r>
              <a:rPr lang="en-US" sz="2400" smtClean="0">
                <a:sym typeface="Symbol" pitchFamily="18" charset="2"/>
              </a:rPr>
              <a:t> Error is small  good data reconstruction if eigenvalues </a:t>
            </a:r>
            <a:r>
              <a:rPr lang="en-US" sz="2400" i="1" smtClean="0">
                <a:sym typeface="Symbol" pitchFamily="18" charset="2"/>
              </a:rPr>
              <a:t></a:t>
            </a:r>
            <a:r>
              <a:rPr lang="en-US" sz="2400" i="1" baseline="-25000" smtClean="0">
                <a:sym typeface="Symbol" pitchFamily="18" charset="2"/>
              </a:rPr>
              <a:t>p</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a:t>
            </a:r>
            <a:r>
              <a:rPr lang="en-US" sz="2400" i="1" baseline="-25000" smtClean="0">
                <a:sym typeface="Symbol" pitchFamily="18" charset="2"/>
              </a:rPr>
              <a:t>M</a:t>
            </a:r>
            <a:r>
              <a:rPr lang="en-US" sz="2400" smtClean="0">
                <a:sym typeface="Symbol" pitchFamily="18" charset="2"/>
              </a:rPr>
              <a:t> are all very small.</a:t>
            </a:r>
          </a:p>
          <a:p>
            <a:pPr>
              <a:buFont typeface="Wingdings" pitchFamily="2" charset="2"/>
              <a:buNone/>
            </a:pPr>
            <a:endParaRPr lang="en-US" sz="1400" smtClean="0">
              <a:sym typeface="Symbol" pitchFamily="18" charset="2"/>
            </a:endParaRPr>
          </a:p>
          <a:p>
            <a:pPr>
              <a:buFont typeface="Wingdings" pitchFamily="2" charset="2"/>
              <a:buNone/>
            </a:pPr>
            <a:r>
              <a:rPr lang="en-US" sz="2400" smtClean="0">
                <a:sym typeface="Symbol" pitchFamily="18" charset="2"/>
              </a:rPr>
              <a:t>	</a:t>
            </a:r>
            <a:r>
              <a:rPr lang="en-US" sz="2400" u="sng" smtClean="0">
                <a:sym typeface="Symbol" pitchFamily="18" charset="2"/>
              </a:rPr>
              <a:t>Example</a:t>
            </a:r>
            <a:r>
              <a:rPr lang="en-US" sz="2400" smtClean="0">
                <a:sym typeface="Symbol" pitchFamily="18" charset="2"/>
              </a:rPr>
              <a:t>: Application of Low-Rank Modeling (see pp.179-180, [1])</a:t>
            </a:r>
          </a:p>
        </p:txBody>
      </p:sp>
      <p:graphicFrame>
        <p:nvGraphicFramePr>
          <p:cNvPr id="46082" name="Object 4"/>
          <p:cNvGraphicFramePr>
            <a:graphicFrameLocks noChangeAspect="1"/>
          </p:cNvGraphicFramePr>
          <p:nvPr>
            <p:ph sz="half" idx="4294967295"/>
          </p:nvPr>
        </p:nvGraphicFramePr>
        <p:xfrm>
          <a:off x="2590800" y="1371600"/>
          <a:ext cx="3962400" cy="900113"/>
        </p:xfrm>
        <a:graphic>
          <a:graphicData uri="http://schemas.openxmlformats.org/presentationml/2006/ole">
            <p:oleObj spid="_x0000_s46082" name="Equation" r:id="rId3" imgW="1955520" imgH="444240" progId="">
              <p:embed/>
            </p:oleObj>
          </a:graphicData>
        </a:graphic>
      </p:graphicFrame>
      <p:sp>
        <p:nvSpPr>
          <p:cNvPr id="46087" name="Text Box 6"/>
          <p:cNvSpPr txBox="1">
            <a:spLocks noChangeArrowheads="1"/>
          </p:cNvSpPr>
          <p:nvPr/>
        </p:nvSpPr>
        <p:spPr bwMode="auto">
          <a:xfrm>
            <a:off x="7315200" y="1524000"/>
            <a:ext cx="939800" cy="457200"/>
          </a:xfrm>
          <a:prstGeom prst="rect">
            <a:avLst/>
          </a:prstGeom>
          <a:noFill/>
          <a:ln w="9525">
            <a:noFill/>
            <a:miter lim="800000"/>
            <a:headEnd/>
            <a:tailEnd/>
          </a:ln>
        </p:spPr>
        <p:txBody>
          <a:bodyPr wrap="none">
            <a:spAutoFit/>
          </a:bodyPr>
          <a:lstStyle/>
          <a:p>
            <a:r>
              <a:rPr lang="en-US" sz="2400"/>
              <a:t>(4.17)</a:t>
            </a:r>
          </a:p>
        </p:txBody>
      </p:sp>
      <p:graphicFrame>
        <p:nvGraphicFramePr>
          <p:cNvPr id="46083" name="Object 7"/>
          <p:cNvGraphicFramePr>
            <a:graphicFrameLocks noChangeAspect="1"/>
          </p:cNvGraphicFramePr>
          <p:nvPr>
            <p:ph sz="half" idx="4294967295"/>
          </p:nvPr>
        </p:nvGraphicFramePr>
        <p:xfrm>
          <a:off x="3124200" y="2971800"/>
          <a:ext cx="2971800" cy="990600"/>
        </p:xfrm>
        <a:graphic>
          <a:graphicData uri="http://schemas.openxmlformats.org/presentationml/2006/ole">
            <p:oleObj spid="_x0000_s46083" name="Equation" r:id="rId4" imgW="1333440" imgH="444240" progId="">
              <p:embed/>
            </p:oleObj>
          </a:graphicData>
        </a:graphic>
      </p:graphicFrame>
      <p:sp>
        <p:nvSpPr>
          <p:cNvPr id="46088" name="Text Box 9"/>
          <p:cNvSpPr txBox="1">
            <a:spLocks noChangeArrowheads="1"/>
          </p:cNvSpPr>
          <p:nvPr/>
        </p:nvSpPr>
        <p:spPr bwMode="auto">
          <a:xfrm>
            <a:off x="7315200" y="3200400"/>
            <a:ext cx="939800" cy="457200"/>
          </a:xfrm>
          <a:prstGeom prst="rect">
            <a:avLst/>
          </a:prstGeom>
          <a:noFill/>
          <a:ln w="9525">
            <a:noFill/>
            <a:miter lim="800000"/>
            <a:headEnd/>
            <a:tailEnd/>
          </a:ln>
        </p:spPr>
        <p:txBody>
          <a:bodyPr wrap="none">
            <a:spAutoFit/>
          </a:bodyPr>
          <a:lstStyle/>
          <a:p>
            <a:r>
              <a:rPr lang="en-US" sz="2400"/>
              <a:t>(4.18)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p>
            <a:r>
              <a:rPr lang="en-US"/>
              <a:t>		 </a:t>
            </a:r>
            <a:r>
              <a:rPr lang="en-US" sz="1200"/>
              <a:t> </a:t>
            </a:r>
            <a:fld id="{E6D14991-6F2D-4EC1-835F-8508E3A95F0E}" type="slidenum">
              <a:rPr lang="en-US" sz="1200">
                <a:solidFill>
                  <a:srgbClr val="003399"/>
                </a:solidFill>
              </a:rPr>
              <a:pPr/>
              <a:t>51</a:t>
            </a:fld>
            <a:endParaRPr lang="en-US" sz="1200">
              <a:solidFill>
                <a:srgbClr val="003399"/>
              </a:solidFill>
            </a:endParaRPr>
          </a:p>
        </p:txBody>
      </p:sp>
      <p:sp>
        <p:nvSpPr>
          <p:cNvPr id="68611" name="Rectangle 2"/>
          <p:cNvSpPr>
            <a:spLocks noGrp="1" noChangeArrowheads="1"/>
          </p:cNvSpPr>
          <p:nvPr>
            <p:ph type="title"/>
          </p:nvPr>
        </p:nvSpPr>
        <p:spPr/>
        <p:txBody>
          <a:bodyPr/>
          <a:lstStyle/>
          <a:p>
            <a:r>
              <a:rPr lang="en-US" sz="2800" smtClean="0"/>
              <a:t>4. Eigenanalysis: Eigenfilters (1)</a:t>
            </a:r>
          </a:p>
        </p:txBody>
      </p:sp>
      <p:sp>
        <p:nvSpPr>
          <p:cNvPr id="68612" name="Rectangle 3"/>
          <p:cNvSpPr>
            <a:spLocks noGrp="1" noChangeArrowheads="1"/>
          </p:cNvSpPr>
          <p:nvPr>
            <p:ph type="body" idx="1"/>
          </p:nvPr>
        </p:nvSpPr>
        <p:spPr>
          <a:xfrm>
            <a:off x="685800" y="914400"/>
            <a:ext cx="7772400" cy="5181600"/>
          </a:xfrm>
        </p:spPr>
        <p:txBody>
          <a:bodyPr/>
          <a:lstStyle/>
          <a:p>
            <a:r>
              <a:rPr lang="en-US" sz="2400" b="1" smtClean="0"/>
              <a:t>Design optimum FIR filter with optimization criterion of maximizing output signal-to-noise ratio</a:t>
            </a:r>
            <a:endParaRPr lang="en-US" sz="2400" smtClean="0"/>
          </a:p>
        </p:txBody>
      </p:sp>
      <p:pic>
        <p:nvPicPr>
          <p:cNvPr id="68613" name="Picture 17" descr="c4"/>
          <p:cNvPicPr>
            <a:picLocks noChangeAspect="1" noChangeArrowheads="1"/>
          </p:cNvPicPr>
          <p:nvPr/>
        </p:nvPicPr>
        <p:blipFill>
          <a:blip r:embed="rId2" cstate="print"/>
          <a:srcRect/>
          <a:stretch>
            <a:fillRect/>
          </a:stretch>
        </p:blipFill>
        <p:spPr bwMode="auto">
          <a:xfrm>
            <a:off x="1143000" y="1905000"/>
            <a:ext cx="6881813" cy="3638550"/>
          </a:xfrm>
          <a:prstGeom prst="rect">
            <a:avLst/>
          </a:prstGeom>
          <a:solidFill>
            <a:srgbClr val="CCECFF"/>
          </a:solid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Date Placeholder 3"/>
          <p:cNvSpPr>
            <a:spLocks noGrp="1"/>
          </p:cNvSpPr>
          <p:nvPr>
            <p:ph type="dt" sz="quarter" idx="10"/>
          </p:nvPr>
        </p:nvSpPr>
        <p:spPr>
          <a:noFill/>
        </p:spPr>
        <p:txBody>
          <a:bodyPr/>
          <a:lstStyle/>
          <a:p>
            <a:r>
              <a:rPr lang="en-US"/>
              <a:t>		 </a:t>
            </a:r>
            <a:r>
              <a:rPr lang="en-US" sz="1200"/>
              <a:t> </a:t>
            </a:r>
            <a:fld id="{88CFA7A5-66B4-4DBD-BB11-550280F4D81A}" type="slidenum">
              <a:rPr lang="en-US" sz="1200">
                <a:solidFill>
                  <a:srgbClr val="003399"/>
                </a:solidFill>
              </a:rPr>
              <a:pPr/>
              <a:t>52</a:t>
            </a:fld>
            <a:endParaRPr lang="en-US" sz="1200">
              <a:solidFill>
                <a:srgbClr val="003399"/>
              </a:solidFill>
            </a:endParaRPr>
          </a:p>
        </p:txBody>
      </p:sp>
      <p:sp>
        <p:nvSpPr>
          <p:cNvPr id="47110" name="Rectangle 2"/>
          <p:cNvSpPr>
            <a:spLocks noGrp="1" noChangeArrowheads="1"/>
          </p:cNvSpPr>
          <p:nvPr>
            <p:ph type="title"/>
          </p:nvPr>
        </p:nvSpPr>
        <p:spPr/>
        <p:txBody>
          <a:bodyPr/>
          <a:lstStyle/>
          <a:p>
            <a:r>
              <a:rPr lang="en-US" sz="2800" smtClean="0"/>
              <a:t>4. Eigenanalysis: Eigenfilters (2)</a:t>
            </a:r>
          </a:p>
        </p:txBody>
      </p:sp>
      <p:sp>
        <p:nvSpPr>
          <p:cNvPr id="47111" name="Rectangle 3"/>
          <p:cNvSpPr>
            <a:spLocks noGrp="1" noChangeArrowheads="1"/>
          </p:cNvSpPr>
          <p:nvPr>
            <p:ph type="body" idx="1"/>
          </p:nvPr>
        </p:nvSpPr>
        <p:spPr/>
        <p:txBody>
          <a:bodyPr/>
          <a:lstStyle/>
          <a:p>
            <a:pPr lvl="1"/>
            <a:r>
              <a:rPr lang="en-US" sz="2400" smtClean="0"/>
              <a:t>Effects of signal only: Average power of signal at filter output:</a:t>
            </a:r>
          </a:p>
          <a:p>
            <a:pPr lvl="1">
              <a:buFontTx/>
              <a:buChar char="o"/>
            </a:pPr>
            <a:endParaRPr lang="en-US" sz="2400" smtClean="0"/>
          </a:p>
          <a:p>
            <a:pPr lvl="1">
              <a:buFontTx/>
              <a:buChar char="o"/>
            </a:pPr>
            <a:endParaRPr lang="en-US" sz="1600" smtClean="0"/>
          </a:p>
          <a:p>
            <a:pPr lvl="1"/>
            <a:r>
              <a:rPr lang="en-US" sz="2400" smtClean="0"/>
              <a:t>Effects of noise only: Average power of noise at filter output:</a:t>
            </a:r>
          </a:p>
          <a:p>
            <a:pPr lvl="1">
              <a:buFontTx/>
              <a:buChar char="o"/>
            </a:pPr>
            <a:endParaRPr lang="en-US" sz="2400" smtClean="0"/>
          </a:p>
          <a:p>
            <a:pPr lvl="1">
              <a:buFontTx/>
              <a:buChar char="o"/>
            </a:pPr>
            <a:endParaRPr lang="en-US" sz="1600" smtClean="0"/>
          </a:p>
          <a:p>
            <a:pPr lvl="1"/>
            <a:r>
              <a:rPr lang="en-US" sz="2400" smtClean="0"/>
              <a:t>Output signal-to-noise ratio:</a:t>
            </a:r>
          </a:p>
          <a:p>
            <a:pPr lvl="1">
              <a:buFontTx/>
              <a:buChar char="o"/>
            </a:pPr>
            <a:endParaRPr lang="en-US" sz="2400" smtClean="0"/>
          </a:p>
        </p:txBody>
      </p:sp>
      <p:graphicFrame>
        <p:nvGraphicFramePr>
          <p:cNvPr id="47106" name="Object 4"/>
          <p:cNvGraphicFramePr>
            <a:graphicFrameLocks noChangeAspect="1"/>
          </p:cNvGraphicFramePr>
          <p:nvPr>
            <p:ph sz="half" idx="4294967295"/>
          </p:nvPr>
        </p:nvGraphicFramePr>
        <p:xfrm>
          <a:off x="3962400" y="1676400"/>
          <a:ext cx="1600200" cy="498475"/>
        </p:xfrm>
        <a:graphic>
          <a:graphicData uri="http://schemas.openxmlformats.org/presentationml/2006/ole">
            <p:oleObj spid="_x0000_s47106" name="Equation" r:id="rId3" imgW="774360" imgH="241200" progId="">
              <p:embed/>
            </p:oleObj>
          </a:graphicData>
        </a:graphic>
      </p:graphicFrame>
      <p:sp>
        <p:nvSpPr>
          <p:cNvPr id="47112" name="Text Box 6"/>
          <p:cNvSpPr txBox="1">
            <a:spLocks noChangeArrowheads="1"/>
          </p:cNvSpPr>
          <p:nvPr/>
        </p:nvSpPr>
        <p:spPr bwMode="auto">
          <a:xfrm>
            <a:off x="6934200" y="1600200"/>
            <a:ext cx="939800" cy="457200"/>
          </a:xfrm>
          <a:prstGeom prst="rect">
            <a:avLst/>
          </a:prstGeom>
          <a:noFill/>
          <a:ln w="9525">
            <a:noFill/>
            <a:miter lim="800000"/>
            <a:headEnd/>
            <a:tailEnd/>
          </a:ln>
        </p:spPr>
        <p:txBody>
          <a:bodyPr wrap="none">
            <a:spAutoFit/>
          </a:bodyPr>
          <a:lstStyle/>
          <a:p>
            <a:r>
              <a:rPr lang="en-US" sz="2400"/>
              <a:t>(4.18)</a:t>
            </a:r>
          </a:p>
        </p:txBody>
      </p:sp>
      <p:graphicFrame>
        <p:nvGraphicFramePr>
          <p:cNvPr id="47107" name="Object 7"/>
          <p:cNvGraphicFramePr>
            <a:graphicFrameLocks noChangeAspect="1"/>
          </p:cNvGraphicFramePr>
          <p:nvPr>
            <p:ph sz="half" idx="4294967295"/>
          </p:nvPr>
        </p:nvGraphicFramePr>
        <p:xfrm>
          <a:off x="3810000" y="3200400"/>
          <a:ext cx="1905000" cy="531813"/>
        </p:xfrm>
        <a:graphic>
          <a:graphicData uri="http://schemas.openxmlformats.org/presentationml/2006/ole">
            <p:oleObj spid="_x0000_s47107" name="Equation" r:id="rId4" imgW="863280" imgH="241200" progId="">
              <p:embed/>
            </p:oleObj>
          </a:graphicData>
        </a:graphic>
      </p:graphicFrame>
      <p:sp>
        <p:nvSpPr>
          <p:cNvPr id="47113" name="Text Box 9"/>
          <p:cNvSpPr txBox="1">
            <a:spLocks noChangeArrowheads="1"/>
          </p:cNvSpPr>
          <p:nvPr/>
        </p:nvSpPr>
        <p:spPr bwMode="auto">
          <a:xfrm>
            <a:off x="6934200" y="3200400"/>
            <a:ext cx="939800" cy="457200"/>
          </a:xfrm>
          <a:prstGeom prst="rect">
            <a:avLst/>
          </a:prstGeom>
          <a:noFill/>
          <a:ln w="9525">
            <a:noFill/>
            <a:miter lim="800000"/>
            <a:headEnd/>
            <a:tailEnd/>
          </a:ln>
        </p:spPr>
        <p:txBody>
          <a:bodyPr wrap="none">
            <a:spAutoFit/>
          </a:bodyPr>
          <a:lstStyle/>
          <a:p>
            <a:r>
              <a:rPr lang="en-US" sz="2400"/>
              <a:t>(4.19)</a:t>
            </a:r>
          </a:p>
        </p:txBody>
      </p:sp>
      <p:graphicFrame>
        <p:nvGraphicFramePr>
          <p:cNvPr id="47108" name="Object 10"/>
          <p:cNvGraphicFramePr>
            <a:graphicFrameLocks noChangeAspect="1"/>
          </p:cNvGraphicFramePr>
          <p:nvPr>
            <p:ph sz="half" idx="4294967295"/>
          </p:nvPr>
        </p:nvGraphicFramePr>
        <p:xfrm>
          <a:off x="3276600" y="4495800"/>
          <a:ext cx="3048000" cy="914400"/>
        </p:xfrm>
        <a:graphic>
          <a:graphicData uri="http://schemas.openxmlformats.org/presentationml/2006/ole">
            <p:oleObj spid="_x0000_s47108" name="Equation" r:id="rId5" imgW="1523880" imgH="457200" progId="">
              <p:embed/>
            </p:oleObj>
          </a:graphicData>
        </a:graphic>
      </p:graphicFrame>
      <p:sp>
        <p:nvSpPr>
          <p:cNvPr id="47114" name="Text Box 12"/>
          <p:cNvSpPr txBox="1">
            <a:spLocks noChangeArrowheads="1"/>
          </p:cNvSpPr>
          <p:nvPr/>
        </p:nvSpPr>
        <p:spPr bwMode="auto">
          <a:xfrm>
            <a:off x="6934200" y="4648200"/>
            <a:ext cx="939800" cy="457200"/>
          </a:xfrm>
          <a:prstGeom prst="rect">
            <a:avLst/>
          </a:prstGeom>
          <a:noFill/>
          <a:ln w="9525">
            <a:noFill/>
            <a:miter lim="800000"/>
            <a:headEnd/>
            <a:tailEnd/>
          </a:ln>
        </p:spPr>
        <p:txBody>
          <a:bodyPr wrap="none">
            <a:spAutoFit/>
          </a:bodyPr>
          <a:lstStyle/>
          <a:p>
            <a:r>
              <a:rPr lang="en-US" sz="2400"/>
              <a:t>(4.20)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Date Placeholder 3"/>
          <p:cNvSpPr>
            <a:spLocks noGrp="1"/>
          </p:cNvSpPr>
          <p:nvPr>
            <p:ph type="dt" sz="quarter" idx="10"/>
          </p:nvPr>
        </p:nvSpPr>
        <p:spPr>
          <a:noFill/>
        </p:spPr>
        <p:txBody>
          <a:bodyPr/>
          <a:lstStyle/>
          <a:p>
            <a:r>
              <a:rPr lang="en-US"/>
              <a:t>		 </a:t>
            </a:r>
            <a:r>
              <a:rPr lang="en-US" sz="1200"/>
              <a:t> </a:t>
            </a:r>
            <a:fld id="{F8499C8C-E146-4E8D-9A38-0377E290B1DF}" type="slidenum">
              <a:rPr lang="en-US" sz="1200">
                <a:solidFill>
                  <a:srgbClr val="003399"/>
                </a:solidFill>
              </a:rPr>
              <a:pPr/>
              <a:t>53</a:t>
            </a:fld>
            <a:endParaRPr lang="en-US" sz="1200">
              <a:solidFill>
                <a:srgbClr val="003399"/>
              </a:solidFill>
            </a:endParaRPr>
          </a:p>
        </p:txBody>
      </p:sp>
      <p:sp>
        <p:nvSpPr>
          <p:cNvPr id="48132" name="Rectangle 1026"/>
          <p:cNvSpPr>
            <a:spLocks noGrp="1" noChangeArrowheads="1"/>
          </p:cNvSpPr>
          <p:nvPr>
            <p:ph type="title"/>
          </p:nvPr>
        </p:nvSpPr>
        <p:spPr/>
        <p:txBody>
          <a:bodyPr/>
          <a:lstStyle/>
          <a:p>
            <a:r>
              <a:rPr lang="en-US" sz="2800" smtClean="0"/>
              <a:t>4. Eigenanalysis: Eigenfilters (3)</a:t>
            </a:r>
          </a:p>
        </p:txBody>
      </p:sp>
      <p:sp>
        <p:nvSpPr>
          <p:cNvPr id="48133" name="Rectangle 1027"/>
          <p:cNvSpPr>
            <a:spLocks noGrp="1" noChangeArrowheads="1"/>
          </p:cNvSpPr>
          <p:nvPr>
            <p:ph type="body" idx="1"/>
          </p:nvPr>
        </p:nvSpPr>
        <p:spPr>
          <a:xfrm>
            <a:off x="685800" y="914400"/>
            <a:ext cx="7772400" cy="5486400"/>
          </a:xfrm>
        </p:spPr>
        <p:txBody>
          <a:bodyPr/>
          <a:lstStyle/>
          <a:p>
            <a:pPr lvl="1">
              <a:lnSpc>
                <a:spcPct val="80000"/>
              </a:lnSpc>
              <a:tabLst>
                <a:tab pos="406400" algn="l"/>
              </a:tabLst>
            </a:pPr>
            <a:r>
              <a:rPr lang="en-US" sz="2400" smtClean="0"/>
              <a:t>Optimum problem: max (</a:t>
            </a:r>
            <a:r>
              <a:rPr lang="en-US" sz="2400" i="1" smtClean="0"/>
              <a:t>SNR</a:t>
            </a:r>
            <a:r>
              <a:rPr lang="en-US" sz="2400" smtClean="0"/>
              <a:t>)</a:t>
            </a:r>
            <a:r>
              <a:rPr lang="en-US" sz="2400" i="1" baseline="-25000" smtClean="0"/>
              <a:t>o</a:t>
            </a:r>
            <a:r>
              <a:rPr lang="en-US" sz="2400" smtClean="0"/>
              <a:t> subject to </a:t>
            </a:r>
            <a:r>
              <a:rPr lang="en-US" sz="2400" b="1" smtClean="0"/>
              <a:t>w</a:t>
            </a:r>
            <a:r>
              <a:rPr lang="en-US" sz="2400" i="1" baseline="30000" smtClean="0"/>
              <a:t>H</a:t>
            </a:r>
            <a:r>
              <a:rPr lang="en-US" sz="2400" b="1" smtClean="0"/>
              <a:t>w</a:t>
            </a:r>
            <a:r>
              <a:rPr lang="en-US" sz="2400" smtClean="0"/>
              <a:t>=1.</a:t>
            </a:r>
          </a:p>
          <a:p>
            <a:pPr lvl="1">
              <a:lnSpc>
                <a:spcPct val="80000"/>
              </a:lnSpc>
              <a:buFontTx/>
              <a:buNone/>
              <a:tabLst>
                <a:tab pos="406400" algn="l"/>
              </a:tabLst>
            </a:pPr>
            <a:r>
              <a:rPr lang="en-US" sz="2400" smtClean="0"/>
              <a:t>	Applying minimax theorem (4.10):</a:t>
            </a:r>
          </a:p>
          <a:p>
            <a:pPr lvl="1">
              <a:lnSpc>
                <a:spcPct val="80000"/>
              </a:lnSpc>
              <a:buFontTx/>
              <a:buNone/>
              <a:tabLst>
                <a:tab pos="406400" algn="l"/>
              </a:tabLst>
            </a:pPr>
            <a:endParaRPr lang="en-US" sz="2400" smtClean="0"/>
          </a:p>
          <a:p>
            <a:pPr lvl="1">
              <a:lnSpc>
                <a:spcPct val="80000"/>
              </a:lnSpc>
              <a:buFontTx/>
              <a:buNone/>
              <a:tabLst>
                <a:tab pos="406400" algn="l"/>
              </a:tabLst>
            </a:pPr>
            <a:endParaRPr lang="en-US" sz="2400" smtClean="0"/>
          </a:p>
          <a:p>
            <a:pPr lvl="1">
              <a:lnSpc>
                <a:spcPct val="80000"/>
              </a:lnSpc>
              <a:buFontTx/>
              <a:buNone/>
              <a:tabLst>
                <a:tab pos="406400" algn="l"/>
              </a:tabLst>
            </a:pPr>
            <a:endParaRPr lang="en-US" sz="1600" smtClean="0"/>
          </a:p>
          <a:p>
            <a:pPr lvl="1">
              <a:lnSpc>
                <a:spcPct val="80000"/>
              </a:lnSpc>
              <a:buFontTx/>
              <a:buNone/>
              <a:tabLst>
                <a:tab pos="406400" algn="l"/>
              </a:tabLst>
            </a:pPr>
            <a:endParaRPr lang="en-US" sz="1600" smtClean="0"/>
          </a:p>
          <a:p>
            <a:pPr lvl="1">
              <a:lnSpc>
                <a:spcPct val="80000"/>
              </a:lnSpc>
              <a:buFontTx/>
              <a:buNone/>
              <a:tabLst>
                <a:tab pos="406400" algn="l"/>
              </a:tabLst>
            </a:pPr>
            <a:r>
              <a:rPr lang="en-US" sz="2400" smtClean="0"/>
              <a:t>	</a:t>
            </a:r>
            <a:r>
              <a:rPr lang="en-US" sz="2400" b="1" smtClean="0">
                <a:sym typeface="Symbol" pitchFamily="18" charset="2"/>
              </a:rPr>
              <a:t>Optimum FIR filter</a:t>
            </a:r>
            <a:r>
              <a:rPr lang="en-US" sz="2400" i="1" smtClean="0">
                <a:sym typeface="Symbol" pitchFamily="18" charset="2"/>
              </a:rPr>
              <a:t> </a:t>
            </a:r>
            <a:r>
              <a:rPr lang="en-US" sz="2400" smtClean="0">
                <a:sym typeface="Symbol" pitchFamily="18" charset="2"/>
              </a:rPr>
              <a:t>that produces (4.21) having </a:t>
            </a:r>
            <a:r>
              <a:rPr lang="en-US" sz="2400" i="1" smtClean="0">
                <a:sym typeface="Symbol" pitchFamily="18" charset="2"/>
              </a:rPr>
              <a:t>coefficient vector</a:t>
            </a:r>
            <a:r>
              <a:rPr lang="en-US" sz="2400" smtClean="0">
                <a:sym typeface="Symbol" pitchFamily="18" charset="2"/>
              </a:rPr>
              <a:t> </a:t>
            </a:r>
            <a:r>
              <a:rPr lang="en-US" sz="2400" b="1" smtClean="0">
                <a:sym typeface="Symbol" pitchFamily="18" charset="2"/>
              </a:rPr>
              <a:t>w</a:t>
            </a:r>
            <a:r>
              <a:rPr lang="en-US" sz="2400" i="1" baseline="-25000" smtClean="0">
                <a:sym typeface="Symbol" pitchFamily="18" charset="2"/>
              </a:rPr>
              <a:t>o</a:t>
            </a:r>
            <a:r>
              <a:rPr lang="en-US" sz="2400" smtClean="0">
                <a:sym typeface="Symbol" pitchFamily="18" charset="2"/>
              </a:rPr>
              <a:t>=</a:t>
            </a:r>
            <a:r>
              <a:rPr lang="en-US" sz="2400" b="1" smtClean="0">
                <a:sym typeface="Symbol" pitchFamily="18" charset="2"/>
              </a:rPr>
              <a:t>q</a:t>
            </a:r>
            <a:r>
              <a:rPr lang="en-US" sz="2400" baseline="-25000" smtClean="0">
                <a:sym typeface="Symbol" pitchFamily="18" charset="2"/>
              </a:rPr>
              <a:t>max </a:t>
            </a:r>
            <a:r>
              <a:rPr lang="en-US" sz="2400" smtClean="0">
                <a:sym typeface="Symbol" pitchFamily="18" charset="2"/>
              </a:rPr>
              <a:t>is called </a:t>
            </a:r>
            <a:r>
              <a:rPr lang="en-US" sz="2400" i="1" smtClean="0">
                <a:sym typeface="Symbol" pitchFamily="18" charset="2"/>
              </a:rPr>
              <a:t>eigenfilter, </a:t>
            </a:r>
          </a:p>
          <a:p>
            <a:pPr lvl="1">
              <a:lnSpc>
                <a:spcPct val="80000"/>
              </a:lnSpc>
              <a:buFontTx/>
              <a:buNone/>
              <a:tabLst>
                <a:tab pos="406400" algn="l"/>
              </a:tabLst>
            </a:pPr>
            <a:r>
              <a:rPr lang="en-US" sz="2400" i="1" smtClean="0">
                <a:sym typeface="Symbol" pitchFamily="18" charset="2"/>
              </a:rPr>
              <a:t>	</a:t>
            </a:r>
            <a:r>
              <a:rPr lang="en-US" sz="2400" smtClean="0">
                <a:sym typeface="Symbol" pitchFamily="18" charset="2"/>
              </a:rPr>
              <a:t>where</a:t>
            </a:r>
            <a:r>
              <a:rPr lang="en-US" sz="2400" i="1" smtClean="0">
                <a:sym typeface="Symbol" pitchFamily="18" charset="2"/>
              </a:rPr>
              <a:t>  </a:t>
            </a:r>
            <a:r>
              <a:rPr lang="en-US" sz="2400" b="1" smtClean="0">
                <a:sym typeface="Symbol" pitchFamily="18" charset="2"/>
              </a:rPr>
              <a:t>q</a:t>
            </a:r>
            <a:r>
              <a:rPr lang="en-US" sz="2400" baseline="-25000" smtClean="0">
                <a:sym typeface="Symbol" pitchFamily="18" charset="2"/>
              </a:rPr>
              <a:t>max</a:t>
            </a:r>
            <a:r>
              <a:rPr lang="en-US" sz="2400" smtClean="0">
                <a:sym typeface="Symbol" pitchFamily="18" charset="2"/>
              </a:rPr>
              <a:t>: eigenvector associated with </a:t>
            </a:r>
            <a:r>
              <a:rPr lang="en-US" sz="2400" i="1" smtClean="0">
                <a:sym typeface="Symbol" pitchFamily="18" charset="2"/>
              </a:rPr>
              <a:t></a:t>
            </a:r>
            <a:r>
              <a:rPr lang="en-US" sz="2400" baseline="-25000" smtClean="0">
                <a:sym typeface="Symbol" pitchFamily="18" charset="2"/>
              </a:rPr>
              <a:t>max</a:t>
            </a:r>
            <a:r>
              <a:rPr lang="en-US" sz="2400" smtClean="0">
                <a:sym typeface="Symbol" pitchFamily="18" charset="2"/>
              </a:rPr>
              <a:t> .</a:t>
            </a:r>
          </a:p>
          <a:p>
            <a:pPr lvl="1">
              <a:lnSpc>
                <a:spcPct val="80000"/>
              </a:lnSpc>
              <a:buFontTx/>
              <a:buNone/>
              <a:tabLst>
                <a:tab pos="406400" algn="l"/>
              </a:tabLst>
            </a:pPr>
            <a:endParaRPr lang="en-US" sz="2400" smtClean="0">
              <a:sym typeface="Symbol" pitchFamily="18" charset="2"/>
            </a:endParaRPr>
          </a:p>
          <a:p>
            <a:pPr lvl="1">
              <a:lnSpc>
                <a:spcPct val="80000"/>
              </a:lnSpc>
              <a:buFontTx/>
              <a:buNone/>
              <a:tabLst>
                <a:tab pos="406400" algn="l"/>
              </a:tabLst>
            </a:pPr>
            <a:endParaRPr lang="en-US" sz="1000" smtClean="0">
              <a:sym typeface="Symbol" pitchFamily="18" charset="2"/>
            </a:endParaRPr>
          </a:p>
          <a:p>
            <a:pPr lvl="1">
              <a:lnSpc>
                <a:spcPct val="80000"/>
              </a:lnSpc>
              <a:buFontTx/>
              <a:buNone/>
              <a:tabLst>
                <a:tab pos="406400" algn="l"/>
              </a:tabLst>
            </a:pPr>
            <a:r>
              <a:rPr lang="en-US" sz="2400" b="1" smtClean="0">
                <a:sym typeface="Symbol" pitchFamily="18" charset="2"/>
              </a:rPr>
              <a:t>	</a:t>
            </a:r>
            <a:r>
              <a:rPr lang="en-US" sz="2400" b="1" u="sng" smtClean="0">
                <a:sym typeface="Symbol" pitchFamily="18" charset="2"/>
              </a:rPr>
              <a:t>Note</a:t>
            </a:r>
            <a:r>
              <a:rPr lang="en-US" sz="2400" b="1" smtClean="0">
                <a:sym typeface="Symbol" pitchFamily="18" charset="2"/>
              </a:rPr>
              <a:t>: Eigen filter</a:t>
            </a:r>
            <a:r>
              <a:rPr lang="en-US" sz="2400" smtClean="0">
                <a:sym typeface="Symbol" pitchFamily="18" charset="2"/>
              </a:rPr>
              <a:t> maximizes the output SNR for a </a:t>
            </a:r>
            <a:r>
              <a:rPr lang="en-US" sz="2400" b="1" smtClean="0">
                <a:sym typeface="Symbol" pitchFamily="18" charset="2"/>
              </a:rPr>
              <a:t>random signal</a:t>
            </a:r>
            <a:r>
              <a:rPr lang="en-US" sz="2400" smtClean="0">
                <a:sym typeface="Symbol" pitchFamily="18" charset="2"/>
              </a:rPr>
              <a:t> (w.s.s) in additive white noise, </a:t>
            </a:r>
          </a:p>
          <a:p>
            <a:pPr lvl="1">
              <a:lnSpc>
                <a:spcPct val="80000"/>
              </a:lnSpc>
              <a:buFontTx/>
              <a:buNone/>
              <a:tabLst>
                <a:tab pos="406400" algn="l"/>
              </a:tabLst>
            </a:pPr>
            <a:r>
              <a:rPr lang="en-US" sz="2400" smtClean="0">
                <a:sym typeface="Symbol" pitchFamily="18" charset="2"/>
              </a:rPr>
              <a:t>	while a </a:t>
            </a:r>
            <a:r>
              <a:rPr lang="en-US" sz="2400" b="1" smtClean="0">
                <a:sym typeface="Symbol" pitchFamily="18" charset="2"/>
              </a:rPr>
              <a:t>matched filter</a:t>
            </a:r>
            <a:r>
              <a:rPr lang="en-US" sz="2400" smtClean="0">
                <a:sym typeface="Symbol" pitchFamily="18" charset="2"/>
              </a:rPr>
              <a:t> maximizes the output SNR for a </a:t>
            </a:r>
            <a:r>
              <a:rPr lang="en-US" sz="2400" b="1" smtClean="0">
                <a:sym typeface="Symbol" pitchFamily="18" charset="2"/>
              </a:rPr>
              <a:t>known signal</a:t>
            </a:r>
            <a:r>
              <a:rPr lang="en-US" sz="2400" smtClean="0">
                <a:sym typeface="Symbol" pitchFamily="18" charset="2"/>
              </a:rPr>
              <a:t> in additive white noise.</a:t>
            </a:r>
          </a:p>
          <a:p>
            <a:pPr lvl="1">
              <a:lnSpc>
                <a:spcPct val="80000"/>
              </a:lnSpc>
              <a:buFontTx/>
              <a:buNone/>
              <a:tabLst>
                <a:tab pos="406400" algn="l"/>
              </a:tabLst>
            </a:pPr>
            <a:r>
              <a:rPr lang="en-US" sz="2400" i="1" smtClean="0">
                <a:sym typeface="Symbol" pitchFamily="18" charset="2"/>
              </a:rPr>
              <a:t>	</a:t>
            </a:r>
          </a:p>
        </p:txBody>
      </p:sp>
      <p:graphicFrame>
        <p:nvGraphicFramePr>
          <p:cNvPr id="48130" name="Object 1028"/>
          <p:cNvGraphicFramePr>
            <a:graphicFrameLocks noChangeAspect="1"/>
          </p:cNvGraphicFramePr>
          <p:nvPr>
            <p:ph sz="half" idx="4294967295"/>
          </p:nvPr>
        </p:nvGraphicFramePr>
        <p:xfrm>
          <a:off x="3581400" y="1905000"/>
          <a:ext cx="2133600" cy="750888"/>
        </p:xfrm>
        <a:graphic>
          <a:graphicData uri="http://schemas.openxmlformats.org/presentationml/2006/ole">
            <p:oleObj spid="_x0000_s48130" name="Equation" r:id="rId3" imgW="1117440" imgH="393480" progId="">
              <p:embed/>
            </p:oleObj>
          </a:graphicData>
        </a:graphic>
      </p:graphicFrame>
      <p:sp>
        <p:nvSpPr>
          <p:cNvPr id="48134" name="Text Box 1030"/>
          <p:cNvSpPr txBox="1">
            <a:spLocks noChangeArrowheads="1"/>
          </p:cNvSpPr>
          <p:nvPr/>
        </p:nvSpPr>
        <p:spPr bwMode="auto">
          <a:xfrm>
            <a:off x="6705600" y="1981200"/>
            <a:ext cx="939800" cy="457200"/>
          </a:xfrm>
          <a:prstGeom prst="rect">
            <a:avLst/>
          </a:prstGeom>
          <a:noFill/>
          <a:ln w="9525">
            <a:noFill/>
            <a:miter lim="800000"/>
            <a:headEnd/>
            <a:tailEnd/>
          </a:ln>
        </p:spPr>
        <p:txBody>
          <a:bodyPr wrap="none">
            <a:spAutoFit/>
          </a:bodyPr>
          <a:lstStyle/>
          <a:p>
            <a:r>
              <a:rPr lang="en-US" sz="2400"/>
              <a:t>(4.21)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Date Placeholder 6"/>
          <p:cNvSpPr>
            <a:spLocks noGrp="1"/>
          </p:cNvSpPr>
          <p:nvPr>
            <p:ph type="dt" sz="quarter" idx="10"/>
          </p:nvPr>
        </p:nvSpPr>
        <p:spPr>
          <a:noFill/>
        </p:spPr>
        <p:txBody>
          <a:bodyPr/>
          <a:lstStyle/>
          <a:p>
            <a:r>
              <a:rPr lang="en-US"/>
              <a:t>		 </a:t>
            </a:r>
            <a:r>
              <a:rPr lang="en-US" sz="1200"/>
              <a:t> </a:t>
            </a:r>
            <a:fld id="{E3243822-6C18-428C-BD74-F9807B3A8389}" type="slidenum">
              <a:rPr lang="en-US" sz="1200">
                <a:solidFill>
                  <a:srgbClr val="003399"/>
                </a:solidFill>
              </a:rPr>
              <a:pPr/>
              <a:t>6</a:t>
            </a:fld>
            <a:endParaRPr lang="en-US" sz="1200">
              <a:solidFill>
                <a:srgbClr val="003399"/>
              </a:solidFill>
            </a:endParaRPr>
          </a:p>
        </p:txBody>
      </p:sp>
      <p:sp>
        <p:nvSpPr>
          <p:cNvPr id="4103" name="Rectangle 14"/>
          <p:cNvSpPr>
            <a:spLocks noGrp="1" noChangeArrowheads="1"/>
          </p:cNvSpPr>
          <p:nvPr>
            <p:ph type="title" sz="quarter"/>
          </p:nvPr>
        </p:nvSpPr>
        <p:spPr/>
        <p:txBody>
          <a:bodyPr/>
          <a:lstStyle/>
          <a:p>
            <a:r>
              <a:rPr lang="en-US" sz="2800" smtClean="0"/>
              <a:t>3. Power Spectrum (4)</a:t>
            </a:r>
          </a:p>
        </p:txBody>
      </p:sp>
      <p:graphicFrame>
        <p:nvGraphicFramePr>
          <p:cNvPr id="4098" name="Object 4"/>
          <p:cNvGraphicFramePr>
            <a:graphicFrameLocks noChangeAspect="1"/>
          </p:cNvGraphicFramePr>
          <p:nvPr>
            <p:ph sz="quarter" idx="1"/>
          </p:nvPr>
        </p:nvGraphicFramePr>
        <p:xfrm>
          <a:off x="2590800" y="990600"/>
          <a:ext cx="3886200" cy="438150"/>
        </p:xfrm>
        <a:graphic>
          <a:graphicData uri="http://schemas.openxmlformats.org/presentationml/2006/ole">
            <p:oleObj spid="_x0000_s4098" name="Equation" r:id="rId3" imgW="5181480" imgH="583920" progId="">
              <p:embed/>
            </p:oleObj>
          </a:graphicData>
        </a:graphic>
      </p:graphicFrame>
      <p:graphicFrame>
        <p:nvGraphicFramePr>
          <p:cNvPr id="4099" name="Object 7"/>
          <p:cNvGraphicFramePr>
            <a:graphicFrameLocks noChangeAspect="1"/>
          </p:cNvGraphicFramePr>
          <p:nvPr>
            <p:ph sz="quarter" idx="2"/>
          </p:nvPr>
        </p:nvGraphicFramePr>
        <p:xfrm>
          <a:off x="3232150" y="2057400"/>
          <a:ext cx="2832100" cy="338138"/>
        </p:xfrm>
        <a:graphic>
          <a:graphicData uri="http://schemas.openxmlformats.org/presentationml/2006/ole">
            <p:oleObj spid="_x0000_s4099" name="Equation" r:id="rId4" imgW="3403440" imgH="406080" progId="">
              <p:embed/>
            </p:oleObj>
          </a:graphicData>
        </a:graphic>
      </p:graphicFrame>
      <p:graphicFrame>
        <p:nvGraphicFramePr>
          <p:cNvPr id="4100" name="Object 10"/>
          <p:cNvGraphicFramePr>
            <a:graphicFrameLocks noChangeAspect="1"/>
          </p:cNvGraphicFramePr>
          <p:nvPr>
            <p:ph sz="quarter" idx="3"/>
          </p:nvPr>
        </p:nvGraphicFramePr>
        <p:xfrm>
          <a:off x="2971800" y="3581400"/>
          <a:ext cx="3048000" cy="458788"/>
        </p:xfrm>
        <a:graphic>
          <a:graphicData uri="http://schemas.openxmlformats.org/presentationml/2006/ole">
            <p:oleObj spid="_x0000_s4100" name="Equation" r:id="rId5" imgW="3632040" imgH="545760" progId="">
              <p:embed/>
            </p:oleObj>
          </a:graphicData>
        </a:graphic>
      </p:graphicFrame>
      <p:graphicFrame>
        <p:nvGraphicFramePr>
          <p:cNvPr id="4101" name="Object 13"/>
          <p:cNvGraphicFramePr>
            <a:graphicFrameLocks noChangeAspect="1"/>
          </p:cNvGraphicFramePr>
          <p:nvPr>
            <p:ph sz="quarter" idx="4"/>
          </p:nvPr>
        </p:nvGraphicFramePr>
        <p:xfrm>
          <a:off x="1066800" y="4648200"/>
          <a:ext cx="6324600" cy="447675"/>
        </p:xfrm>
        <a:graphic>
          <a:graphicData uri="http://schemas.openxmlformats.org/presentationml/2006/ole">
            <p:oleObj spid="_x0000_s4101" name="Equation" r:id="rId6" imgW="7696080" imgH="545760" progId="">
              <p:embed/>
            </p:oleObj>
          </a:graphicData>
        </a:graphic>
      </p:graphicFrame>
      <p:sp>
        <p:nvSpPr>
          <p:cNvPr id="4104" name="Text Box 16"/>
          <p:cNvSpPr txBox="1">
            <a:spLocks noChangeArrowheads="1"/>
          </p:cNvSpPr>
          <p:nvPr/>
        </p:nvSpPr>
        <p:spPr bwMode="auto">
          <a:xfrm>
            <a:off x="490538" y="1524000"/>
            <a:ext cx="7434262" cy="7016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to be the </a:t>
            </a:r>
            <a:r>
              <a:rPr kumimoji="1" lang="en-US" altLang="ko-KR" i="1">
                <a:ea typeface="굴림" pitchFamily="50" charset="-127"/>
              </a:rPr>
              <a:t>power spectral density</a:t>
            </a:r>
            <a:r>
              <a:rPr kumimoji="1" lang="en-US" altLang="ko-KR">
                <a:ea typeface="굴림" pitchFamily="50" charset="-127"/>
              </a:rPr>
              <a:t> of the w.s.s process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Notice that </a:t>
            </a:r>
          </a:p>
          <a:p>
            <a:endParaRPr lang="en-US"/>
          </a:p>
        </p:txBody>
      </p:sp>
      <p:sp>
        <p:nvSpPr>
          <p:cNvPr id="4105" name="Text Box 17"/>
          <p:cNvSpPr txBox="1">
            <a:spLocks noChangeArrowheads="1"/>
          </p:cNvSpPr>
          <p:nvPr/>
        </p:nvSpPr>
        <p:spPr bwMode="auto">
          <a:xfrm>
            <a:off x="517525" y="2498725"/>
            <a:ext cx="8169275" cy="1006475"/>
          </a:xfrm>
          <a:prstGeom prst="rect">
            <a:avLst/>
          </a:prstGeom>
          <a:noFill/>
          <a:ln w="9525">
            <a:noFill/>
            <a:miter lim="800000"/>
            <a:headEnd/>
            <a:tailEnd/>
          </a:ln>
        </p:spPr>
        <p:txBody>
          <a:bodyPr>
            <a:spAutoFit/>
          </a:bodyPr>
          <a:lstStyle/>
          <a:p>
            <a:r>
              <a:rPr kumimoji="1" lang="en-US" altLang="ko-KR">
                <a:ea typeface="굴림" pitchFamily="50" charset="-127"/>
              </a:rPr>
              <a:t>i.e., the autocorrelation function and the power spectrum of a w.s.s process form a Fourier transform pair, a relation known as the </a:t>
            </a:r>
            <a:r>
              <a:rPr kumimoji="1" lang="en-US" altLang="ko-KR" b="1">
                <a:ea typeface="굴림" pitchFamily="50" charset="-127"/>
              </a:rPr>
              <a:t>Wiener-Khinchin Theorem</a:t>
            </a:r>
            <a:r>
              <a:rPr kumimoji="1" lang="en-US" altLang="ko-KR">
                <a:ea typeface="굴림" pitchFamily="50" charset="-127"/>
              </a:rPr>
              <a:t>. From (3-8), the inverse formula gives</a:t>
            </a:r>
            <a:endParaRPr kumimoji="1" lang="en-US"/>
          </a:p>
        </p:txBody>
      </p:sp>
      <p:sp>
        <p:nvSpPr>
          <p:cNvPr id="4106" name="Text Box 18"/>
          <p:cNvSpPr txBox="1">
            <a:spLocks noChangeArrowheads="1"/>
          </p:cNvSpPr>
          <p:nvPr/>
        </p:nvSpPr>
        <p:spPr bwMode="auto">
          <a:xfrm>
            <a:off x="7620000" y="914400"/>
            <a:ext cx="706438" cy="396875"/>
          </a:xfrm>
          <a:prstGeom prst="rect">
            <a:avLst/>
          </a:prstGeom>
          <a:noFill/>
          <a:ln w="9525">
            <a:noFill/>
            <a:miter lim="800000"/>
            <a:headEnd/>
            <a:tailEnd/>
          </a:ln>
        </p:spPr>
        <p:txBody>
          <a:bodyPr wrap="none">
            <a:spAutoFit/>
          </a:bodyPr>
          <a:lstStyle/>
          <a:p>
            <a:r>
              <a:rPr lang="en-US"/>
              <a:t>(3-7)</a:t>
            </a:r>
          </a:p>
        </p:txBody>
      </p:sp>
      <p:sp>
        <p:nvSpPr>
          <p:cNvPr id="4107" name="Text Box 19"/>
          <p:cNvSpPr txBox="1">
            <a:spLocks noChangeArrowheads="1"/>
          </p:cNvSpPr>
          <p:nvPr/>
        </p:nvSpPr>
        <p:spPr bwMode="auto">
          <a:xfrm>
            <a:off x="517525" y="4114800"/>
            <a:ext cx="3821113" cy="7016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and in particular for </a:t>
            </a:r>
            <a:r>
              <a:rPr kumimoji="1" lang="en-US" altLang="ko-KR" i="1">
                <a:ea typeface="굴림" pitchFamily="50" charset="-127"/>
                <a:sym typeface="Symbol" pitchFamily="18" charset="2"/>
              </a:rPr>
              <a:t></a:t>
            </a:r>
            <a:r>
              <a:rPr kumimoji="1" lang="en-US" altLang="ko-KR">
                <a:ea typeface="굴림" pitchFamily="50" charset="-127"/>
                <a:sym typeface="Symbol" pitchFamily="18" charset="2"/>
              </a:rPr>
              <a:t>  = 0,</a:t>
            </a:r>
            <a:r>
              <a:rPr kumimoji="1" lang="en-US" altLang="ko-KR">
                <a:ea typeface="굴림" pitchFamily="50" charset="-127"/>
              </a:rPr>
              <a:t> we get </a:t>
            </a:r>
          </a:p>
          <a:p>
            <a:endParaRPr lang="en-US"/>
          </a:p>
        </p:txBody>
      </p:sp>
      <p:sp>
        <p:nvSpPr>
          <p:cNvPr id="4108" name="Text Box 20"/>
          <p:cNvSpPr txBox="1">
            <a:spLocks noChangeArrowheads="1"/>
          </p:cNvSpPr>
          <p:nvPr/>
        </p:nvSpPr>
        <p:spPr bwMode="auto">
          <a:xfrm>
            <a:off x="517525" y="5241925"/>
            <a:ext cx="8016875" cy="701675"/>
          </a:xfrm>
          <a:prstGeom prst="rect">
            <a:avLst/>
          </a:prstGeom>
          <a:noFill/>
          <a:ln w="9525">
            <a:noFill/>
            <a:miter lim="800000"/>
            <a:headEnd/>
            <a:tailEnd/>
          </a:ln>
        </p:spPr>
        <p:txBody>
          <a:bodyPr>
            <a:spAutoFit/>
          </a:bodyPr>
          <a:lstStyle/>
          <a:p>
            <a:r>
              <a:rPr kumimoji="1" lang="en-US" altLang="ko-KR">
                <a:ea typeface="굴림" pitchFamily="50" charset="-127"/>
              </a:rPr>
              <a:t>From (3-10), the area under  </a:t>
            </a:r>
            <a:r>
              <a:rPr kumimoji="1" lang="en-US" altLang="ko-KR" i="1">
                <a:ea typeface="굴림" pitchFamily="50" charset="-127"/>
              </a:rPr>
              <a:t>S</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represents the total power of the process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and hence  </a:t>
            </a:r>
            <a:r>
              <a:rPr kumimoji="1" lang="en-US" altLang="ko-KR" i="1">
                <a:ea typeface="굴림" pitchFamily="50" charset="-127"/>
              </a:rPr>
              <a:t>S</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truly represents the power spectrum.</a:t>
            </a:r>
            <a:endParaRPr kumimoji="1" lang="en-US"/>
          </a:p>
        </p:txBody>
      </p:sp>
      <p:sp>
        <p:nvSpPr>
          <p:cNvPr id="4109" name="Text Box 21"/>
          <p:cNvSpPr txBox="1">
            <a:spLocks noChangeArrowheads="1"/>
          </p:cNvSpPr>
          <p:nvPr/>
        </p:nvSpPr>
        <p:spPr bwMode="auto">
          <a:xfrm>
            <a:off x="7604125" y="1981200"/>
            <a:ext cx="706438" cy="396875"/>
          </a:xfrm>
          <a:prstGeom prst="rect">
            <a:avLst/>
          </a:prstGeom>
          <a:noFill/>
          <a:ln w="9525">
            <a:noFill/>
            <a:miter lim="800000"/>
            <a:headEnd/>
            <a:tailEnd/>
          </a:ln>
        </p:spPr>
        <p:txBody>
          <a:bodyPr wrap="none">
            <a:spAutoFit/>
          </a:bodyPr>
          <a:lstStyle/>
          <a:p>
            <a:r>
              <a:rPr lang="en-US"/>
              <a:t>(3-8)</a:t>
            </a:r>
          </a:p>
        </p:txBody>
      </p:sp>
      <p:sp>
        <p:nvSpPr>
          <p:cNvPr id="4110" name="Text Box 22"/>
          <p:cNvSpPr txBox="1">
            <a:spLocks noChangeArrowheads="1"/>
          </p:cNvSpPr>
          <p:nvPr/>
        </p:nvSpPr>
        <p:spPr bwMode="auto">
          <a:xfrm>
            <a:off x="7620000" y="3581400"/>
            <a:ext cx="706438" cy="396875"/>
          </a:xfrm>
          <a:prstGeom prst="rect">
            <a:avLst/>
          </a:prstGeom>
          <a:noFill/>
          <a:ln w="9525">
            <a:noFill/>
            <a:miter lim="800000"/>
            <a:headEnd/>
            <a:tailEnd/>
          </a:ln>
        </p:spPr>
        <p:txBody>
          <a:bodyPr wrap="none">
            <a:spAutoFit/>
          </a:bodyPr>
          <a:lstStyle/>
          <a:p>
            <a:r>
              <a:rPr lang="en-US"/>
              <a:t>(3-9)</a:t>
            </a:r>
          </a:p>
        </p:txBody>
      </p:sp>
      <p:sp>
        <p:nvSpPr>
          <p:cNvPr id="4111" name="Text Box 23"/>
          <p:cNvSpPr txBox="1">
            <a:spLocks noChangeArrowheads="1"/>
          </p:cNvSpPr>
          <p:nvPr/>
        </p:nvSpPr>
        <p:spPr bwMode="auto">
          <a:xfrm>
            <a:off x="7620000" y="4656138"/>
            <a:ext cx="836613" cy="396875"/>
          </a:xfrm>
          <a:prstGeom prst="rect">
            <a:avLst/>
          </a:prstGeom>
          <a:noFill/>
          <a:ln w="9525">
            <a:noFill/>
            <a:miter lim="800000"/>
            <a:headEnd/>
            <a:tailEnd/>
          </a:ln>
        </p:spPr>
        <p:txBody>
          <a:bodyPr wrap="none">
            <a:spAutoFit/>
          </a:bodyPr>
          <a:lstStyle/>
          <a:p>
            <a:r>
              <a:rPr lang="en-US"/>
              <a:t>(3-10)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Date Placeholder 4"/>
          <p:cNvSpPr>
            <a:spLocks noGrp="1"/>
          </p:cNvSpPr>
          <p:nvPr>
            <p:ph type="dt" sz="quarter" idx="10"/>
          </p:nvPr>
        </p:nvSpPr>
        <p:spPr>
          <a:noFill/>
        </p:spPr>
        <p:txBody>
          <a:bodyPr/>
          <a:lstStyle/>
          <a:p>
            <a:r>
              <a:rPr lang="en-US"/>
              <a:t>		 </a:t>
            </a:r>
            <a:r>
              <a:rPr lang="en-US" sz="1200"/>
              <a:t> </a:t>
            </a:r>
            <a:fld id="{3C687678-49AE-4528-8552-CE5C656F7E6F}" type="slidenum">
              <a:rPr lang="en-US" sz="1200">
                <a:solidFill>
                  <a:srgbClr val="003399"/>
                </a:solidFill>
              </a:rPr>
              <a:pPr/>
              <a:t>7</a:t>
            </a:fld>
            <a:endParaRPr lang="en-US" sz="1200">
              <a:solidFill>
                <a:srgbClr val="003399"/>
              </a:solidFill>
            </a:endParaRPr>
          </a:p>
        </p:txBody>
      </p:sp>
      <p:sp>
        <p:nvSpPr>
          <p:cNvPr id="5132" name="Rectangle 22"/>
          <p:cNvSpPr>
            <a:spLocks noGrp="1" noChangeArrowheads="1"/>
          </p:cNvSpPr>
          <p:nvPr>
            <p:ph type="title"/>
          </p:nvPr>
        </p:nvSpPr>
        <p:spPr/>
        <p:txBody>
          <a:bodyPr/>
          <a:lstStyle/>
          <a:p>
            <a:r>
              <a:rPr lang="en-US" sz="2800" smtClean="0"/>
              <a:t>3. Power Spectrum (5)</a:t>
            </a:r>
          </a:p>
        </p:txBody>
      </p:sp>
      <p:graphicFrame>
        <p:nvGraphicFramePr>
          <p:cNvPr id="5122" name="Object 18"/>
          <p:cNvGraphicFramePr>
            <a:graphicFrameLocks noChangeAspect="1"/>
          </p:cNvGraphicFramePr>
          <p:nvPr>
            <p:ph sz="half" idx="1"/>
          </p:nvPr>
        </p:nvGraphicFramePr>
        <p:xfrm>
          <a:off x="1752600" y="3886200"/>
          <a:ext cx="5334000" cy="1154113"/>
        </p:xfrm>
        <a:graphic>
          <a:graphicData uri="http://schemas.openxmlformats.org/presentationml/2006/ole">
            <p:oleObj spid="_x0000_s5122" name="Equation" r:id="rId3" imgW="6933960" imgH="1498320" progId="">
              <p:embed/>
            </p:oleObj>
          </a:graphicData>
        </a:graphic>
      </p:graphicFrame>
      <p:sp>
        <p:nvSpPr>
          <p:cNvPr id="5133" name="Line 5"/>
          <p:cNvSpPr>
            <a:spLocks noChangeShapeType="1"/>
          </p:cNvSpPr>
          <p:nvPr/>
        </p:nvSpPr>
        <p:spPr bwMode="auto">
          <a:xfrm flipV="1">
            <a:off x="914400" y="2459038"/>
            <a:ext cx="6178550" cy="0"/>
          </a:xfrm>
          <a:prstGeom prst="line">
            <a:avLst/>
          </a:prstGeom>
          <a:noFill/>
          <a:ln w="9525">
            <a:solidFill>
              <a:schemeClr val="tx1"/>
            </a:solidFill>
            <a:round/>
            <a:headEnd/>
            <a:tailEnd type="triangle" w="med" len="med"/>
          </a:ln>
        </p:spPr>
        <p:txBody>
          <a:bodyPr/>
          <a:lstStyle/>
          <a:p>
            <a:endParaRPr lang="en-US"/>
          </a:p>
        </p:txBody>
      </p:sp>
      <p:sp>
        <p:nvSpPr>
          <p:cNvPr id="5134" name="Line 6"/>
          <p:cNvSpPr>
            <a:spLocks noChangeShapeType="1"/>
          </p:cNvSpPr>
          <p:nvPr/>
        </p:nvSpPr>
        <p:spPr bwMode="auto">
          <a:xfrm flipH="1" flipV="1">
            <a:off x="2900363" y="1066800"/>
            <a:ext cx="0" cy="1600200"/>
          </a:xfrm>
          <a:prstGeom prst="line">
            <a:avLst/>
          </a:prstGeom>
          <a:noFill/>
          <a:ln w="9525">
            <a:solidFill>
              <a:schemeClr val="tx1"/>
            </a:solidFill>
            <a:round/>
            <a:headEnd/>
            <a:tailEnd type="triangle" w="med" len="med"/>
          </a:ln>
        </p:spPr>
        <p:txBody>
          <a:bodyPr/>
          <a:lstStyle/>
          <a:p>
            <a:endParaRPr lang="en-US"/>
          </a:p>
        </p:txBody>
      </p:sp>
      <p:sp>
        <p:nvSpPr>
          <p:cNvPr id="5135" name="Freeform 7"/>
          <p:cNvSpPr>
            <a:spLocks/>
          </p:cNvSpPr>
          <p:nvPr/>
        </p:nvSpPr>
        <p:spPr bwMode="auto">
          <a:xfrm>
            <a:off x="1062038" y="1228725"/>
            <a:ext cx="5221287" cy="1160463"/>
          </a:xfrm>
          <a:custGeom>
            <a:avLst/>
            <a:gdLst>
              <a:gd name="T0" fmla="*/ 0 w 2976"/>
              <a:gd name="T1" fmla="*/ 752 h 872"/>
              <a:gd name="T2" fmla="*/ 96 w 2976"/>
              <a:gd name="T3" fmla="*/ 608 h 872"/>
              <a:gd name="T4" fmla="*/ 240 w 2976"/>
              <a:gd name="T5" fmla="*/ 512 h 872"/>
              <a:gd name="T6" fmla="*/ 528 w 2976"/>
              <a:gd name="T7" fmla="*/ 704 h 872"/>
              <a:gd name="T8" fmla="*/ 816 w 2976"/>
              <a:gd name="T9" fmla="*/ 656 h 872"/>
              <a:gd name="T10" fmla="*/ 1104 w 2976"/>
              <a:gd name="T11" fmla="*/ 416 h 872"/>
              <a:gd name="T12" fmla="*/ 1296 w 2976"/>
              <a:gd name="T13" fmla="*/ 272 h 872"/>
              <a:gd name="T14" fmla="*/ 1536 w 2976"/>
              <a:gd name="T15" fmla="*/ 464 h 872"/>
              <a:gd name="T16" fmla="*/ 2112 w 2976"/>
              <a:gd name="T17" fmla="*/ 32 h 872"/>
              <a:gd name="T18" fmla="*/ 2400 w 2976"/>
              <a:gd name="T19" fmla="*/ 272 h 872"/>
              <a:gd name="T20" fmla="*/ 2640 w 2976"/>
              <a:gd name="T21" fmla="*/ 800 h 872"/>
              <a:gd name="T22" fmla="*/ 2976 w 2976"/>
              <a:gd name="T23" fmla="*/ 704 h 8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76"/>
              <a:gd name="T37" fmla="*/ 0 h 872"/>
              <a:gd name="T38" fmla="*/ 2976 w 2976"/>
              <a:gd name="T39" fmla="*/ 872 h 8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76" h="872">
                <a:moveTo>
                  <a:pt x="0" y="752"/>
                </a:moveTo>
                <a:cubicBezTo>
                  <a:pt x="28" y="700"/>
                  <a:pt x="56" y="648"/>
                  <a:pt x="96" y="608"/>
                </a:cubicBezTo>
                <a:cubicBezTo>
                  <a:pt x="136" y="568"/>
                  <a:pt x="168" y="496"/>
                  <a:pt x="240" y="512"/>
                </a:cubicBezTo>
                <a:cubicBezTo>
                  <a:pt x="312" y="528"/>
                  <a:pt x="432" y="680"/>
                  <a:pt x="528" y="704"/>
                </a:cubicBezTo>
                <a:cubicBezTo>
                  <a:pt x="624" y="728"/>
                  <a:pt x="720" y="704"/>
                  <a:pt x="816" y="656"/>
                </a:cubicBezTo>
                <a:cubicBezTo>
                  <a:pt x="912" y="608"/>
                  <a:pt x="1024" y="480"/>
                  <a:pt x="1104" y="416"/>
                </a:cubicBezTo>
                <a:cubicBezTo>
                  <a:pt x="1184" y="352"/>
                  <a:pt x="1224" y="264"/>
                  <a:pt x="1296" y="272"/>
                </a:cubicBezTo>
                <a:cubicBezTo>
                  <a:pt x="1368" y="280"/>
                  <a:pt x="1400" y="504"/>
                  <a:pt x="1536" y="464"/>
                </a:cubicBezTo>
                <a:cubicBezTo>
                  <a:pt x="1672" y="424"/>
                  <a:pt x="1968" y="64"/>
                  <a:pt x="2112" y="32"/>
                </a:cubicBezTo>
                <a:cubicBezTo>
                  <a:pt x="2256" y="0"/>
                  <a:pt x="2312" y="144"/>
                  <a:pt x="2400" y="272"/>
                </a:cubicBezTo>
                <a:cubicBezTo>
                  <a:pt x="2488" y="400"/>
                  <a:pt x="2544" y="728"/>
                  <a:pt x="2640" y="800"/>
                </a:cubicBezTo>
                <a:cubicBezTo>
                  <a:pt x="2736" y="872"/>
                  <a:pt x="2856" y="788"/>
                  <a:pt x="2976" y="704"/>
                </a:cubicBezTo>
              </a:path>
            </a:pathLst>
          </a:custGeom>
          <a:noFill/>
          <a:ln w="9525">
            <a:solidFill>
              <a:schemeClr val="tx1"/>
            </a:solidFill>
            <a:round/>
            <a:headEnd/>
            <a:tailEnd/>
          </a:ln>
        </p:spPr>
        <p:txBody>
          <a:bodyPr/>
          <a:lstStyle/>
          <a:p>
            <a:endParaRPr lang="en-US"/>
          </a:p>
        </p:txBody>
      </p:sp>
      <p:graphicFrame>
        <p:nvGraphicFramePr>
          <p:cNvPr id="5123" name="Object 8"/>
          <p:cNvGraphicFramePr>
            <a:graphicFrameLocks noChangeAspect="1"/>
          </p:cNvGraphicFramePr>
          <p:nvPr/>
        </p:nvGraphicFramePr>
        <p:xfrm>
          <a:off x="4886325" y="2493963"/>
          <a:ext cx="612775" cy="173037"/>
        </p:xfrm>
        <a:graphic>
          <a:graphicData uri="http://schemas.openxmlformats.org/presentationml/2006/ole">
            <p:oleObj spid="_x0000_s5123" name="Equation" r:id="rId4" imgW="634680" imgH="190440" progId="">
              <p:embed/>
            </p:oleObj>
          </a:graphicData>
        </a:graphic>
      </p:graphicFrame>
      <p:graphicFrame>
        <p:nvGraphicFramePr>
          <p:cNvPr id="5124" name="Object 9"/>
          <p:cNvGraphicFramePr>
            <a:graphicFrameLocks noChangeAspect="1"/>
          </p:cNvGraphicFramePr>
          <p:nvPr/>
        </p:nvGraphicFramePr>
        <p:xfrm>
          <a:off x="2752725" y="2459038"/>
          <a:ext cx="123825" cy="173037"/>
        </p:xfrm>
        <a:graphic>
          <a:graphicData uri="http://schemas.openxmlformats.org/presentationml/2006/ole">
            <p:oleObj spid="_x0000_s5124" name="Equation" r:id="rId5" imgW="126720" imgH="190440" progId="">
              <p:embed/>
            </p:oleObj>
          </a:graphicData>
        </a:graphic>
      </p:graphicFrame>
      <p:graphicFrame>
        <p:nvGraphicFramePr>
          <p:cNvPr id="5125" name="Object 10"/>
          <p:cNvGraphicFramePr>
            <a:graphicFrameLocks noChangeAspect="1"/>
          </p:cNvGraphicFramePr>
          <p:nvPr/>
        </p:nvGraphicFramePr>
        <p:xfrm>
          <a:off x="7092950" y="2389188"/>
          <a:ext cx="158750" cy="138112"/>
        </p:xfrm>
        <a:graphic>
          <a:graphicData uri="http://schemas.openxmlformats.org/presentationml/2006/ole">
            <p:oleObj spid="_x0000_s5125" name="Equation" r:id="rId6" imgW="164880" imgH="152280" progId="">
              <p:embed/>
            </p:oleObj>
          </a:graphicData>
        </a:graphic>
      </p:graphicFrame>
      <p:sp>
        <p:nvSpPr>
          <p:cNvPr id="5136" name="Text Box 11"/>
          <p:cNvSpPr txBox="1">
            <a:spLocks noChangeArrowheads="1"/>
          </p:cNvSpPr>
          <p:nvPr/>
        </p:nvSpPr>
        <p:spPr bwMode="auto">
          <a:xfrm>
            <a:off x="5695950" y="1050925"/>
            <a:ext cx="2759075" cy="581025"/>
          </a:xfrm>
          <a:prstGeom prst="rect">
            <a:avLst/>
          </a:prstGeom>
          <a:noFill/>
          <a:ln w="9525">
            <a:noFill/>
            <a:miter lim="800000"/>
            <a:headEnd/>
            <a:tailEnd/>
          </a:ln>
        </p:spPr>
        <p:txBody>
          <a:bodyPr wrap="none">
            <a:spAutoFit/>
          </a:bodyPr>
          <a:lstStyle/>
          <a:p>
            <a:pPr eaLnBrk="1" latinLnBrk="1" hangingPunct="1"/>
            <a:r>
              <a:rPr kumimoji="1" lang="en-US" sz="1400">
                <a:latin typeface="Times New Roman" pitchFamily="18" charset="0"/>
                <a:ea typeface="굴림" pitchFamily="50" charset="-127"/>
              </a:rPr>
              <a:t>                    </a:t>
            </a:r>
            <a:r>
              <a:rPr kumimoji="1" lang="en-US" sz="1600">
                <a:latin typeface="Times New Roman" pitchFamily="18" charset="0"/>
                <a:ea typeface="굴림" pitchFamily="50" charset="-127"/>
              </a:rPr>
              <a:t>represents the power</a:t>
            </a:r>
          </a:p>
          <a:p>
            <a:pPr eaLnBrk="1" latinLnBrk="1" hangingPunct="1"/>
            <a:r>
              <a:rPr kumimoji="1" lang="en-US" sz="1600">
                <a:latin typeface="Times New Roman" pitchFamily="18" charset="0"/>
                <a:ea typeface="굴림" pitchFamily="50" charset="-127"/>
              </a:rPr>
              <a:t>in the band</a:t>
            </a:r>
            <a:r>
              <a:rPr kumimoji="1" lang="en-US" sz="1400">
                <a:latin typeface="Times New Roman" pitchFamily="18" charset="0"/>
                <a:ea typeface="굴림" pitchFamily="50" charset="-127"/>
              </a:rPr>
              <a:t>                  </a:t>
            </a:r>
          </a:p>
        </p:txBody>
      </p:sp>
      <p:graphicFrame>
        <p:nvGraphicFramePr>
          <p:cNvPr id="5126" name="Object 12"/>
          <p:cNvGraphicFramePr>
            <a:graphicFrameLocks noChangeAspect="1"/>
          </p:cNvGraphicFramePr>
          <p:nvPr/>
        </p:nvGraphicFramePr>
        <p:xfrm>
          <a:off x="6727825" y="1403350"/>
          <a:ext cx="968375" cy="196850"/>
        </p:xfrm>
        <a:graphic>
          <a:graphicData uri="http://schemas.openxmlformats.org/presentationml/2006/ole">
            <p:oleObj spid="_x0000_s5126" name="Equation" r:id="rId7" imgW="1002960" imgH="215640" progId="">
              <p:embed/>
            </p:oleObj>
          </a:graphicData>
        </a:graphic>
      </p:graphicFrame>
      <p:graphicFrame>
        <p:nvGraphicFramePr>
          <p:cNvPr id="5127" name="Object 13"/>
          <p:cNvGraphicFramePr>
            <a:graphicFrameLocks noChangeAspect="1"/>
          </p:cNvGraphicFramePr>
          <p:nvPr/>
        </p:nvGraphicFramePr>
        <p:xfrm>
          <a:off x="5795963" y="1152525"/>
          <a:ext cx="833437" cy="219075"/>
        </p:xfrm>
        <a:graphic>
          <a:graphicData uri="http://schemas.openxmlformats.org/presentationml/2006/ole">
            <p:oleObj spid="_x0000_s5127" name="Equation" r:id="rId8" imgW="863280" imgH="241200" progId="">
              <p:embed/>
            </p:oleObj>
          </a:graphicData>
        </a:graphic>
      </p:graphicFrame>
      <p:graphicFrame>
        <p:nvGraphicFramePr>
          <p:cNvPr id="5128" name="Object 14"/>
          <p:cNvGraphicFramePr>
            <a:graphicFrameLocks noChangeAspect="1"/>
          </p:cNvGraphicFramePr>
          <p:nvPr/>
        </p:nvGraphicFramePr>
        <p:xfrm>
          <a:off x="2973388" y="1066800"/>
          <a:ext cx="760412" cy="336550"/>
        </p:xfrm>
        <a:graphic>
          <a:graphicData uri="http://schemas.openxmlformats.org/presentationml/2006/ole">
            <p:oleObj spid="_x0000_s5128" name="Equation" r:id="rId9" imgW="787320" imgH="368280" progId="">
              <p:embed/>
            </p:oleObj>
          </a:graphicData>
        </a:graphic>
      </p:graphicFrame>
      <p:sp>
        <p:nvSpPr>
          <p:cNvPr id="5137" name="Freeform 15"/>
          <p:cNvSpPr>
            <a:spLocks/>
          </p:cNvSpPr>
          <p:nvPr/>
        </p:nvSpPr>
        <p:spPr bwMode="auto">
          <a:xfrm>
            <a:off x="4665663" y="1274763"/>
            <a:ext cx="293687" cy="1184275"/>
          </a:xfrm>
          <a:custGeom>
            <a:avLst/>
            <a:gdLst>
              <a:gd name="T0" fmla="*/ 0 w 192"/>
              <a:gd name="T1" fmla="*/ 0 h 816"/>
              <a:gd name="T2" fmla="*/ 0 w 192"/>
              <a:gd name="T3" fmla="*/ 816 h 816"/>
              <a:gd name="T4" fmla="*/ 192 w 192"/>
              <a:gd name="T5" fmla="*/ 816 h 816"/>
              <a:gd name="T6" fmla="*/ 192 w 192"/>
              <a:gd name="T7" fmla="*/ 0 h 816"/>
              <a:gd name="T8" fmla="*/ 0 w 192"/>
              <a:gd name="T9" fmla="*/ 0 h 816"/>
              <a:gd name="T10" fmla="*/ 0 60000 65536"/>
              <a:gd name="T11" fmla="*/ 0 60000 65536"/>
              <a:gd name="T12" fmla="*/ 0 60000 65536"/>
              <a:gd name="T13" fmla="*/ 0 60000 65536"/>
              <a:gd name="T14" fmla="*/ 0 60000 65536"/>
              <a:gd name="T15" fmla="*/ 0 w 192"/>
              <a:gd name="T16" fmla="*/ 0 h 816"/>
              <a:gd name="T17" fmla="*/ 192 w 192"/>
              <a:gd name="T18" fmla="*/ 816 h 816"/>
            </a:gdLst>
            <a:ahLst/>
            <a:cxnLst>
              <a:cxn ang="T10">
                <a:pos x="T0" y="T1"/>
              </a:cxn>
              <a:cxn ang="T11">
                <a:pos x="T2" y="T3"/>
              </a:cxn>
              <a:cxn ang="T12">
                <a:pos x="T4" y="T5"/>
              </a:cxn>
              <a:cxn ang="T13">
                <a:pos x="T6" y="T7"/>
              </a:cxn>
              <a:cxn ang="T14">
                <a:pos x="T8" y="T9"/>
              </a:cxn>
            </a:cxnLst>
            <a:rect l="T15" t="T16" r="T17" b="T18"/>
            <a:pathLst>
              <a:path w="192" h="816">
                <a:moveTo>
                  <a:pt x="0" y="0"/>
                </a:moveTo>
                <a:lnTo>
                  <a:pt x="0" y="816"/>
                </a:lnTo>
                <a:lnTo>
                  <a:pt x="192" y="816"/>
                </a:lnTo>
                <a:lnTo>
                  <a:pt x="192" y="0"/>
                </a:lnTo>
                <a:lnTo>
                  <a:pt x="0" y="0"/>
                </a:lnTo>
                <a:close/>
              </a:path>
            </a:pathLst>
          </a:custGeom>
          <a:solidFill>
            <a:schemeClr val="accent1"/>
          </a:solidFill>
          <a:ln w="9525">
            <a:solidFill>
              <a:schemeClr val="tx1"/>
            </a:solidFill>
            <a:round/>
            <a:headEnd/>
            <a:tailEnd/>
          </a:ln>
        </p:spPr>
        <p:txBody>
          <a:bodyPr/>
          <a:lstStyle/>
          <a:p>
            <a:endParaRPr lang="en-US"/>
          </a:p>
        </p:txBody>
      </p:sp>
      <p:graphicFrame>
        <p:nvGraphicFramePr>
          <p:cNvPr id="5129" name="Object 16"/>
          <p:cNvGraphicFramePr>
            <a:graphicFrameLocks noChangeAspect="1"/>
          </p:cNvGraphicFramePr>
          <p:nvPr/>
        </p:nvGraphicFramePr>
        <p:xfrm>
          <a:off x="4592638" y="2528888"/>
          <a:ext cx="158750" cy="138112"/>
        </p:xfrm>
        <a:graphic>
          <a:graphicData uri="http://schemas.openxmlformats.org/presentationml/2006/ole">
            <p:oleObj spid="_x0000_s5129" name="Equation" r:id="rId10" imgW="164880" imgH="152280" progId="">
              <p:embed/>
            </p:oleObj>
          </a:graphicData>
        </a:graphic>
      </p:graphicFrame>
      <p:sp>
        <p:nvSpPr>
          <p:cNvPr id="5138" name="Line 17"/>
          <p:cNvSpPr>
            <a:spLocks noChangeShapeType="1"/>
          </p:cNvSpPr>
          <p:nvPr/>
        </p:nvSpPr>
        <p:spPr bwMode="auto">
          <a:xfrm flipH="1">
            <a:off x="4813300" y="1206500"/>
            <a:ext cx="882650" cy="485775"/>
          </a:xfrm>
          <a:prstGeom prst="line">
            <a:avLst/>
          </a:prstGeom>
          <a:noFill/>
          <a:ln w="9525">
            <a:solidFill>
              <a:schemeClr val="tx1"/>
            </a:solidFill>
            <a:round/>
            <a:headEnd/>
            <a:tailEnd type="triangle" w="med" len="med"/>
          </a:ln>
        </p:spPr>
        <p:txBody>
          <a:bodyPr/>
          <a:lstStyle/>
          <a:p>
            <a:endParaRPr lang="en-US"/>
          </a:p>
        </p:txBody>
      </p:sp>
      <p:graphicFrame>
        <p:nvGraphicFramePr>
          <p:cNvPr id="5130" name="Object 21"/>
          <p:cNvGraphicFramePr>
            <a:graphicFrameLocks noChangeAspect="1"/>
          </p:cNvGraphicFramePr>
          <p:nvPr>
            <p:ph sz="half" idx="2"/>
          </p:nvPr>
        </p:nvGraphicFramePr>
        <p:xfrm>
          <a:off x="2438400" y="5638800"/>
          <a:ext cx="4572000" cy="293688"/>
        </p:xfrm>
        <a:graphic>
          <a:graphicData uri="http://schemas.openxmlformats.org/presentationml/2006/ole">
            <p:oleObj spid="_x0000_s5130" name="Equation" r:id="rId11" imgW="5752800" imgH="368280" progId="">
              <p:embed/>
            </p:oleObj>
          </a:graphicData>
        </a:graphic>
      </p:graphicFrame>
      <p:sp>
        <p:nvSpPr>
          <p:cNvPr id="5139" name="Text Box 24"/>
          <p:cNvSpPr txBox="1">
            <a:spLocks noChangeArrowheads="1"/>
          </p:cNvSpPr>
          <p:nvPr/>
        </p:nvSpPr>
        <p:spPr bwMode="auto">
          <a:xfrm>
            <a:off x="593725" y="2903538"/>
            <a:ext cx="8016875" cy="1311275"/>
          </a:xfrm>
          <a:prstGeom prst="rect">
            <a:avLst/>
          </a:prstGeom>
          <a:noFill/>
          <a:ln w="9525">
            <a:noFill/>
            <a:miter lim="800000"/>
            <a:headEnd/>
            <a:tailEnd/>
          </a:ln>
        </p:spPr>
        <p:txBody>
          <a:bodyPr>
            <a:spAutoFit/>
          </a:bodyPr>
          <a:lstStyle/>
          <a:p>
            <a:r>
              <a:rPr kumimoji="1" lang="en-US" altLang="ko-KR">
                <a:ea typeface="굴림" pitchFamily="50" charset="-127"/>
              </a:rPr>
              <a:t>The nonnegative-definiteness property of the autocorrelation function translates into the “nonnegative” property for its Fourier transform (power spectrum)</a:t>
            </a:r>
          </a:p>
          <a:p>
            <a:endParaRPr lang="en-US"/>
          </a:p>
        </p:txBody>
      </p:sp>
      <p:sp>
        <p:nvSpPr>
          <p:cNvPr id="5140" name="Text Box 25"/>
          <p:cNvSpPr txBox="1">
            <a:spLocks noChangeArrowheads="1"/>
          </p:cNvSpPr>
          <p:nvPr/>
        </p:nvSpPr>
        <p:spPr bwMode="auto">
          <a:xfrm>
            <a:off x="7772400" y="4191000"/>
            <a:ext cx="836613" cy="396875"/>
          </a:xfrm>
          <a:prstGeom prst="rect">
            <a:avLst/>
          </a:prstGeom>
          <a:noFill/>
          <a:ln w="9525">
            <a:noFill/>
            <a:miter lim="800000"/>
            <a:headEnd/>
            <a:tailEnd/>
          </a:ln>
        </p:spPr>
        <p:txBody>
          <a:bodyPr wrap="none">
            <a:spAutoFit/>
          </a:bodyPr>
          <a:lstStyle/>
          <a:p>
            <a:r>
              <a:rPr lang="en-US"/>
              <a:t>(3-11)</a:t>
            </a:r>
          </a:p>
        </p:txBody>
      </p:sp>
      <p:sp>
        <p:nvSpPr>
          <p:cNvPr id="5141" name="Text Box 26"/>
          <p:cNvSpPr txBox="1">
            <a:spLocks noChangeArrowheads="1"/>
          </p:cNvSpPr>
          <p:nvPr/>
        </p:nvSpPr>
        <p:spPr bwMode="auto">
          <a:xfrm>
            <a:off x="669925" y="5105400"/>
            <a:ext cx="3032125" cy="396875"/>
          </a:xfrm>
          <a:prstGeom prst="rect">
            <a:avLst/>
          </a:prstGeom>
          <a:noFill/>
          <a:ln w="9525">
            <a:noFill/>
            <a:miter lim="800000"/>
            <a:headEnd/>
            <a:tailEnd/>
          </a:ln>
        </p:spPr>
        <p:txBody>
          <a:bodyPr wrap="none">
            <a:spAutoFit/>
          </a:bodyPr>
          <a:lstStyle/>
          <a:p>
            <a:r>
              <a:rPr kumimoji="1" lang="en-US" altLang="ko-KR">
                <a:ea typeface="굴림" pitchFamily="50" charset="-127"/>
              </a:rPr>
              <a:t>From (3-11), it follows that</a:t>
            </a:r>
            <a:endParaRPr kumimoji="1" lang="en-US"/>
          </a:p>
        </p:txBody>
      </p:sp>
      <p:sp>
        <p:nvSpPr>
          <p:cNvPr id="5142" name="Text Box 27"/>
          <p:cNvSpPr txBox="1">
            <a:spLocks noChangeArrowheads="1"/>
          </p:cNvSpPr>
          <p:nvPr/>
        </p:nvSpPr>
        <p:spPr bwMode="auto">
          <a:xfrm>
            <a:off x="7756525" y="5570538"/>
            <a:ext cx="836613" cy="396875"/>
          </a:xfrm>
          <a:prstGeom prst="rect">
            <a:avLst/>
          </a:prstGeom>
          <a:noFill/>
          <a:ln w="9525">
            <a:noFill/>
            <a:miter lim="800000"/>
            <a:headEnd/>
            <a:tailEnd/>
          </a:ln>
        </p:spPr>
        <p:txBody>
          <a:bodyPr wrap="none">
            <a:spAutoFit/>
          </a:bodyPr>
          <a:lstStyle/>
          <a:p>
            <a:r>
              <a:rPr lang="en-US"/>
              <a:t>(3-12)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Date Placeholder 3"/>
          <p:cNvSpPr>
            <a:spLocks noGrp="1"/>
          </p:cNvSpPr>
          <p:nvPr>
            <p:ph type="dt" sz="quarter" idx="10"/>
          </p:nvPr>
        </p:nvSpPr>
        <p:spPr>
          <a:noFill/>
        </p:spPr>
        <p:txBody>
          <a:bodyPr/>
          <a:lstStyle/>
          <a:p>
            <a:r>
              <a:rPr lang="en-US"/>
              <a:t>		 </a:t>
            </a:r>
            <a:r>
              <a:rPr lang="en-US" sz="1200"/>
              <a:t> </a:t>
            </a:r>
            <a:fld id="{6FFC025D-806D-41AA-BB9A-8D00DD1EB3A0}" type="slidenum">
              <a:rPr lang="en-US" sz="1200">
                <a:solidFill>
                  <a:srgbClr val="003399"/>
                </a:solidFill>
              </a:rPr>
              <a:pPr/>
              <a:t>8</a:t>
            </a:fld>
            <a:endParaRPr lang="en-US" sz="1200">
              <a:solidFill>
                <a:srgbClr val="003399"/>
              </a:solidFill>
            </a:endParaRPr>
          </a:p>
        </p:txBody>
      </p:sp>
      <p:sp>
        <p:nvSpPr>
          <p:cNvPr id="6148" name="Rectangle 5"/>
          <p:cNvSpPr>
            <a:spLocks noGrp="1" noChangeArrowheads="1"/>
          </p:cNvSpPr>
          <p:nvPr>
            <p:ph type="title"/>
          </p:nvPr>
        </p:nvSpPr>
        <p:spPr/>
        <p:txBody>
          <a:bodyPr/>
          <a:lstStyle/>
          <a:p>
            <a:r>
              <a:rPr lang="en-US" sz="2800" smtClean="0"/>
              <a:t>3. Power Spectrum (6)</a:t>
            </a:r>
          </a:p>
        </p:txBody>
      </p:sp>
      <p:graphicFrame>
        <p:nvGraphicFramePr>
          <p:cNvPr id="6146" name="Object 4"/>
          <p:cNvGraphicFramePr>
            <a:graphicFrameLocks noChangeAspect="1"/>
          </p:cNvGraphicFramePr>
          <p:nvPr>
            <p:ph idx="1"/>
          </p:nvPr>
        </p:nvGraphicFramePr>
        <p:xfrm>
          <a:off x="1752600" y="1447800"/>
          <a:ext cx="4267200" cy="1431925"/>
        </p:xfrm>
        <a:graphic>
          <a:graphicData uri="http://schemas.openxmlformats.org/presentationml/2006/ole">
            <p:oleObj spid="_x0000_s6146" name="Equation" r:id="rId3" imgW="5448240" imgH="1828800" progId="">
              <p:embed/>
            </p:oleObj>
          </a:graphicData>
        </a:graphic>
      </p:graphicFrame>
      <p:sp>
        <p:nvSpPr>
          <p:cNvPr id="6149" name="Text Box 7"/>
          <p:cNvSpPr txBox="1">
            <a:spLocks noChangeArrowheads="1"/>
          </p:cNvSpPr>
          <p:nvPr/>
        </p:nvSpPr>
        <p:spPr bwMode="auto">
          <a:xfrm>
            <a:off x="517525" y="898525"/>
            <a:ext cx="6413500" cy="701675"/>
          </a:xfrm>
          <a:prstGeom prst="rect">
            <a:avLst/>
          </a:prstGeom>
          <a:noFill/>
          <a:ln w="9525">
            <a:noFill/>
            <a:miter lim="800000"/>
            <a:headEnd/>
            <a:tailEnd/>
          </a:ln>
        </p:spPr>
        <p:txBody>
          <a:bodyPr wrap="none">
            <a:spAutoFit/>
          </a:bodyPr>
          <a:lstStyle/>
          <a:p>
            <a:pPr eaLnBrk="1" latinLnBrk="1" hangingPunct="1"/>
            <a:r>
              <a:rPr kumimoji="1" lang="en-US" altLang="ko-KR">
                <a:ea typeface="굴림" pitchFamily="50" charset="-127"/>
              </a:rPr>
              <a:t>If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is a real w.s.s process, then </a:t>
            </a:r>
            <a:r>
              <a:rPr kumimoji="1" lang="en-US" altLang="ko-KR" i="1">
                <a:ea typeface="굴림" pitchFamily="50" charset="-127"/>
              </a:rPr>
              <a:t>R</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sym typeface="Symbol" pitchFamily="18" charset="2"/>
              </a:rPr>
              <a:t> </a:t>
            </a:r>
            <a:r>
              <a:rPr kumimoji="1" lang="en-US" altLang="ko-KR">
                <a:ea typeface="굴림" pitchFamily="50" charset="-127"/>
              </a:rPr>
              <a:t>) = </a:t>
            </a:r>
            <a:r>
              <a:rPr kumimoji="1" lang="en-US" altLang="ko-KR" i="1">
                <a:ea typeface="굴림" pitchFamily="50" charset="-127"/>
              </a:rPr>
              <a:t>R</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sym typeface="Symbol" pitchFamily="18" charset="2"/>
              </a:rPr>
              <a:t> </a:t>
            </a:r>
            <a:r>
              <a:rPr kumimoji="1" lang="en-US" altLang="ko-KR">
                <a:ea typeface="굴림" pitchFamily="50" charset="-127"/>
              </a:rPr>
              <a:t>), so that</a:t>
            </a:r>
          </a:p>
          <a:p>
            <a:endParaRPr lang="en-US"/>
          </a:p>
        </p:txBody>
      </p:sp>
      <p:sp>
        <p:nvSpPr>
          <p:cNvPr id="6150" name="Text Box 8"/>
          <p:cNvSpPr txBox="1">
            <a:spLocks noChangeArrowheads="1"/>
          </p:cNvSpPr>
          <p:nvPr/>
        </p:nvSpPr>
        <p:spPr bwMode="auto">
          <a:xfrm>
            <a:off x="7527925" y="1912938"/>
            <a:ext cx="836613" cy="396875"/>
          </a:xfrm>
          <a:prstGeom prst="rect">
            <a:avLst/>
          </a:prstGeom>
          <a:noFill/>
          <a:ln w="9525">
            <a:noFill/>
            <a:miter lim="800000"/>
            <a:headEnd/>
            <a:tailEnd/>
          </a:ln>
        </p:spPr>
        <p:txBody>
          <a:bodyPr wrap="none">
            <a:spAutoFit/>
          </a:bodyPr>
          <a:lstStyle/>
          <a:p>
            <a:r>
              <a:rPr lang="en-US"/>
              <a:t>(3-13)</a:t>
            </a:r>
          </a:p>
        </p:txBody>
      </p:sp>
      <p:sp>
        <p:nvSpPr>
          <p:cNvPr id="6151" name="Text Box 9"/>
          <p:cNvSpPr txBox="1">
            <a:spLocks noChangeArrowheads="1"/>
          </p:cNvSpPr>
          <p:nvPr/>
        </p:nvSpPr>
        <p:spPr bwMode="auto">
          <a:xfrm>
            <a:off x="533400" y="2971800"/>
            <a:ext cx="8001000" cy="1006475"/>
          </a:xfrm>
          <a:prstGeom prst="rect">
            <a:avLst/>
          </a:prstGeom>
          <a:noFill/>
          <a:ln w="9525">
            <a:noFill/>
            <a:miter lim="800000"/>
            <a:headEnd/>
            <a:tailEnd/>
          </a:ln>
        </p:spPr>
        <p:txBody>
          <a:bodyPr>
            <a:spAutoFit/>
          </a:bodyPr>
          <a:lstStyle/>
          <a:p>
            <a:r>
              <a:rPr kumimoji="1" lang="en-US" altLang="ko-KR">
                <a:ea typeface="굴림" pitchFamily="50" charset="-127"/>
              </a:rPr>
              <a:t>so that the power spectrum is an even function, (in addition to being real and nonnegative).</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Date Placeholder 6"/>
          <p:cNvSpPr>
            <a:spLocks noGrp="1"/>
          </p:cNvSpPr>
          <p:nvPr>
            <p:ph type="dt" sz="quarter" idx="10"/>
          </p:nvPr>
        </p:nvSpPr>
        <p:spPr>
          <a:noFill/>
        </p:spPr>
        <p:txBody>
          <a:bodyPr/>
          <a:lstStyle/>
          <a:p>
            <a:r>
              <a:rPr lang="en-US"/>
              <a:t>		 </a:t>
            </a:r>
            <a:r>
              <a:rPr lang="en-US" sz="1200"/>
              <a:t> </a:t>
            </a:r>
            <a:fld id="{43FDE5EF-14E1-48CE-8486-52029CA1C4C5}" type="slidenum">
              <a:rPr lang="en-US" sz="1200">
                <a:solidFill>
                  <a:srgbClr val="003399"/>
                </a:solidFill>
              </a:rPr>
              <a:pPr/>
              <a:t>9</a:t>
            </a:fld>
            <a:endParaRPr lang="en-US" sz="1200">
              <a:solidFill>
                <a:srgbClr val="003399"/>
              </a:solidFill>
            </a:endParaRPr>
          </a:p>
        </p:txBody>
      </p:sp>
      <p:sp>
        <p:nvSpPr>
          <p:cNvPr id="7176" name="Rectangle 2"/>
          <p:cNvSpPr>
            <a:spLocks noGrp="1" noChangeArrowheads="1"/>
          </p:cNvSpPr>
          <p:nvPr>
            <p:ph type="title" sz="quarter"/>
          </p:nvPr>
        </p:nvSpPr>
        <p:spPr/>
        <p:txBody>
          <a:bodyPr/>
          <a:lstStyle/>
          <a:p>
            <a:r>
              <a:rPr lang="en-US" sz="2800" smtClean="0"/>
              <a:t>3. Power Spectra and Linear Systems (1)</a:t>
            </a:r>
          </a:p>
        </p:txBody>
      </p:sp>
      <p:graphicFrame>
        <p:nvGraphicFramePr>
          <p:cNvPr id="7170" name="Object 4"/>
          <p:cNvGraphicFramePr>
            <a:graphicFrameLocks noChangeAspect="1"/>
          </p:cNvGraphicFramePr>
          <p:nvPr>
            <p:ph sz="quarter" idx="1"/>
          </p:nvPr>
        </p:nvGraphicFramePr>
        <p:xfrm>
          <a:off x="1219200" y="2590800"/>
          <a:ext cx="5715000" cy="338138"/>
        </p:xfrm>
        <a:graphic>
          <a:graphicData uri="http://schemas.openxmlformats.org/presentationml/2006/ole">
            <p:oleObj spid="_x0000_s7170" name="Equation" r:id="rId3" imgW="6883200" imgH="406080" progId="">
              <p:embed/>
            </p:oleObj>
          </a:graphicData>
        </a:graphic>
      </p:graphicFrame>
      <p:graphicFrame>
        <p:nvGraphicFramePr>
          <p:cNvPr id="7171" name="Object 6"/>
          <p:cNvGraphicFramePr>
            <a:graphicFrameLocks noChangeAspect="1"/>
          </p:cNvGraphicFramePr>
          <p:nvPr>
            <p:ph sz="quarter" idx="2"/>
          </p:nvPr>
        </p:nvGraphicFramePr>
        <p:xfrm>
          <a:off x="2438400" y="3200400"/>
          <a:ext cx="3352800" cy="284163"/>
        </p:xfrm>
        <a:graphic>
          <a:graphicData uri="http://schemas.openxmlformats.org/presentationml/2006/ole">
            <p:oleObj spid="_x0000_s7171" name="Equation" r:id="rId4" imgW="4063680" imgH="342720" progId="">
              <p:embed/>
            </p:oleObj>
          </a:graphicData>
        </a:graphic>
      </p:graphicFrame>
      <p:graphicFrame>
        <p:nvGraphicFramePr>
          <p:cNvPr id="7172" name="Object 8"/>
          <p:cNvGraphicFramePr>
            <a:graphicFrameLocks noChangeAspect="1"/>
          </p:cNvGraphicFramePr>
          <p:nvPr>
            <p:ph sz="quarter" idx="3"/>
          </p:nvPr>
        </p:nvGraphicFramePr>
        <p:xfrm>
          <a:off x="2819400" y="3733800"/>
          <a:ext cx="2743200" cy="290513"/>
        </p:xfrm>
        <a:graphic>
          <a:graphicData uri="http://schemas.openxmlformats.org/presentationml/2006/ole">
            <p:oleObj spid="_x0000_s7172" name="Equation" r:id="rId5" imgW="3238200" imgH="342720" progId="">
              <p:embed/>
            </p:oleObj>
          </a:graphicData>
        </a:graphic>
      </p:graphicFrame>
      <p:graphicFrame>
        <p:nvGraphicFramePr>
          <p:cNvPr id="7173" name="Object 10"/>
          <p:cNvGraphicFramePr>
            <a:graphicFrameLocks noChangeAspect="1"/>
          </p:cNvGraphicFramePr>
          <p:nvPr>
            <p:ph sz="quarter" idx="4"/>
          </p:nvPr>
        </p:nvGraphicFramePr>
        <p:xfrm>
          <a:off x="2209800" y="4191000"/>
          <a:ext cx="3962400" cy="450850"/>
        </p:xfrm>
        <a:graphic>
          <a:graphicData uri="http://schemas.openxmlformats.org/presentationml/2006/ole">
            <p:oleObj spid="_x0000_s7173" name="Equation" r:id="rId6" imgW="4775040" imgH="545760" progId="">
              <p:embed/>
            </p:oleObj>
          </a:graphicData>
        </a:graphic>
      </p:graphicFrame>
      <p:sp>
        <p:nvSpPr>
          <p:cNvPr id="7177" name="Rectangle 13"/>
          <p:cNvSpPr>
            <a:spLocks noChangeArrowheads="1"/>
          </p:cNvSpPr>
          <p:nvPr/>
        </p:nvSpPr>
        <p:spPr bwMode="auto">
          <a:xfrm>
            <a:off x="6761163" y="1143000"/>
            <a:ext cx="935037" cy="427038"/>
          </a:xfrm>
          <a:prstGeom prst="rect">
            <a:avLst/>
          </a:prstGeom>
          <a:noFill/>
          <a:ln w="9525">
            <a:solidFill>
              <a:schemeClr val="tx1"/>
            </a:solidFill>
            <a:miter lim="800000"/>
            <a:headEnd/>
            <a:tailEnd/>
          </a:ln>
        </p:spPr>
        <p:txBody>
          <a:bodyPr wrap="none" anchor="ctr"/>
          <a:lstStyle/>
          <a:p>
            <a:pPr algn="ctr" eaLnBrk="1" latinLnBrk="1" hangingPunct="1"/>
            <a:r>
              <a:rPr kumimoji="1" lang="en-US" altLang="ko-KR" i="1">
                <a:latin typeface="Times New Roman" pitchFamily="18" charset="0"/>
                <a:ea typeface="굴림" pitchFamily="50" charset="-127"/>
              </a:rPr>
              <a:t>h</a:t>
            </a:r>
            <a:r>
              <a:rPr kumimoji="1" lang="en-US" altLang="ko-KR">
                <a:latin typeface="Times New Roman" pitchFamily="18" charset="0"/>
                <a:ea typeface="굴림" pitchFamily="50" charset="-127"/>
              </a:rPr>
              <a:t>(</a:t>
            </a:r>
            <a:r>
              <a:rPr kumimoji="1" lang="en-US" altLang="ko-KR" i="1">
                <a:latin typeface="Times New Roman" pitchFamily="18" charset="0"/>
                <a:ea typeface="굴림" pitchFamily="50" charset="-127"/>
              </a:rPr>
              <a:t>t</a:t>
            </a:r>
            <a:r>
              <a:rPr kumimoji="1" lang="en-US" altLang="ko-KR">
                <a:latin typeface="Times New Roman" pitchFamily="18" charset="0"/>
                <a:ea typeface="굴림" pitchFamily="50" charset="-127"/>
              </a:rPr>
              <a:t>)</a:t>
            </a:r>
            <a:r>
              <a:rPr kumimoji="1" lang="en-US" altLang="ko-KR" sz="2400">
                <a:latin typeface="Times New Roman" pitchFamily="18" charset="0"/>
                <a:ea typeface="굴림" pitchFamily="50" charset="-127"/>
              </a:rPr>
              <a:t> </a:t>
            </a:r>
          </a:p>
        </p:txBody>
      </p:sp>
      <p:sp>
        <p:nvSpPr>
          <p:cNvPr id="7178" name="Line 14"/>
          <p:cNvSpPr>
            <a:spLocks noChangeShapeType="1"/>
          </p:cNvSpPr>
          <p:nvPr/>
        </p:nvSpPr>
        <p:spPr bwMode="auto">
          <a:xfrm>
            <a:off x="7716838" y="1387475"/>
            <a:ext cx="436562" cy="0"/>
          </a:xfrm>
          <a:prstGeom prst="line">
            <a:avLst/>
          </a:prstGeom>
          <a:noFill/>
          <a:ln w="9525">
            <a:solidFill>
              <a:schemeClr val="tx1"/>
            </a:solidFill>
            <a:round/>
            <a:headEnd/>
            <a:tailEnd type="triangle" w="med" len="med"/>
          </a:ln>
        </p:spPr>
        <p:txBody>
          <a:bodyPr/>
          <a:lstStyle/>
          <a:p>
            <a:endParaRPr lang="en-US"/>
          </a:p>
        </p:txBody>
      </p:sp>
      <p:sp>
        <p:nvSpPr>
          <p:cNvPr id="7179" name="Line 15"/>
          <p:cNvSpPr>
            <a:spLocks noChangeShapeType="1"/>
          </p:cNvSpPr>
          <p:nvPr/>
        </p:nvSpPr>
        <p:spPr bwMode="auto">
          <a:xfrm>
            <a:off x="6324600" y="1387475"/>
            <a:ext cx="436563" cy="0"/>
          </a:xfrm>
          <a:prstGeom prst="line">
            <a:avLst/>
          </a:prstGeom>
          <a:noFill/>
          <a:ln w="9525">
            <a:solidFill>
              <a:schemeClr val="tx1"/>
            </a:solidFill>
            <a:round/>
            <a:headEnd/>
            <a:tailEnd type="triangle" w="med" len="med"/>
          </a:ln>
        </p:spPr>
        <p:txBody>
          <a:bodyPr/>
          <a:lstStyle/>
          <a:p>
            <a:endParaRPr lang="en-US"/>
          </a:p>
        </p:txBody>
      </p:sp>
      <p:sp>
        <p:nvSpPr>
          <p:cNvPr id="7180" name="Text Box 16"/>
          <p:cNvSpPr txBox="1">
            <a:spLocks noChangeArrowheads="1"/>
          </p:cNvSpPr>
          <p:nvPr/>
        </p:nvSpPr>
        <p:spPr bwMode="auto">
          <a:xfrm>
            <a:off x="5715000" y="1190625"/>
            <a:ext cx="577850" cy="396875"/>
          </a:xfrm>
          <a:prstGeom prst="rect">
            <a:avLst/>
          </a:prstGeom>
          <a:noFill/>
          <a:ln w="9525">
            <a:noFill/>
            <a:miter lim="800000"/>
            <a:headEnd/>
            <a:tailEnd/>
          </a:ln>
        </p:spPr>
        <p:txBody>
          <a:bodyPr wrap="none">
            <a:spAutoFit/>
          </a:bodyPr>
          <a:lstStyle/>
          <a:p>
            <a:pPr eaLnBrk="1" latinLnBrk="1" hangingPunct="1"/>
            <a:r>
              <a:rPr kumimoji="1" lang="en-US" altLang="ko-KR" i="1">
                <a:latin typeface="Times New Roman" pitchFamily="18" charset="0"/>
                <a:ea typeface="굴림" pitchFamily="50" charset="-127"/>
              </a:rPr>
              <a:t>X</a:t>
            </a:r>
            <a:r>
              <a:rPr kumimoji="1" lang="en-US" altLang="ko-KR">
                <a:latin typeface="Times New Roman" pitchFamily="18" charset="0"/>
                <a:ea typeface="굴림" pitchFamily="50" charset="-127"/>
              </a:rPr>
              <a:t>(</a:t>
            </a:r>
            <a:r>
              <a:rPr kumimoji="1" lang="en-US" altLang="ko-KR" i="1">
                <a:latin typeface="Times New Roman" pitchFamily="18" charset="0"/>
                <a:ea typeface="굴림" pitchFamily="50" charset="-127"/>
              </a:rPr>
              <a:t>t</a:t>
            </a:r>
            <a:r>
              <a:rPr kumimoji="1" lang="en-US" altLang="ko-KR">
                <a:latin typeface="Times New Roman" pitchFamily="18" charset="0"/>
                <a:ea typeface="굴림" pitchFamily="50" charset="-127"/>
              </a:rPr>
              <a:t>)</a:t>
            </a:r>
          </a:p>
        </p:txBody>
      </p:sp>
      <p:sp>
        <p:nvSpPr>
          <p:cNvPr id="7181" name="Text Box 17"/>
          <p:cNvSpPr txBox="1">
            <a:spLocks noChangeArrowheads="1"/>
          </p:cNvSpPr>
          <p:nvPr/>
        </p:nvSpPr>
        <p:spPr bwMode="auto">
          <a:xfrm>
            <a:off x="8123238" y="1190625"/>
            <a:ext cx="563562" cy="396875"/>
          </a:xfrm>
          <a:prstGeom prst="rect">
            <a:avLst/>
          </a:prstGeom>
          <a:noFill/>
          <a:ln w="9525">
            <a:noFill/>
            <a:miter lim="800000"/>
            <a:headEnd/>
            <a:tailEnd/>
          </a:ln>
        </p:spPr>
        <p:txBody>
          <a:bodyPr wrap="none">
            <a:spAutoFit/>
          </a:bodyPr>
          <a:lstStyle/>
          <a:p>
            <a:pPr eaLnBrk="1" latinLnBrk="1" hangingPunct="1"/>
            <a:r>
              <a:rPr kumimoji="1" lang="en-US" altLang="ko-KR" i="1">
                <a:latin typeface="Times New Roman" pitchFamily="18" charset="0"/>
                <a:ea typeface="굴림" pitchFamily="50" charset="-127"/>
              </a:rPr>
              <a:t>Y</a:t>
            </a:r>
            <a:r>
              <a:rPr kumimoji="1" lang="en-US" altLang="ko-KR">
                <a:latin typeface="Times New Roman" pitchFamily="18" charset="0"/>
                <a:ea typeface="굴림" pitchFamily="50" charset="-127"/>
              </a:rPr>
              <a:t>(</a:t>
            </a:r>
            <a:r>
              <a:rPr kumimoji="1" lang="en-US" altLang="ko-KR" i="1">
                <a:latin typeface="Times New Roman" pitchFamily="18" charset="0"/>
                <a:ea typeface="굴림" pitchFamily="50" charset="-127"/>
              </a:rPr>
              <a:t>t</a:t>
            </a:r>
            <a:r>
              <a:rPr kumimoji="1" lang="en-US" altLang="ko-KR">
                <a:latin typeface="Times New Roman" pitchFamily="18" charset="0"/>
                <a:ea typeface="굴림" pitchFamily="50" charset="-127"/>
              </a:rPr>
              <a:t>)</a:t>
            </a:r>
          </a:p>
        </p:txBody>
      </p:sp>
      <p:sp>
        <p:nvSpPr>
          <p:cNvPr id="7182" name="Text Box 19"/>
          <p:cNvSpPr txBox="1">
            <a:spLocks noChangeArrowheads="1"/>
          </p:cNvSpPr>
          <p:nvPr/>
        </p:nvSpPr>
        <p:spPr bwMode="auto">
          <a:xfrm>
            <a:off x="457200" y="914400"/>
            <a:ext cx="8251825" cy="1920875"/>
          </a:xfrm>
          <a:prstGeom prst="rect">
            <a:avLst/>
          </a:prstGeom>
          <a:noFill/>
          <a:ln w="9525">
            <a:noFill/>
            <a:miter lim="800000"/>
            <a:headEnd/>
            <a:tailEnd/>
          </a:ln>
        </p:spPr>
        <p:txBody>
          <a:bodyPr wrap="none">
            <a:spAutoFit/>
          </a:bodyPr>
          <a:lstStyle/>
          <a:p>
            <a:pPr>
              <a:buFont typeface="Wingdings" pitchFamily="2" charset="2"/>
              <a:buChar char="q"/>
            </a:pPr>
            <a:r>
              <a:rPr kumimoji="1" lang="en-US" altLang="ko-KR">
                <a:ea typeface="굴림" pitchFamily="50" charset="-127"/>
              </a:rPr>
              <a:t> If a w.s.s process </a:t>
            </a:r>
            <a:r>
              <a:rPr kumimoji="1" lang="en-US" altLang="ko-KR" i="1">
                <a:ea typeface="굴림" pitchFamily="50" charset="-127"/>
              </a:rPr>
              <a:t>X</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with autocorrelation</a:t>
            </a:r>
          </a:p>
          <a:p>
            <a:r>
              <a:rPr kumimoji="1" lang="en-US" altLang="ko-KR">
                <a:ea typeface="굴림" pitchFamily="50" charset="-127"/>
              </a:rPr>
              <a:t>function </a:t>
            </a:r>
            <a:r>
              <a:rPr kumimoji="1" lang="en-US" altLang="ko-KR" i="1">
                <a:ea typeface="굴림" pitchFamily="50" charset="-127"/>
              </a:rPr>
              <a:t>R</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sym typeface="Symbol" pitchFamily="18" charset="2"/>
              </a:rPr>
              <a:t> </a:t>
            </a:r>
            <a:r>
              <a:rPr kumimoji="1" lang="en-US" altLang="ko-KR">
                <a:ea typeface="굴림" pitchFamily="50" charset="-127"/>
              </a:rPr>
              <a:t>) </a:t>
            </a:r>
            <a:r>
              <a:rPr kumimoji="1" lang="en-US" altLang="ko-KR">
                <a:ea typeface="굴림" pitchFamily="50" charset="-127"/>
                <a:sym typeface="Symbol" pitchFamily="18" charset="2"/>
              </a:rPr>
              <a:t> </a:t>
            </a:r>
            <a:r>
              <a:rPr kumimoji="1" lang="en-US" altLang="ko-KR" i="1">
                <a:ea typeface="굴림" pitchFamily="50" charset="-127"/>
              </a:rPr>
              <a:t>S</a:t>
            </a:r>
            <a:r>
              <a:rPr kumimoji="1" lang="en-US" altLang="ko-KR" i="1" baseline="-25000">
                <a:ea typeface="굴림" pitchFamily="50" charset="-127"/>
              </a:rPr>
              <a:t>XX</a:t>
            </a:r>
            <a:r>
              <a:rPr kumimoji="1" lang="en-US" altLang="ko-KR">
                <a:ea typeface="굴림" pitchFamily="50" charset="-127"/>
              </a:rPr>
              <a:t>(</a:t>
            </a:r>
            <a:r>
              <a:rPr kumimoji="1" lang="en-US" altLang="ko-KR" i="1">
                <a:ea typeface="굴림" pitchFamily="50" charset="-127"/>
                <a:sym typeface="Symbol" pitchFamily="18" charset="2"/>
              </a:rPr>
              <a:t></a:t>
            </a:r>
            <a:r>
              <a:rPr kumimoji="1" lang="en-US" altLang="ko-KR">
                <a:ea typeface="굴림" pitchFamily="50" charset="-127"/>
              </a:rPr>
              <a:t>) </a:t>
            </a:r>
            <a:r>
              <a:rPr kumimoji="1" lang="en-US" altLang="ko-KR">
                <a:latin typeface="Times New Roman" pitchFamily="18" charset="0"/>
                <a:ea typeface="굴림" pitchFamily="50" charset="-127"/>
                <a:cs typeface="Times New Roman" pitchFamily="18" charset="0"/>
              </a:rPr>
              <a:t> </a:t>
            </a:r>
            <a:r>
              <a:rPr kumimoji="1" lang="en-US" altLang="ko-KR">
                <a:ea typeface="굴림" pitchFamily="50" charset="-127"/>
              </a:rPr>
              <a:t>is applied to a </a:t>
            </a:r>
          </a:p>
          <a:p>
            <a:r>
              <a:rPr kumimoji="1" lang="en-US" altLang="ko-KR">
                <a:ea typeface="굴림" pitchFamily="50" charset="-127"/>
              </a:rPr>
              <a:t>linear system with impulse response </a:t>
            </a:r>
            <a:r>
              <a:rPr kumimoji="1" lang="en-US" altLang="ko-KR" i="1">
                <a:ea typeface="굴림" pitchFamily="50" charset="-127"/>
              </a:rPr>
              <a:t>h</a:t>
            </a:r>
            <a:r>
              <a:rPr kumimoji="1" lang="en-US" altLang="ko-KR">
                <a:ea typeface="굴림" pitchFamily="50" charset="-127"/>
              </a:rPr>
              <a:t>(</a:t>
            </a:r>
            <a:r>
              <a:rPr kumimoji="1" lang="en-US" altLang="ko-KR" i="1">
                <a:ea typeface="굴림" pitchFamily="50" charset="-127"/>
              </a:rPr>
              <a:t>t</a:t>
            </a:r>
            <a:r>
              <a:rPr kumimoji="1" lang="en-US" altLang="ko-KR">
                <a:ea typeface="굴림" pitchFamily="50" charset="-127"/>
              </a:rPr>
              <a:t>), then </a:t>
            </a:r>
          </a:p>
          <a:p>
            <a:r>
              <a:rPr kumimoji="1" lang="en-US" altLang="ko-KR">
                <a:ea typeface="굴림" pitchFamily="50" charset="-127"/>
              </a:rPr>
              <a:t>the cross correlation function </a:t>
            </a:r>
            <a:r>
              <a:rPr kumimoji="1" lang="en-US" altLang="ko-KR" i="1">
                <a:ea typeface="굴림" pitchFamily="50" charset="-127"/>
              </a:rPr>
              <a:t>R</a:t>
            </a:r>
            <a:r>
              <a:rPr kumimoji="1" lang="en-US" altLang="ko-KR" i="1" baseline="-25000">
                <a:ea typeface="굴림" pitchFamily="50" charset="-127"/>
              </a:rPr>
              <a:t>XY</a:t>
            </a:r>
            <a:r>
              <a:rPr kumimoji="1" lang="en-US" altLang="ko-KR">
                <a:ea typeface="굴림" pitchFamily="50" charset="-127"/>
              </a:rPr>
              <a:t>(</a:t>
            </a:r>
            <a:r>
              <a:rPr kumimoji="1" lang="en-US" altLang="ko-KR" i="1">
                <a:ea typeface="굴림" pitchFamily="50" charset="-127"/>
                <a:sym typeface="Symbol" pitchFamily="18" charset="2"/>
              </a:rPr>
              <a:t> </a:t>
            </a:r>
            <a:r>
              <a:rPr kumimoji="1" lang="en-US" altLang="ko-KR">
                <a:ea typeface="굴림" pitchFamily="50" charset="-127"/>
              </a:rPr>
              <a:t>) and the output autocorrelation function </a:t>
            </a:r>
          </a:p>
          <a:p>
            <a:r>
              <a:rPr kumimoji="1" lang="en-US" altLang="ko-KR" i="1">
                <a:ea typeface="굴림" pitchFamily="50" charset="-127"/>
              </a:rPr>
              <a:t>R</a:t>
            </a:r>
            <a:r>
              <a:rPr kumimoji="1" lang="en-US" altLang="ko-KR" i="1" baseline="-25000">
                <a:ea typeface="굴림" pitchFamily="50" charset="-127"/>
              </a:rPr>
              <a:t>YY</a:t>
            </a:r>
            <a:r>
              <a:rPr kumimoji="1" lang="en-US" altLang="ko-KR">
                <a:ea typeface="굴림" pitchFamily="50" charset="-127"/>
              </a:rPr>
              <a:t>(</a:t>
            </a:r>
            <a:r>
              <a:rPr kumimoji="1" lang="en-US" altLang="ko-KR" i="1">
                <a:ea typeface="굴림" pitchFamily="50" charset="-127"/>
                <a:sym typeface="Symbol" pitchFamily="18" charset="2"/>
              </a:rPr>
              <a:t> </a:t>
            </a:r>
            <a:r>
              <a:rPr kumimoji="1" lang="en-US" altLang="ko-KR">
                <a:ea typeface="굴림" pitchFamily="50" charset="-127"/>
              </a:rPr>
              <a:t>) can be determined. From there </a:t>
            </a:r>
          </a:p>
          <a:p>
            <a:endParaRPr lang="en-US"/>
          </a:p>
        </p:txBody>
      </p:sp>
      <p:sp>
        <p:nvSpPr>
          <p:cNvPr id="7183" name="Text Box 20"/>
          <p:cNvSpPr txBox="1">
            <a:spLocks noChangeArrowheads="1"/>
          </p:cNvSpPr>
          <p:nvPr/>
        </p:nvSpPr>
        <p:spPr bwMode="auto">
          <a:xfrm>
            <a:off x="7773988" y="2514600"/>
            <a:ext cx="836612" cy="396875"/>
          </a:xfrm>
          <a:prstGeom prst="rect">
            <a:avLst/>
          </a:prstGeom>
          <a:noFill/>
          <a:ln w="9525">
            <a:noFill/>
            <a:miter lim="800000"/>
            <a:headEnd/>
            <a:tailEnd/>
          </a:ln>
        </p:spPr>
        <p:txBody>
          <a:bodyPr wrap="none">
            <a:spAutoFit/>
          </a:bodyPr>
          <a:lstStyle/>
          <a:p>
            <a:r>
              <a:rPr lang="en-US"/>
              <a:t>(3-14)</a:t>
            </a:r>
          </a:p>
        </p:txBody>
      </p:sp>
      <p:sp>
        <p:nvSpPr>
          <p:cNvPr id="7184" name="Text Box 21"/>
          <p:cNvSpPr txBox="1">
            <a:spLocks noChangeArrowheads="1"/>
          </p:cNvSpPr>
          <p:nvPr/>
        </p:nvSpPr>
        <p:spPr bwMode="auto">
          <a:xfrm>
            <a:off x="517525" y="2895600"/>
            <a:ext cx="422275" cy="396875"/>
          </a:xfrm>
          <a:prstGeom prst="rect">
            <a:avLst/>
          </a:prstGeom>
          <a:noFill/>
          <a:ln w="9525">
            <a:noFill/>
            <a:miter lim="800000"/>
            <a:headEnd/>
            <a:tailEnd/>
          </a:ln>
        </p:spPr>
        <p:txBody>
          <a:bodyPr wrap="none">
            <a:spAutoFit/>
          </a:bodyPr>
          <a:lstStyle/>
          <a:p>
            <a:r>
              <a:rPr lang="en-US"/>
              <a:t>If </a:t>
            </a:r>
          </a:p>
        </p:txBody>
      </p:sp>
      <p:sp>
        <p:nvSpPr>
          <p:cNvPr id="7185" name="Text Box 22"/>
          <p:cNvSpPr txBox="1">
            <a:spLocks noChangeArrowheads="1"/>
          </p:cNvSpPr>
          <p:nvPr/>
        </p:nvSpPr>
        <p:spPr bwMode="auto">
          <a:xfrm>
            <a:off x="7756525" y="3048000"/>
            <a:ext cx="836613" cy="396875"/>
          </a:xfrm>
          <a:prstGeom prst="rect">
            <a:avLst/>
          </a:prstGeom>
          <a:noFill/>
          <a:ln w="9525">
            <a:noFill/>
            <a:miter lim="800000"/>
            <a:headEnd/>
            <a:tailEnd/>
          </a:ln>
        </p:spPr>
        <p:txBody>
          <a:bodyPr wrap="none">
            <a:spAutoFit/>
          </a:bodyPr>
          <a:lstStyle/>
          <a:p>
            <a:r>
              <a:rPr lang="en-US"/>
              <a:t>(3-15)</a:t>
            </a:r>
          </a:p>
        </p:txBody>
      </p:sp>
      <p:sp>
        <p:nvSpPr>
          <p:cNvPr id="7186" name="Text Box 23"/>
          <p:cNvSpPr txBox="1">
            <a:spLocks noChangeArrowheads="1"/>
          </p:cNvSpPr>
          <p:nvPr/>
        </p:nvSpPr>
        <p:spPr bwMode="auto">
          <a:xfrm>
            <a:off x="496888" y="3429000"/>
            <a:ext cx="646112" cy="396875"/>
          </a:xfrm>
          <a:prstGeom prst="rect">
            <a:avLst/>
          </a:prstGeom>
          <a:noFill/>
          <a:ln w="9525">
            <a:noFill/>
            <a:miter lim="800000"/>
            <a:headEnd/>
            <a:tailEnd/>
          </a:ln>
        </p:spPr>
        <p:txBody>
          <a:bodyPr wrap="none">
            <a:spAutoFit/>
          </a:bodyPr>
          <a:lstStyle/>
          <a:p>
            <a:r>
              <a:rPr lang="en-US"/>
              <a:t>then</a:t>
            </a:r>
          </a:p>
        </p:txBody>
      </p:sp>
      <p:sp>
        <p:nvSpPr>
          <p:cNvPr id="7187" name="Text Box 24"/>
          <p:cNvSpPr txBox="1">
            <a:spLocks noChangeArrowheads="1"/>
          </p:cNvSpPr>
          <p:nvPr/>
        </p:nvSpPr>
        <p:spPr bwMode="auto">
          <a:xfrm>
            <a:off x="7756525" y="3581400"/>
            <a:ext cx="836613" cy="396875"/>
          </a:xfrm>
          <a:prstGeom prst="rect">
            <a:avLst/>
          </a:prstGeom>
          <a:noFill/>
          <a:ln w="9525">
            <a:noFill/>
            <a:miter lim="800000"/>
            <a:headEnd/>
            <a:tailEnd/>
          </a:ln>
        </p:spPr>
        <p:txBody>
          <a:bodyPr wrap="none">
            <a:spAutoFit/>
          </a:bodyPr>
          <a:lstStyle/>
          <a:p>
            <a:r>
              <a:rPr lang="en-US"/>
              <a:t>(3-16)</a:t>
            </a:r>
          </a:p>
        </p:txBody>
      </p:sp>
      <p:sp>
        <p:nvSpPr>
          <p:cNvPr id="7188" name="Text Box 25"/>
          <p:cNvSpPr txBox="1">
            <a:spLocks noChangeArrowheads="1"/>
          </p:cNvSpPr>
          <p:nvPr/>
        </p:nvSpPr>
        <p:spPr bwMode="auto">
          <a:xfrm>
            <a:off x="488950" y="3886200"/>
            <a:ext cx="730250" cy="396875"/>
          </a:xfrm>
          <a:prstGeom prst="rect">
            <a:avLst/>
          </a:prstGeom>
          <a:noFill/>
          <a:ln w="9525">
            <a:noFill/>
            <a:miter lim="800000"/>
            <a:headEnd/>
            <a:tailEnd/>
          </a:ln>
        </p:spPr>
        <p:txBody>
          <a:bodyPr wrap="none">
            <a:spAutoFit/>
          </a:bodyPr>
          <a:lstStyle/>
          <a:p>
            <a:r>
              <a:rPr lang="en-US"/>
              <a:t>since</a:t>
            </a:r>
          </a:p>
        </p:txBody>
      </p:sp>
      <p:sp>
        <p:nvSpPr>
          <p:cNvPr id="7189" name="Text Box 26"/>
          <p:cNvSpPr txBox="1">
            <a:spLocks noChangeArrowheads="1"/>
          </p:cNvSpPr>
          <p:nvPr/>
        </p:nvSpPr>
        <p:spPr bwMode="auto">
          <a:xfrm>
            <a:off x="7773988" y="4648200"/>
            <a:ext cx="836612" cy="396875"/>
          </a:xfrm>
          <a:prstGeom prst="rect">
            <a:avLst/>
          </a:prstGeom>
          <a:noFill/>
          <a:ln w="9525">
            <a:noFill/>
            <a:miter lim="800000"/>
            <a:headEnd/>
            <a:tailEnd/>
          </a:ln>
        </p:spPr>
        <p:txBody>
          <a:bodyPr wrap="none">
            <a:spAutoFit/>
          </a:bodyPr>
          <a:lstStyle/>
          <a:p>
            <a:r>
              <a:rPr lang="en-US"/>
              <a:t>(3-17)</a:t>
            </a:r>
          </a:p>
        </p:txBody>
      </p:sp>
      <p:graphicFrame>
        <p:nvGraphicFramePr>
          <p:cNvPr id="7174" name="Object 27"/>
          <p:cNvGraphicFramePr>
            <a:graphicFrameLocks noChangeAspect="1"/>
          </p:cNvGraphicFramePr>
          <p:nvPr/>
        </p:nvGraphicFramePr>
        <p:xfrm>
          <a:off x="1600200" y="4724400"/>
          <a:ext cx="5943600" cy="1366838"/>
        </p:xfrm>
        <a:graphic>
          <a:graphicData uri="http://schemas.openxmlformats.org/presentationml/2006/ole">
            <p:oleObj spid="_x0000_s7174" name="Equation" r:id="rId7" imgW="7403760" imgH="1701720" progId="">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Leere Präsentation">
  <a:themeElements>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ere Präsentation">
      <a:majorFont>
        <a:latin typeface="VNI-Times"/>
        <a:ea typeface=""/>
        <a:cs typeface=""/>
      </a:majorFont>
      <a:minorFont>
        <a:latin typeface="VNI-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NI-Times"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VNI-Times" pitchFamily="2" charset="0"/>
          </a:defRPr>
        </a:defPPr>
      </a:lstStyle>
    </a:lnDef>
  </a:objectDefaults>
  <a:extraClrSchemeLst>
    <a:extraClrScheme>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ere Prä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ere Prä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ere Prä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D:\Programme\Microsoft Office\Vorlagen\Leere Präsentation.pot</Template>
  <TotalTime>10050</TotalTime>
  <Words>4207</Words>
  <Application>Microsoft Office PowerPoint</Application>
  <PresentationFormat>Overhead</PresentationFormat>
  <Paragraphs>561</Paragraphs>
  <Slides>53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Leere Präsentation</vt:lpstr>
      <vt:lpstr>Equation</vt:lpstr>
      <vt:lpstr>Chapter 3:  Spectrum Analysis</vt:lpstr>
      <vt:lpstr>References</vt:lpstr>
      <vt:lpstr>3. Power Spectrum (1)</vt:lpstr>
      <vt:lpstr>3. Power Spectrum (2)</vt:lpstr>
      <vt:lpstr>3. Power Spectrum (3)</vt:lpstr>
      <vt:lpstr>3. Power Spectrum (4)</vt:lpstr>
      <vt:lpstr>3. Power Spectrum (5)</vt:lpstr>
      <vt:lpstr>3. Power Spectrum (6)</vt:lpstr>
      <vt:lpstr>3. Power Spectra and Linear Systems (1)</vt:lpstr>
      <vt:lpstr>3. Power Spectra and Linear Systems (2)</vt:lpstr>
      <vt:lpstr>3. Power Spectra and Linear Systems (3)</vt:lpstr>
      <vt:lpstr>3. Power Spectra and Linear Systems (4)</vt:lpstr>
      <vt:lpstr>3. Power Spectra and Linear Systems (5)</vt:lpstr>
      <vt:lpstr>3. Power Spectra and Linear Systems (6)</vt:lpstr>
      <vt:lpstr>3. Discrete-Time Processes (1)</vt:lpstr>
      <vt:lpstr>3. Discrete-Time Processes (2)</vt:lpstr>
      <vt:lpstr>3. Matched Filter (1)</vt:lpstr>
      <vt:lpstr>3. Matched Filter (2)</vt:lpstr>
      <vt:lpstr>3. Matched Filter (3)</vt:lpstr>
      <vt:lpstr>3. Matched Filter (4)</vt:lpstr>
      <vt:lpstr>3. Matched Filter (5)</vt:lpstr>
      <vt:lpstr>3. Matched Filter (6)</vt:lpstr>
      <vt:lpstr>3. Matched Filter (7)</vt:lpstr>
      <vt:lpstr>3. Matched Filter (8)</vt:lpstr>
      <vt:lpstr>3. Matched Filter (9)</vt:lpstr>
      <vt:lpstr>3. Matched Filter (10)</vt:lpstr>
      <vt:lpstr>3. Matched Filter (11)</vt:lpstr>
      <vt:lpstr>3. Matched Filter (12)</vt:lpstr>
      <vt:lpstr>3. Matched Filter (13)</vt:lpstr>
      <vt:lpstr>3. Matched Filter (14)</vt:lpstr>
      <vt:lpstr>3. Matched Filter (15)</vt:lpstr>
      <vt:lpstr>3. AM/FM Noise Analysis (1)</vt:lpstr>
      <vt:lpstr>3. AM/FM Noise Analysis (2)</vt:lpstr>
      <vt:lpstr>3. AM/FM Noise Analysis (3)</vt:lpstr>
      <vt:lpstr>3. AM/FM Noise Analysis (4)</vt:lpstr>
      <vt:lpstr>3. AM/FM Noise Analysis (5)</vt:lpstr>
      <vt:lpstr>3. AM/FM Noise Analysis (6)</vt:lpstr>
      <vt:lpstr>Chapter 4:  Eigenanalysis</vt:lpstr>
      <vt:lpstr>4. Eigenanalysis: Definitions (1)</vt:lpstr>
      <vt:lpstr>4. Eigenanalysis: Definitions (2)</vt:lpstr>
      <vt:lpstr>4. Eigenanalysis: Properties (1)</vt:lpstr>
      <vt:lpstr>4. Eigenanalysis: Properties (2)</vt:lpstr>
      <vt:lpstr>4. Eigenanalysis: Properties (3)</vt:lpstr>
      <vt:lpstr>4. Eigenanalysis: Properties (4)</vt:lpstr>
      <vt:lpstr>4. Eigenanalysis: Properties (5)</vt:lpstr>
      <vt:lpstr>4. Eigenanalysis: Properties (6)</vt:lpstr>
      <vt:lpstr>4. Eigenanalysis: Properties (7)</vt:lpstr>
      <vt:lpstr>4. Eigenanalysis: Low-Rank Modeling (1)</vt:lpstr>
      <vt:lpstr>4. Eigenanalysis: Low-Rank Modeling (2)</vt:lpstr>
      <vt:lpstr>4. Eigenanalysis: Low-Rank Modeling (3)</vt:lpstr>
      <vt:lpstr>4. Eigenanalysis: Eigenfilters (1)</vt:lpstr>
      <vt:lpstr>4. Eigenanalysis: Eigenfilters (2)</vt:lpstr>
      <vt:lpstr>4. Eigenanalysis: Eigenfilters (3)</vt:lpstr>
    </vt:vector>
  </TitlesOfParts>
  <Company>HCMUT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SSP-MEng</dc:title>
  <dc:creator>Tuan Do-Hong</dc:creator>
  <cp:lastModifiedBy>Administrator</cp:lastModifiedBy>
  <cp:revision>2106</cp:revision>
  <cp:lastPrinted>2001-04-25T10:04:08Z</cp:lastPrinted>
  <dcterms:created xsi:type="dcterms:W3CDTF">2001-02-21T16:37:33Z</dcterms:created>
  <dcterms:modified xsi:type="dcterms:W3CDTF">2019-08-14T06:40:38Z</dcterms:modified>
</cp:coreProperties>
</file>