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70" r:id="rId2"/>
    <p:sldId id="428" r:id="rId3"/>
    <p:sldId id="480" r:id="rId4"/>
    <p:sldId id="481" r:id="rId5"/>
    <p:sldId id="485" r:id="rId6"/>
    <p:sldId id="486" r:id="rId7"/>
    <p:sldId id="482" r:id="rId8"/>
    <p:sldId id="484" r:id="rId9"/>
    <p:sldId id="492" r:id="rId10"/>
    <p:sldId id="483" r:id="rId11"/>
    <p:sldId id="487" r:id="rId12"/>
    <p:sldId id="488" r:id="rId13"/>
    <p:sldId id="489" r:id="rId14"/>
    <p:sldId id="536" r:id="rId15"/>
    <p:sldId id="490" r:id="rId16"/>
    <p:sldId id="491" r:id="rId17"/>
    <p:sldId id="493" r:id="rId18"/>
    <p:sldId id="494" r:id="rId19"/>
    <p:sldId id="572" r:id="rId20"/>
    <p:sldId id="573" r:id="rId21"/>
    <p:sldId id="575" r:id="rId22"/>
    <p:sldId id="587" r:id="rId23"/>
    <p:sldId id="576" r:id="rId24"/>
    <p:sldId id="577" r:id="rId25"/>
    <p:sldId id="578" r:id="rId26"/>
    <p:sldId id="580" r:id="rId27"/>
    <p:sldId id="581" r:id="rId28"/>
    <p:sldId id="582" r:id="rId29"/>
    <p:sldId id="583" r:id="rId30"/>
    <p:sldId id="584" r:id="rId31"/>
    <p:sldId id="588" r:id="rId32"/>
    <p:sldId id="589" r:id="rId33"/>
    <p:sldId id="590" r:id="rId34"/>
    <p:sldId id="585" r:id="rId35"/>
    <p:sldId id="571" r:id="rId36"/>
    <p:sldId id="495" r:id="rId37"/>
    <p:sldId id="496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</p:sldIdLst>
  <p:sldSz cx="9144000" cy="6858000" type="overhead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99CC"/>
    <a:srgbClr val="006600"/>
    <a:srgbClr val="003399"/>
    <a:srgbClr val="DDDDDD"/>
    <a:srgbClr val="000099"/>
    <a:srgbClr val="CCEC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21" autoAdjust="0"/>
    <p:restoredTop sz="92978" autoAdjust="0"/>
  </p:normalViewPr>
  <p:slideViewPr>
    <p:cSldViewPr>
      <p:cViewPr>
        <p:scale>
          <a:sx n="66" d="100"/>
          <a:sy n="66" d="100"/>
        </p:scale>
        <p:origin x="-1620" y="-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62"/>
    </p:cViewPr>
  </p:sorterViewPr>
  <p:notesViewPr>
    <p:cSldViewPr>
      <p:cViewPr>
        <p:scale>
          <a:sx n="100" d="100"/>
          <a:sy n="100" d="100"/>
        </p:scale>
        <p:origin x="-1656" y="948"/>
      </p:cViewPr>
      <p:guideLst>
        <p:guide orient="horz" pos="3124"/>
        <p:guide pos="21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12.xml"/><Relationship Id="rId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t" anchorCtr="0" compatLnSpc="1">
            <a:prstTxWarp prst="textNoShape">
              <a:avLst/>
            </a:prstTxWarp>
          </a:bodyPr>
          <a:lstStyle>
            <a:lvl1pPr defTabSz="9540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b" anchorCtr="0" compatLnSpc="1">
            <a:prstTxWarp prst="textNoShape">
              <a:avLst/>
            </a:prstTxWarp>
          </a:bodyPr>
          <a:lstStyle>
            <a:lvl1pPr defTabSz="9540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D801CDD-FD9A-4CB2-87ED-142D0E381B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t" anchorCtr="0" compatLnSpc="1">
            <a:prstTxWarp prst="textNoShape">
              <a:avLst/>
            </a:prstTxWarp>
          </a:bodyPr>
          <a:lstStyle>
            <a:lvl1pPr defTabSz="9540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b" anchorCtr="0" compatLnSpc="1">
            <a:prstTxWarp prst="textNoShape">
              <a:avLst/>
            </a:prstTxWarp>
          </a:bodyPr>
          <a:lstStyle>
            <a:lvl1pPr defTabSz="9540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89" rIns="95382" bIns="47689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8D09882-1228-4893-AFD9-8702021C31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46556E88-722B-422E-9147-8E3D1264C19D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56BF413A-8D92-47A1-B32A-D394E3790AB3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787CBB35-7931-443D-95B5-60212E7814BC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8382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848FEA89-D405-4B5C-87F7-B44EA5DAC06B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8382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3810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05200"/>
            <a:ext cx="3810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562984B7-BD3B-4DC8-9FDB-3B042A383A85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7AA5F09A-E40A-4464-B940-A8B30DBD0853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088FCE97-2CEF-4897-856C-DD631D159570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8382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205BD5BB-82B8-4CF5-8D18-3C4F60505AB9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B1187716-BF5C-4146-B3A9-780EB207837B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2C94AF66-CE41-4506-84B4-066156E9A3BC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5E3247EF-DC27-457D-9FB4-423D5E308518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0EAB9235-C9D0-40D6-9E9B-BFA261B54ECF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4EC7C287-31D0-4EE0-8C35-567F57A9B91B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324600"/>
            <a:ext cx="2133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IEEE AP-S 2003, June 22-27, Columbus, Ohio, USA.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8" rIns="91415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Master-Titelformat zu bearbeiten.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382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8" rIns="91415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Hier klicken, um Master-Textformat zu bearbeiten.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90800" y="63246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5" tIns="45708" rIns="91415" bIns="45708" numCol="1" anchor="t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3333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		 </a:t>
            </a:r>
            <a:r>
              <a:rPr lang="en-US" sz="1200"/>
              <a:t> </a:t>
            </a:r>
            <a:fld id="{49391597-D616-4AD9-A440-BB5E8C0AA0E2}" type="slidenum">
              <a:rPr lang="en-US" sz="1200">
                <a:solidFill>
                  <a:srgbClr val="003399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990600" y="6242050"/>
            <a:ext cx="17541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100" b="1">
                <a:solidFill>
                  <a:srgbClr val="003399"/>
                </a:solidFill>
              </a:rPr>
              <a:t>Dept. of Telecomm. Eng. </a:t>
            </a:r>
          </a:p>
          <a:p>
            <a:pPr eaLnBrk="1" hangingPunct="1">
              <a:defRPr/>
            </a:pPr>
            <a:r>
              <a:rPr lang="de-DE" sz="1100" b="1">
                <a:solidFill>
                  <a:srgbClr val="003399"/>
                </a:solidFill>
              </a:rPr>
              <a:t>Faculty of EEE</a:t>
            </a: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533400" y="762000"/>
            <a:ext cx="8077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 userDrawn="1"/>
        </p:nvSpPr>
        <p:spPr bwMode="auto">
          <a:xfrm>
            <a:off x="533400" y="6172200"/>
            <a:ext cx="8077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7573995" y="6248400"/>
            <a:ext cx="111280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GB" sz="11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SSP2019</a:t>
            </a:r>
            <a:endParaRPr lang="en-GB" sz="11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defRPr/>
            </a:pPr>
            <a:r>
              <a:rPr lang="en-GB" sz="11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DHT, </a:t>
            </a:r>
            <a:r>
              <a:rPr lang="en-GB" sz="11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HCMUT</a:t>
            </a:r>
            <a:endParaRPr lang="de-DE" sz="11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3" name="Picture 18" descr="HCMUT 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6248400"/>
            <a:ext cx="4968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VNI-Times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VNI-Times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VNI-Times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VNI-Times" pitchFamily="2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VNI-Times" pitchFamily="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VNI-Times" pitchFamily="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VNI-Times" pitchFamily="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VNI-Times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7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8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8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676400"/>
          </a:xfrm>
        </p:spPr>
        <p:txBody>
          <a:bodyPr/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Chapter 5: </a:t>
            </a:r>
            <a:br>
              <a:rPr lang="en-GB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Wiener Filter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362200"/>
            <a:ext cx="6781800" cy="35814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Wiener filter</a:t>
            </a:r>
          </a:p>
          <a:p>
            <a:pPr lvl="1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Principle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orthogonality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Wiener-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Hopf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equations</a:t>
            </a:r>
          </a:p>
          <a:p>
            <a:pPr lvl="1"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Error performance surface</a:t>
            </a:r>
          </a:p>
          <a:p>
            <a:pPr lvl="1" algn="l">
              <a:lnSpc>
                <a:spcPct val="90000"/>
              </a:lnSpc>
              <a:buFont typeface="Wingdings" pitchFamily="2" charset="2"/>
              <a:buChar char="§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q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Linearly Constrained Minimum Variance Filter </a:t>
            </a:r>
          </a:p>
          <a:p>
            <a:pPr algn="l" defTabSz="347663">
              <a:lnSpc>
                <a:spcPct val="9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(LCMV Filter)</a:t>
            </a:r>
          </a:p>
          <a:p>
            <a:pPr algn="l">
              <a:lnSpc>
                <a:spcPct val="90000"/>
              </a:lnSpc>
            </a:pPr>
            <a:endParaRPr lang="en-GB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q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Examples: Fixed Weight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Beamforming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5B9EAD21-237C-46D6-AB27-E7095CAE3E84}" type="slidenum">
              <a:rPr lang="en-US" sz="1200">
                <a:solidFill>
                  <a:srgbClr val="003399"/>
                </a:solidFill>
              </a:rPr>
              <a:pPr/>
              <a:t>10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512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Error Performance Surface </a:t>
            </a:r>
            <a:endParaRPr lang="fr-FR" sz="2800" smtClean="0"/>
          </a:p>
        </p:txBody>
      </p:sp>
      <p:sp>
        <p:nvSpPr>
          <p:cNvPr id="5126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/>
              <a:t>cost function</a:t>
            </a:r>
            <a:r>
              <a:rPr lang="en-US" sz="2400" smtClean="0"/>
              <a:t> </a:t>
            </a:r>
            <a:r>
              <a:rPr lang="en-US" sz="2400" i="1" smtClean="0">
                <a:latin typeface="Times New Roman" pitchFamily="18" charset="0"/>
              </a:rPr>
              <a:t>J </a:t>
            </a:r>
            <a:r>
              <a:rPr lang="en-US" sz="2400" smtClean="0"/>
              <a:t>for the transversal filter can be written as: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where </a:t>
            </a:r>
            <a:r>
              <a:rPr lang="en-US" sz="2400" i="1" smtClean="0">
                <a:sym typeface="Symbol" pitchFamily="18" charset="2"/>
              </a:rPr>
              <a:t></a:t>
            </a:r>
            <a:r>
              <a:rPr lang="en-US" sz="2400" i="1" baseline="-25000" smtClean="0">
                <a:sym typeface="Symbol" pitchFamily="18" charset="2"/>
              </a:rPr>
              <a:t>d</a:t>
            </a:r>
            <a:r>
              <a:rPr lang="en-US" sz="2400" baseline="30000" smtClean="0">
                <a:sym typeface="Symbol" pitchFamily="18" charset="2"/>
              </a:rPr>
              <a:t>2 </a:t>
            </a:r>
            <a:r>
              <a:rPr lang="en-US" sz="2400" smtClean="0">
                <a:sym typeface="Symbol" pitchFamily="18" charset="2"/>
              </a:rPr>
              <a:t>is the variance of the desired signal.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aseline="30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In </a:t>
            </a:r>
            <a:r>
              <a:rPr lang="en-US" sz="2400" b="1" smtClean="0"/>
              <a:t>optimum condition</a:t>
            </a:r>
            <a:r>
              <a:rPr lang="en-US" sz="2400" smtClean="0"/>
              <a:t>, we obtain </a:t>
            </a:r>
            <a:r>
              <a:rPr lang="en-US" sz="2400" b="1" smtClean="0"/>
              <a:t>MMSE</a:t>
            </a:r>
            <a:r>
              <a:rPr lang="en-US" sz="2400" smtClean="0"/>
              <a:t>: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z="2400" smtClean="0"/>
              <a:t>The cost function is a second order function of the tap weights.  It can be visualized as a bowl-shaped (</a:t>
            </a:r>
            <a:r>
              <a:rPr lang="en-US" sz="2400" i="1" smtClean="0"/>
              <a:t>M</a:t>
            </a:r>
            <a:r>
              <a:rPr lang="en-US" sz="2400" smtClean="0"/>
              <a:t>+1) dimensional surface with </a:t>
            </a:r>
            <a:r>
              <a:rPr lang="en-US" sz="2400" i="1" smtClean="0"/>
              <a:t>M</a:t>
            </a:r>
            <a:r>
              <a:rPr lang="en-US" sz="2400" smtClean="0"/>
              <a:t> degrees of freedom.  </a:t>
            </a:r>
          </a:p>
          <a:p>
            <a:pPr>
              <a:lnSpc>
                <a:spcPct val="90000"/>
              </a:lnSpc>
            </a:pPr>
            <a:endParaRPr lang="fr-FR" sz="2400" smtClean="0"/>
          </a:p>
        </p:txBody>
      </p:sp>
      <p:graphicFrame>
        <p:nvGraphicFramePr>
          <p:cNvPr id="5122" name="Object 3076"/>
          <p:cNvGraphicFramePr>
            <a:graphicFrameLocks noChangeAspect="1"/>
          </p:cNvGraphicFramePr>
          <p:nvPr/>
        </p:nvGraphicFramePr>
        <p:xfrm>
          <a:off x="1604963" y="1752600"/>
          <a:ext cx="6091237" cy="485775"/>
        </p:xfrm>
        <a:graphic>
          <a:graphicData uri="http://schemas.openxmlformats.org/presentationml/2006/ole">
            <p:oleObj spid="_x0000_s5122" name="Equation" r:id="rId3" imgW="3009600" imgH="241200" progId="">
              <p:embed/>
            </p:oleObj>
          </a:graphicData>
        </a:graphic>
      </p:graphicFrame>
      <p:graphicFrame>
        <p:nvGraphicFramePr>
          <p:cNvPr id="5123" name="Object 3077"/>
          <p:cNvGraphicFramePr>
            <a:graphicFrameLocks noChangeAspect="1"/>
          </p:cNvGraphicFramePr>
          <p:nvPr/>
        </p:nvGraphicFramePr>
        <p:xfrm>
          <a:off x="1905000" y="3581400"/>
          <a:ext cx="5410200" cy="501650"/>
        </p:xfrm>
        <a:graphic>
          <a:graphicData uri="http://schemas.openxmlformats.org/presentationml/2006/ole">
            <p:oleObj spid="_x0000_s5123" name="Equation" r:id="rId4" imgW="2730240" imgH="253800" progId="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CC491C59-C862-48D2-AE83-05367269C306}" type="slidenum">
              <a:rPr lang="en-US" sz="1200">
                <a:solidFill>
                  <a:srgbClr val="003399"/>
                </a:solidFill>
              </a:rPr>
              <a:pPr/>
              <a:t>11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Example 1 (1)</a:t>
            </a:r>
            <a:endParaRPr lang="fr-FR" sz="280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 a Wiener filtering problem, the correlation matrix and the cross-correlation vector are: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Evaluate the tap weights of the Wiener filter.</a:t>
            </a:r>
          </a:p>
          <a:p>
            <a:pPr lvl="1"/>
            <a:r>
              <a:rPr lang="en-US" sz="2400" dirty="0" smtClean="0"/>
              <a:t>Express the cost function in terms of the weights.</a:t>
            </a:r>
          </a:p>
          <a:p>
            <a:pPr lvl="1"/>
            <a:r>
              <a:rPr lang="en-US" sz="2400" dirty="0" smtClean="0"/>
              <a:t>Plot the error performance surface assuming that the variance of the desired input is 0.5.  What is the minimum mean squared error?</a:t>
            </a:r>
          </a:p>
          <a:p>
            <a:endParaRPr lang="fr-FR" sz="2400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743200" y="1676400"/>
          <a:ext cx="3810000" cy="847725"/>
        </p:xfrm>
        <a:graphic>
          <a:graphicData uri="http://schemas.openxmlformats.org/presentationml/2006/ole">
            <p:oleObj spid="_x0000_s6146" name="Equation" r:id="rId3" imgW="2057400" imgH="457200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60D04C97-5FEA-411F-82B2-029625EAD93E}" type="slidenum">
              <a:rPr lang="en-US" sz="1200">
                <a:solidFill>
                  <a:srgbClr val="003399"/>
                </a:solidFill>
              </a:rPr>
              <a:pPr/>
              <a:t>12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Example 1 (2)</a:t>
            </a:r>
            <a:endParaRPr lang="fr-FR" sz="2800" smtClean="0"/>
          </a:p>
        </p:txBody>
      </p:sp>
      <p:pic>
        <p:nvPicPr>
          <p:cNvPr id="40964" name="Picture 5" descr="example2_surf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6934200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49B17A03-E066-403A-9E21-4943241062FA}" type="slidenum">
              <a:rPr lang="en-US" sz="1200">
                <a:solidFill>
                  <a:srgbClr val="003399"/>
                </a:solidFill>
              </a:rPr>
              <a:pPr/>
              <a:t>13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Example 1 (3)</a:t>
            </a:r>
            <a:endParaRPr lang="fr-FR" sz="2800" smtClean="0"/>
          </a:p>
        </p:txBody>
      </p:sp>
      <p:pic>
        <p:nvPicPr>
          <p:cNvPr id="41988" name="Picture 6" descr="example2_cont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70866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6E426EB3-15F4-49D5-A8EF-20AB5A191C44}" type="slidenum">
              <a:rPr lang="en-US" sz="1200">
                <a:solidFill>
                  <a:srgbClr val="003399"/>
                </a:solidFill>
              </a:rPr>
              <a:pPr/>
              <a:t>14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Example 1 (4)</a:t>
            </a:r>
            <a:endParaRPr lang="fr-FR" sz="2800" smtClean="0"/>
          </a:p>
        </p:txBody>
      </p:sp>
      <p:pic>
        <p:nvPicPr>
          <p:cNvPr id="43012" name="Picture 5" descr="example2_contour_grad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0866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4E044BB0-2D57-4A05-972B-FED6ABE399C9}" type="slidenum">
              <a:rPr lang="en-US" sz="1200">
                <a:solidFill>
                  <a:srgbClr val="003399"/>
                </a:solidFill>
              </a:rPr>
              <a:pPr/>
              <a:t>15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Example 2 </a:t>
            </a:r>
            <a:endParaRPr lang="fr-FR" sz="280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the </a:t>
            </a:r>
            <a:r>
              <a:rPr lang="en-US" sz="2400" b="1" dirty="0" smtClean="0"/>
              <a:t>system identification</a:t>
            </a:r>
            <a:r>
              <a:rPr lang="en-US" sz="2400" dirty="0" smtClean="0"/>
              <a:t> problem shown below: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Both </a:t>
            </a:r>
            <a:r>
              <a:rPr lang="en-US" sz="2400" i="1" dirty="0" smtClean="0"/>
              <a:t>u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and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are zero-mean, white noise sequences with variances 0.5 and 0.1 respectively.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If 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z</a:t>
            </a:r>
            <a:r>
              <a:rPr lang="en-US" sz="2400" dirty="0" smtClean="0"/>
              <a:t>) = 1-0.5</a:t>
            </a:r>
            <a:r>
              <a:rPr lang="en-US" sz="2400" i="1" dirty="0" smtClean="0"/>
              <a:t>z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+0.25</a:t>
            </a:r>
            <a:r>
              <a:rPr lang="en-US" sz="2400" i="1" dirty="0" smtClean="0"/>
              <a:t>z</a:t>
            </a:r>
            <a:r>
              <a:rPr lang="en-US" sz="2400" baseline="30000" dirty="0" smtClean="0"/>
              <a:t>-2</a:t>
            </a:r>
            <a:r>
              <a:rPr lang="en-US" sz="2400" dirty="0" smtClean="0"/>
              <a:t>, find the optimum Wiener solution for filter lengths of 1, 2, 3, and 4.  In each case, calculate the minimum mean squared error.</a:t>
            </a:r>
            <a:endParaRPr lang="en-US" sz="2400" baseline="30000" dirty="0" smtClean="0"/>
          </a:p>
          <a:p>
            <a:pPr>
              <a:lnSpc>
                <a:spcPct val="90000"/>
              </a:lnSpc>
            </a:pPr>
            <a:endParaRPr lang="fr-FR" sz="2400" dirty="0" smtClean="0"/>
          </a:p>
        </p:txBody>
      </p:sp>
      <p:pic>
        <p:nvPicPr>
          <p:cNvPr id="44037" name="Picture 4" descr="exampl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25563"/>
            <a:ext cx="6858000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CCEA2138-C538-4C73-AF4B-24A0AAC63A67}" type="slidenum">
              <a:rPr lang="en-US" sz="1200">
                <a:solidFill>
                  <a:srgbClr val="003399"/>
                </a:solidFill>
              </a:rPr>
              <a:pPr/>
              <a:t>16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WF: Constrained Optimization</a:t>
            </a:r>
            <a:endParaRPr lang="fr-FR" sz="2800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400" smtClean="0"/>
              <a:t>The Wiener-Hopf equations are sometimes referred to as </a:t>
            </a:r>
            <a:r>
              <a:rPr lang="en-US" sz="2400" b="1" smtClean="0"/>
              <a:t>unconstrained </a:t>
            </a:r>
            <a:r>
              <a:rPr lang="en-US" sz="2400" smtClean="0"/>
              <a:t>optimization.</a:t>
            </a:r>
          </a:p>
          <a:p>
            <a:endParaRPr lang="en-US" sz="2400" smtClean="0"/>
          </a:p>
          <a:p>
            <a:r>
              <a:rPr lang="en-US" sz="2400" smtClean="0"/>
              <a:t>In some situations, a constraint is placed on finding the solution with minimum mean squared error.</a:t>
            </a:r>
          </a:p>
          <a:p>
            <a:endParaRPr lang="en-US" sz="2400" smtClean="0"/>
          </a:p>
          <a:p>
            <a:r>
              <a:rPr lang="en-US" sz="2400" smtClean="0"/>
              <a:t>The solution, termed </a:t>
            </a:r>
            <a:r>
              <a:rPr lang="en-US" sz="2400" b="1" smtClean="0"/>
              <a:t>Linearly Constrained Minimum Variance</a:t>
            </a:r>
            <a:r>
              <a:rPr lang="en-US" sz="2400" i="1" smtClean="0"/>
              <a:t> </a:t>
            </a:r>
            <a:r>
              <a:rPr lang="en-US" sz="2400" smtClean="0"/>
              <a:t>(</a:t>
            </a:r>
            <a:r>
              <a:rPr lang="en-US" sz="2400" b="1" smtClean="0"/>
              <a:t>LCMV</a:t>
            </a:r>
            <a:r>
              <a:rPr lang="en-US" sz="2400" smtClean="0"/>
              <a:t>), is found using Lagrange multipliers.</a:t>
            </a:r>
          </a:p>
          <a:p>
            <a:endParaRPr lang="fr-FR" sz="2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86D656BE-EF13-4ED4-ABD7-650EC1ECD598}" type="slidenum">
              <a:rPr lang="en-US" sz="1200">
                <a:solidFill>
                  <a:srgbClr val="003399"/>
                </a:solidFill>
              </a:rPr>
              <a:pPr/>
              <a:t>17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LCMV Filter (1)</a:t>
            </a:r>
            <a:endParaRPr lang="fr-FR" sz="2800" smtClean="0"/>
          </a:p>
        </p:txBody>
      </p:sp>
      <p:sp>
        <p:nvSpPr>
          <p:cNvPr id="71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 smtClean="0"/>
              <a:t>Output of the </a:t>
            </a:r>
            <a:r>
              <a:rPr lang="fr-FR" sz="2400" dirty="0" err="1" smtClean="0"/>
              <a:t>filter</a:t>
            </a:r>
            <a:r>
              <a:rPr lang="fr-FR" sz="2400" dirty="0" smtClean="0"/>
              <a:t>:</a:t>
            </a:r>
            <a:endParaRPr lang="fr-FR" sz="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Assumed</a:t>
            </a:r>
            <a:r>
              <a:rPr lang="fr-FR" sz="2400" dirty="0" smtClean="0"/>
              <a:t> a </a:t>
            </a:r>
            <a:r>
              <a:rPr lang="fr-FR" sz="2400" dirty="0" err="1" smtClean="0"/>
              <a:t>complex</a:t>
            </a:r>
            <a:r>
              <a:rPr lang="fr-FR" sz="2400" dirty="0" smtClean="0"/>
              <a:t> </a:t>
            </a:r>
            <a:r>
              <a:rPr lang="fr-FR" sz="2400" dirty="0" err="1" smtClean="0"/>
              <a:t>sinusoidal</a:t>
            </a:r>
            <a:r>
              <a:rPr lang="fr-FR" sz="2400" dirty="0" smtClean="0"/>
              <a:t> excitation:</a:t>
            </a:r>
            <a:endParaRPr lang="fr-FR" sz="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then</a:t>
            </a:r>
            <a:r>
              <a:rPr lang="fr-FR" sz="24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where</a:t>
            </a:r>
            <a:endParaRPr lang="fr-FR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>
              <a:lnSpc>
                <a:spcPct val="90000"/>
              </a:lnSpc>
            </a:pPr>
            <a:r>
              <a:rPr lang="fr-FR" sz="2400" dirty="0" smtClean="0"/>
              <a:t>The </a:t>
            </a:r>
            <a:r>
              <a:rPr lang="fr-FR" sz="2400" b="1" dirty="0" err="1" smtClean="0"/>
              <a:t>linear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constraint</a:t>
            </a:r>
            <a:r>
              <a:rPr lang="fr-FR" sz="2400" dirty="0" smtClean="0"/>
              <a:t>: 		      , </a:t>
            </a:r>
            <a:r>
              <a:rPr lang="fr-FR" sz="2400" dirty="0" err="1" smtClean="0"/>
              <a:t>enforcing</a:t>
            </a:r>
            <a:r>
              <a:rPr lang="fr-FR" sz="2400" dirty="0" smtClean="0"/>
              <a:t> a:</a:t>
            </a:r>
            <a:endParaRPr lang="fr-FR" sz="900" dirty="0" smtClean="0"/>
          </a:p>
          <a:p>
            <a:pPr lvl="1">
              <a:lnSpc>
                <a:spcPct val="90000"/>
              </a:lnSpc>
            </a:pPr>
            <a:r>
              <a:rPr lang="fr-FR" sz="2000" dirty="0" smtClean="0"/>
              <a:t>certain value </a:t>
            </a:r>
            <a:r>
              <a:rPr lang="fr-FR" sz="2000" i="1" dirty="0" smtClean="0">
                <a:latin typeface="Times New Roman" pitchFamily="18" charset="0"/>
              </a:rPr>
              <a:t>g</a:t>
            </a:r>
            <a:r>
              <a:rPr lang="fr-FR" sz="2000" dirty="0" smtClean="0"/>
              <a:t>* of the </a:t>
            </a:r>
            <a:r>
              <a:rPr lang="fr-FR" sz="2000" dirty="0" err="1" smtClean="0"/>
              <a:t>transfer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filter</a:t>
            </a:r>
            <a:r>
              <a:rPr lang="fr-FR" sz="2000" dirty="0" smtClean="0"/>
              <a:t> </a:t>
            </a:r>
            <a:r>
              <a:rPr lang="fr-FR" sz="2000" dirty="0" err="1" smtClean="0"/>
              <a:t>at</a:t>
            </a:r>
            <a:r>
              <a:rPr lang="fr-FR" sz="2000" dirty="0" smtClean="0"/>
              <a:t> </a:t>
            </a:r>
            <a:r>
              <a:rPr lang="fr-FR" sz="2000" dirty="0" err="1" smtClean="0"/>
              <a:t>frequency</a:t>
            </a:r>
            <a:r>
              <a:rPr lang="fr-FR" sz="2000" dirty="0" smtClean="0"/>
              <a:t> </a:t>
            </a:r>
            <a:r>
              <a:rPr lang="fr-FR" sz="2000" i="1" dirty="0" smtClean="0">
                <a:sym typeface="Symbol" pitchFamily="18" charset="2"/>
              </a:rPr>
              <a:t></a:t>
            </a:r>
            <a:r>
              <a:rPr lang="fr-FR" sz="2000" baseline="-25000" dirty="0" smtClean="0">
                <a:sym typeface="Symbol" pitchFamily="18" charset="2"/>
              </a:rPr>
              <a:t>0</a:t>
            </a:r>
            <a:r>
              <a:rPr lang="fr-FR" sz="2000" dirty="0" smtClean="0">
                <a:sym typeface="Symbol" pitchFamily="18" charset="2"/>
              </a:rPr>
              <a:t>=</a:t>
            </a:r>
            <a:r>
              <a:rPr lang="fr-FR" sz="2000" i="1" dirty="0" smtClean="0">
                <a:sym typeface="Symbol" pitchFamily="18" charset="2"/>
              </a:rPr>
              <a:t></a:t>
            </a:r>
            <a:r>
              <a:rPr lang="fr-FR" sz="2000" baseline="-25000" dirty="0" smtClean="0">
                <a:sym typeface="Symbol" pitchFamily="18" charset="2"/>
              </a:rPr>
              <a:t>0</a:t>
            </a:r>
            <a:r>
              <a:rPr lang="fr-FR" sz="2000" dirty="0" smtClean="0">
                <a:sym typeface="Symbol" pitchFamily="18" charset="2"/>
              </a:rPr>
              <a:t>/T (</a:t>
            </a:r>
            <a:r>
              <a:rPr lang="fr-FR" sz="2000" i="1" dirty="0" smtClean="0">
                <a:sym typeface="Symbol" pitchFamily="18" charset="2"/>
              </a:rPr>
              <a:t>case of temporal </a:t>
            </a:r>
            <a:r>
              <a:rPr lang="fr-FR" sz="2000" i="1" dirty="0" err="1" smtClean="0">
                <a:sym typeface="Symbol" pitchFamily="18" charset="2"/>
              </a:rPr>
              <a:t>frequency</a:t>
            </a:r>
            <a:r>
              <a:rPr lang="fr-FR" sz="2000" dirty="0" smtClean="0">
                <a:sym typeface="Symbol" pitchFamily="18" charset="2"/>
              </a:rPr>
              <a:t>),</a:t>
            </a:r>
          </a:p>
          <a:p>
            <a:pPr lvl="1">
              <a:lnSpc>
                <a:spcPct val="90000"/>
              </a:lnSpc>
            </a:pPr>
            <a:r>
              <a:rPr lang="fr-FR" sz="2000" dirty="0" smtClean="0">
                <a:sym typeface="Symbol" pitchFamily="18" charset="2"/>
              </a:rPr>
              <a:t>certain </a:t>
            </a:r>
            <a:r>
              <a:rPr lang="fr-FR" sz="2000" dirty="0" err="1" smtClean="0">
                <a:sym typeface="Symbol" pitchFamily="18" charset="2"/>
              </a:rPr>
              <a:t>antenna</a:t>
            </a:r>
            <a:r>
              <a:rPr lang="fr-FR" sz="2000" dirty="0" smtClean="0">
                <a:sym typeface="Symbol" pitchFamily="18" charset="2"/>
              </a:rPr>
              <a:t> gain </a:t>
            </a:r>
            <a:r>
              <a:rPr lang="fr-FR" sz="2000" dirty="0" err="1" smtClean="0">
                <a:sym typeface="Symbol" pitchFamily="18" charset="2"/>
              </a:rPr>
              <a:t>at</a:t>
            </a:r>
            <a:r>
              <a:rPr lang="fr-FR" sz="2000" dirty="0" smtClean="0">
                <a:sym typeface="Symbol" pitchFamily="18" charset="2"/>
              </a:rPr>
              <a:t> an angle of </a:t>
            </a:r>
            <a:r>
              <a:rPr lang="fr-FR" sz="2000" dirty="0" err="1" smtClean="0">
                <a:sym typeface="Symbol" pitchFamily="18" charset="2"/>
              </a:rPr>
              <a:t>arrival</a:t>
            </a:r>
            <a:r>
              <a:rPr lang="fr-FR" sz="2000" dirty="0" smtClean="0">
                <a:sym typeface="Symbol" pitchFamily="18" charset="2"/>
              </a:rPr>
              <a:t> </a:t>
            </a:r>
            <a:r>
              <a:rPr lang="fr-FR" sz="2000" i="1" dirty="0" smtClean="0">
                <a:sym typeface="Symbol" pitchFamily="18" charset="2"/>
              </a:rPr>
              <a:t></a:t>
            </a:r>
            <a:r>
              <a:rPr lang="fr-FR" sz="2000" baseline="-25000" dirty="0" smtClean="0">
                <a:sym typeface="Symbol" pitchFamily="18" charset="2"/>
              </a:rPr>
              <a:t>0 </a:t>
            </a:r>
            <a:r>
              <a:rPr lang="fr-FR" sz="2000" dirty="0" err="1" smtClean="0">
                <a:sym typeface="Symbol" pitchFamily="18" charset="2"/>
              </a:rPr>
              <a:t>with</a:t>
            </a:r>
            <a:r>
              <a:rPr lang="fr-FR" sz="2000" dirty="0" smtClean="0">
                <a:sym typeface="Symbol" pitchFamily="18" charset="2"/>
              </a:rPr>
              <a:t> </a:t>
            </a:r>
            <a:r>
              <a:rPr lang="fr-FR" sz="2000" i="1" dirty="0" smtClean="0">
                <a:sym typeface="Symbol" pitchFamily="18" charset="2"/>
              </a:rPr>
              <a:t></a:t>
            </a:r>
            <a:r>
              <a:rPr lang="fr-FR" sz="2000" baseline="-25000" dirty="0" smtClean="0">
                <a:sym typeface="Symbol" pitchFamily="18" charset="2"/>
              </a:rPr>
              <a:t>0</a:t>
            </a:r>
            <a:r>
              <a:rPr lang="fr-FR" sz="2000" dirty="0" smtClean="0">
                <a:sym typeface="Symbol" pitchFamily="18" charset="2"/>
              </a:rPr>
              <a:t>=2sin</a:t>
            </a:r>
            <a:r>
              <a:rPr lang="fr-FR" sz="2000" i="1" dirty="0" smtClean="0">
                <a:sym typeface="Symbol" pitchFamily="18" charset="2"/>
              </a:rPr>
              <a:t></a:t>
            </a:r>
            <a:r>
              <a:rPr lang="fr-FR" sz="2000" baseline="-25000" dirty="0" smtClean="0">
                <a:sym typeface="Symbol" pitchFamily="18" charset="2"/>
              </a:rPr>
              <a:t>0 </a:t>
            </a:r>
            <a:r>
              <a:rPr lang="fr-FR" sz="2000" dirty="0" smtClean="0">
                <a:sym typeface="Symbol" pitchFamily="18" charset="2"/>
              </a:rPr>
              <a:t>/, </a:t>
            </a:r>
            <a:r>
              <a:rPr lang="fr-FR" sz="2000" dirty="0" err="1" smtClean="0">
                <a:sym typeface="Symbol" pitchFamily="18" charset="2"/>
              </a:rPr>
              <a:t>where</a:t>
            </a:r>
            <a:r>
              <a:rPr lang="fr-FR" sz="2000" dirty="0" smtClean="0">
                <a:sym typeface="Symbol" pitchFamily="18" charset="2"/>
              </a:rPr>
              <a:t>  </a:t>
            </a:r>
            <a:r>
              <a:rPr lang="fr-FR" sz="2000" dirty="0" err="1" smtClean="0">
                <a:sym typeface="Symbol" pitchFamily="18" charset="2"/>
              </a:rPr>
              <a:t>is</a:t>
            </a:r>
            <a:r>
              <a:rPr lang="fr-FR" sz="2000" dirty="0" smtClean="0">
                <a:sym typeface="Symbol" pitchFamily="18" charset="2"/>
              </a:rPr>
              <a:t> inter-</a:t>
            </a:r>
            <a:r>
              <a:rPr lang="fr-FR" sz="2000" dirty="0" err="1" smtClean="0">
                <a:sym typeface="Symbol" pitchFamily="18" charset="2"/>
              </a:rPr>
              <a:t>antenna</a:t>
            </a:r>
            <a:r>
              <a:rPr lang="fr-FR" sz="2000" dirty="0" smtClean="0">
                <a:sym typeface="Symbol" pitchFamily="18" charset="2"/>
              </a:rPr>
              <a:t> </a:t>
            </a:r>
            <a:r>
              <a:rPr lang="fr-FR" sz="2000" dirty="0" err="1" smtClean="0">
                <a:sym typeface="Symbol" pitchFamily="18" charset="2"/>
              </a:rPr>
              <a:t>element</a:t>
            </a:r>
            <a:r>
              <a:rPr lang="fr-FR" sz="2000" dirty="0" smtClean="0">
                <a:sym typeface="Symbol" pitchFamily="18" charset="2"/>
              </a:rPr>
              <a:t> </a:t>
            </a:r>
            <a:r>
              <a:rPr lang="fr-FR" sz="2000" dirty="0" err="1" smtClean="0">
                <a:sym typeface="Symbol" pitchFamily="18" charset="2"/>
              </a:rPr>
              <a:t>spacing</a:t>
            </a:r>
            <a:r>
              <a:rPr lang="fr-FR" sz="2000" dirty="0" smtClean="0">
                <a:sym typeface="Symbol" pitchFamily="18" charset="2"/>
              </a:rPr>
              <a:t> and  </a:t>
            </a:r>
            <a:r>
              <a:rPr lang="fr-FR" sz="2000" dirty="0" err="1" smtClean="0">
                <a:sym typeface="Symbol" pitchFamily="18" charset="2"/>
              </a:rPr>
              <a:t>is</a:t>
            </a:r>
            <a:r>
              <a:rPr lang="fr-FR" sz="2000" dirty="0" smtClean="0">
                <a:sym typeface="Symbol" pitchFamily="18" charset="2"/>
              </a:rPr>
              <a:t> </a:t>
            </a:r>
            <a:r>
              <a:rPr lang="fr-FR" sz="2000" dirty="0" err="1" smtClean="0">
                <a:sym typeface="Symbol" pitchFamily="18" charset="2"/>
              </a:rPr>
              <a:t>wavelength</a:t>
            </a:r>
            <a:r>
              <a:rPr lang="fr-FR" sz="2000" dirty="0" smtClean="0">
                <a:sym typeface="Symbol" pitchFamily="18" charset="2"/>
              </a:rPr>
              <a:t> of the </a:t>
            </a:r>
            <a:r>
              <a:rPr lang="fr-FR" sz="2000" dirty="0" err="1" smtClean="0">
                <a:sym typeface="Symbol" pitchFamily="18" charset="2"/>
              </a:rPr>
              <a:t>incomming</a:t>
            </a:r>
            <a:r>
              <a:rPr lang="fr-FR" sz="2000" dirty="0" smtClean="0">
                <a:sym typeface="Symbol" pitchFamily="18" charset="2"/>
              </a:rPr>
              <a:t> signal (</a:t>
            </a:r>
            <a:r>
              <a:rPr lang="fr-FR" sz="2000" i="1" dirty="0" smtClean="0">
                <a:sym typeface="Symbol" pitchFamily="18" charset="2"/>
              </a:rPr>
              <a:t>case of spatial </a:t>
            </a:r>
            <a:r>
              <a:rPr lang="fr-FR" sz="2000" i="1" dirty="0" err="1" smtClean="0">
                <a:sym typeface="Symbol" pitchFamily="18" charset="2"/>
              </a:rPr>
              <a:t>frequency</a:t>
            </a:r>
            <a:r>
              <a:rPr lang="fr-FR" sz="2000" dirty="0" smtClean="0">
                <a:sym typeface="Symbol" pitchFamily="18" charset="2"/>
              </a:rPr>
              <a:t>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sym typeface="Symbol" pitchFamily="18" charset="2"/>
              </a:rPr>
              <a:t>	</a:t>
            </a:r>
            <a:r>
              <a:rPr lang="fr-FR" sz="2400" dirty="0" err="1" smtClean="0">
                <a:sym typeface="Symbol" pitchFamily="18" charset="2"/>
              </a:rPr>
              <a:t>while</a:t>
            </a:r>
            <a:r>
              <a:rPr lang="fr-FR" sz="2400" dirty="0" smtClean="0">
                <a:sym typeface="Symbol" pitchFamily="18" charset="2"/>
              </a:rPr>
              <a:t> </a:t>
            </a:r>
            <a:r>
              <a:rPr lang="fr-FR" sz="2400" dirty="0" err="1" smtClean="0">
                <a:sym typeface="Symbol" pitchFamily="18" charset="2"/>
              </a:rPr>
              <a:t>trying</a:t>
            </a:r>
            <a:r>
              <a:rPr lang="fr-FR" sz="2400" dirty="0" smtClean="0">
                <a:sym typeface="Symbol" pitchFamily="18" charset="2"/>
              </a:rPr>
              <a:t> to </a:t>
            </a:r>
            <a:r>
              <a:rPr lang="fr-FR" sz="2400" dirty="0" err="1" smtClean="0">
                <a:sym typeface="Symbol" pitchFamily="18" charset="2"/>
              </a:rPr>
              <a:t>find</a:t>
            </a:r>
            <a:r>
              <a:rPr lang="fr-FR" sz="2400" dirty="0" smtClean="0">
                <a:sym typeface="Symbol" pitchFamily="18" charset="2"/>
              </a:rPr>
              <a:t> a </a:t>
            </a:r>
            <a:r>
              <a:rPr lang="fr-FR" sz="2400" dirty="0" err="1" smtClean="0">
                <a:sym typeface="Symbol" pitchFamily="18" charset="2"/>
              </a:rPr>
              <a:t>weight</a:t>
            </a:r>
            <a:r>
              <a:rPr lang="fr-FR" sz="2400" dirty="0" smtClean="0">
                <a:sym typeface="Symbol" pitchFamily="18" charset="2"/>
              </a:rPr>
              <a:t> </a:t>
            </a:r>
            <a:r>
              <a:rPr lang="fr-FR" sz="2400" dirty="0" err="1" smtClean="0">
                <a:sym typeface="Symbol" pitchFamily="18" charset="2"/>
              </a:rPr>
              <a:t>vector</a:t>
            </a:r>
            <a:r>
              <a:rPr lang="fr-FR" sz="2400" dirty="0" smtClean="0">
                <a:sym typeface="Symbol" pitchFamily="18" charset="2"/>
              </a:rPr>
              <a:t> </a:t>
            </a:r>
            <a:r>
              <a:rPr lang="fr-FR" sz="2400" b="1" dirty="0" err="1" smtClean="0">
                <a:sym typeface="Symbol" pitchFamily="18" charset="2"/>
              </a:rPr>
              <a:t>w</a:t>
            </a:r>
            <a:r>
              <a:rPr lang="fr-FR" sz="2400" i="1" baseline="-25000" dirty="0" err="1" smtClean="0">
                <a:sym typeface="Symbol" pitchFamily="18" charset="2"/>
              </a:rPr>
              <a:t>opt</a:t>
            </a:r>
            <a:r>
              <a:rPr lang="fr-FR" sz="2400" dirty="0" smtClean="0">
                <a:sym typeface="Symbol" pitchFamily="18" charset="2"/>
              </a:rPr>
              <a:t>, </a:t>
            </a:r>
            <a:r>
              <a:rPr lang="fr-FR" sz="2400" dirty="0" err="1" smtClean="0">
                <a:sym typeface="Symbol" pitchFamily="18" charset="2"/>
              </a:rPr>
              <a:t>which</a:t>
            </a:r>
            <a:r>
              <a:rPr lang="fr-FR" sz="2400" dirty="0" smtClean="0">
                <a:sym typeface="Symbol" pitchFamily="18" charset="2"/>
              </a:rPr>
              <a:t> </a:t>
            </a:r>
            <a:r>
              <a:rPr lang="fr-FR" sz="2400" dirty="0" err="1" smtClean="0">
                <a:sym typeface="Symbol" pitchFamily="18" charset="2"/>
              </a:rPr>
              <a:t>minimizes</a:t>
            </a:r>
            <a:r>
              <a:rPr lang="fr-FR" sz="2400" dirty="0" smtClean="0">
                <a:sym typeface="Symbol" pitchFamily="18" charset="2"/>
              </a:rPr>
              <a:t> the output power </a:t>
            </a:r>
            <a:r>
              <a:rPr lang="fr-FR" sz="2400" i="1" dirty="0" smtClean="0">
                <a:sym typeface="Symbol" pitchFamily="18" charset="2"/>
              </a:rPr>
              <a:t>E</a:t>
            </a:r>
            <a:r>
              <a:rPr lang="fr-FR" sz="2400" dirty="0" smtClean="0">
                <a:sym typeface="Symbol" pitchFamily="18" charset="2"/>
              </a:rPr>
              <a:t>[</a:t>
            </a:r>
            <a:r>
              <a:rPr lang="fr-FR" sz="2400" i="1" dirty="0" smtClean="0">
                <a:sym typeface="Symbol" pitchFamily="18" charset="2"/>
              </a:rPr>
              <a:t>y</a:t>
            </a:r>
            <a:r>
              <a:rPr lang="fr-FR" sz="2400" dirty="0" smtClean="0">
                <a:sym typeface="Symbol" pitchFamily="18" charset="2"/>
              </a:rPr>
              <a:t>(</a:t>
            </a:r>
            <a:r>
              <a:rPr lang="fr-FR" sz="2400" i="1" dirty="0" smtClean="0">
                <a:sym typeface="Symbol" pitchFamily="18" charset="2"/>
              </a:rPr>
              <a:t>n</a:t>
            </a:r>
            <a:r>
              <a:rPr lang="fr-FR" sz="2400" dirty="0" smtClean="0">
                <a:sym typeface="Symbol" pitchFamily="18" charset="2"/>
              </a:rPr>
              <a:t>)</a:t>
            </a:r>
            <a:r>
              <a:rPr lang="fr-FR" sz="2400" i="1" dirty="0" smtClean="0">
                <a:sym typeface="Symbol" pitchFamily="18" charset="2"/>
              </a:rPr>
              <a:t>y</a:t>
            </a:r>
            <a:r>
              <a:rPr lang="fr-FR" sz="2400" dirty="0" smtClean="0">
                <a:sym typeface="Symbol" pitchFamily="18" charset="2"/>
              </a:rPr>
              <a:t>*(</a:t>
            </a:r>
            <a:r>
              <a:rPr lang="fr-FR" sz="2400" i="1" dirty="0" smtClean="0">
                <a:sym typeface="Symbol" pitchFamily="18" charset="2"/>
              </a:rPr>
              <a:t>n</a:t>
            </a:r>
            <a:r>
              <a:rPr lang="fr-FR" sz="2400" dirty="0" smtClean="0">
                <a:sym typeface="Symbol" pitchFamily="18" charset="2"/>
              </a:rPr>
              <a:t>)]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810000" y="874713"/>
          <a:ext cx="1752600" cy="420687"/>
        </p:xfrm>
        <a:graphic>
          <a:graphicData uri="http://schemas.openxmlformats.org/presentationml/2006/ole">
            <p:oleObj spid="_x0000_s7170" name="Equation" r:id="rId3" imgW="952200" imgH="228600" progId="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400800" y="1295400"/>
          <a:ext cx="1600200" cy="471488"/>
        </p:xfrm>
        <a:graphic>
          <a:graphicData uri="http://schemas.openxmlformats.org/presentationml/2006/ole">
            <p:oleObj spid="_x0000_s7171" name="Equation" r:id="rId4" imgW="774360" imgH="228600" progId="">
              <p:embed/>
            </p:oleObj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2373313" y="1868488"/>
          <a:ext cx="4243387" cy="471487"/>
        </p:xfrm>
        <a:graphic>
          <a:graphicData uri="http://schemas.openxmlformats.org/presentationml/2006/ole">
            <p:oleObj spid="_x0000_s7172" name="Equation" r:id="rId5" imgW="2171520" imgH="241200" progId="">
              <p:embed/>
            </p:oleObj>
          </a:graphicData>
        </a:graphic>
      </p:graphicFrame>
      <p:graphicFrame>
        <p:nvGraphicFramePr>
          <p:cNvPr id="7173" name="Object 8"/>
          <p:cNvGraphicFramePr>
            <a:graphicFrameLocks noChangeAspect="1"/>
          </p:cNvGraphicFramePr>
          <p:nvPr/>
        </p:nvGraphicFramePr>
        <p:xfrm>
          <a:off x="2409825" y="2438400"/>
          <a:ext cx="4767263" cy="461963"/>
        </p:xfrm>
        <a:graphic>
          <a:graphicData uri="http://schemas.openxmlformats.org/presentationml/2006/ole">
            <p:oleObj spid="_x0000_s7173" name="Equation" r:id="rId6" imgW="2501640" imgH="241200" progId="">
              <p:embed/>
            </p:oleObj>
          </a:graphicData>
        </a:graphic>
      </p:graphicFrame>
      <p:graphicFrame>
        <p:nvGraphicFramePr>
          <p:cNvPr id="7174" name="Object 9"/>
          <p:cNvGraphicFramePr>
            <a:graphicFrameLocks noChangeAspect="1"/>
          </p:cNvGraphicFramePr>
          <p:nvPr/>
        </p:nvGraphicFramePr>
        <p:xfrm>
          <a:off x="3886200" y="3189288"/>
          <a:ext cx="1676400" cy="468312"/>
        </p:xfrm>
        <a:graphic>
          <a:graphicData uri="http://schemas.openxmlformats.org/presentationml/2006/ole">
            <p:oleObj spid="_x0000_s7174" name="Equation" r:id="rId7" imgW="86328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69E082F8-0B08-4A5A-B8D2-5542A6323C51}" type="slidenum">
              <a:rPr lang="en-US" sz="1200">
                <a:solidFill>
                  <a:srgbClr val="003399"/>
                </a:solidFill>
              </a:rPr>
              <a:pPr/>
              <a:t>18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WF: LCMV Filter (2)</a:t>
            </a:r>
            <a:endParaRPr lang="fr-FR" sz="2800" dirty="0" smtClean="0"/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smtClean="0"/>
              <a:t> It </a:t>
            </a:r>
            <a:r>
              <a:rPr lang="fr-FR" sz="2400" dirty="0" err="1" smtClean="0"/>
              <a:t>means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pPr lvl="1">
              <a:buFont typeface="Wingdings" pitchFamily="2" charset="2"/>
              <a:buNone/>
            </a:pPr>
            <a:endParaRPr lang="fr-FR" sz="800" dirty="0" smtClean="0"/>
          </a:p>
          <a:p>
            <a:pPr lvl="1">
              <a:buFont typeface="Wingdings" pitchFamily="2" charset="2"/>
              <a:buNone/>
            </a:pPr>
            <a:r>
              <a:rPr lang="fr-FR" sz="2000" dirty="0" smtClean="0"/>
              <a:t>			        </a:t>
            </a:r>
            <a:r>
              <a:rPr lang="fr-FR" sz="2000" dirty="0" err="1" smtClean="0"/>
              <a:t>subject</a:t>
            </a:r>
            <a:r>
              <a:rPr lang="fr-FR" sz="2000" dirty="0" smtClean="0"/>
              <a:t> to</a:t>
            </a:r>
          </a:p>
          <a:p>
            <a:pPr lvl="1">
              <a:buFont typeface="Wingdings" pitchFamily="2" charset="2"/>
              <a:buNone/>
            </a:pPr>
            <a:endParaRPr lang="fr-FR" sz="1200" dirty="0" smtClean="0"/>
          </a:p>
          <a:p>
            <a:r>
              <a:rPr lang="en-US" sz="2400" dirty="0" smtClean="0"/>
              <a:t>Using </a:t>
            </a:r>
            <a:r>
              <a:rPr lang="en-US" sz="2400" b="1" dirty="0" smtClean="0"/>
              <a:t>Lagrange multipliers</a:t>
            </a:r>
            <a:r>
              <a:rPr lang="en-US" sz="2400" dirty="0" smtClean="0"/>
              <a:t> (see Reference [1]), we obtain finally:</a:t>
            </a:r>
          </a:p>
          <a:p>
            <a:endParaRPr lang="en-US" sz="2400" dirty="0" smtClean="0"/>
          </a:p>
          <a:p>
            <a:endParaRPr lang="en-US" dirty="0" smtClean="0"/>
          </a:p>
          <a:p>
            <a:r>
              <a:rPr lang="en-US" sz="2400" dirty="0" smtClean="0"/>
              <a:t>When </a:t>
            </a:r>
            <a:r>
              <a:rPr lang="en-US" sz="2400" i="1" dirty="0" smtClean="0"/>
              <a:t>g</a:t>
            </a:r>
            <a:r>
              <a:rPr lang="en-US" sz="2400" dirty="0" smtClean="0"/>
              <a:t>=1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sz="2400" b="1" dirty="0" smtClean="0">
                <a:sym typeface="Symbol" pitchFamily="18" charset="2"/>
              </a:rPr>
              <a:t>Minimum Variance </a:t>
            </a:r>
            <a:r>
              <a:rPr lang="en-US" sz="2400" b="1" dirty="0" err="1" smtClean="0">
                <a:sym typeface="Symbol" pitchFamily="18" charset="2"/>
              </a:rPr>
              <a:t>Distortionless</a:t>
            </a:r>
            <a:r>
              <a:rPr lang="en-US" sz="2400" b="1" dirty="0" smtClean="0">
                <a:sym typeface="Symbol" pitchFamily="18" charset="2"/>
              </a:rPr>
              <a:t> Response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b="1" dirty="0" smtClean="0">
                <a:sym typeface="Symbol" pitchFamily="18" charset="2"/>
              </a:rPr>
              <a:t>MVDR</a:t>
            </a:r>
            <a:r>
              <a:rPr lang="en-US" sz="2400" dirty="0" smtClean="0">
                <a:sym typeface="Symbol" pitchFamily="18" charset="2"/>
              </a:rPr>
              <a:t>), with</a:t>
            </a:r>
          </a:p>
          <a:p>
            <a:endParaRPr lang="fr-FR" sz="2400" dirty="0" smtClean="0"/>
          </a:p>
          <a:p>
            <a:pPr lvl="1">
              <a:buFont typeface="Wingdings" pitchFamily="2" charset="2"/>
              <a:buNone/>
            </a:pPr>
            <a:endParaRPr lang="fr-FR" sz="2000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295400" y="1295400"/>
          <a:ext cx="6705600" cy="422275"/>
        </p:xfrm>
        <a:graphic>
          <a:graphicData uri="http://schemas.openxmlformats.org/presentationml/2006/ole">
            <p:oleObj spid="_x0000_s8194" name="Equation" r:id="rId3" imgW="3632040" imgH="228600" progId="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4495800" y="1828800"/>
          <a:ext cx="1524000" cy="425450"/>
        </p:xfrm>
        <a:graphic>
          <a:graphicData uri="http://schemas.openxmlformats.org/presentationml/2006/ole">
            <p:oleObj spid="_x0000_s8195" name="Equation" r:id="rId4" imgW="863280" imgH="241200" progId="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3200400" y="3205163"/>
          <a:ext cx="2590800" cy="833437"/>
        </p:xfrm>
        <a:graphic>
          <a:graphicData uri="http://schemas.openxmlformats.org/presentationml/2006/ole">
            <p:oleObj spid="_x0000_s8196" name="Equation" r:id="rId5" imgW="1422360" imgH="457200" progId="">
              <p:embed/>
            </p:oleObj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3276600" y="5135563"/>
          <a:ext cx="2514600" cy="808037"/>
        </p:xfrm>
        <a:graphic>
          <a:graphicData uri="http://schemas.openxmlformats.org/presentationml/2006/ole">
            <p:oleObj spid="_x0000_s8197" name="Equation" r:id="rId6" imgW="142236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Smart Antennas (1)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848600" cy="5181600"/>
          </a:xfrm>
        </p:spPr>
        <p:txBody>
          <a:bodyPr/>
          <a:lstStyle/>
          <a:p>
            <a:r>
              <a:rPr lang="en-US" sz="2000" dirty="0" smtClean="0"/>
              <a:t>Traditional array antennas, where the main beam is steered to directions of interest, are called </a:t>
            </a:r>
            <a:r>
              <a:rPr lang="en-US" sz="2000" b="1" dirty="0" smtClean="0"/>
              <a:t>phased arrays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beamsteered</a:t>
            </a:r>
            <a:r>
              <a:rPr lang="en-US" sz="2000" b="1" dirty="0" smtClean="0"/>
              <a:t> arrays</a:t>
            </a:r>
            <a:r>
              <a:rPr lang="en-US" sz="2000" dirty="0" smtClean="0"/>
              <a:t>, or </a:t>
            </a:r>
            <a:r>
              <a:rPr lang="en-US" sz="2000" b="1" dirty="0" smtClean="0"/>
              <a:t>scanned arrays</a:t>
            </a:r>
            <a:r>
              <a:rPr lang="en-US" sz="2000" dirty="0" smtClean="0"/>
              <a:t>. The beam is steered via phase shifters </a:t>
            </a:r>
            <a:r>
              <a:rPr lang="en-US" sz="2000" dirty="0" err="1" smtClean="0"/>
              <a:t>oftenly</a:t>
            </a:r>
            <a:r>
              <a:rPr lang="en-US" sz="2000" dirty="0" smtClean="0"/>
              <a:t> </a:t>
            </a:r>
            <a:r>
              <a:rPr lang="en-US" sz="2000" u="sng" dirty="0" smtClean="0"/>
              <a:t>implemented at RF frequencies</a:t>
            </a:r>
            <a:r>
              <a:rPr lang="en-US" sz="2000" dirty="0" smtClean="0"/>
              <a:t>. This general approach to phase shifting has been referred to as electronic </a:t>
            </a:r>
            <a:r>
              <a:rPr lang="en-US" sz="2000" dirty="0" err="1" smtClean="0"/>
              <a:t>beamsteering</a:t>
            </a:r>
            <a:r>
              <a:rPr lang="en-US" sz="2000" dirty="0" smtClean="0"/>
              <a:t> because of the attempt to change the phase of the current directly at each antenna element.</a:t>
            </a:r>
          </a:p>
          <a:p>
            <a:endParaRPr lang="en-US" sz="1200" dirty="0" smtClean="0"/>
          </a:p>
          <a:p>
            <a:r>
              <a:rPr lang="en-US" sz="2000" dirty="0" smtClean="0"/>
              <a:t>Modern </a:t>
            </a:r>
            <a:r>
              <a:rPr lang="en-US" sz="2000" dirty="0" err="1" smtClean="0"/>
              <a:t>beamsteered</a:t>
            </a:r>
            <a:r>
              <a:rPr lang="en-US" sz="2000" dirty="0" smtClean="0"/>
              <a:t> array antennas, where the pattern is shaped according to certain optimum criteria, are called </a:t>
            </a:r>
            <a:r>
              <a:rPr lang="en-US" sz="2000" b="1" dirty="0" smtClean="0"/>
              <a:t>smart antennas</a:t>
            </a:r>
            <a:r>
              <a:rPr lang="en-US" sz="2000" i="1" dirty="0" smtClean="0"/>
              <a:t>. </a:t>
            </a:r>
            <a:r>
              <a:rPr lang="en-US" sz="2000" dirty="0" smtClean="0"/>
              <a:t>Smart antennas have alternatively been called </a:t>
            </a:r>
            <a:r>
              <a:rPr lang="en-US" sz="2000" b="1" dirty="0" smtClean="0"/>
              <a:t>digital </a:t>
            </a:r>
            <a:r>
              <a:rPr lang="en-US" sz="2000" b="1" dirty="0" err="1" smtClean="0"/>
              <a:t>beamformed</a:t>
            </a:r>
            <a:r>
              <a:rPr lang="en-US" sz="2000" b="1" dirty="0" smtClean="0"/>
              <a:t> (DBF) arrays </a:t>
            </a:r>
            <a:r>
              <a:rPr lang="en-US" sz="2000" dirty="0" smtClean="0"/>
              <a:t>or </a:t>
            </a:r>
            <a:r>
              <a:rPr lang="en-US" sz="2000" b="1" dirty="0" smtClean="0"/>
              <a:t>adaptive arrays </a:t>
            </a:r>
            <a:r>
              <a:rPr lang="en-US" sz="2000" dirty="0" smtClean="0"/>
              <a:t>(when adaptive algorithms are employed). The term smart implies the use of </a:t>
            </a:r>
            <a:r>
              <a:rPr lang="en-US" sz="2000" u="sng" dirty="0" smtClean="0"/>
              <a:t>digital signal processing </a:t>
            </a:r>
            <a:r>
              <a:rPr lang="en-US" sz="2000" dirty="0" smtClean="0"/>
              <a:t>in order to shape the beam pattern according to certain conditions. Since an antenna pattern (or beam) is formed by digital signal processing, this process is often referred to as </a:t>
            </a:r>
            <a:r>
              <a:rPr lang="en-US" sz="2000" b="1" dirty="0" smtClean="0"/>
              <a:t>digital </a:t>
            </a:r>
            <a:r>
              <a:rPr lang="en-US" sz="2000" b="1" dirty="0" err="1" smtClean="0"/>
              <a:t>beamforming</a:t>
            </a:r>
            <a:r>
              <a:rPr lang="en-US" sz="2000" dirty="0" smtClean="0"/>
              <a:t>. 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19</a:t>
            </a:fld>
            <a:endParaRPr lang="en-US" sz="120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A94A36E4-31D6-41D8-8960-4E9251A08878}" type="slidenum">
              <a:rPr lang="en-US" sz="1200">
                <a:solidFill>
                  <a:srgbClr val="003399"/>
                </a:solidFill>
              </a:rPr>
              <a:pPr/>
              <a:t>2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References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620000" cy="5181600"/>
          </a:xfrm>
        </p:spPr>
        <p:txBody>
          <a:bodyPr/>
          <a:lstStyle/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z="2000" b="1" smtClean="0"/>
              <a:t>[1] Simon Haykin, </a:t>
            </a:r>
            <a:r>
              <a:rPr lang="en-US" sz="2000" b="1" i="1" smtClean="0"/>
              <a:t>Adaptive Filter Theory</a:t>
            </a:r>
            <a:r>
              <a:rPr lang="en-US" sz="2000" b="1" smtClean="0"/>
              <a:t>, Prentice Hall, 1996.</a:t>
            </a:r>
          </a:p>
          <a:p>
            <a:endParaRPr lang="en-US" sz="2000" b="1" smtClean="0"/>
          </a:p>
          <a:p>
            <a:pPr>
              <a:buFont typeface="Wingdings" pitchFamily="2" charset="2"/>
              <a:buNone/>
            </a:pPr>
            <a:r>
              <a:rPr lang="en-US" sz="2000" smtClean="0"/>
              <a:t>[2] Steven M. Kay, </a:t>
            </a:r>
            <a:r>
              <a:rPr lang="en-US" sz="2000" i="1" smtClean="0"/>
              <a:t>Fundamentals of Statistical Signal Processing: Estimation Theory</a:t>
            </a:r>
            <a:r>
              <a:rPr lang="en-US" sz="2000" smtClean="0"/>
              <a:t>, Prentice Hall, 1993.</a:t>
            </a:r>
          </a:p>
          <a:p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US" sz="2000" smtClean="0"/>
              <a:t>[3] Alan V. Oppenheim, Ronald W. Schafer, </a:t>
            </a:r>
            <a:r>
              <a:rPr lang="en-US" sz="2000" i="1" smtClean="0"/>
              <a:t>Discrete-Time Signal Processing</a:t>
            </a:r>
            <a:r>
              <a:rPr lang="en-US" sz="2000" smtClean="0"/>
              <a:t>, Prentice Hall, 1989.</a:t>
            </a:r>
          </a:p>
          <a:p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en-US" sz="2000" smtClean="0"/>
              <a:t>[4] Athanasios Papoulis, </a:t>
            </a:r>
            <a:r>
              <a:rPr lang="en-US" sz="2000" i="1" smtClean="0"/>
              <a:t>Probability, Random Variables, and Stochastic Processes</a:t>
            </a:r>
            <a:r>
              <a:rPr lang="en-US" sz="2000" smtClean="0"/>
              <a:t>, McGraw-Hill, 1991.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Smart Antennas (2)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181600"/>
          </a:xfrm>
        </p:spPr>
        <p:txBody>
          <a:bodyPr/>
          <a:lstStyle/>
          <a:p>
            <a:r>
              <a:rPr lang="en-US" sz="2000" dirty="0" smtClean="0"/>
              <a:t>Smart antennas can be applied for improved radar systems, improved system capacities with mobile wireless, and improved wireless communications through the implementation of </a:t>
            </a:r>
            <a:r>
              <a:rPr lang="en-US" sz="2000" b="1" dirty="0" smtClean="0"/>
              <a:t>space division multiple access (SDMA).</a:t>
            </a:r>
          </a:p>
          <a:p>
            <a:endParaRPr lang="en-US" sz="1000" b="1" dirty="0" smtClean="0"/>
          </a:p>
          <a:p>
            <a:r>
              <a:rPr lang="en-US" sz="2000" dirty="0" smtClean="0"/>
              <a:t>Smart antenna patterns are controlled via algorithms based upon certain criteria. These criteria could be maximizing the </a:t>
            </a:r>
            <a:r>
              <a:rPr lang="en-US" sz="2000" b="1" dirty="0" smtClean="0"/>
              <a:t>signal-</a:t>
            </a:r>
            <a:r>
              <a:rPr lang="en-US" sz="2000" b="1" dirty="0" err="1" smtClean="0"/>
              <a:t>tointerference</a:t>
            </a:r>
            <a:r>
              <a:rPr lang="en-US" sz="2000" b="1" dirty="0" smtClean="0"/>
              <a:t> ratio (SIR)</a:t>
            </a:r>
            <a:r>
              <a:rPr lang="en-US" sz="2000" i="1" dirty="0" smtClean="0"/>
              <a:t>, </a:t>
            </a:r>
            <a:r>
              <a:rPr lang="en-US" sz="2000" b="1" dirty="0" smtClean="0"/>
              <a:t>minimizing the variance, minimizing the means-</a:t>
            </a:r>
            <a:r>
              <a:rPr lang="en-US" sz="2000" b="1" dirty="0" err="1" smtClean="0"/>
              <a:t>quare</a:t>
            </a:r>
            <a:r>
              <a:rPr lang="en-US" sz="2000" b="1" dirty="0" smtClean="0"/>
              <a:t> error (MSE), steering toward a signal of interest, </a:t>
            </a:r>
            <a:r>
              <a:rPr lang="en-US" sz="2000" dirty="0" smtClean="0"/>
              <a:t>or </a:t>
            </a:r>
            <a:r>
              <a:rPr lang="en-US" sz="2000" b="1" dirty="0" err="1" smtClean="0"/>
              <a:t>nulling</a:t>
            </a:r>
            <a:r>
              <a:rPr lang="en-US" sz="2000" b="1" dirty="0" smtClean="0"/>
              <a:t> the interfering signals</a:t>
            </a:r>
            <a:r>
              <a:rPr lang="en-US" sz="2000" dirty="0" smtClean="0"/>
              <a:t>. </a:t>
            </a:r>
          </a:p>
          <a:p>
            <a:endParaRPr lang="en-US" sz="1000" dirty="0" smtClean="0"/>
          </a:p>
          <a:p>
            <a:r>
              <a:rPr lang="en-US" sz="2000" dirty="0" smtClean="0"/>
              <a:t>The implementation of these algorithms can be performed electronically</a:t>
            </a:r>
            <a:r>
              <a:rPr lang="en-US" sz="2000" i="1" dirty="0" smtClean="0"/>
              <a:t> </a:t>
            </a:r>
            <a:r>
              <a:rPr lang="en-US" sz="2000" dirty="0" smtClean="0"/>
              <a:t>through analog devices but it is generally more easily performed using digital signal processing. This requires that the array outputs be digitized through the use of an A/D converter. This digitization can be performed at either IF or baseband frequencies.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20</a:t>
            </a:fld>
            <a:endParaRPr lang="en-US" sz="120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Smart Antennas (3)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main advantage of digital </a:t>
            </a:r>
            <a:r>
              <a:rPr lang="en-US" sz="2000" dirty="0" err="1" smtClean="0"/>
              <a:t>beamforming</a:t>
            </a:r>
            <a:r>
              <a:rPr lang="en-US" sz="2000" dirty="0" smtClean="0"/>
              <a:t> is that phase shifting and array weighting can be performed on the digitized data rather than by being implemented in hardware. </a:t>
            </a:r>
            <a:r>
              <a:rPr lang="en-US" sz="2000" u="sng" dirty="0" smtClean="0"/>
              <a:t>If the parameters of operation are changed or the detection criteria are modified, the </a:t>
            </a:r>
            <a:r>
              <a:rPr lang="en-US" sz="2000" u="sng" dirty="0" err="1" smtClean="0"/>
              <a:t>beamforming</a:t>
            </a:r>
            <a:r>
              <a:rPr lang="en-US" sz="2000" u="sng" dirty="0" smtClean="0"/>
              <a:t> can be changed by simply changing an algorithm rather than by replacing hardware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21</a:t>
            </a:fld>
            <a:endParaRPr lang="en-US" sz="1200">
              <a:solidFill>
                <a:srgbClr val="003399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66060"/>
            <a:ext cx="6387088" cy="332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Smart Antennas (4)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There are two types of digital </a:t>
            </a:r>
            <a:r>
              <a:rPr lang="en-US" sz="2000" dirty="0" err="1" smtClean="0"/>
              <a:t>beamforming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b="1" dirty="0" smtClean="0"/>
              <a:t>Fixed weight </a:t>
            </a:r>
            <a:r>
              <a:rPr lang="en-US" sz="2000" b="1" dirty="0" err="1" smtClean="0"/>
              <a:t>beamforming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2000" b="1" dirty="0" smtClean="0"/>
              <a:t>Adaptive </a:t>
            </a:r>
            <a:r>
              <a:rPr lang="en-US" sz="2000" b="1" dirty="0" err="1" smtClean="0"/>
              <a:t>beamforming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In this chapter, we consider algorithms for fixed weight </a:t>
            </a:r>
            <a:r>
              <a:rPr lang="en-US" sz="2000" dirty="0" err="1" smtClean="0"/>
              <a:t>beamforming</a:t>
            </a:r>
            <a:r>
              <a:rPr lang="en-US" sz="2000" dirty="0" smtClean="0"/>
              <a:t>. Algorithms for adaptive </a:t>
            </a:r>
            <a:r>
              <a:rPr lang="en-US" sz="2000" dirty="0" err="1" smtClean="0"/>
              <a:t>beamforming</a:t>
            </a:r>
            <a:r>
              <a:rPr lang="en-US" sz="2000" dirty="0" smtClean="0"/>
              <a:t> will be considered in chapter 8.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7AA5F09A-E40A-4464-B940-A8B30DBD0853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22</a:t>
            </a:fld>
            <a:endParaRPr lang="en-US" sz="120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 smtClean="0"/>
              <a:t>Maximum signal-to-interference ratio</a:t>
            </a:r>
            <a:r>
              <a:rPr lang="en-US" sz="2000" b="1" dirty="0" smtClean="0"/>
              <a:t>: 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One criterion which can be applied to enhancing the received signal and minimizing the interfering signals is based upon maximizing the SIR.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Example</a:t>
            </a:r>
            <a:r>
              <a:rPr lang="en-US" sz="2000" dirty="0" smtClean="0"/>
              <a:t>: 3-element array with one fixed known desired source and two fixed undesired interferers. All signals are assumed to operate at the same carrier frequency.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23</a:t>
            </a:fld>
            <a:endParaRPr lang="en-US" sz="1200">
              <a:solidFill>
                <a:srgbClr val="0033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3124200"/>
            <a:ext cx="6029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077200" cy="5181600"/>
          </a:xfrm>
        </p:spPr>
        <p:txBody>
          <a:bodyPr/>
          <a:lstStyle/>
          <a:p>
            <a:pPr defTabSz="347663">
              <a:buNone/>
            </a:pPr>
            <a:r>
              <a:rPr lang="en-US" sz="2000" dirty="0" smtClean="0"/>
              <a:t>		The required complex weights </a:t>
            </a:r>
            <a:r>
              <a:rPr lang="en-US" sz="2000" i="1" dirty="0" smtClean="0"/>
              <a:t>w</a:t>
            </a:r>
            <a:r>
              <a:rPr lang="en-US" sz="2000" baseline="-25000" dirty="0" smtClean="0"/>
              <a:t>1</a:t>
            </a:r>
            <a:r>
              <a:rPr lang="en-US" sz="2000" i="1" dirty="0" smtClean="0"/>
              <a:t>, w</a:t>
            </a:r>
            <a:r>
              <a:rPr lang="en-US" sz="2000" baseline="-25000" dirty="0" smtClean="0"/>
              <a:t>2</a:t>
            </a:r>
            <a:r>
              <a:rPr lang="en-US" sz="2000" i="1" dirty="0" smtClean="0"/>
              <a:t>, </a:t>
            </a:r>
            <a:r>
              <a:rPr lang="en-US" sz="2000" dirty="0" smtClean="0"/>
              <a:t>and </a:t>
            </a:r>
            <a:r>
              <a:rPr lang="en-US" sz="2000" i="1" dirty="0" smtClean="0"/>
              <a:t>w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can be determined as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where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is matrix of steering vectors, and </a:t>
            </a:r>
            <a:r>
              <a:rPr lang="en-US" sz="2000" b="1" dirty="0" smtClean="0"/>
              <a:t>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[1  0  … 0]</a:t>
            </a:r>
            <a:r>
              <a:rPr lang="en-US" sz="2000" i="1" baseline="30000" dirty="0" smtClean="0"/>
              <a:t>T</a:t>
            </a:r>
            <a:r>
              <a:rPr lang="en-US" sz="2000" dirty="0" smtClean="0"/>
              <a:t>. The steering vector for each source is given by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000" dirty="0" smtClean="0"/>
              <a:t>	and </a:t>
            </a:r>
            <a:r>
              <a:rPr lang="en-US" sz="2000" i="1" dirty="0" smtClean="0">
                <a:sym typeface="Symbol"/>
              </a:rPr>
              <a:t></a:t>
            </a:r>
            <a:r>
              <a:rPr lang="en-US" sz="2000" i="1" baseline="-25000" dirty="0" smtClean="0">
                <a:sym typeface="Symbol"/>
              </a:rPr>
              <a:t>n</a:t>
            </a:r>
            <a:r>
              <a:rPr lang="en-US" sz="2000" baseline="30000" dirty="0" smtClean="0">
                <a:sym typeface="Symbol"/>
              </a:rPr>
              <a:t>2</a:t>
            </a:r>
            <a:r>
              <a:rPr lang="en-US" sz="2000" dirty="0" smtClean="0">
                <a:sym typeface="Symbol"/>
              </a:rPr>
              <a:t> is the noise </a:t>
            </a:r>
            <a:r>
              <a:rPr lang="en-US" sz="2000" dirty="0" err="1" smtClean="0">
                <a:sym typeface="Symbol"/>
              </a:rPr>
              <a:t>variace</a:t>
            </a:r>
            <a:r>
              <a:rPr lang="en-US" sz="2000" dirty="0" smtClean="0">
                <a:sym typeface="Symbol"/>
              </a:rPr>
              <a:t> (noise power).</a:t>
            </a:r>
          </a:p>
          <a:p>
            <a:pPr>
              <a:buNone/>
            </a:pPr>
            <a:endParaRPr lang="en-US" sz="1000" dirty="0" smtClean="0">
              <a:sym typeface="Symbol"/>
            </a:endParaRPr>
          </a:p>
          <a:p>
            <a:pPr>
              <a:buNone/>
            </a:pPr>
            <a:r>
              <a:rPr lang="en-US" sz="2000" dirty="0" smtClean="0">
                <a:sym typeface="Symbol"/>
              </a:rPr>
              <a:t>	</a:t>
            </a:r>
            <a:r>
              <a:rPr lang="en-US" sz="2000" u="sng" dirty="0" smtClean="0">
                <a:sym typeface="Symbol"/>
              </a:rPr>
              <a:t>E</a:t>
            </a:r>
            <a:r>
              <a:rPr lang="en-US" sz="2000" u="sng" dirty="0" smtClean="0"/>
              <a:t>xample</a:t>
            </a:r>
            <a:r>
              <a:rPr lang="en-US" sz="2000" dirty="0" smtClean="0"/>
              <a:t>: if the desired signal is arriving from </a:t>
            </a:r>
            <a:r>
              <a:rPr lang="en-US" sz="2000" i="1" dirty="0" smtClean="0"/>
              <a:t>θ</a:t>
            </a:r>
            <a:r>
              <a:rPr lang="en-US" sz="2000" baseline="-25000" dirty="0" smtClean="0"/>
              <a:t>0</a:t>
            </a:r>
            <a:r>
              <a:rPr lang="en-US" sz="2000" i="1" dirty="0" smtClean="0"/>
              <a:t> = </a:t>
            </a:r>
            <a:r>
              <a:rPr lang="en-US" sz="2000" dirty="0" smtClean="0"/>
              <a:t>0◦</a:t>
            </a:r>
            <a:r>
              <a:rPr lang="en-US" sz="2000" i="1" dirty="0" smtClean="0"/>
              <a:t>, </a:t>
            </a:r>
            <a:r>
              <a:rPr lang="en-US" sz="2000" dirty="0" smtClean="0"/>
              <a:t>while </a:t>
            </a:r>
            <a:r>
              <a:rPr lang="en-US" sz="2000" i="1" dirty="0" smtClean="0"/>
              <a:t>θ</a:t>
            </a:r>
            <a:r>
              <a:rPr lang="en-US" sz="2000" baseline="-25000" dirty="0" smtClean="0"/>
              <a:t>1</a:t>
            </a:r>
            <a:r>
              <a:rPr lang="en-US" sz="2000" i="1" dirty="0" smtClean="0"/>
              <a:t> = −</a:t>
            </a:r>
            <a:r>
              <a:rPr lang="en-US" sz="2000" dirty="0" smtClean="0"/>
              <a:t>45◦ and</a:t>
            </a:r>
            <a:r>
              <a:rPr lang="en-US" sz="2000" i="1" dirty="0" smtClean="0"/>
              <a:t> θ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60◦, the necessary weights can be calculated to be</a:t>
            </a:r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24</a:t>
            </a:fld>
            <a:endParaRPr lang="en-US" sz="1200">
              <a:solidFill>
                <a:srgbClr val="003399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92100" y="1219200"/>
          <a:ext cx="4565900" cy="533400"/>
        </p:xfrm>
        <a:graphic>
          <a:graphicData uri="http://schemas.openxmlformats.org/presentationml/2006/ole">
            <p:oleObj spid="_x0000_s44033" name="Equation" r:id="rId3" imgW="2717640" imgH="317160" progId="">
              <p:embed/>
            </p:oleObj>
          </a:graphicData>
        </a:graphic>
      </p:graphicFrame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581400" y="1981200"/>
          <a:ext cx="1905000" cy="443023"/>
        </p:xfrm>
        <a:graphic>
          <a:graphicData uri="http://schemas.openxmlformats.org/presentationml/2006/ole">
            <p:oleObj spid="_x0000_s44034" name="Equation" r:id="rId4" imgW="1091880" imgH="253800" progId="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971800" y="3048000"/>
          <a:ext cx="3200400" cy="610763"/>
        </p:xfrm>
        <a:graphic>
          <a:graphicData uri="http://schemas.openxmlformats.org/presentationml/2006/ole">
            <p:oleObj spid="_x0000_s44035" name="Equation" r:id="rId5" imgW="1663560" imgH="317160" progId="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505200" y="4902667"/>
          <a:ext cx="2286000" cy="1216404"/>
        </p:xfrm>
        <a:graphic>
          <a:graphicData uri="http://schemas.openxmlformats.org/presentationml/2006/ole">
            <p:oleObj spid="_x0000_s44036" name="Equation" r:id="rId6" imgW="1384200" imgH="736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dirty="0" smtClean="0"/>
              <a:t>The array factor is plotted as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25</a:t>
            </a:fld>
            <a:endParaRPr lang="en-US" sz="1200">
              <a:solidFill>
                <a:srgbClr val="00339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1295400"/>
            <a:ext cx="61341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(4)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347663" algn="l"/>
              </a:tabLst>
            </a:pPr>
            <a:r>
              <a:rPr lang="en-US" sz="2000" dirty="0" smtClean="0"/>
              <a:t>		</a:t>
            </a:r>
            <a:r>
              <a:rPr lang="en-US" sz="2000" u="sng" dirty="0" smtClean="0"/>
              <a:t>The general case for max SIR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It shows one desired signal arriving from the angle </a:t>
            </a:r>
            <a:r>
              <a:rPr lang="en-US" sz="2000" i="1" dirty="0" smtClean="0"/>
              <a:t>θ</a:t>
            </a:r>
            <a:r>
              <a:rPr lang="en-US" sz="2000" baseline="-25000" dirty="0" smtClean="0"/>
              <a:t>0</a:t>
            </a:r>
            <a:r>
              <a:rPr lang="en-US" sz="2000" i="1" dirty="0" smtClean="0"/>
              <a:t> </a:t>
            </a:r>
            <a:r>
              <a:rPr lang="en-US" sz="2000" dirty="0" smtClean="0"/>
              <a:t>and</a:t>
            </a:r>
            <a:r>
              <a:rPr lang="en-US" sz="2000" i="1" dirty="0" smtClean="0"/>
              <a:t> N </a:t>
            </a:r>
            <a:r>
              <a:rPr lang="en-US" sz="2000" dirty="0" smtClean="0"/>
              <a:t>interferers arriving from angles </a:t>
            </a:r>
            <a:r>
              <a:rPr lang="en-US" sz="2000" i="1" dirty="0" smtClean="0"/>
              <a:t>θ</a:t>
            </a:r>
            <a:r>
              <a:rPr lang="en-US" sz="2000" baseline="-25000" dirty="0" smtClean="0"/>
              <a:t>1</a:t>
            </a:r>
            <a:r>
              <a:rPr lang="en-US" sz="2000" i="1" dirty="0" smtClean="0"/>
              <a:t>, . . . , </a:t>
            </a:r>
            <a:r>
              <a:rPr lang="en-US" sz="2000" i="1" dirty="0" err="1" smtClean="0"/>
              <a:t>θ</a:t>
            </a:r>
            <a:r>
              <a:rPr lang="en-US" sz="2000" i="1" baseline="-25000" dirty="0" err="1" smtClean="0"/>
              <a:t>N</a:t>
            </a:r>
            <a:r>
              <a:rPr lang="en-US" sz="2000" i="1" dirty="0" smtClean="0"/>
              <a:t>. </a:t>
            </a:r>
            <a:r>
              <a:rPr lang="en-US" sz="2000" dirty="0" smtClean="0"/>
              <a:t>The signal and the interferers</a:t>
            </a:r>
            <a:r>
              <a:rPr lang="en-US" sz="2000" i="1" dirty="0" smtClean="0"/>
              <a:t> </a:t>
            </a:r>
            <a:r>
              <a:rPr lang="en-US" sz="2000" dirty="0" smtClean="0"/>
              <a:t>are received by an array of </a:t>
            </a:r>
            <a:r>
              <a:rPr lang="en-US" sz="2000" i="1" dirty="0" smtClean="0"/>
              <a:t>M </a:t>
            </a:r>
            <a:r>
              <a:rPr lang="en-US" sz="2000" dirty="0" smtClean="0"/>
              <a:t>elements with </a:t>
            </a:r>
            <a:r>
              <a:rPr lang="en-US" sz="2000" i="1" dirty="0" smtClean="0"/>
              <a:t>M </a:t>
            </a:r>
            <a:r>
              <a:rPr lang="en-US" sz="2000" dirty="0" smtClean="0"/>
              <a:t>potential weights.</a:t>
            </a:r>
            <a:r>
              <a:rPr lang="en-US" sz="2000" i="1" dirty="0" smtClean="0"/>
              <a:t> </a:t>
            </a:r>
            <a:r>
              <a:rPr lang="en-US" sz="2000" dirty="0" smtClean="0"/>
              <a:t>Each received signal at element </a:t>
            </a:r>
            <a:r>
              <a:rPr lang="en-US" sz="2000" i="1" dirty="0" smtClean="0"/>
              <a:t>m </a:t>
            </a:r>
            <a:r>
              <a:rPr lang="en-US" sz="2000" dirty="0" smtClean="0"/>
              <a:t>also 	includes additive Gaussian</a:t>
            </a:r>
            <a:r>
              <a:rPr lang="en-US" sz="2000" i="1" dirty="0" smtClean="0"/>
              <a:t> </a:t>
            </a:r>
            <a:r>
              <a:rPr lang="en-US" sz="2000" dirty="0" smtClean="0"/>
              <a:t>noise. Time is represented by the </a:t>
            </a:r>
            <a:r>
              <a:rPr lang="en-US" sz="2000" i="1" dirty="0" err="1" smtClean="0"/>
              <a:t>kth</a:t>
            </a:r>
            <a:r>
              <a:rPr lang="en-US" sz="2000" i="1" dirty="0" smtClean="0"/>
              <a:t> </a:t>
            </a:r>
            <a:r>
              <a:rPr lang="en-US" sz="2000" dirty="0" smtClean="0"/>
              <a:t>time sample.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26</a:t>
            </a:fld>
            <a:endParaRPr lang="en-US" sz="1200">
              <a:solidFill>
                <a:srgbClr val="0033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71800"/>
            <a:ext cx="6080974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(5)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	The array output </a:t>
            </a:r>
            <a:r>
              <a:rPr lang="en-US" sz="2000" i="1" dirty="0" smtClean="0"/>
              <a:t>y </a:t>
            </a:r>
            <a:r>
              <a:rPr lang="en-US" sz="2000" dirty="0" smtClean="0"/>
              <a:t>can be given in the following form: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where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and </a:t>
            </a:r>
            <a:r>
              <a:rPr lang="en-US" sz="2000" b="1" dirty="0" smtClean="0"/>
              <a:t>w</a:t>
            </a:r>
            <a:r>
              <a:rPr lang="en-US" sz="2000" dirty="0" smtClean="0"/>
              <a:t> = [</a:t>
            </a:r>
            <a:r>
              <a:rPr lang="en-US" sz="2000" i="1" dirty="0" smtClean="0"/>
              <a:t>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 </a:t>
            </a:r>
            <a:r>
              <a:rPr lang="en-US" sz="2000" i="1" dirty="0" smtClean="0"/>
              <a:t>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…  </a:t>
            </a:r>
            <a:r>
              <a:rPr lang="en-US" sz="2000" i="1" dirty="0" err="1" smtClean="0"/>
              <a:t>w</a:t>
            </a:r>
            <a:r>
              <a:rPr lang="en-US" sz="2000" i="1" baseline="-25000" dirty="0" err="1" smtClean="0"/>
              <a:t>M</a:t>
            </a:r>
            <a:r>
              <a:rPr lang="en-US" sz="2000" dirty="0" smtClean="0"/>
              <a:t>]</a:t>
            </a:r>
            <a:r>
              <a:rPr lang="en-US" sz="2000" i="1" baseline="30000" dirty="0" smtClean="0"/>
              <a:t>T</a:t>
            </a:r>
            <a:r>
              <a:rPr lang="en-US" sz="2000" dirty="0" smtClean="0"/>
              <a:t>  is array weights; </a:t>
            </a:r>
            <a:r>
              <a:rPr lang="en-US" sz="2000" b="1" dirty="0" err="1" smtClean="0"/>
              <a:t>x</a:t>
            </a:r>
            <a:r>
              <a:rPr lang="en-US" sz="2000" i="1" baseline="-25000" dirty="0" err="1" smtClean="0"/>
              <a:t>s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): desired signal vector; </a:t>
            </a:r>
            <a:r>
              <a:rPr lang="en-US" sz="2000" b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): interfering signals vector; </a:t>
            </a:r>
            <a:r>
              <a:rPr lang="en-US" sz="2000" b="1" dirty="0" smtClean="0"/>
              <a:t>n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): zero-mean Gaussian noise for each channel; and </a:t>
            </a:r>
            <a:r>
              <a:rPr lang="en-US" sz="2000" b="1" dirty="0" err="1" smtClean="0"/>
              <a:t>a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: </a:t>
            </a:r>
            <a:r>
              <a:rPr lang="en-US" sz="2000" i="1" dirty="0" smtClean="0"/>
              <a:t>M</a:t>
            </a:r>
            <a:r>
              <a:rPr lang="en-US" sz="2000" dirty="0" smtClean="0"/>
              <a:t>-element array steering vector for the </a:t>
            </a:r>
            <a:r>
              <a:rPr lang="en-US" sz="2000" i="1" dirty="0" smtClean="0">
                <a:sym typeface="Symbol"/>
              </a:rPr>
              <a:t></a:t>
            </a:r>
            <a:r>
              <a:rPr lang="en-US" sz="2000" i="1" baseline="-25000" dirty="0" err="1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 direction of arrival.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27</a:t>
            </a:fld>
            <a:endParaRPr lang="en-US" sz="1200">
              <a:solidFill>
                <a:srgbClr val="003399"/>
              </a:solidFill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3886200" y="1295400"/>
          <a:ext cx="1291166" cy="381000"/>
        </p:xfrm>
        <a:graphic>
          <a:graphicData uri="http://schemas.openxmlformats.org/presentationml/2006/ole">
            <p:oleObj spid="_x0000_s40961" name="Equation" r:id="rId3" imgW="774360" imgH="228600" progId="">
              <p:embed/>
            </p:oleObj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209800" y="1904999"/>
          <a:ext cx="4784036" cy="1888975"/>
        </p:xfrm>
        <a:graphic>
          <a:graphicData uri="http://schemas.openxmlformats.org/presentationml/2006/ole">
            <p:oleObj spid="_x0000_s40962" name="Equation" r:id="rId4" imgW="2958840" imgH="1168200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(6)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848600" cy="5181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	Therefore, the array output can be re-written as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where </a:t>
            </a:r>
            <a:r>
              <a:rPr lang="en-US" sz="2000" b="1" dirty="0" smtClean="0"/>
              <a:t>u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= </a:t>
            </a:r>
            <a:r>
              <a:rPr lang="en-US" sz="2000" b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+ </a:t>
            </a:r>
            <a:r>
              <a:rPr lang="en-US" sz="2000" b="1" dirty="0" smtClean="0"/>
              <a:t>n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is undesired signal.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	The SIR is defined as the ratio of the desired signal power divided by the undesired signal power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	where </a:t>
            </a:r>
            <a:r>
              <a:rPr lang="en-US" sz="2000" b="1" dirty="0" err="1" smtClean="0"/>
              <a:t>R</a:t>
            </a:r>
            <a:r>
              <a:rPr lang="en-US" sz="2000" i="1" baseline="-25000" dirty="0" err="1" smtClean="0"/>
              <a:t>ss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= </a:t>
            </a:r>
            <a:r>
              <a:rPr lang="en-US" sz="2000" i="1" dirty="0" smtClean="0"/>
              <a:t>E</a:t>
            </a:r>
            <a:r>
              <a:rPr lang="en-US" sz="2000" dirty="0" smtClean="0"/>
              <a:t>[</a:t>
            </a:r>
            <a:r>
              <a:rPr lang="en-US" sz="2000" b="1" dirty="0" err="1" smtClean="0"/>
              <a:t>x</a:t>
            </a:r>
            <a:r>
              <a:rPr lang="en-US" sz="2000" i="1" baseline="-25000" dirty="0" err="1" smtClean="0"/>
              <a:t>s</a:t>
            </a:r>
            <a:r>
              <a:rPr lang="en-US" sz="2000" b="1" dirty="0" err="1" smtClean="0"/>
              <a:t>x</a:t>
            </a:r>
            <a:r>
              <a:rPr lang="en-US" sz="2000" i="1" baseline="-25000" dirty="0" err="1" smtClean="0"/>
              <a:t>s</a:t>
            </a:r>
            <a:r>
              <a:rPr lang="en-US" sz="2000" i="1" baseline="30000" dirty="0" err="1" smtClean="0"/>
              <a:t>H</a:t>
            </a:r>
            <a:r>
              <a:rPr lang="en-US" sz="2000" dirty="0" smtClean="0"/>
              <a:t>] is signal correlation matrix; </a:t>
            </a:r>
            <a:r>
              <a:rPr lang="en-US" sz="2000" b="1" dirty="0" err="1" smtClean="0"/>
              <a:t>R</a:t>
            </a:r>
            <a:r>
              <a:rPr lang="en-US" sz="2000" i="1" baseline="-25000" dirty="0" err="1" smtClean="0"/>
              <a:t>ii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= </a:t>
            </a:r>
            <a:r>
              <a:rPr lang="en-US" sz="2000" i="1" dirty="0" smtClean="0"/>
              <a:t>E</a:t>
            </a:r>
            <a:r>
              <a:rPr lang="en-US" sz="2000" dirty="0" smtClean="0"/>
              <a:t>[</a:t>
            </a:r>
            <a:r>
              <a:rPr lang="en-US" sz="2000" b="1" dirty="0" err="1" smtClean="0"/>
              <a:t>x</a:t>
            </a:r>
            <a:r>
              <a:rPr lang="en-US" sz="2000" i="1" baseline="-25000" dirty="0" err="1" smtClean="0"/>
              <a:t>i</a:t>
            </a:r>
            <a:r>
              <a:rPr lang="en-US" sz="2000" b="1" dirty="0" err="1" smtClean="0"/>
              <a:t>x</a:t>
            </a:r>
            <a:r>
              <a:rPr lang="en-US" sz="2000" i="1" baseline="-25000" dirty="0" err="1" smtClean="0"/>
              <a:t>i</a:t>
            </a:r>
            <a:r>
              <a:rPr lang="en-US" sz="2000" i="1" baseline="30000" dirty="0" err="1" smtClean="0"/>
              <a:t>H</a:t>
            </a:r>
            <a:r>
              <a:rPr lang="en-US" sz="2000" dirty="0" smtClean="0"/>
              <a:t>] is correlation matrix for interferers; and </a:t>
            </a:r>
            <a:r>
              <a:rPr lang="en-US" sz="2000" b="1" dirty="0" err="1" smtClean="0"/>
              <a:t>R</a:t>
            </a:r>
            <a:r>
              <a:rPr lang="en-US" sz="2000" i="1" baseline="-25000" dirty="0" err="1" smtClean="0"/>
              <a:t>nn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= </a:t>
            </a:r>
            <a:r>
              <a:rPr lang="en-US" sz="2000" i="1" dirty="0" smtClean="0"/>
              <a:t>E</a:t>
            </a:r>
            <a:r>
              <a:rPr lang="en-US" sz="2000" dirty="0" smtClean="0"/>
              <a:t>[</a:t>
            </a:r>
            <a:r>
              <a:rPr lang="en-US" sz="2000" b="1" dirty="0" err="1" smtClean="0"/>
              <a:t>nn</a:t>
            </a:r>
            <a:r>
              <a:rPr lang="en-US" sz="2000" i="1" baseline="30000" dirty="0" err="1" smtClean="0"/>
              <a:t>H</a:t>
            </a:r>
            <a:r>
              <a:rPr lang="en-US" sz="2000" dirty="0" smtClean="0"/>
              <a:t>] is correlation matrix for noise. The SIR can be maximized by taking the derivative with respect to </a:t>
            </a:r>
            <a:r>
              <a:rPr lang="en-US" sz="2000" b="1" dirty="0" smtClean="0"/>
              <a:t>w</a:t>
            </a:r>
            <a:r>
              <a:rPr lang="en-US" sz="2000" i="1" dirty="0" smtClean="0"/>
              <a:t> </a:t>
            </a:r>
            <a:r>
              <a:rPr lang="en-US" sz="2000" dirty="0" smtClean="0"/>
              <a:t>and setting the result equal to zero, then we obtain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28</a:t>
            </a:fld>
            <a:endParaRPr lang="en-US" sz="1200">
              <a:solidFill>
                <a:srgbClr val="003399"/>
              </a:solidFill>
            </a:endParaRPr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1295400" y="1371600"/>
          <a:ext cx="6629400" cy="457200"/>
        </p:xfrm>
        <a:graphic>
          <a:graphicData uri="http://schemas.openxmlformats.org/presentationml/2006/ole">
            <p:oleObj spid="_x0000_s39937" name="Equation" r:id="rId3" imgW="3682800" imgH="253800" progId="">
              <p:embed/>
            </p:oleObj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352800" y="3352800"/>
          <a:ext cx="2243667" cy="762000"/>
        </p:xfrm>
        <a:graphic>
          <a:graphicData uri="http://schemas.openxmlformats.org/presentationml/2006/ole">
            <p:oleObj spid="_x0000_s39938" name="Equation" r:id="rId4" imgW="1346040" imgH="45720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848600" cy="5181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	This equation is an eigenvector equation with SIR being the </a:t>
            </a:r>
            <a:r>
              <a:rPr lang="en-US" sz="2000" dirty="0" err="1" smtClean="0"/>
              <a:t>eigenvalues.The</a:t>
            </a:r>
            <a:r>
              <a:rPr lang="en-US" sz="2000" dirty="0" smtClean="0"/>
              <a:t> maximum SIR (</a:t>
            </a:r>
            <a:r>
              <a:rPr lang="en-US" sz="2000" dirty="0" err="1" smtClean="0"/>
              <a:t>SIR</a:t>
            </a:r>
            <a:r>
              <a:rPr lang="en-US" sz="2000" i="1" baseline="-25000" dirty="0" err="1" smtClean="0"/>
              <a:t>max</a:t>
            </a:r>
            <a:r>
              <a:rPr lang="en-US" sz="2000" dirty="0" smtClean="0"/>
              <a:t>) is equal to the largest </a:t>
            </a:r>
            <a:r>
              <a:rPr lang="en-US" sz="2000" dirty="0" err="1" smtClean="0"/>
              <a:t>eigenvalue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λ</a:t>
            </a:r>
            <a:r>
              <a:rPr lang="en-US" sz="2000" i="1" baseline="-25000" dirty="0" err="1" smtClean="0"/>
              <a:t>max</a:t>
            </a:r>
            <a:r>
              <a:rPr lang="en-US" sz="2000" i="1" dirty="0" smtClean="0"/>
              <a:t> </a:t>
            </a:r>
            <a:r>
              <a:rPr lang="en-US" sz="2000" dirty="0" smtClean="0"/>
              <a:t>for the </a:t>
            </a:r>
            <a:r>
              <a:rPr lang="en-US" sz="2000" dirty="0" err="1" smtClean="0"/>
              <a:t>Hermitian</a:t>
            </a:r>
            <a:r>
              <a:rPr lang="en-US" sz="2000" dirty="0" smtClean="0"/>
              <a:t> matrix </a:t>
            </a:r>
            <a:r>
              <a:rPr lang="en-US" sz="2000" b="1" dirty="0" smtClean="0"/>
              <a:t>R</a:t>
            </a:r>
            <a:r>
              <a:rPr lang="en-US" sz="2000" baseline="30000" dirty="0" smtClean="0"/>
              <a:t>−1</a:t>
            </a:r>
            <a:r>
              <a:rPr lang="en-US" sz="2000" i="1" baseline="-25000" dirty="0" smtClean="0"/>
              <a:t>uu</a:t>
            </a:r>
            <a:r>
              <a:rPr lang="en-US" sz="2000" b="1" dirty="0" smtClean="0"/>
              <a:t>R</a:t>
            </a:r>
            <a:r>
              <a:rPr lang="en-US" sz="2000" i="1" baseline="-25000" dirty="0" smtClean="0"/>
              <a:t>ss</a:t>
            </a:r>
            <a:r>
              <a:rPr lang="en-US" sz="2000" i="1" dirty="0" smtClean="0"/>
              <a:t>. </a:t>
            </a:r>
            <a:r>
              <a:rPr lang="en-US" sz="2000" dirty="0" smtClean="0"/>
              <a:t>The eigenvector associated with the largest </a:t>
            </a:r>
            <a:r>
              <a:rPr lang="en-US" sz="2000" dirty="0" err="1" smtClean="0"/>
              <a:t>eigenvalue</a:t>
            </a:r>
            <a:r>
              <a:rPr lang="en-US" sz="2000" dirty="0" smtClean="0"/>
              <a:t> is the optimum weight vector </a:t>
            </a:r>
            <a:r>
              <a:rPr lang="en-US" sz="2000" b="1" dirty="0" err="1" smtClean="0"/>
              <a:t>w</a:t>
            </a:r>
            <a:r>
              <a:rPr lang="en-US" sz="2000" i="1" baseline="-25000" dirty="0" err="1" smtClean="0"/>
              <a:t>opt</a:t>
            </a:r>
            <a:r>
              <a:rPr lang="en-US" sz="2000" i="1" dirty="0" smtClean="0"/>
              <a:t>. </a:t>
            </a:r>
            <a:r>
              <a:rPr lang="en-US" sz="2000" dirty="0" smtClean="0"/>
              <a:t>Thus</a:t>
            </a:r>
          </a:p>
          <a:p>
            <a:pPr lvl="1" indent="-395288">
              <a:buNone/>
            </a:pPr>
            <a:endParaRPr lang="en-US" sz="2000" dirty="0" smtClean="0"/>
          </a:p>
          <a:p>
            <a:pPr lvl="1" indent="-395288">
              <a:buNone/>
            </a:pPr>
            <a:endParaRPr lang="en-US" sz="800" dirty="0" smtClean="0"/>
          </a:p>
          <a:p>
            <a:pPr lvl="1" indent="-395288">
              <a:buNone/>
            </a:pPr>
            <a:r>
              <a:rPr lang="en-US" sz="2000" dirty="0" smtClean="0"/>
              <a:t>The final optimized weight for max SIR is</a:t>
            </a:r>
          </a:p>
          <a:p>
            <a:pPr lvl="2">
              <a:buNone/>
            </a:pPr>
            <a:endParaRPr lang="en-US" sz="2000" dirty="0" smtClean="0"/>
          </a:p>
          <a:p>
            <a:pPr lvl="2" indent="-795338">
              <a:buNone/>
            </a:pPr>
            <a:r>
              <a:rPr lang="en-US" sz="2000" dirty="0" smtClean="0"/>
              <a:t>where</a:t>
            </a:r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Example</a:t>
            </a:r>
            <a:r>
              <a:rPr lang="en-US" sz="2000" dirty="0" smtClean="0"/>
              <a:t>: </a:t>
            </a:r>
            <a:r>
              <a:rPr lang="en-US" sz="2000" i="1" dirty="0" smtClean="0"/>
              <a:t>M = </a:t>
            </a:r>
            <a:r>
              <a:rPr lang="en-US" sz="2000" dirty="0" smtClean="0"/>
              <a:t>3-element array with spacing </a:t>
            </a:r>
            <a:r>
              <a:rPr lang="en-US" sz="2000" i="1" dirty="0" smtClean="0"/>
              <a:t>d = </a:t>
            </a:r>
            <a:r>
              <a:rPr lang="en-US" sz="2000" dirty="0" smtClean="0"/>
              <a:t>0</a:t>
            </a:r>
            <a:r>
              <a:rPr lang="en-US" sz="2000" i="1" dirty="0" smtClean="0"/>
              <a:t>.</a:t>
            </a:r>
            <a:r>
              <a:rPr lang="en-US" sz="2000" dirty="0" smtClean="0"/>
              <a:t>5λ</a:t>
            </a:r>
            <a:r>
              <a:rPr lang="en-US" sz="2000" i="1" dirty="0" smtClean="0"/>
              <a:t> </a:t>
            </a:r>
            <a:r>
              <a:rPr lang="en-US" sz="2000" dirty="0" smtClean="0"/>
              <a:t>has a noise variance </a:t>
            </a:r>
            <a:r>
              <a:rPr lang="el-GR" sz="2000" i="1" dirty="0" smtClean="0"/>
              <a:t>σ</a:t>
            </a:r>
            <a:r>
              <a:rPr lang="en-US" sz="2000" baseline="30000" dirty="0" smtClean="0"/>
              <a:t>2</a:t>
            </a:r>
            <a:r>
              <a:rPr lang="en-US" sz="2000" i="1" baseline="-25000" dirty="0" smtClean="0"/>
              <a:t>n</a:t>
            </a:r>
            <a:r>
              <a:rPr lang="en-US" sz="2000" dirty="0" smtClean="0"/>
              <a:t> = 0.001, a desired received signal arriving at </a:t>
            </a:r>
            <a:r>
              <a:rPr lang="en-US" sz="2000" i="1" dirty="0" smtClean="0"/>
              <a:t>θ</a:t>
            </a:r>
            <a:r>
              <a:rPr lang="en-US" sz="2000" baseline="-25000" dirty="0" smtClean="0"/>
              <a:t>0</a:t>
            </a:r>
            <a:r>
              <a:rPr lang="en-US" sz="2000" i="1" dirty="0" smtClean="0"/>
              <a:t> </a:t>
            </a:r>
            <a:r>
              <a:rPr lang="en-US" sz="2000" dirty="0" smtClean="0"/>
              <a:t>= 30◦, and two interferers arriving at angles </a:t>
            </a:r>
            <a:r>
              <a:rPr lang="en-US" sz="2000" i="1" dirty="0" smtClean="0"/>
              <a:t>θ</a:t>
            </a:r>
            <a:r>
              <a:rPr lang="en-US" sz="2000" baseline="-25000" dirty="0" smtClean="0"/>
              <a:t>1 </a:t>
            </a:r>
            <a:r>
              <a:rPr lang="en-US" sz="2000" i="1" dirty="0" smtClean="0"/>
              <a:t>= −</a:t>
            </a:r>
            <a:r>
              <a:rPr lang="en-US" sz="2000" dirty="0" smtClean="0"/>
              <a:t>30</a:t>
            </a:r>
            <a:r>
              <a:rPr lang="en-US" sz="2000" baseline="30000" dirty="0" smtClean="0"/>
              <a:t>◦</a:t>
            </a:r>
            <a:r>
              <a:rPr lang="en-US" sz="2000" dirty="0" smtClean="0"/>
              <a:t> and </a:t>
            </a:r>
            <a:r>
              <a:rPr lang="en-US" sz="2000" i="1" dirty="0" smtClean="0"/>
              <a:t>θ</a:t>
            </a:r>
            <a:r>
              <a:rPr lang="en-US" sz="2000" baseline="-25000" dirty="0" smtClean="0"/>
              <a:t>2 </a:t>
            </a:r>
            <a:r>
              <a:rPr lang="en-US" sz="2000" i="1" dirty="0" smtClean="0"/>
              <a:t>= </a:t>
            </a:r>
            <a:r>
              <a:rPr lang="en-US" sz="2000" dirty="0" smtClean="0"/>
              <a:t>45</a:t>
            </a:r>
            <a:r>
              <a:rPr lang="en-US" sz="2000" i="1" baseline="30000" dirty="0" smtClean="0"/>
              <a:t>◦</a:t>
            </a:r>
            <a:r>
              <a:rPr lang="en-US" sz="2000" i="1" dirty="0" smtClean="0"/>
              <a:t>. </a:t>
            </a:r>
            <a:r>
              <a:rPr lang="en-US" sz="2000" dirty="0" smtClean="0"/>
              <a:t>Assume that the signal and interferer amplitudes are constant.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29</a:t>
            </a:fld>
            <a:endParaRPr lang="en-US" sz="1200">
              <a:solidFill>
                <a:srgbClr val="003399"/>
              </a:solidFill>
            </a:endParaRPr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4038600" y="3352800"/>
          <a:ext cx="1524001" cy="402167"/>
        </p:xfrm>
        <a:graphic>
          <a:graphicData uri="http://schemas.openxmlformats.org/presentationml/2006/ole">
            <p:oleObj spid="_x0000_s38913" name="Equation" r:id="rId3" imgW="914400" imgH="241200" progId="">
              <p:embed/>
            </p:oleObj>
          </a:graphicData>
        </a:graphic>
      </p:graphicFrame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657600" y="3906078"/>
          <a:ext cx="1981200" cy="818322"/>
        </p:xfrm>
        <a:graphic>
          <a:graphicData uri="http://schemas.openxmlformats.org/presentationml/2006/ole">
            <p:oleObj spid="_x0000_s38914" name="Equation" r:id="rId4" imgW="1168200" imgH="482400" progId="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667000" y="2438400"/>
          <a:ext cx="3691890" cy="431800"/>
        </p:xfrm>
        <a:graphic>
          <a:graphicData uri="http://schemas.openxmlformats.org/presentationml/2006/ole">
            <p:oleObj spid="_x0000_s38915" name="Equation" r:id="rId5" imgW="2171520" imgH="253800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4238D970-991A-4314-B07F-8A694DE8E6FD}" type="slidenum">
              <a:rPr lang="en-US" sz="1200">
                <a:solidFill>
                  <a:srgbClr val="003399"/>
                </a:solidFill>
              </a:rPr>
              <a:pPr/>
              <a:t>3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Wiener Filter: Linear Optimum Filtering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5181600"/>
          </a:xfrm>
        </p:spPr>
        <p:txBody>
          <a:bodyPr/>
          <a:lstStyle/>
          <a:p>
            <a:r>
              <a:rPr lang="en-US" sz="2400" smtClean="0"/>
              <a:t>Block diagram representation of the optimum filtering problem: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The goal of the optimum filter is to provide an estimate of the desired response that is “as close as possible”.</a:t>
            </a:r>
          </a:p>
          <a:p>
            <a:r>
              <a:rPr lang="en-US" sz="2400" smtClean="0"/>
              <a:t>Questions :</a:t>
            </a:r>
          </a:p>
          <a:p>
            <a:pPr lvl="1"/>
            <a:r>
              <a:rPr lang="en-US" sz="2400" smtClean="0"/>
              <a:t>Is the filter impulse response finite or infinite?</a:t>
            </a:r>
          </a:p>
          <a:p>
            <a:pPr lvl="1"/>
            <a:r>
              <a:rPr lang="en-US" sz="2400" smtClean="0"/>
              <a:t>What statistical criterion is used for optimization?</a:t>
            </a:r>
          </a:p>
          <a:p>
            <a:endParaRPr lang="en-US" sz="2400" smtClean="0"/>
          </a:p>
        </p:txBody>
      </p:sp>
      <p:pic>
        <p:nvPicPr>
          <p:cNvPr id="37893" name="Picture 8" descr="lo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4008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(8)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30</a:t>
            </a:fld>
            <a:endParaRPr lang="en-US" sz="1200">
              <a:solidFill>
                <a:srgbClr val="003399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409700"/>
            <a:ext cx="60769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(9)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 smtClean="0"/>
              <a:t>Minimum mean-square error</a:t>
            </a:r>
            <a:endParaRPr lang="en-US" sz="20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7AA5F09A-E40A-4464-B940-A8B30DBD0853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31</a:t>
            </a:fld>
            <a:endParaRPr lang="en-US" sz="1200">
              <a:solidFill>
                <a:srgbClr val="003399"/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124575" cy="455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(10)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	The signal </a:t>
            </a:r>
            <a:r>
              <a:rPr lang="en-US" sz="2000" i="1" dirty="0" smtClean="0"/>
              <a:t>d(k) </a:t>
            </a:r>
            <a:r>
              <a:rPr lang="en-US" sz="2000" dirty="0" smtClean="0"/>
              <a:t>is the </a:t>
            </a:r>
            <a:r>
              <a:rPr lang="en-US" sz="2000" u="sng" dirty="0" smtClean="0"/>
              <a:t>reference signal</a:t>
            </a:r>
            <a:r>
              <a:rPr lang="en-US" sz="2000" dirty="0" smtClean="0"/>
              <a:t>. Preferably the reference signal is either identical to the desired signal </a:t>
            </a:r>
            <a:r>
              <a:rPr lang="en-US" sz="2000" i="1" dirty="0" smtClean="0"/>
              <a:t>s(k) </a:t>
            </a:r>
            <a:r>
              <a:rPr lang="en-US" sz="2000" dirty="0" smtClean="0"/>
              <a:t>or it is highly correlated with </a:t>
            </a:r>
            <a:r>
              <a:rPr lang="en-US" sz="2000" i="1" dirty="0" smtClean="0"/>
              <a:t>s(k) </a:t>
            </a:r>
            <a:r>
              <a:rPr lang="en-US" sz="2000" dirty="0" smtClean="0"/>
              <a:t>and uncorrelated with the interfering signals </a:t>
            </a:r>
            <a:r>
              <a:rPr lang="en-US" sz="2000" i="1" dirty="0" smtClean="0"/>
              <a:t>i</a:t>
            </a:r>
            <a:r>
              <a:rPr lang="en-US" sz="2000" i="1" baseline="-25000" dirty="0" smtClean="0"/>
              <a:t>n</a:t>
            </a:r>
            <a:r>
              <a:rPr lang="en-US" sz="2000" i="1" dirty="0" smtClean="0"/>
              <a:t>(k). </a:t>
            </a:r>
            <a:r>
              <a:rPr lang="en-US" sz="2000" dirty="0" smtClean="0"/>
              <a:t>If</a:t>
            </a:r>
            <a:r>
              <a:rPr lang="en-US" sz="2000" i="1" dirty="0" smtClean="0"/>
              <a:t> s(k) </a:t>
            </a:r>
            <a:r>
              <a:rPr lang="en-US" sz="2000" dirty="0" smtClean="0"/>
              <a:t>is not distinctly different from the interfering signals, the minimum mean square technique will not work properly. The signal </a:t>
            </a:r>
            <a:r>
              <a:rPr lang="en-US" sz="2000" i="1" dirty="0" smtClean="0"/>
              <a:t>ε(k) </a:t>
            </a:r>
            <a:r>
              <a:rPr lang="en-US" sz="2000" dirty="0" smtClean="0"/>
              <a:t>is the error signal such that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	The mean-square error is given by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000" dirty="0" smtClean="0"/>
              <a:t>	where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7AA5F09A-E40A-4464-B940-A8B30DBD0853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32</a:t>
            </a:fld>
            <a:endParaRPr lang="en-US" sz="1200">
              <a:solidFill>
                <a:srgbClr val="003399"/>
              </a:solidFill>
            </a:endParaRP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3429000" y="2819400"/>
          <a:ext cx="2209800" cy="368300"/>
        </p:xfrm>
        <a:graphic>
          <a:graphicData uri="http://schemas.openxmlformats.org/presentationml/2006/ole">
            <p:oleObj spid="_x0000_s64517" name="Equation" r:id="rId3" imgW="1371600" imgH="228600" progId="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667000" y="3594376"/>
          <a:ext cx="3683000" cy="520424"/>
        </p:xfrm>
        <a:graphic>
          <a:graphicData uri="http://schemas.openxmlformats.org/presentationml/2006/ole">
            <p:oleObj spid="_x0000_s64518" name="Equation" r:id="rId4" imgW="2336760" imgH="330120" progId="">
              <p:embed/>
            </p:oleObj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971800" y="4267200"/>
          <a:ext cx="3352800" cy="1821274"/>
        </p:xfrm>
        <a:graphic>
          <a:graphicData uri="http://schemas.openxmlformats.org/presentationml/2006/ole">
            <p:oleObj spid="_x0000_s64519" name="Equation" r:id="rId5" imgW="2057400" imgH="1117440" progId="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(11)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	The optimum weights provide the minimum mean-square error, the optimum Wiener solution given as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If we allow the reference signal </a:t>
            </a:r>
            <a:r>
              <a:rPr lang="en-US" sz="2000" i="1" dirty="0" smtClean="0"/>
              <a:t>d </a:t>
            </a:r>
            <a:r>
              <a:rPr lang="en-US" sz="2000" dirty="0" smtClean="0"/>
              <a:t>to be equal to the desired signal </a:t>
            </a:r>
            <a:r>
              <a:rPr lang="en-US" sz="2000" i="1" dirty="0" smtClean="0"/>
              <a:t>s, </a:t>
            </a:r>
            <a:r>
              <a:rPr lang="en-US" sz="2000" dirty="0" smtClean="0"/>
              <a:t>and if </a:t>
            </a:r>
            <a:r>
              <a:rPr lang="en-US" sz="2000" i="1" dirty="0" smtClean="0"/>
              <a:t>s </a:t>
            </a:r>
            <a:r>
              <a:rPr lang="en-US" sz="2000" dirty="0" smtClean="0"/>
              <a:t>is uncorrelated with all interferers, we may simplify as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where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	The optimum weights can then be identified as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7AA5F09A-E40A-4464-B940-A8B30DBD0853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33</a:t>
            </a:fld>
            <a:endParaRPr lang="en-US" sz="1200">
              <a:solidFill>
                <a:srgbClr val="003399"/>
              </a:solidFill>
            </a:endParaRP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886200" y="1676400"/>
          <a:ext cx="1295401" cy="390676"/>
        </p:xfrm>
        <a:graphic>
          <a:graphicData uri="http://schemas.openxmlformats.org/presentationml/2006/ole">
            <p:oleObj spid="_x0000_s65542" name="Equation" r:id="rId3" imgW="799920" imgH="241200" progId="">
              <p:embed/>
            </p:oleObj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3810000" y="2971800"/>
          <a:ext cx="1629832" cy="381000"/>
        </p:xfrm>
        <a:graphic>
          <a:graphicData uri="http://schemas.openxmlformats.org/presentationml/2006/ole">
            <p:oleObj spid="_x0000_s65543" name="Equation" r:id="rId4" imgW="977760" imgH="228600" progId="">
              <p:embed/>
            </p:oleObj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3962400" y="3505200"/>
          <a:ext cx="1219200" cy="546539"/>
        </p:xfrm>
        <a:graphic>
          <a:graphicData uri="http://schemas.openxmlformats.org/presentationml/2006/ole">
            <p:oleObj spid="_x0000_s65544" name="Equation" r:id="rId5" imgW="736560" imgH="330120" progId="">
              <p:embed/>
            </p:oleObj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3810000" y="4495800"/>
          <a:ext cx="1676400" cy="430427"/>
        </p:xfrm>
        <a:graphic>
          <a:graphicData uri="http://schemas.openxmlformats.org/presentationml/2006/ole">
            <p:oleObj spid="_x0000_s65545" name="Equation" r:id="rId6" imgW="939600" imgH="241200" progId="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5. Fixed Weight </a:t>
            </a:r>
            <a:r>
              <a:rPr lang="en-US" sz="2800" dirty="0" err="1" smtClean="0"/>
              <a:t>Beamforming</a:t>
            </a:r>
            <a:r>
              <a:rPr lang="en-US" sz="2800" dirty="0" smtClean="0"/>
              <a:t> (12)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 smtClean="0"/>
              <a:t>Minimum variance - MV (</a:t>
            </a:r>
            <a:r>
              <a:rPr lang="en-US" sz="2000" u="sng" dirty="0" smtClean="0"/>
              <a:t>or </a:t>
            </a:r>
            <a:r>
              <a:rPr lang="en-US" sz="2000" b="1" u="sng" dirty="0" smtClean="0"/>
              <a:t>minimum variance </a:t>
            </a:r>
            <a:r>
              <a:rPr lang="en-US" sz="2000" b="1" u="sng" dirty="0" err="1" smtClean="0"/>
              <a:t>distortionless</a:t>
            </a:r>
            <a:r>
              <a:rPr lang="en-US" sz="2000" b="1" u="sng" dirty="0" smtClean="0"/>
              <a:t> response - MVDR</a:t>
            </a:r>
            <a:r>
              <a:rPr lang="en-US" sz="2000" u="sng" dirty="0" smtClean="0"/>
              <a:t>)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The goal of the minimum variance method is to minimize</a:t>
            </a:r>
            <a:r>
              <a:rPr lang="en-US" sz="2000" b="1" dirty="0" smtClean="0"/>
              <a:t> </a:t>
            </a:r>
            <a:r>
              <a:rPr lang="en-US" sz="2000" dirty="0" smtClean="0"/>
              <a:t>the array output noise variance. The weighted array output is given by</a:t>
            </a:r>
          </a:p>
          <a:p>
            <a:endParaRPr lang="en-US" sz="2000" dirty="0" smtClean="0"/>
          </a:p>
          <a:p>
            <a:endParaRPr lang="en-US" sz="1600" dirty="0" smtClean="0"/>
          </a:p>
          <a:p>
            <a:pPr marL="347663" lvl="1" indent="0">
              <a:buNone/>
            </a:pPr>
            <a:r>
              <a:rPr lang="en-US" sz="2000" dirty="0" smtClean="0"/>
              <a:t>In order to ensure a </a:t>
            </a:r>
            <a:r>
              <a:rPr lang="en-US" sz="2000" dirty="0" err="1" smtClean="0"/>
              <a:t>distortionless</a:t>
            </a:r>
            <a:r>
              <a:rPr lang="en-US" sz="2000" dirty="0" smtClean="0"/>
              <a:t> response, we must also add the constraint that</a:t>
            </a:r>
          </a:p>
          <a:p>
            <a:pPr>
              <a:buNone/>
            </a:pPr>
            <a:endParaRPr lang="en-US" sz="2000" dirty="0" smtClean="0"/>
          </a:p>
          <a:p>
            <a:pPr lvl="1" indent="-395288">
              <a:buNone/>
            </a:pPr>
            <a:r>
              <a:rPr lang="en-US" sz="2000" dirty="0" smtClean="0"/>
              <a:t>Finally, the minimum variance optimum weights can be obtained as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 lvl="1" indent="-395288">
              <a:buNone/>
            </a:pPr>
            <a:r>
              <a:rPr lang="en-US" sz="2000" dirty="0" smtClean="0"/>
              <a:t>where </a:t>
            </a:r>
          </a:p>
          <a:p>
            <a:pPr>
              <a:buNone/>
            </a:pPr>
            <a:endParaRPr lang="en-US" sz="1600" dirty="0" smtClean="0"/>
          </a:p>
          <a:p>
            <a:pPr lvl="1" indent="-395288">
              <a:buNone/>
            </a:pPr>
            <a:r>
              <a:rPr lang="en-US" sz="2000" dirty="0" smtClean="0"/>
              <a:t>is the correlation matrix of unwanted signals and noise.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 </a:t>
            </a:r>
            <a:r>
              <a:rPr lang="en-US" sz="1200" smtClean="0"/>
              <a:t> </a:t>
            </a:r>
            <a:fld id="{BA971020-F3AA-4236-86C4-F31467E925E2}" type="slidenum">
              <a:rPr lang="en-US" sz="1200" smtClean="0">
                <a:solidFill>
                  <a:srgbClr val="003399"/>
                </a:solidFill>
              </a:rPr>
              <a:pPr>
                <a:defRPr/>
              </a:pPr>
              <a:t>34</a:t>
            </a:fld>
            <a:endParaRPr lang="en-US" sz="1200">
              <a:solidFill>
                <a:srgbClr val="003399"/>
              </a:solidFill>
            </a:endParaRPr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3124200" y="2286000"/>
          <a:ext cx="2754229" cy="425450"/>
        </p:xfrm>
        <a:graphic>
          <a:graphicData uri="http://schemas.openxmlformats.org/presentationml/2006/ole">
            <p:oleObj spid="_x0000_s36865" name="Equation" r:id="rId3" imgW="1562040" imgH="241200" progId="">
              <p:embed/>
            </p:oleObj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114800" y="3460750"/>
          <a:ext cx="1052429" cy="425450"/>
        </p:xfrm>
        <a:graphic>
          <a:graphicData uri="http://schemas.openxmlformats.org/presentationml/2006/ole">
            <p:oleObj spid="_x0000_s36866" name="Equation" r:id="rId4" imgW="596880" imgH="241200" progId="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810000" y="4267200"/>
          <a:ext cx="1693333" cy="762000"/>
        </p:xfrm>
        <a:graphic>
          <a:graphicData uri="http://schemas.openxmlformats.org/presentationml/2006/ole">
            <p:oleObj spid="_x0000_s36867" name="Equation" r:id="rId5" imgW="1015920" imgH="457200" progId="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886200" y="5331996"/>
          <a:ext cx="1617129" cy="383004"/>
        </p:xfrm>
        <a:graphic>
          <a:graphicData uri="http://schemas.openxmlformats.org/presentationml/2006/ole">
            <p:oleObj spid="_x0000_s36868" name="Equation" r:id="rId6" imgW="96516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FF797045-1957-4EA2-8B59-A36E823BD4C1}" type="slidenum">
              <a:rPr lang="en-US" sz="1200">
                <a:solidFill>
                  <a:srgbClr val="003399"/>
                </a:solidFill>
              </a:rPr>
              <a:pPr/>
              <a:t>35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895600"/>
            <a:ext cx="4343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Forward Linear Prediction.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Backward Linear Prediction. </a:t>
            </a:r>
          </a:p>
          <a:p>
            <a:pPr>
              <a:lnSpc>
                <a:spcPct val="90000"/>
              </a:lnSpc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Levinson-Durbin Algorithm.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2498725" y="137953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685800" y="9144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5" tIns="45708" rIns="91415" bIns="45708" anchor="ctr"/>
          <a:lstStyle/>
          <a:p>
            <a:pPr algn="ctr"/>
            <a:r>
              <a:rPr lang="en-GB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Chapter </a:t>
            </a:r>
            <a:r>
              <a:rPr lang="en-GB" sz="3600" b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GB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36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Linear Prediction</a:t>
            </a:r>
            <a:endParaRPr lang="en-US" sz="32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4559A3C9-3E3B-4AA1-B244-40FCC5AFC11C}" type="slidenum">
              <a:rPr lang="en-US" sz="1200">
                <a:solidFill>
                  <a:srgbClr val="003399"/>
                </a:solidFill>
              </a:rPr>
              <a:pPr/>
              <a:t>36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Linear Prediction: Definitions (1)</a:t>
            </a:r>
            <a:endParaRPr lang="fr-FR" sz="2800" smtClean="0"/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181600"/>
          </a:xfrm>
        </p:spPr>
        <p:txBody>
          <a:bodyPr/>
          <a:lstStyle/>
          <a:p>
            <a:r>
              <a:rPr lang="fr-FR" sz="2400" smtClean="0"/>
              <a:t>(</a:t>
            </a:r>
            <a:r>
              <a:rPr lang="fr-FR" sz="2400" i="1" smtClean="0"/>
              <a:t>M</a:t>
            </a:r>
            <a:r>
              <a:rPr lang="fr-FR" sz="2400" smtClean="0"/>
              <a:t>+1) samples of time series (Stationary DTSt process) :</a:t>
            </a:r>
          </a:p>
          <a:p>
            <a:endParaRPr lang="fr-FR" sz="2000" smtClean="0"/>
          </a:p>
          <a:p>
            <a:endParaRPr lang="fr-FR" sz="1000" smtClean="0"/>
          </a:p>
          <a:p>
            <a:r>
              <a:rPr lang="fr-FR" sz="2400" smtClean="0"/>
              <a:t>Linear prediction of order </a:t>
            </a:r>
            <a:r>
              <a:rPr lang="fr-FR" sz="2400" i="1" smtClean="0"/>
              <a:t>M</a:t>
            </a:r>
            <a:r>
              <a:rPr lang="fr-FR" sz="2400" smtClean="0"/>
              <a:t>-</a:t>
            </a:r>
            <a:r>
              <a:rPr lang="fr-FR" sz="2400" b="1" smtClean="0"/>
              <a:t>Forward Prediction: </a:t>
            </a:r>
            <a:r>
              <a:rPr lang="fr-FR" sz="2400" smtClean="0"/>
              <a:t>Predicting (estimating) the future value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) using the </a:t>
            </a:r>
            <a:r>
              <a:rPr lang="fr-FR" sz="2400" i="1" smtClean="0"/>
              <a:t>M </a:t>
            </a:r>
            <a:r>
              <a:rPr lang="fr-FR" sz="2400" smtClean="0"/>
              <a:t>samples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-1),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-2),…,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-</a:t>
            </a:r>
            <a:r>
              <a:rPr lang="fr-FR" sz="2400" i="1" smtClean="0"/>
              <a:t>M</a:t>
            </a:r>
            <a:r>
              <a:rPr lang="fr-FR" sz="2400" smtClean="0"/>
              <a:t>)</a:t>
            </a:r>
          </a:p>
          <a:p>
            <a:endParaRPr lang="fr-FR" sz="2400" smtClean="0"/>
          </a:p>
          <a:p>
            <a:endParaRPr lang="fr-FR" sz="2400" smtClean="0"/>
          </a:p>
          <a:p>
            <a:endParaRPr lang="fr-FR" sz="2000" smtClean="0"/>
          </a:p>
          <a:p>
            <a:pPr>
              <a:buFont typeface="Wingdings" pitchFamily="2" charset="2"/>
              <a:buNone/>
            </a:pPr>
            <a:r>
              <a:rPr lang="fr-FR" sz="2400" b="1" smtClean="0"/>
              <a:t>		     </a:t>
            </a:r>
            <a:r>
              <a:rPr lang="fr-FR" sz="2000" b="1" smtClean="0"/>
              <a:t>u</a:t>
            </a:r>
            <a:r>
              <a:rPr lang="fr-FR" sz="2000" smtClean="0"/>
              <a:t>(</a:t>
            </a:r>
            <a:r>
              <a:rPr lang="fr-FR" sz="2000" i="1" smtClean="0"/>
              <a:t>n</a:t>
            </a:r>
            <a:r>
              <a:rPr lang="fr-FR" sz="2000" smtClean="0"/>
              <a:t>-1): </a:t>
            </a:r>
            <a:r>
              <a:rPr lang="fr-FR" sz="2000" b="1" smtClean="0"/>
              <a:t>tap inputs</a:t>
            </a:r>
          </a:p>
          <a:p>
            <a:pPr>
              <a:buFont typeface="Wingdings" pitchFamily="2" charset="2"/>
              <a:buNone/>
            </a:pPr>
            <a:endParaRPr lang="fr-FR" sz="800" smtClean="0"/>
          </a:p>
          <a:p>
            <a:r>
              <a:rPr lang="fr-FR" sz="2400" smtClean="0"/>
              <a:t>Predictor vector (tap weight vector) of</a:t>
            </a:r>
            <a:r>
              <a:rPr lang="fr-FR" sz="2400" b="1" smtClean="0"/>
              <a:t> </a:t>
            </a:r>
            <a:r>
              <a:rPr lang="fr-FR" sz="2400" smtClean="0"/>
              <a:t>order </a:t>
            </a:r>
            <a:r>
              <a:rPr lang="fr-FR" sz="2400" i="1" smtClean="0"/>
              <a:t>M</a:t>
            </a:r>
            <a:r>
              <a:rPr lang="fr-FR" sz="2400" smtClean="0"/>
              <a:t>-</a:t>
            </a:r>
            <a:r>
              <a:rPr lang="fr-FR" sz="2400" b="1" smtClean="0"/>
              <a:t>Forward Predictor:</a:t>
            </a:r>
          </a:p>
          <a:p>
            <a:endParaRPr lang="fr-FR" sz="2400" b="1" smtClean="0"/>
          </a:p>
          <a:p>
            <a:endParaRPr lang="fr-FR" sz="2400" smtClean="0"/>
          </a:p>
          <a:p>
            <a:endParaRPr lang="fr-FR" sz="2800" smtClean="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3124200" y="1281113"/>
          <a:ext cx="3048000" cy="395287"/>
        </p:xfrm>
        <a:graphic>
          <a:graphicData uri="http://schemas.openxmlformats.org/presentationml/2006/ole">
            <p:oleObj spid="_x0000_s9218" name="Equation" r:id="rId3" imgW="1574640" imgH="203040" progId="">
              <p:embed/>
            </p:oleObj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852613" y="2971800"/>
          <a:ext cx="5462587" cy="1268413"/>
        </p:xfrm>
        <a:graphic>
          <a:graphicData uri="http://schemas.openxmlformats.org/presentationml/2006/ole">
            <p:oleObj spid="_x0000_s9219" name="Equation" r:id="rId4" imgW="2946240" imgH="685800" progId="">
              <p:embed/>
            </p:oleObj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2606675" y="5133975"/>
          <a:ext cx="5453063" cy="974725"/>
        </p:xfrm>
        <a:graphic>
          <a:graphicData uri="http://schemas.openxmlformats.org/presentationml/2006/ole">
            <p:oleObj spid="_x0000_s9220" name="Equation" r:id="rId5" imgW="2984400" imgH="533160" progId="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3EB738A2-5585-41AD-AFA5-2F1838413F40}" type="slidenum">
              <a:rPr lang="en-US" sz="1200">
                <a:solidFill>
                  <a:srgbClr val="003399"/>
                </a:solidFill>
              </a:rPr>
              <a:pPr/>
              <a:t>37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Linear Prediction: Definitions (2)</a:t>
            </a:r>
            <a:endParaRPr lang="fr-FR" sz="2800" smtClean="0"/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01000" cy="5181600"/>
          </a:xfrm>
        </p:spPr>
        <p:txBody>
          <a:bodyPr/>
          <a:lstStyle/>
          <a:p>
            <a:r>
              <a:rPr lang="fr-FR" sz="2400" smtClean="0"/>
              <a:t>Prediction error of</a:t>
            </a:r>
            <a:r>
              <a:rPr lang="fr-FR" sz="2400" b="1" smtClean="0"/>
              <a:t> </a:t>
            </a:r>
            <a:r>
              <a:rPr lang="fr-FR" sz="2400" smtClean="0"/>
              <a:t>order </a:t>
            </a:r>
            <a:r>
              <a:rPr lang="fr-FR" sz="2400" i="1" smtClean="0"/>
              <a:t>M</a:t>
            </a:r>
            <a:r>
              <a:rPr lang="fr-FR" sz="2400" smtClean="0"/>
              <a:t>-</a:t>
            </a:r>
            <a:r>
              <a:rPr lang="fr-FR" sz="2400" b="1" smtClean="0"/>
              <a:t>Forward Prediction Error:</a:t>
            </a:r>
          </a:p>
          <a:p>
            <a:endParaRPr lang="fr-FR" sz="2400" b="1" smtClean="0"/>
          </a:p>
          <a:p>
            <a:endParaRPr lang="fr-FR" sz="2400" b="1" smtClean="0"/>
          </a:p>
          <a:p>
            <a:pPr>
              <a:buFont typeface="Wingdings" pitchFamily="2" charset="2"/>
              <a:buNone/>
            </a:pPr>
            <a:r>
              <a:rPr lang="fr-FR" sz="2400" b="1" smtClean="0">
                <a:sym typeface="Symbol" pitchFamily="18" charset="2"/>
              </a:rPr>
              <a:t>	 </a:t>
            </a:r>
            <a:r>
              <a:rPr lang="fr-FR" sz="2400" smtClean="0">
                <a:sym typeface="Symbol" pitchFamily="18" charset="2"/>
              </a:rPr>
              <a:t>Mean-squared prediction error:</a:t>
            </a:r>
          </a:p>
          <a:p>
            <a:pPr>
              <a:buFont typeface="Wingdings" pitchFamily="2" charset="2"/>
              <a:buNone/>
            </a:pPr>
            <a:endParaRPr lang="fr-FR" sz="100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fr-FR" sz="2400" smtClean="0">
                <a:sym typeface="Symbol" pitchFamily="18" charset="2"/>
              </a:rPr>
              <a:t>	if tap inputs </a:t>
            </a:r>
            <a:r>
              <a:rPr lang="fr-FR" sz="2400" i="1" smtClean="0">
                <a:sym typeface="Symbol" pitchFamily="18" charset="2"/>
              </a:rPr>
              <a:t>u</a:t>
            </a:r>
            <a:r>
              <a:rPr lang="fr-FR" sz="2400" smtClean="0">
                <a:sym typeface="Symbol" pitchFamily="18" charset="2"/>
              </a:rPr>
              <a:t>(</a:t>
            </a:r>
            <a:r>
              <a:rPr lang="fr-FR" sz="2400" i="1" smtClean="0">
                <a:sym typeface="Symbol" pitchFamily="18" charset="2"/>
              </a:rPr>
              <a:t>n</a:t>
            </a:r>
            <a:r>
              <a:rPr lang="fr-FR" sz="2400" smtClean="0">
                <a:sym typeface="Symbol" pitchFamily="18" charset="2"/>
              </a:rPr>
              <a:t>-1) have zero-mean, then </a:t>
            </a:r>
            <a:r>
              <a:rPr lang="fr-FR" sz="2400" i="1" smtClean="0">
                <a:sym typeface="Symbol" pitchFamily="18" charset="2"/>
              </a:rPr>
              <a:t>P</a:t>
            </a:r>
            <a:r>
              <a:rPr lang="fr-FR" sz="2400" i="1" baseline="-25000" smtClean="0">
                <a:sym typeface="Symbol" pitchFamily="18" charset="2"/>
              </a:rPr>
              <a:t>M</a:t>
            </a:r>
            <a:r>
              <a:rPr lang="fr-FR" sz="2400" smtClean="0">
                <a:sym typeface="Symbol" pitchFamily="18" charset="2"/>
              </a:rPr>
              <a:t> called </a:t>
            </a:r>
            <a:r>
              <a:rPr lang="fr-FR" sz="2400" b="1" smtClean="0">
                <a:sym typeface="Symbol" pitchFamily="18" charset="2"/>
              </a:rPr>
              <a:t>forward prediction error power.</a:t>
            </a:r>
          </a:p>
          <a:p>
            <a:pPr>
              <a:buFont typeface="Wingdings" pitchFamily="2" charset="2"/>
              <a:buNone/>
            </a:pPr>
            <a:endParaRPr lang="fr-FR" sz="1000" b="1" smtClean="0">
              <a:sym typeface="Symbol" pitchFamily="18" charset="2"/>
            </a:endParaRPr>
          </a:p>
          <a:p>
            <a:r>
              <a:rPr lang="fr-FR" sz="2400" smtClean="0"/>
              <a:t>Correlation matrix of tap inputs:</a:t>
            </a:r>
          </a:p>
          <a:p>
            <a:endParaRPr lang="fr-FR" sz="240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892175" y="1295400"/>
          <a:ext cx="7132638" cy="823913"/>
        </p:xfrm>
        <a:graphic>
          <a:graphicData uri="http://schemas.openxmlformats.org/presentationml/2006/ole">
            <p:oleObj spid="_x0000_s10242" name="Equation" r:id="rId3" imgW="3962160" imgH="457200" progId="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5638800" y="2133600"/>
          <a:ext cx="1809750" cy="492125"/>
        </p:xfrm>
        <a:graphic>
          <a:graphicData uri="http://schemas.openxmlformats.org/presentationml/2006/ole">
            <p:oleObj spid="_x0000_s10243" name="Equation" r:id="rId4" imgW="1028520" imgH="279360" progId="">
              <p:embed/>
            </p:oleObj>
          </a:graphicData>
        </a:graphic>
      </p:graphicFrame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936625" y="4267200"/>
          <a:ext cx="7345363" cy="1673225"/>
        </p:xfrm>
        <a:graphic>
          <a:graphicData uri="http://schemas.openxmlformats.org/presentationml/2006/ole">
            <p:oleObj spid="_x0000_s10244" name="Equation" r:id="rId5" imgW="4012920" imgH="914400" progId="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79A245C8-7C22-4A66-A4F1-1E7636AC4828}" type="slidenum">
              <a:rPr lang="en-US" sz="1200">
                <a:solidFill>
                  <a:srgbClr val="003399"/>
                </a:solidFill>
              </a:rPr>
              <a:pPr/>
              <a:t>38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Linear Prediction: Definitions (3)</a:t>
            </a:r>
            <a:endParaRPr lang="fr-FR" sz="2800" smtClean="0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smtClean="0"/>
              <a:t>Cross correlation vector between tap inputs </a:t>
            </a:r>
            <a:r>
              <a:rPr lang="fr-FR" sz="2400" b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-1) and the future value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):</a:t>
            </a:r>
          </a:p>
          <a:p>
            <a:endParaRPr lang="fr-FR" sz="2400" smtClean="0"/>
          </a:p>
          <a:p>
            <a:endParaRPr lang="fr-FR" sz="2400" smtClean="0"/>
          </a:p>
          <a:p>
            <a:endParaRPr lang="fr-FR" sz="2400" smtClean="0"/>
          </a:p>
          <a:p>
            <a:endParaRPr lang="fr-FR" sz="2400" smtClean="0"/>
          </a:p>
          <a:p>
            <a:r>
              <a:rPr lang="fr-FR" sz="2400" smtClean="0"/>
              <a:t>Variance of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) equals </a:t>
            </a:r>
            <a:r>
              <a:rPr lang="fr-FR" sz="2400" i="1" smtClean="0"/>
              <a:t>r</a:t>
            </a:r>
            <a:r>
              <a:rPr lang="fr-FR" sz="2400" smtClean="0"/>
              <a:t>(0) since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) has zero-mean</a:t>
            </a:r>
          </a:p>
          <a:p>
            <a:r>
              <a:rPr lang="fr-FR" sz="2400" smtClean="0"/>
              <a:t>Vector reversing (backward):</a:t>
            </a:r>
          </a:p>
        </p:txBody>
      </p:sp>
      <p:graphicFrame>
        <p:nvGraphicFramePr>
          <p:cNvPr id="11266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6" name="Equation" r:id="rId3" imgW="0" imgH="0" progId="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2209800" y="1676400"/>
          <a:ext cx="4800600" cy="1741488"/>
        </p:xfrm>
        <a:graphic>
          <a:graphicData uri="http://schemas.openxmlformats.org/presentationml/2006/ole">
            <p:oleObj spid="_x0000_s11267" name="Equation" r:id="rId4" imgW="2590560" imgH="939600" progId="">
              <p:embed/>
            </p:oleObj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3276600" y="4343400"/>
          <a:ext cx="1981200" cy="1766888"/>
        </p:xfrm>
        <a:graphic>
          <a:graphicData uri="http://schemas.openxmlformats.org/presentationml/2006/ole">
            <p:oleObj spid="_x0000_s11268" name="Equation" r:id="rId5" imgW="1054080" imgH="939600" progId="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9986CF6C-98DE-4F43-8FA1-2A9AA5AF271A}" type="slidenum">
              <a:rPr lang="en-US" sz="1200">
                <a:solidFill>
                  <a:srgbClr val="003399"/>
                </a:solidFill>
              </a:rPr>
              <a:pPr/>
              <a:t>39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Optimal Forward Linear Prediction </a:t>
            </a:r>
            <a:endParaRPr lang="fr-FR" sz="2800" smtClean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smtClean="0"/>
              <a:t> Optimal criterion:</a:t>
            </a:r>
          </a:p>
          <a:p>
            <a:endParaRPr lang="fr-FR" sz="2400" smtClean="0"/>
          </a:p>
          <a:p>
            <a:endParaRPr lang="fr-FR" sz="2400" smtClean="0"/>
          </a:p>
          <a:p>
            <a:endParaRPr lang="fr-FR" sz="2400" smtClean="0"/>
          </a:p>
          <a:p>
            <a:endParaRPr lang="fr-FR" sz="2400" smtClean="0"/>
          </a:p>
          <a:p>
            <a:r>
              <a:rPr lang="fr-FR" sz="2400" smtClean="0"/>
              <a:t>Optimal solution: based on optimal Wiener filter design with: </a:t>
            </a:r>
          </a:p>
          <a:p>
            <a:pPr lvl="1"/>
            <a:r>
              <a:rPr lang="fr-FR" sz="2400" smtClean="0"/>
              <a:t>output filter: </a:t>
            </a:r>
            <a:r>
              <a:rPr lang="fr-FR" sz="2400" b="1" smtClean="0"/>
              <a:t>w</a:t>
            </a:r>
            <a:r>
              <a:rPr lang="fr-FR" sz="2400" i="1" baseline="30000" smtClean="0"/>
              <a:t>H</a:t>
            </a:r>
            <a:r>
              <a:rPr lang="fr-FR" sz="2400" b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-1)</a:t>
            </a:r>
          </a:p>
          <a:p>
            <a:pPr lvl="1"/>
            <a:r>
              <a:rPr lang="fr-FR" sz="2400" smtClean="0"/>
              <a:t>desired signal: </a:t>
            </a:r>
            <a:r>
              <a:rPr lang="fr-FR" sz="2400" i="1" smtClean="0"/>
              <a:t>d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)=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)</a:t>
            </a:r>
          </a:p>
          <a:p>
            <a:pPr lvl="1"/>
            <a:r>
              <a:rPr lang="fr-FR" sz="2400" smtClean="0"/>
              <a:t>Therefore, </a:t>
            </a:r>
            <a:r>
              <a:rPr lang="fr-FR" sz="2400" b="1" smtClean="0"/>
              <a:t>optimal predictor vector</a:t>
            </a:r>
            <a:r>
              <a:rPr lang="fr-FR" sz="2400" smtClean="0"/>
              <a:t>:</a:t>
            </a:r>
          </a:p>
          <a:p>
            <a:pPr lvl="1"/>
            <a:r>
              <a:rPr lang="fr-FR" sz="2400" smtClean="0"/>
              <a:t>Similar to Chapter 5, we obtain </a:t>
            </a:r>
            <a:r>
              <a:rPr lang="fr-FR" sz="2400" b="1" smtClean="0"/>
              <a:t>forward prediction error power</a:t>
            </a:r>
            <a:r>
              <a:rPr lang="fr-FR" sz="2400" smtClean="0"/>
              <a:t>: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362200" y="1295400"/>
          <a:ext cx="4800600" cy="1697038"/>
        </p:xfrm>
        <a:graphic>
          <a:graphicData uri="http://schemas.openxmlformats.org/presentationml/2006/ole">
            <p:oleObj spid="_x0000_s12290" name="Equation" r:id="rId3" imgW="2730240" imgH="965160" progId="">
              <p:embed/>
            </p:oleObj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6477000" y="4724400"/>
          <a:ext cx="1371600" cy="473075"/>
        </p:xfrm>
        <a:graphic>
          <a:graphicData uri="http://schemas.openxmlformats.org/presentationml/2006/ole">
            <p:oleObj spid="_x0000_s12291" name="Equation" r:id="rId4" imgW="736560" imgH="253800" progId="">
              <p:embed/>
            </p:oleObj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3429000" y="5576888"/>
          <a:ext cx="3124200" cy="442912"/>
        </p:xfrm>
        <a:graphic>
          <a:graphicData uri="http://schemas.openxmlformats.org/presentationml/2006/ole">
            <p:oleObj spid="_x0000_s12292" name="Equation" r:id="rId5" imgW="1790640" imgH="25380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38567885-BE74-4CB0-BA68-6E4B2B09A2CE}" type="slidenum">
              <a:rPr lang="en-US" sz="1200">
                <a:solidFill>
                  <a:srgbClr val="003399"/>
                </a:solidFill>
              </a:rPr>
              <a:pPr/>
              <a:t>4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Wiener Filter: Statistical Criteria for Optimization</a:t>
            </a:r>
            <a:endParaRPr lang="fr-FR" sz="280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 </a:t>
            </a:r>
            <a:r>
              <a:rPr lang="en-US" sz="2400" smtClean="0"/>
              <a:t>Typical choices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Mean-squared value of the error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Expectation of the absolute value of the error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Expectation of third or higher order powers of the absolute value of the error.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 The first choice is most preferred as it leads to a   mathematically tractable solution.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b="1" smtClean="0"/>
              <a:t>Minimum M</a:t>
            </a:r>
            <a:r>
              <a:rPr lang="en-US" sz="2800" b="1" smtClean="0"/>
              <a:t>ean-Squared Error</a:t>
            </a:r>
            <a:r>
              <a:rPr lang="en-US" sz="2800" smtClean="0"/>
              <a:t> (</a:t>
            </a:r>
            <a:r>
              <a:rPr lang="en-US" sz="2400" b="1" smtClean="0"/>
              <a:t>MMSE) criteria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Design the linear discrete time filter such that the mean-squared value of the estimation error is minimum.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fr-FR" sz="28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0C4D8AC5-4BC5-40FC-9E4B-0C9A3349FCBC}" type="slidenum">
              <a:rPr lang="en-US" sz="1200">
                <a:solidFill>
                  <a:srgbClr val="003399"/>
                </a:solidFill>
              </a:rPr>
              <a:pPr/>
              <a:t>40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Augmented Wiener-Hopf Equations (1)</a:t>
            </a:r>
            <a:endParaRPr lang="fr-FR" sz="2800" smtClean="0"/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2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400" b="1" smtClean="0"/>
              <a:t>Optimum predictor vector</a:t>
            </a:r>
            <a:r>
              <a:rPr lang="fr-FR" sz="2400" smtClean="0"/>
              <a:t> and </a:t>
            </a:r>
            <a:r>
              <a:rPr lang="fr-FR" sz="2400" b="1" smtClean="0"/>
              <a:t>optimal prediction error power</a:t>
            </a:r>
            <a:r>
              <a:rPr lang="fr-FR" sz="2400" smtClean="0"/>
              <a:t> satisfy:</a:t>
            </a:r>
          </a:p>
          <a:p>
            <a:pPr>
              <a:lnSpc>
                <a:spcPct val="90000"/>
              </a:lnSpc>
            </a:pPr>
            <a:endParaRPr lang="fr-FR" sz="2400" smtClean="0"/>
          </a:p>
          <a:p>
            <a:pPr>
              <a:lnSpc>
                <a:spcPct val="90000"/>
              </a:lnSpc>
            </a:pPr>
            <a:endParaRPr lang="fr-FR" sz="2400" smtClean="0"/>
          </a:p>
          <a:p>
            <a:pPr>
              <a:lnSpc>
                <a:spcPct val="90000"/>
              </a:lnSpc>
            </a:pPr>
            <a:endParaRPr lang="fr-FR" sz="1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sz="2400" smtClean="0"/>
              <a:t>	but			. Then, </a:t>
            </a:r>
            <a:r>
              <a:rPr lang="en-US" sz="2400" smtClean="0"/>
              <a:t>augmented Wiener-Hopf equations for </a:t>
            </a:r>
            <a:r>
              <a:rPr lang="en-US" sz="2400" b="1" smtClean="0"/>
              <a:t>optimal forward prediction error filter</a:t>
            </a:r>
            <a:r>
              <a:rPr lang="en-US" sz="2400" smtClean="0"/>
              <a:t> are: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When </a:t>
            </a:r>
            <a:r>
              <a:rPr lang="en-US" sz="2400" b="1" smtClean="0"/>
              <a:t>R</a:t>
            </a:r>
            <a:r>
              <a:rPr lang="en-US" sz="2400" i="1" baseline="-25000" smtClean="0"/>
              <a:t>M</a:t>
            </a:r>
            <a:r>
              <a:rPr lang="en-US" sz="2400" baseline="-25000" smtClean="0"/>
              <a:t>+1</a:t>
            </a:r>
            <a:r>
              <a:rPr lang="en-US" sz="2400" smtClean="0"/>
              <a:t> is nonsingular and </a:t>
            </a:r>
            <a:r>
              <a:rPr lang="en-US" sz="2400" i="1" smtClean="0"/>
              <a:t>a</a:t>
            </a:r>
            <a:r>
              <a:rPr lang="en-US" sz="2400" i="1" baseline="-25000" smtClean="0"/>
              <a:t>M</a:t>
            </a:r>
            <a:r>
              <a:rPr lang="en-US" sz="2400" baseline="-25000" smtClean="0"/>
              <a:t>,0</a:t>
            </a:r>
            <a:r>
              <a:rPr lang="en-US" sz="2400" smtClean="0"/>
              <a:t>=1, there are unique solutions </a:t>
            </a:r>
            <a:r>
              <a:rPr lang="en-US" sz="2400" b="1" smtClean="0"/>
              <a:t>a</a:t>
            </a:r>
            <a:r>
              <a:rPr lang="en-US" sz="2400" i="1" baseline="-25000" smtClean="0"/>
              <a:t>M</a:t>
            </a:r>
            <a:r>
              <a:rPr lang="en-US" sz="2400" smtClean="0"/>
              <a:t> and </a:t>
            </a:r>
            <a:r>
              <a:rPr lang="en-US" sz="2400" i="1" smtClean="0"/>
              <a:t>P</a:t>
            </a:r>
            <a:r>
              <a:rPr lang="en-US" sz="2400" i="1" baseline="-25000" smtClean="0"/>
              <a:t>M </a:t>
            </a:r>
            <a:r>
              <a:rPr lang="en-US" sz="2400" smtClean="0"/>
              <a:t>. See Example 2, p. 247, [1].</a:t>
            </a:r>
            <a:endParaRPr lang="fr-FR" sz="240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219200" y="1524000"/>
          <a:ext cx="2133600" cy="928688"/>
        </p:xfrm>
        <a:graphic>
          <a:graphicData uri="http://schemas.openxmlformats.org/presentationml/2006/ole">
            <p:oleObj spid="_x0000_s13314" name="Equation" r:id="rId3" imgW="1168200" imgH="507960" progId="">
              <p:embed/>
            </p:oleObj>
          </a:graphicData>
        </a:graphic>
      </p:graphicFrame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3429000" y="1724025"/>
            <a:ext cx="2084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or in matrix form:</a:t>
            </a: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5562600" y="1524000"/>
          <a:ext cx="2971800" cy="836613"/>
        </p:xfrm>
        <a:graphic>
          <a:graphicData uri="http://schemas.openxmlformats.org/presentationml/2006/ole">
            <p:oleObj spid="_x0000_s13315" name="Equation" r:id="rId4" imgW="1714320" imgH="482400" progId="">
              <p:embed/>
            </p:oleObj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1447800" y="2465388"/>
          <a:ext cx="1803400" cy="506412"/>
        </p:xfrm>
        <a:graphic>
          <a:graphicData uri="http://schemas.openxmlformats.org/presentationml/2006/ole">
            <p:oleObj spid="_x0000_s13316" name="Equation" r:id="rId5" imgW="952200" imgH="266400" progId="">
              <p:embed/>
            </p:oleObj>
          </a:graphicData>
        </a:graphic>
      </p:graphicFrame>
      <p:graphicFrame>
        <p:nvGraphicFramePr>
          <p:cNvPr id="13317" name="Object 8"/>
          <p:cNvGraphicFramePr>
            <a:graphicFrameLocks noChangeAspect="1"/>
          </p:cNvGraphicFramePr>
          <p:nvPr/>
        </p:nvGraphicFramePr>
        <p:xfrm>
          <a:off x="2065338" y="3500438"/>
          <a:ext cx="5148262" cy="1565275"/>
        </p:xfrm>
        <a:graphic>
          <a:graphicData uri="http://schemas.openxmlformats.org/presentationml/2006/ole">
            <p:oleObj spid="_x0000_s13317" name="Equation" r:id="rId6" imgW="3085920" imgH="939600" progId="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F1A44625-3891-4B45-B8A1-FDDBF14CB6F7}" type="slidenum">
              <a:rPr lang="en-US" sz="1200">
                <a:solidFill>
                  <a:srgbClr val="003399"/>
                </a:solidFill>
              </a:rPr>
              <a:pPr/>
              <a:t>41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Optimal Backward Linear Prediction (1)</a:t>
            </a:r>
            <a:endParaRPr lang="fr-FR" sz="2800" smtClean="0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181600"/>
          </a:xfrm>
        </p:spPr>
        <p:txBody>
          <a:bodyPr/>
          <a:lstStyle/>
          <a:p>
            <a:r>
              <a:rPr lang="fr-FR" sz="2400" dirty="0" err="1" smtClean="0"/>
              <a:t>Linear</a:t>
            </a:r>
            <a:r>
              <a:rPr lang="fr-FR" sz="2400" dirty="0" smtClean="0"/>
              <a:t> </a:t>
            </a:r>
            <a:r>
              <a:rPr lang="fr-FR" sz="2400" dirty="0" err="1" smtClean="0"/>
              <a:t>prediction</a:t>
            </a:r>
            <a:r>
              <a:rPr lang="fr-FR" sz="2400" dirty="0" smtClean="0"/>
              <a:t> of </a:t>
            </a:r>
            <a:r>
              <a:rPr lang="fr-FR" sz="2400" dirty="0" err="1" smtClean="0"/>
              <a:t>order</a:t>
            </a:r>
            <a:r>
              <a:rPr lang="fr-FR" sz="2400" dirty="0" smtClean="0"/>
              <a:t> </a:t>
            </a:r>
            <a:r>
              <a:rPr lang="fr-FR" sz="2400" i="1" dirty="0" smtClean="0"/>
              <a:t>M</a:t>
            </a:r>
            <a:r>
              <a:rPr lang="fr-FR" sz="2400" dirty="0" smtClean="0"/>
              <a:t>-</a:t>
            </a:r>
            <a:r>
              <a:rPr lang="fr-FR" sz="2400" b="1" dirty="0" err="1" smtClean="0"/>
              <a:t>Backward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Prediction</a:t>
            </a:r>
            <a:r>
              <a:rPr lang="fr-FR" sz="2400" b="1" dirty="0" smtClean="0"/>
              <a:t>: </a:t>
            </a:r>
            <a:r>
              <a:rPr lang="fr-FR" sz="2400" dirty="0" err="1" smtClean="0"/>
              <a:t>Predicting</a:t>
            </a:r>
            <a:r>
              <a:rPr lang="fr-FR" sz="2400" dirty="0" smtClean="0"/>
              <a:t> (</a:t>
            </a:r>
            <a:r>
              <a:rPr lang="fr-FR" sz="2400" dirty="0" err="1" smtClean="0"/>
              <a:t>estimating</a:t>
            </a:r>
            <a:r>
              <a:rPr lang="fr-FR" sz="2400" dirty="0" smtClean="0"/>
              <a:t>) the </a:t>
            </a:r>
            <a:r>
              <a:rPr lang="fr-FR" sz="2400" dirty="0" err="1" smtClean="0"/>
              <a:t>past</a:t>
            </a:r>
            <a:r>
              <a:rPr lang="fr-FR" sz="2400" dirty="0" smtClean="0"/>
              <a:t> value </a:t>
            </a:r>
            <a:r>
              <a:rPr lang="fr-FR" sz="2400" i="1" dirty="0" smtClean="0"/>
              <a:t>u</a:t>
            </a:r>
            <a:r>
              <a:rPr lang="fr-FR" sz="2400" dirty="0" smtClean="0"/>
              <a:t>(</a:t>
            </a:r>
            <a:r>
              <a:rPr lang="fr-FR" sz="2400" i="1" dirty="0" smtClean="0"/>
              <a:t>n-M</a:t>
            </a:r>
            <a:r>
              <a:rPr lang="fr-FR" sz="2400" dirty="0" smtClean="0"/>
              <a:t>) </a:t>
            </a:r>
            <a:r>
              <a:rPr lang="fr-FR" sz="2400" dirty="0" err="1" smtClean="0"/>
              <a:t>using</a:t>
            </a:r>
            <a:r>
              <a:rPr lang="fr-FR" sz="2400" dirty="0" smtClean="0"/>
              <a:t> the </a:t>
            </a:r>
            <a:r>
              <a:rPr lang="fr-FR" sz="2400" i="1" dirty="0" smtClean="0"/>
              <a:t>M </a:t>
            </a:r>
            <a:r>
              <a:rPr lang="fr-FR" sz="2400" dirty="0" err="1" smtClean="0"/>
              <a:t>samples</a:t>
            </a:r>
            <a:r>
              <a:rPr lang="fr-FR" sz="2400" smtClean="0"/>
              <a:t>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),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-1),…, </a:t>
            </a:r>
            <a:r>
              <a:rPr lang="fr-FR" sz="2400" i="1" smtClean="0"/>
              <a:t>u</a:t>
            </a:r>
            <a:r>
              <a:rPr lang="fr-FR" sz="2400" smtClean="0"/>
              <a:t>(</a:t>
            </a:r>
            <a:r>
              <a:rPr lang="fr-FR" sz="2400" i="1" smtClean="0"/>
              <a:t>n</a:t>
            </a:r>
            <a:r>
              <a:rPr lang="fr-FR" sz="2400" smtClean="0"/>
              <a:t>-</a:t>
            </a:r>
            <a:r>
              <a:rPr lang="fr-FR" sz="2400" i="1" smtClean="0"/>
              <a:t>M+</a:t>
            </a:r>
            <a:r>
              <a:rPr lang="fr-FR" sz="2400" smtClean="0"/>
              <a:t>1):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Font typeface="Wingdings" pitchFamily="2" charset="2"/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where</a:t>
            </a:r>
            <a:r>
              <a:rPr lang="fr-FR" sz="2400" dirty="0" smtClean="0"/>
              <a:t> </a:t>
            </a:r>
            <a:r>
              <a:rPr lang="fr-FR" sz="2400" b="1" dirty="0" smtClean="0"/>
              <a:t>g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b="1" dirty="0" err="1" smtClean="0"/>
              <a:t>backward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predictor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vector</a:t>
            </a:r>
            <a:r>
              <a:rPr lang="fr-FR" sz="2400" b="1" dirty="0" smtClean="0"/>
              <a:t>.</a:t>
            </a:r>
          </a:p>
          <a:p>
            <a:endParaRPr lang="fr-FR" sz="1000" b="1" dirty="0" smtClean="0"/>
          </a:p>
          <a:p>
            <a:r>
              <a:rPr lang="fr-FR" sz="2400" dirty="0" err="1" smtClean="0"/>
              <a:t>Prediction</a:t>
            </a:r>
            <a:r>
              <a:rPr lang="fr-FR" sz="2400" dirty="0" smtClean="0"/>
              <a:t> </a:t>
            </a:r>
            <a:r>
              <a:rPr lang="fr-FR" sz="2400" dirty="0" err="1" smtClean="0"/>
              <a:t>error</a:t>
            </a:r>
            <a:r>
              <a:rPr lang="fr-FR" sz="2400" dirty="0" smtClean="0"/>
              <a:t> of</a:t>
            </a:r>
            <a:r>
              <a:rPr lang="fr-FR" sz="2400" b="1" dirty="0" smtClean="0"/>
              <a:t> </a:t>
            </a:r>
            <a:r>
              <a:rPr lang="fr-FR" sz="2400" dirty="0" err="1" smtClean="0"/>
              <a:t>order</a:t>
            </a:r>
            <a:r>
              <a:rPr lang="fr-FR" sz="2400" dirty="0" smtClean="0"/>
              <a:t> </a:t>
            </a:r>
            <a:r>
              <a:rPr lang="fr-FR" sz="2400" i="1" dirty="0" smtClean="0"/>
              <a:t>M</a:t>
            </a:r>
            <a:r>
              <a:rPr lang="fr-FR" sz="2400" dirty="0" smtClean="0"/>
              <a:t>-</a:t>
            </a:r>
            <a:r>
              <a:rPr lang="fr-FR" sz="2400" b="1" dirty="0" err="1" smtClean="0"/>
              <a:t>Backward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Prediction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Error</a:t>
            </a:r>
            <a:r>
              <a:rPr lang="fr-FR" sz="2400" b="1" dirty="0" smtClean="0"/>
              <a:t>:</a:t>
            </a:r>
          </a:p>
          <a:p>
            <a:endParaRPr lang="fr-FR" sz="2400" b="1" dirty="0" smtClean="0"/>
          </a:p>
          <a:p>
            <a:endParaRPr lang="fr-FR" sz="800" b="1" dirty="0" smtClean="0"/>
          </a:p>
          <a:p>
            <a:r>
              <a:rPr lang="fr-FR" sz="2400" dirty="0" smtClean="0"/>
              <a:t>Optimum </a:t>
            </a:r>
            <a:r>
              <a:rPr lang="fr-FR" sz="2400" dirty="0" err="1" smtClean="0"/>
              <a:t>criterion</a:t>
            </a:r>
            <a:endParaRPr lang="fr-FR" sz="2400" dirty="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644650" y="2057400"/>
          <a:ext cx="6027738" cy="1268413"/>
        </p:xfrm>
        <a:graphic>
          <a:graphicData uri="http://schemas.openxmlformats.org/presentationml/2006/ole">
            <p:oleObj spid="_x0000_s14338" name="Equation" r:id="rId3" imgW="3251160" imgH="685800" progId="">
              <p:embed/>
            </p:oleObj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828800" y="4419600"/>
          <a:ext cx="5646738" cy="412750"/>
        </p:xfrm>
        <a:graphic>
          <a:graphicData uri="http://schemas.openxmlformats.org/presentationml/2006/ole">
            <p:oleObj spid="_x0000_s14339" name="Equation" r:id="rId4" imgW="3136680" imgH="228600" progId="">
              <p:embed/>
            </p:oleObj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2219325" y="5410200"/>
          <a:ext cx="4935538" cy="1071563"/>
        </p:xfrm>
        <a:graphic>
          <a:graphicData uri="http://schemas.openxmlformats.org/presentationml/2006/ole">
            <p:oleObj spid="_x0000_s14340" name="Equation" r:id="rId5" imgW="2806560" imgH="609480" progId="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38AC07D1-5A72-44DA-9F6E-39DCF4713B17}" type="slidenum">
              <a:rPr lang="en-US" sz="1200">
                <a:solidFill>
                  <a:srgbClr val="003399"/>
                </a:solidFill>
              </a:rPr>
              <a:pPr/>
              <a:t>42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Optimal Backward Linear Prediction (2)</a:t>
            </a:r>
            <a:endParaRPr lang="fr-FR" sz="2800" smtClean="0"/>
          </a:p>
        </p:txBody>
      </p:sp>
      <p:sp>
        <p:nvSpPr>
          <p:cNvPr id="153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smtClean="0"/>
              <a:t>Optimal backward predictor vector:</a:t>
            </a:r>
          </a:p>
          <a:p>
            <a:endParaRPr lang="fr-FR" sz="2400" b="1" smtClean="0"/>
          </a:p>
          <a:p>
            <a:endParaRPr lang="fr-FR" sz="1000" b="1" smtClean="0"/>
          </a:p>
          <a:p>
            <a:endParaRPr lang="fr-FR" sz="800" b="1" smtClean="0"/>
          </a:p>
          <a:p>
            <a:r>
              <a:rPr lang="fr-FR" sz="2400" b="1" smtClean="0"/>
              <a:t>Optimal backward prediction error power</a:t>
            </a:r>
            <a:r>
              <a:rPr lang="fr-FR" sz="2400" smtClean="0"/>
              <a:t>:</a:t>
            </a:r>
          </a:p>
          <a:p>
            <a:endParaRPr lang="fr-FR" sz="2400" smtClean="0"/>
          </a:p>
          <a:p>
            <a:endParaRPr lang="fr-FR" sz="1000" smtClean="0"/>
          </a:p>
          <a:p>
            <a:endParaRPr lang="fr-FR" sz="800" smtClean="0"/>
          </a:p>
          <a:p>
            <a:r>
              <a:rPr lang="fr-FR" sz="2400" smtClean="0"/>
              <a:t>The </a:t>
            </a:r>
            <a:r>
              <a:rPr lang="fr-FR" sz="2400" b="1" smtClean="0"/>
              <a:t>optimal backward predictor filter</a:t>
            </a:r>
            <a:r>
              <a:rPr lang="fr-FR" sz="2400" smtClean="0"/>
              <a:t> solution and the </a:t>
            </a:r>
            <a:r>
              <a:rPr lang="fr-FR" sz="2400" b="1" smtClean="0"/>
              <a:t>optimal backward prediction error power </a:t>
            </a:r>
            <a:r>
              <a:rPr lang="fr-FR" sz="2400" smtClean="0"/>
              <a:t>satisfy:</a:t>
            </a:r>
          </a:p>
          <a:p>
            <a:endParaRPr lang="fr-FR" sz="2400" smtClean="0"/>
          </a:p>
          <a:p>
            <a:endParaRPr lang="fr-FR" sz="2400" smtClean="0"/>
          </a:p>
          <a:p>
            <a:pPr>
              <a:buFont typeface="Wingdings" pitchFamily="2" charset="2"/>
              <a:buNone/>
            </a:pPr>
            <a:endParaRPr lang="fr-FR" sz="1800" smtClean="0"/>
          </a:p>
          <a:p>
            <a:pPr>
              <a:buFont typeface="Wingdings" pitchFamily="2" charset="2"/>
              <a:buNone/>
            </a:pPr>
            <a:r>
              <a:rPr lang="fr-FR" sz="2400" smtClean="0"/>
              <a:t>	Let </a:t>
            </a:r>
          </a:p>
          <a:p>
            <a:endParaRPr lang="fr-FR" sz="2400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581400" y="1355725"/>
          <a:ext cx="2198688" cy="473075"/>
        </p:xfrm>
        <a:graphic>
          <a:graphicData uri="http://schemas.openxmlformats.org/presentationml/2006/ole">
            <p:oleObj spid="_x0000_s15362" name="Equation" r:id="rId3" imgW="1180800" imgH="253800" progId="">
              <p:embed/>
            </p:oleObj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3054350" y="2605088"/>
          <a:ext cx="3346450" cy="442912"/>
        </p:xfrm>
        <a:graphic>
          <a:graphicData uri="http://schemas.openxmlformats.org/presentationml/2006/ole">
            <p:oleObj spid="_x0000_s15363" name="Equation" r:id="rId4" imgW="1917360" imgH="253800" progId="">
              <p:embed/>
            </p:oleObj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1452563" y="4114800"/>
          <a:ext cx="2433637" cy="974725"/>
        </p:xfrm>
        <a:graphic>
          <a:graphicData uri="http://schemas.openxmlformats.org/presentationml/2006/ole">
            <p:oleObj spid="_x0000_s15364" name="Equation" r:id="rId5" imgW="1333440" imgH="533160" progId="">
              <p:embed/>
            </p:oleObj>
          </a:graphicData>
        </a:graphic>
      </p:graphicFrame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4038600" y="43434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</a:t>
            </a:r>
            <a:endParaRPr lang="fr-FR"/>
          </a:p>
        </p:txBody>
      </p:sp>
      <p:graphicFrame>
        <p:nvGraphicFramePr>
          <p:cNvPr id="15365" name="Object 8"/>
          <p:cNvGraphicFramePr>
            <a:graphicFrameLocks noChangeAspect="1"/>
          </p:cNvGraphicFramePr>
          <p:nvPr/>
        </p:nvGraphicFramePr>
        <p:xfrm>
          <a:off x="4724400" y="4191000"/>
          <a:ext cx="3214688" cy="836613"/>
        </p:xfrm>
        <a:graphic>
          <a:graphicData uri="http://schemas.openxmlformats.org/presentationml/2006/ole">
            <p:oleObj spid="_x0000_s15365" name="Equation" r:id="rId6" imgW="1854000" imgH="482400" progId="">
              <p:embed/>
            </p:oleObj>
          </a:graphicData>
        </a:graphic>
      </p:graphicFrame>
      <p:graphicFrame>
        <p:nvGraphicFramePr>
          <p:cNvPr id="15366" name="Object 9"/>
          <p:cNvGraphicFramePr>
            <a:graphicFrameLocks noChangeAspect="1"/>
          </p:cNvGraphicFramePr>
          <p:nvPr/>
        </p:nvGraphicFramePr>
        <p:xfrm>
          <a:off x="1752600" y="5257800"/>
          <a:ext cx="1924050" cy="498475"/>
        </p:xfrm>
        <a:graphic>
          <a:graphicData uri="http://schemas.openxmlformats.org/presentationml/2006/ole">
            <p:oleObj spid="_x0000_s15366" name="Equation" r:id="rId7" imgW="1028520" imgH="266400" progId="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21F00E1D-881E-448A-8DDD-590784382359}" type="slidenum">
              <a:rPr lang="en-US" sz="1200">
                <a:solidFill>
                  <a:srgbClr val="003399"/>
                </a:solidFill>
              </a:rPr>
              <a:pPr/>
              <a:t>43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Optimal Backward Linear Prediction (3)</a:t>
            </a:r>
            <a:endParaRPr lang="fr-FR" sz="280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sz="2400" smtClean="0">
                <a:sym typeface="Symbol" pitchFamily="18" charset="2"/>
              </a:rPr>
              <a:t> Finally, we obtain the </a:t>
            </a:r>
            <a:r>
              <a:rPr lang="en-US" sz="2400" smtClean="0"/>
              <a:t>augmented Wiener-Hopf equations for optimal </a:t>
            </a:r>
            <a:r>
              <a:rPr lang="fr-FR" sz="2400" smtClean="0"/>
              <a:t>backward prediction error filter:</a:t>
            </a:r>
            <a:r>
              <a:rPr lang="fr-FR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386" name="Equation" r:id="rId3" imgW="114120" imgH="215640" progId="">
              <p:embed/>
            </p:oleObj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1849438" y="2087563"/>
          <a:ext cx="5486400" cy="3173412"/>
        </p:xfrm>
        <a:graphic>
          <a:graphicData uri="http://schemas.openxmlformats.org/presentationml/2006/ole">
            <p:oleObj spid="_x0000_s16387" name="Equation" r:id="rId4" imgW="3288960" imgH="1904760" progId="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947AD0C4-5BC2-4E79-B712-99B814AAE42F}" type="slidenum">
              <a:rPr lang="en-US" sz="1200">
                <a:solidFill>
                  <a:srgbClr val="003399"/>
                </a:solidFill>
              </a:rPr>
              <a:pPr/>
              <a:t>44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Levinson-Durbin Algorithm (1)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181600"/>
          </a:xfrm>
        </p:spPr>
        <p:txBody>
          <a:bodyPr/>
          <a:lstStyle/>
          <a:p>
            <a:r>
              <a:rPr lang="en-US" sz="2400" b="1" smtClean="0"/>
              <a:t>Purpose:</a:t>
            </a:r>
            <a:r>
              <a:rPr lang="en-US" sz="2400" smtClean="0"/>
              <a:t> Recursive method with computational efficiency for computing the prediction error filter vectors (</a:t>
            </a:r>
            <a:r>
              <a:rPr lang="en-US" sz="2400" b="1" smtClean="0"/>
              <a:t>a</a:t>
            </a:r>
            <a:r>
              <a:rPr lang="en-US" sz="2400" i="1" baseline="-25000" smtClean="0"/>
              <a:t>M</a:t>
            </a:r>
            <a:r>
              <a:rPr lang="en-US" sz="2400" smtClean="0"/>
              <a:t>, </a:t>
            </a:r>
            <a:r>
              <a:rPr lang="en-US" sz="2400" b="1" smtClean="0"/>
              <a:t>c</a:t>
            </a:r>
            <a:r>
              <a:rPr lang="en-US" sz="2400" i="1" baseline="-25000" smtClean="0"/>
              <a:t>M</a:t>
            </a:r>
            <a:r>
              <a:rPr lang="en-US" sz="2400" smtClean="0"/>
              <a:t>) and the prediction error power (</a:t>
            </a:r>
            <a:r>
              <a:rPr lang="en-US" sz="2400" i="1" smtClean="0"/>
              <a:t>P</a:t>
            </a:r>
            <a:r>
              <a:rPr lang="en-US" sz="2400" i="1" baseline="-25000" smtClean="0"/>
              <a:t>M</a:t>
            </a:r>
            <a:r>
              <a:rPr lang="en-US" sz="2400" smtClean="0"/>
              <a:t>) by solving the augmented Wiener-Hopf equations.</a:t>
            </a:r>
          </a:p>
          <a:p>
            <a:endParaRPr lang="en-US" sz="1400" smtClean="0"/>
          </a:p>
          <a:p>
            <a:r>
              <a:rPr lang="en-US" sz="2400" smtClean="0"/>
              <a:t>Using the solution of the augmented Wiener-Hopf equations for a prediction error filter of order </a:t>
            </a:r>
            <a:r>
              <a:rPr lang="en-US" sz="2400" i="1" smtClean="0"/>
              <a:t>m</a:t>
            </a:r>
            <a:r>
              <a:rPr lang="en-US" sz="2400" smtClean="0"/>
              <a:t>-1 to compute the corresponding solution for a prediction error filter of order </a:t>
            </a:r>
            <a:r>
              <a:rPr lang="en-US" sz="2400" i="1" smtClean="0"/>
              <a:t>m</a:t>
            </a:r>
            <a:r>
              <a:rPr lang="en-US" sz="2400" smtClean="0"/>
              <a:t> (</a:t>
            </a:r>
            <a:r>
              <a:rPr lang="en-US" sz="2400" i="1" smtClean="0"/>
              <a:t>m</a:t>
            </a:r>
            <a:r>
              <a:rPr lang="en-US" sz="2400" smtClean="0"/>
              <a:t>=1, 2, …, </a:t>
            </a:r>
            <a:r>
              <a:rPr lang="en-US" sz="2400" i="1" smtClean="0"/>
              <a:t>M</a:t>
            </a:r>
            <a:r>
              <a:rPr lang="en-US" sz="2400" smtClean="0"/>
              <a:t>; </a:t>
            </a:r>
            <a:r>
              <a:rPr lang="en-US" sz="2400" i="1" smtClean="0"/>
              <a:t>M</a:t>
            </a:r>
            <a:r>
              <a:rPr lang="en-US" sz="2400" smtClean="0"/>
              <a:t> is the </a:t>
            </a:r>
            <a:r>
              <a:rPr lang="en-US" sz="2400" b="1" smtClean="0"/>
              <a:t>final order</a:t>
            </a:r>
            <a:r>
              <a:rPr lang="en-US" sz="2400" smtClean="0"/>
              <a:t> of the filter).</a:t>
            </a:r>
          </a:p>
          <a:p>
            <a:endParaRPr lang="en-US" sz="1400" smtClean="0"/>
          </a:p>
          <a:p>
            <a:r>
              <a:rPr lang="en-US" sz="2400" smtClean="0"/>
              <a:t>All variables are with a subscript expressing the order of the predictor: </a:t>
            </a:r>
            <a:r>
              <a:rPr lang="en-US" sz="2400" b="1" smtClean="0"/>
              <a:t>R</a:t>
            </a:r>
            <a:r>
              <a:rPr lang="en-US" sz="2400" i="1" baseline="-25000" smtClean="0"/>
              <a:t>m</a:t>
            </a:r>
            <a:r>
              <a:rPr lang="en-US" sz="2400" smtClean="0"/>
              <a:t>, </a:t>
            </a:r>
            <a:r>
              <a:rPr lang="en-US" sz="2400" b="1" smtClean="0"/>
              <a:t>r</a:t>
            </a:r>
            <a:r>
              <a:rPr lang="en-US" sz="2400" i="1" baseline="-25000" smtClean="0"/>
              <a:t>m</a:t>
            </a:r>
            <a:r>
              <a:rPr lang="en-US" sz="2400" smtClean="0"/>
              <a:t>, </a:t>
            </a:r>
            <a:r>
              <a:rPr lang="en-US" sz="2400" b="1" smtClean="0"/>
              <a:t>a</a:t>
            </a:r>
            <a:r>
              <a:rPr lang="en-US" sz="2400" i="1" baseline="-25000" smtClean="0"/>
              <a:t>m</a:t>
            </a:r>
            <a:r>
              <a:rPr lang="en-US" sz="2400" smtClean="0"/>
              <a:t>, </a:t>
            </a:r>
            <a:r>
              <a:rPr lang="en-US" sz="2400" b="1" smtClean="0"/>
              <a:t>w</a:t>
            </a:r>
            <a:r>
              <a:rPr lang="en-US" sz="2400" i="1" baseline="-25000" smtClean="0"/>
              <a:t>opt,m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563020D1-42F5-4F9F-AC54-69CF46C9B650}" type="slidenum">
              <a:rPr lang="en-US" sz="1200">
                <a:solidFill>
                  <a:srgbClr val="003399"/>
                </a:solidFill>
              </a:rPr>
              <a:pPr/>
              <a:t>45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Levinson-Durbin Algorithm (2)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38200"/>
            <a:ext cx="7848600" cy="5181600"/>
          </a:xfrm>
        </p:spPr>
        <p:txBody>
          <a:bodyPr/>
          <a:lstStyle/>
          <a:p>
            <a:r>
              <a:rPr lang="en-US" sz="2400" smtClean="0"/>
              <a:t>Some order recursive equations can be written: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400" smtClean="0"/>
              <a:t>See more in [1].</a:t>
            </a:r>
            <a:r>
              <a:rPr lang="en-US" sz="2800" smtClean="0"/>
              <a:t> 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635125" y="1404938"/>
          <a:ext cx="5949950" cy="1719262"/>
        </p:xfrm>
        <a:graphic>
          <a:graphicData uri="http://schemas.openxmlformats.org/presentationml/2006/ole">
            <p:oleObj spid="_x0000_s17410" name="Equation" r:id="rId3" imgW="3340080" imgH="965160" progId="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33F21870-B08C-4B71-AB6C-E023EA3BF743}" type="slidenum">
              <a:rPr lang="en-US" sz="1200">
                <a:solidFill>
                  <a:srgbClr val="003399"/>
                </a:solidFill>
              </a:rPr>
              <a:pPr/>
              <a:t>46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Levinson-Durbin Algorithm (3)</a:t>
            </a:r>
          </a:p>
        </p:txBody>
      </p:sp>
      <p:sp>
        <p:nvSpPr>
          <p:cNvPr id="184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8077200" cy="5181600"/>
          </a:xfrm>
          <a:solidFill>
            <a:srgbClr val="CCECFF"/>
          </a:solidFill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	Summary of First Form: 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000" smtClean="0"/>
              <a:t>Given the values of the autocorrelation function (for the lags </a:t>
            </a:r>
            <a:r>
              <a:rPr lang="en-US" sz="2000" i="1" smtClean="0"/>
              <a:t>k </a:t>
            </a:r>
            <a:r>
              <a:rPr lang="en-US" sz="2000" smtClean="0"/>
              <a:t>= 0, 1, … </a:t>
            </a:r>
            <a:r>
              <a:rPr lang="en-US" sz="2000" i="1" smtClean="0"/>
              <a:t>M</a:t>
            </a:r>
            <a:r>
              <a:rPr lang="en-US" sz="2000" smtClean="0"/>
              <a:t>) </a:t>
            </a:r>
            <a:r>
              <a:rPr lang="en-US" sz="2000" i="1" smtClean="0"/>
              <a:t>r</a:t>
            </a:r>
            <a:r>
              <a:rPr lang="en-US" sz="2000" smtClean="0"/>
              <a:t>(0), </a:t>
            </a:r>
            <a:r>
              <a:rPr lang="en-US" sz="2000" i="1" smtClean="0"/>
              <a:t>r</a:t>
            </a:r>
            <a:r>
              <a:rPr lang="en-US" sz="2000" smtClean="0"/>
              <a:t>(1),…, </a:t>
            </a:r>
            <a:r>
              <a:rPr lang="en-US" sz="2000" i="1" smtClean="0"/>
              <a:t>r</a:t>
            </a:r>
            <a:r>
              <a:rPr lang="en-US" sz="2000" smtClean="0"/>
              <a:t>(</a:t>
            </a:r>
            <a:r>
              <a:rPr lang="en-US" sz="2000" i="1" smtClean="0"/>
              <a:t>M</a:t>
            </a:r>
            <a:r>
              <a:rPr lang="en-US" sz="2000" smtClean="0"/>
              <a:t>). These values can be estimated from the input data </a:t>
            </a:r>
            <a:r>
              <a:rPr lang="en-US" sz="2000" i="1" smtClean="0"/>
              <a:t>u</a:t>
            </a:r>
            <a:r>
              <a:rPr lang="en-US" sz="2000" smtClean="0"/>
              <a:t>(1), </a:t>
            </a:r>
            <a:r>
              <a:rPr lang="en-US" sz="2000" i="1" smtClean="0"/>
              <a:t>u</a:t>
            </a:r>
            <a:r>
              <a:rPr lang="en-US" sz="2000" smtClean="0"/>
              <a:t>(2), …, </a:t>
            </a:r>
            <a:r>
              <a:rPr lang="en-US" sz="2000" i="1" smtClean="0"/>
              <a:t>u</a:t>
            </a:r>
            <a:r>
              <a:rPr lang="en-US" sz="2000" smtClean="0"/>
              <a:t>(</a:t>
            </a:r>
            <a:r>
              <a:rPr lang="en-US" sz="2000" i="1" smtClean="0"/>
              <a:t>N</a:t>
            </a:r>
            <a:r>
              <a:rPr lang="en-US" sz="2000" smtClean="0"/>
              <a:t>), where </a:t>
            </a:r>
            <a:r>
              <a:rPr lang="en-US" sz="2000" i="1" smtClean="0"/>
              <a:t>N</a:t>
            </a:r>
            <a:r>
              <a:rPr lang="en-US" sz="2000" smtClean="0"/>
              <a:t> is total length of the input data, </a:t>
            </a:r>
            <a:r>
              <a:rPr lang="en-US" sz="2000" i="1" smtClean="0"/>
              <a:t>N</a:t>
            </a:r>
            <a:r>
              <a:rPr lang="en-US" sz="2000" smtClean="0"/>
              <a:t>&gt;&gt;</a:t>
            </a:r>
            <a:r>
              <a:rPr lang="en-US" sz="2000" i="1" smtClean="0"/>
              <a:t>M</a:t>
            </a:r>
            <a:r>
              <a:rPr lang="en-US" sz="2000" smtClean="0"/>
              <a:t>; by </a:t>
            </a:r>
            <a:r>
              <a:rPr lang="en-US" sz="2000" b="1" smtClean="0"/>
              <a:t>time average</a:t>
            </a:r>
            <a:r>
              <a:rPr lang="en-US" sz="2000" smtClean="0"/>
              <a:t>:</a:t>
            </a:r>
          </a:p>
          <a:p>
            <a:pPr marL="228600" indent="-228600">
              <a:lnSpc>
                <a:spcPct val="90000"/>
              </a:lnSpc>
            </a:pPr>
            <a:endParaRPr lang="en-US" sz="2000" smtClean="0"/>
          </a:p>
          <a:p>
            <a:pPr marL="228600" indent="-228600">
              <a:lnSpc>
                <a:spcPct val="90000"/>
              </a:lnSpc>
            </a:pPr>
            <a:endParaRPr lang="en-US" sz="1200" smtClean="0"/>
          </a:p>
          <a:p>
            <a:pPr marL="1104900" lvl="1" indent="-5207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smtClean="0"/>
              <a:t>Initialize </a:t>
            </a:r>
            <a:r>
              <a:rPr lang="en-US" sz="2000" smtClean="0">
                <a:sym typeface="Symbol" pitchFamily="18" charset="2"/>
              </a:rPr>
              <a:t></a:t>
            </a:r>
            <a:r>
              <a:rPr lang="en-US" sz="2000" baseline="-25000" smtClean="0">
                <a:sym typeface="Symbol" pitchFamily="18" charset="2"/>
              </a:rPr>
              <a:t>0</a:t>
            </a:r>
            <a:r>
              <a:rPr lang="en-US" sz="2000" smtClean="0">
                <a:sym typeface="Symbol" pitchFamily="18" charset="2"/>
              </a:rPr>
              <a:t>=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(1), </a:t>
            </a:r>
            <a:r>
              <a:rPr lang="en-US" sz="2000" i="1" smtClean="0">
                <a:sym typeface="Symbol" pitchFamily="18" charset="2"/>
              </a:rPr>
              <a:t>P</a:t>
            </a:r>
            <a:r>
              <a:rPr lang="en-US" sz="2000" baseline="-25000" smtClean="0">
                <a:sym typeface="Symbol" pitchFamily="18" charset="2"/>
              </a:rPr>
              <a:t>0</a:t>
            </a:r>
            <a:r>
              <a:rPr lang="en-US" sz="2000" smtClean="0">
                <a:sym typeface="Symbol" pitchFamily="18" charset="2"/>
              </a:rPr>
              <a:t>=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(0)</a:t>
            </a:r>
          </a:p>
          <a:p>
            <a:pPr marL="1104900" lvl="1" indent="-5207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smtClean="0">
                <a:sym typeface="Symbol" pitchFamily="18" charset="2"/>
              </a:rPr>
              <a:t>For </a:t>
            </a:r>
            <a:r>
              <a:rPr lang="en-US" sz="2000" i="1" smtClean="0">
                <a:sym typeface="Symbol" pitchFamily="18" charset="2"/>
              </a:rPr>
              <a:t>m</a:t>
            </a:r>
            <a:r>
              <a:rPr lang="en-US" sz="2000" smtClean="0">
                <a:sym typeface="Symbol" pitchFamily="18" charset="2"/>
              </a:rPr>
              <a:t>=1,…, </a:t>
            </a:r>
            <a:r>
              <a:rPr lang="en-US" sz="2000" i="1" smtClean="0">
                <a:sym typeface="Symbol" pitchFamily="18" charset="2"/>
              </a:rPr>
              <a:t>M</a:t>
            </a:r>
          </a:p>
          <a:p>
            <a:pPr marL="1104900" lvl="1" indent="-520700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1000" smtClean="0">
              <a:sym typeface="Symbol" pitchFamily="18" charset="2"/>
            </a:endParaRPr>
          </a:p>
          <a:p>
            <a:pPr marL="1600200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2.1				: </a:t>
            </a:r>
            <a:r>
              <a:rPr lang="en-US" sz="2000" b="1" smtClean="0">
                <a:sym typeface="Symbol" pitchFamily="18" charset="2"/>
              </a:rPr>
              <a:t>Reflection coefficients</a:t>
            </a:r>
          </a:p>
          <a:p>
            <a:pPr marL="1600200" lvl="2" indent="-381000">
              <a:lnSpc>
                <a:spcPct val="90000"/>
              </a:lnSpc>
              <a:buFont typeface="Wingdings" pitchFamily="2" charset="2"/>
              <a:buNone/>
            </a:pPr>
            <a:endParaRPr lang="en-US" sz="1600" smtClean="0">
              <a:sym typeface="Symbol" pitchFamily="18" charset="2"/>
            </a:endParaRPr>
          </a:p>
          <a:p>
            <a:pPr marL="1600200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2.2</a:t>
            </a:r>
          </a:p>
          <a:p>
            <a:pPr marL="1600200" lvl="2" indent="-381000">
              <a:lnSpc>
                <a:spcPct val="90000"/>
              </a:lnSpc>
              <a:buFont typeface="Wingdings" pitchFamily="2" charset="2"/>
              <a:buNone/>
            </a:pPr>
            <a:endParaRPr lang="en-US" sz="1400" smtClean="0">
              <a:sym typeface="Symbol" pitchFamily="18" charset="2"/>
            </a:endParaRPr>
          </a:p>
          <a:p>
            <a:pPr marL="1600200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2.3</a:t>
            </a:r>
          </a:p>
          <a:p>
            <a:pPr marL="1600200" lvl="2" indent="-381000">
              <a:lnSpc>
                <a:spcPct val="90000"/>
              </a:lnSpc>
              <a:buFont typeface="Wingdings" pitchFamily="2" charset="2"/>
              <a:buNone/>
            </a:pPr>
            <a:endParaRPr lang="en-US" sz="1600" smtClean="0">
              <a:sym typeface="Symbol" pitchFamily="18" charset="2"/>
            </a:endParaRPr>
          </a:p>
          <a:p>
            <a:pPr marL="1600200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2.4</a:t>
            </a:r>
            <a:r>
              <a:rPr lang="en-US" sz="1800" smtClean="0">
                <a:sym typeface="Symbol" pitchFamily="18" charset="2"/>
              </a:rPr>
              <a:t>	</a:t>
            </a:r>
          </a:p>
          <a:p>
            <a:pPr marL="228600" indent="-228600">
              <a:lnSpc>
                <a:spcPct val="90000"/>
              </a:lnSpc>
            </a:pPr>
            <a:endParaRPr lang="en-US" sz="2400" b="1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124200" y="2209800"/>
          <a:ext cx="2895600" cy="757238"/>
        </p:xfrm>
        <a:graphic>
          <a:graphicData uri="http://schemas.openxmlformats.org/presentationml/2006/ole">
            <p:oleObj spid="_x0000_s18434" name="Equation" r:id="rId3" imgW="1650960" imgH="431640" progId="">
              <p:embed/>
            </p:oleObj>
          </a:graphicData>
        </a:graphic>
      </p:graphicFrame>
      <p:graphicFrame>
        <p:nvGraphicFramePr>
          <p:cNvPr id="1843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743200" y="3657600"/>
          <a:ext cx="1371600" cy="779463"/>
        </p:xfrm>
        <a:graphic>
          <a:graphicData uri="http://schemas.openxmlformats.org/presentationml/2006/ole">
            <p:oleObj spid="_x0000_s18435" name="Equation" r:id="rId4" imgW="761760" imgH="431640" progId="">
              <p:embed/>
            </p:oleObj>
          </a:graphicData>
        </a:graphic>
      </p:graphicFrame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2743200" y="4379913"/>
          <a:ext cx="5638800" cy="520700"/>
        </p:xfrm>
        <a:graphic>
          <a:graphicData uri="http://schemas.openxmlformats.org/presentationml/2006/ole">
            <p:oleObj spid="_x0000_s18436" name="Equation" r:id="rId5" imgW="3022560" imgH="279360" progId="">
              <p:embed/>
            </p:oleObj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2743200" y="4800600"/>
          <a:ext cx="3733800" cy="768350"/>
        </p:xfrm>
        <a:graphic>
          <a:graphicData uri="http://schemas.openxmlformats.org/presentationml/2006/ole">
            <p:oleObj spid="_x0000_s18437" name="Equation" r:id="rId6" imgW="2095200" imgH="431640" progId="">
              <p:embed/>
            </p:oleObj>
          </a:graphicData>
        </a:graphic>
      </p:graphicFrame>
      <p:graphicFrame>
        <p:nvGraphicFramePr>
          <p:cNvPr id="18438" name="Object 11"/>
          <p:cNvGraphicFramePr>
            <a:graphicFrameLocks noChangeAspect="1"/>
          </p:cNvGraphicFramePr>
          <p:nvPr/>
        </p:nvGraphicFramePr>
        <p:xfrm>
          <a:off x="2743200" y="5562600"/>
          <a:ext cx="2057400" cy="471488"/>
        </p:xfrm>
        <a:graphic>
          <a:graphicData uri="http://schemas.openxmlformats.org/presentationml/2006/ole">
            <p:oleObj spid="_x0000_s18438" name="Equation" r:id="rId7" imgW="105408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28823DDE-E468-4544-B41F-D7AB648851FB}" type="slidenum">
              <a:rPr lang="en-US" sz="1200">
                <a:solidFill>
                  <a:srgbClr val="003399"/>
                </a:solidFill>
              </a:rPr>
              <a:pPr/>
              <a:t>47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Levinson-Durbin Algorithm (4)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38200"/>
            <a:ext cx="7848600" cy="3657600"/>
          </a:xfrm>
          <a:solidFill>
            <a:srgbClr val="CCECFF"/>
          </a:solidFill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400" b="1" smtClean="0"/>
              <a:t>Summary of Second Form:</a:t>
            </a:r>
          </a:p>
          <a:p>
            <a:pPr marL="609600" indent="-609600">
              <a:buFont typeface="Wingdings" pitchFamily="2" charset="2"/>
              <a:buNone/>
            </a:pPr>
            <a:endParaRPr lang="en-US" sz="1000" b="1" smtClean="0"/>
          </a:p>
          <a:p>
            <a:pPr marL="609600" indent="-609600">
              <a:buFont typeface="Wingdings" pitchFamily="2" charset="2"/>
              <a:buNone/>
            </a:pPr>
            <a:r>
              <a:rPr lang="en-US" sz="2400" smtClean="0"/>
              <a:t>Given </a:t>
            </a:r>
            <a:r>
              <a:rPr lang="en-US" sz="2400" i="1" smtClean="0"/>
              <a:t>r</a:t>
            </a:r>
            <a:r>
              <a:rPr lang="en-US" sz="2400" smtClean="0"/>
              <a:t>(0) and </a:t>
            </a:r>
            <a:r>
              <a:rPr lang="en-US" sz="2400" smtClean="0">
                <a:sym typeface="Symbol" pitchFamily="18" charset="2"/>
              </a:rPr>
              <a:t>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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…, </a:t>
            </a:r>
            <a:r>
              <a:rPr lang="en-US" sz="2400" i="1" baseline="-25000" smtClean="0">
                <a:sym typeface="Symbol" pitchFamily="18" charset="2"/>
              </a:rPr>
              <a:t>M</a:t>
            </a:r>
          </a:p>
          <a:p>
            <a:pPr marL="609600" indent="-609600">
              <a:buFont typeface="Wingdings" pitchFamily="2" charset="2"/>
              <a:buNone/>
            </a:pPr>
            <a:endParaRPr lang="en-US" sz="1000" i="1" baseline="-25000" smtClean="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>
                <a:sym typeface="Symbol" pitchFamily="18" charset="2"/>
              </a:rPr>
              <a:t>Initialize </a:t>
            </a:r>
            <a:r>
              <a:rPr lang="en-US" sz="2400" i="1" smtClean="0">
                <a:sym typeface="Symbol" pitchFamily="18" charset="2"/>
              </a:rPr>
              <a:t>P</a:t>
            </a:r>
            <a:r>
              <a:rPr lang="en-US" sz="2400" smtClean="0">
                <a:sym typeface="Symbol" pitchFamily="18" charset="2"/>
              </a:rPr>
              <a:t>(0)= </a:t>
            </a:r>
            <a:r>
              <a:rPr lang="en-US" sz="2400" i="1" smtClean="0"/>
              <a:t>r</a:t>
            </a:r>
            <a:r>
              <a:rPr lang="en-US" sz="2400" smtClean="0"/>
              <a:t>(0)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1000" smtClean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smtClean="0"/>
              <a:t>For </a:t>
            </a:r>
            <a:r>
              <a:rPr lang="en-US" sz="2400" i="1" smtClean="0"/>
              <a:t>m</a:t>
            </a:r>
            <a:r>
              <a:rPr lang="en-US" sz="2400" smtClean="0"/>
              <a:t>=1, …, </a:t>
            </a:r>
            <a:r>
              <a:rPr lang="en-US" sz="2400" i="1" smtClean="0"/>
              <a:t>M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1000" i="1" smtClean="0"/>
          </a:p>
          <a:p>
            <a:pPr marL="990600" lvl="1" indent="-533400">
              <a:buFont typeface="Wingdings" pitchFamily="2" charset="2"/>
              <a:buNone/>
            </a:pPr>
            <a:r>
              <a:rPr lang="en-US" sz="2400" smtClean="0"/>
              <a:t>  2.1</a:t>
            </a:r>
          </a:p>
          <a:p>
            <a:pPr marL="990600" lvl="1" indent="-533400">
              <a:buFont typeface="Wingdings" pitchFamily="2" charset="2"/>
              <a:buNone/>
            </a:pPr>
            <a:endParaRPr lang="en-US" sz="800" smtClean="0"/>
          </a:p>
          <a:p>
            <a:pPr marL="990600" lvl="1" indent="-533400">
              <a:buFont typeface="Wingdings" pitchFamily="2" charset="2"/>
              <a:buNone/>
            </a:pPr>
            <a:r>
              <a:rPr lang="en-US" sz="2400" smtClean="0"/>
              <a:t>  2.2	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566988" y="3276600"/>
          <a:ext cx="5151437" cy="476250"/>
        </p:xfrm>
        <a:graphic>
          <a:graphicData uri="http://schemas.openxmlformats.org/presentationml/2006/ole">
            <p:oleObj spid="_x0000_s19458" name="Equation" r:id="rId3" imgW="3022560" imgH="279360" progId="">
              <p:embed/>
            </p:oleObj>
          </a:graphicData>
        </a:graphic>
      </p:graphicFrame>
      <p:graphicFrame>
        <p:nvGraphicFramePr>
          <p:cNvPr id="1945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209800" y="3854450"/>
          <a:ext cx="2133600" cy="488950"/>
        </p:xfrm>
        <a:graphic>
          <a:graphicData uri="http://schemas.openxmlformats.org/presentationml/2006/ole">
            <p:oleObj spid="_x0000_s19459" name="Equation" r:id="rId4" imgW="1054080" imgH="241200" progId="">
              <p:embed/>
            </p:oleObj>
          </a:graphicData>
        </a:graphic>
      </p:graphicFrame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746125" y="4683125"/>
            <a:ext cx="356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See Example 2, p. 260, [1]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852A5D22-C812-4FA7-B2AD-AC6B3F8005D9}" type="slidenum">
              <a:rPr lang="en-US" sz="1200">
                <a:solidFill>
                  <a:srgbClr val="003399"/>
                </a:solidFill>
              </a:rPr>
              <a:pPr/>
              <a:t>48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204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6. LP: Inverse Levinson-Durbin Algorithm </a:t>
            </a:r>
          </a:p>
        </p:txBody>
      </p:sp>
      <p:sp>
        <p:nvSpPr>
          <p:cNvPr id="20486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7848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Inverse problem:</a:t>
            </a:r>
            <a:r>
              <a:rPr lang="en-US" sz="2400" smtClean="0"/>
              <a:t> Given prediction error filter vector </a:t>
            </a:r>
            <a:r>
              <a:rPr lang="en-US" sz="2400" i="1" smtClean="0"/>
              <a:t>a</a:t>
            </a:r>
            <a:r>
              <a:rPr lang="en-US" sz="2400" i="1" baseline="-25000" smtClean="0"/>
              <a:t>M</a:t>
            </a:r>
            <a:r>
              <a:rPr lang="en-US" sz="2400" baseline="-25000" smtClean="0"/>
              <a:t>,1</a:t>
            </a:r>
            <a:r>
              <a:rPr lang="en-US" sz="2400" smtClean="0"/>
              <a:t>, </a:t>
            </a:r>
            <a:r>
              <a:rPr lang="en-US" sz="2400" i="1" smtClean="0"/>
              <a:t>a</a:t>
            </a:r>
            <a:r>
              <a:rPr lang="en-US" sz="2400" i="1" baseline="-25000" smtClean="0"/>
              <a:t>M</a:t>
            </a:r>
            <a:r>
              <a:rPr lang="en-US" sz="2400" baseline="-25000" smtClean="0"/>
              <a:t>,2</a:t>
            </a:r>
            <a:r>
              <a:rPr lang="en-US" sz="2400" smtClean="0"/>
              <a:t>,…, </a:t>
            </a:r>
            <a:r>
              <a:rPr lang="en-US" sz="2400" i="1" smtClean="0"/>
              <a:t>a</a:t>
            </a:r>
            <a:r>
              <a:rPr lang="en-US" sz="2400" i="1" baseline="-25000" smtClean="0"/>
              <a:t>M</a:t>
            </a:r>
            <a:r>
              <a:rPr lang="en-US" sz="2400" baseline="-25000" smtClean="0"/>
              <a:t>,</a:t>
            </a:r>
            <a:r>
              <a:rPr lang="en-US" sz="2400" i="1" baseline="-25000" smtClean="0"/>
              <a:t>M</a:t>
            </a:r>
            <a:r>
              <a:rPr lang="en-US" sz="2400" i="1" smtClean="0"/>
              <a:t>, </a:t>
            </a:r>
            <a:r>
              <a:rPr lang="en-US" sz="2400" smtClean="0"/>
              <a:t>solve for the corresponding set of reflection coefficients </a:t>
            </a:r>
            <a:r>
              <a:rPr lang="en-US" sz="2400" smtClean="0">
                <a:sym typeface="Symbol" pitchFamily="18" charset="2"/>
              </a:rPr>
              <a:t>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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,…, </a:t>
            </a:r>
            <a:r>
              <a:rPr lang="en-US" sz="2400" i="1" baseline="-25000" smtClean="0">
                <a:sym typeface="Symbol" pitchFamily="18" charset="2"/>
              </a:rPr>
              <a:t>M</a:t>
            </a:r>
            <a:r>
              <a:rPr lang="en-US" sz="2400" i="1" smtClean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Starting with set of {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i="1" baseline="-25000" smtClean="0">
                <a:sym typeface="Symbol" pitchFamily="18" charset="2"/>
              </a:rPr>
              <a:t>M</a:t>
            </a:r>
            <a:r>
              <a:rPr lang="en-US" sz="2400" baseline="-25000" smtClean="0">
                <a:sym typeface="Symbol" pitchFamily="18" charset="2"/>
              </a:rPr>
              <a:t>,</a:t>
            </a:r>
            <a:r>
              <a:rPr lang="en-US" sz="2400" i="1" baseline="-25000" smtClean="0">
                <a:sym typeface="Symbol" pitchFamily="18" charset="2"/>
              </a:rPr>
              <a:t>k</a:t>
            </a:r>
            <a:r>
              <a:rPr lang="en-US" sz="2400" smtClean="0">
                <a:sym typeface="Symbol" pitchFamily="18" charset="2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Using:</a:t>
            </a:r>
          </a:p>
          <a:p>
            <a:pPr lvl="1">
              <a:lnSpc>
                <a:spcPct val="90000"/>
              </a:lnSpc>
            </a:pPr>
            <a:endParaRPr lang="en-US" sz="140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with </a:t>
            </a:r>
            <a:r>
              <a:rPr lang="en-US" sz="2400" i="1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=</a:t>
            </a:r>
            <a:r>
              <a:rPr lang="en-US" sz="2400" i="1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-1, …, 2; to compute the vectors of the corresponding prediction error filters of order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i="1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-1, </a:t>
            </a:r>
            <a:r>
              <a:rPr lang="en-US" sz="2400" i="1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-2,…, 1.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Finally, using: </a:t>
            </a:r>
            <a:endParaRPr lang="en-US" sz="180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to determine the desired set of </a:t>
            </a:r>
            <a:r>
              <a:rPr lang="en-US" sz="2000" smtClean="0">
                <a:sym typeface="Symbol" pitchFamily="18" charset="2"/>
              </a:rPr>
              <a:t></a:t>
            </a:r>
            <a:r>
              <a:rPr lang="en-US" sz="2000" i="1" baseline="-25000" smtClean="0">
                <a:sym typeface="Symbol" pitchFamily="18" charset="2"/>
              </a:rPr>
              <a:t>M</a:t>
            </a:r>
            <a:r>
              <a:rPr lang="en-US" sz="2000" smtClean="0">
                <a:sym typeface="Symbol" pitchFamily="18" charset="2"/>
              </a:rPr>
              <a:t>, </a:t>
            </a:r>
            <a:r>
              <a:rPr lang="en-US" sz="2000" i="1" baseline="-25000" smtClean="0">
                <a:sym typeface="Symbol" pitchFamily="18" charset="2"/>
              </a:rPr>
              <a:t>M</a:t>
            </a:r>
            <a:r>
              <a:rPr lang="en-US" sz="2000" baseline="-25000" smtClean="0">
                <a:sym typeface="Symbol" pitchFamily="18" charset="2"/>
              </a:rPr>
              <a:t>-1</a:t>
            </a:r>
            <a:r>
              <a:rPr lang="en-US" sz="2000" smtClean="0">
                <a:sym typeface="Symbol" pitchFamily="18" charset="2"/>
              </a:rPr>
              <a:t>,…, 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i="1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/>
              <a:t>	See Example 3, p. 261, [1]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i="1" smtClean="0">
              <a:sym typeface="Symbol" pitchFamily="18" charset="2"/>
            </a:endParaRPr>
          </a:p>
        </p:txBody>
      </p:sp>
      <p:graphicFrame>
        <p:nvGraphicFramePr>
          <p:cNvPr id="20482" name="Object 1028"/>
          <p:cNvGraphicFramePr>
            <a:graphicFrameLocks noChangeAspect="1"/>
          </p:cNvGraphicFramePr>
          <p:nvPr>
            <p:ph sz="quarter" idx="2"/>
          </p:nvPr>
        </p:nvGraphicFramePr>
        <p:xfrm>
          <a:off x="2720975" y="2368550"/>
          <a:ext cx="4616450" cy="908050"/>
        </p:xfrm>
        <a:graphic>
          <a:graphicData uri="http://schemas.openxmlformats.org/presentationml/2006/ole">
            <p:oleObj spid="_x0000_s20482" name="Equation" r:id="rId3" imgW="2323800" imgH="457200" progId="">
              <p:embed/>
            </p:oleObj>
          </a:graphicData>
        </a:graphic>
      </p:graphicFrame>
      <p:graphicFrame>
        <p:nvGraphicFramePr>
          <p:cNvPr id="20483" name="Object 1030"/>
          <p:cNvGraphicFramePr>
            <a:graphicFrameLocks noChangeAspect="1"/>
          </p:cNvGraphicFramePr>
          <p:nvPr>
            <p:ph sz="quarter" idx="3"/>
          </p:nvPr>
        </p:nvGraphicFramePr>
        <p:xfrm>
          <a:off x="3541713" y="4349750"/>
          <a:ext cx="3487737" cy="450850"/>
        </p:xfrm>
        <a:graphic>
          <a:graphicData uri="http://schemas.openxmlformats.org/presentationml/2006/ole">
            <p:oleObj spid="_x0000_s20483" name="Equation" r:id="rId4" imgW="1866600" imgH="24120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FE9469C1-6CFD-4754-9260-558F93CC4FC2}" type="slidenum">
              <a:rPr lang="en-US" sz="1200">
                <a:solidFill>
                  <a:srgbClr val="003399"/>
                </a:solidFill>
              </a:rPr>
              <a:pPr/>
              <a:t>5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Mean-Squared Error (Cost Function)</a:t>
            </a:r>
            <a:endParaRPr lang="fr-FR" sz="280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2895600" y="1447800"/>
          <a:ext cx="3352800" cy="547688"/>
        </p:xfrm>
        <a:graphic>
          <a:graphicData uri="http://schemas.openxmlformats.org/presentationml/2006/ole">
            <p:oleObj spid="_x0000_s1026" name="Equation" r:id="rId3" imgW="1714320" imgH="279360" progId="">
              <p:embed/>
            </p:oleObj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2971800" y="2362200"/>
          <a:ext cx="2286000" cy="404813"/>
        </p:xfrm>
        <a:graphic>
          <a:graphicData uri="http://schemas.openxmlformats.org/presentationml/2006/ole">
            <p:oleObj spid="_x0000_s1027" name="Equation" r:id="rId4" imgW="1143000" imgH="203040" progId="">
              <p:embed/>
            </p:oleObj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2971800" y="2743200"/>
          <a:ext cx="3429000" cy="2430463"/>
        </p:xfrm>
        <a:graphic>
          <a:graphicData uri="http://schemas.openxmlformats.org/presentationml/2006/ole">
            <p:oleObj spid="_x0000_s1028" name="Equation" r:id="rId5" imgW="1930320" imgH="1371600" progId="">
              <p:embed/>
            </p:oleObj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1676400" y="914400"/>
            <a:ext cx="521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Mean-Squared Error (Cost Function):</a:t>
            </a:r>
            <a:endParaRPr lang="fr-FR" sz="2400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1736725" y="1944688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/>
              <a:t>where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2209800" y="5410200"/>
            <a:ext cx="457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400" b="1"/>
              <a:t>Question:</a:t>
            </a:r>
            <a:r>
              <a:rPr lang="fr-FR" sz="2400"/>
              <a:t> Condition for </a:t>
            </a:r>
            <a:r>
              <a:rPr lang="fr-FR" sz="2400" i="1">
                <a:latin typeface="Times New Roman" pitchFamily="18" charset="0"/>
              </a:rPr>
              <a:t>J</a:t>
            </a:r>
            <a:r>
              <a:rPr lang="fr-FR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fr-FR" sz="2400" i="1">
                <a:latin typeface="Times New Roman" pitchFamily="18" charset="0"/>
              </a:rPr>
              <a:t>J</a:t>
            </a:r>
            <a:r>
              <a:rPr lang="fr-FR" sz="2400" baseline="-25000">
                <a:latin typeface="Times New Roman" pitchFamily="18" charset="0"/>
              </a:rPr>
              <a:t>min </a:t>
            </a:r>
            <a:r>
              <a:rPr lang="fr-FR" sz="2400"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1029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9" name="Equation" r:id="rId6" imgW="114120" imgH="21564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7B58800E-1027-47AB-86A2-90BC9A0CFF10}" type="slidenum">
              <a:rPr lang="en-US" sz="1200">
                <a:solidFill>
                  <a:srgbClr val="003399"/>
                </a:solidFill>
              </a:rPr>
              <a:pPr/>
              <a:t>6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Principle of Orthogonality (1)</a:t>
            </a:r>
            <a:endParaRPr lang="fr-FR" sz="2800" smtClean="0"/>
          </a:p>
        </p:txBody>
      </p:sp>
      <p:sp>
        <p:nvSpPr>
          <p:cNvPr id="2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181600"/>
          </a:xfrm>
        </p:spPr>
        <p:txBody>
          <a:bodyPr/>
          <a:lstStyle/>
          <a:p>
            <a:r>
              <a:rPr lang="fr-FR" sz="2400" smtClean="0"/>
              <a:t>Taking derivative of </a:t>
            </a:r>
            <a:r>
              <a:rPr lang="fr-FR" sz="2400" i="1" smtClean="0">
                <a:latin typeface="Times New Roman" pitchFamily="18" charset="0"/>
              </a:rPr>
              <a:t>J</a:t>
            </a:r>
            <a:r>
              <a:rPr lang="fr-FR" sz="2400" i="1" smtClean="0"/>
              <a:t> </a:t>
            </a:r>
            <a:r>
              <a:rPr lang="fr-FR" sz="2400" smtClean="0"/>
              <a:t>with respect to </a:t>
            </a:r>
            <a:r>
              <a:rPr lang="fr-FR" sz="2400" i="1" smtClean="0">
                <a:latin typeface="Times New Roman" pitchFamily="18" charset="0"/>
              </a:rPr>
              <a:t>w</a:t>
            </a:r>
            <a:r>
              <a:rPr lang="fr-FR" sz="2400" smtClean="0"/>
              <a:t>*:</a:t>
            </a:r>
          </a:p>
          <a:p>
            <a:endParaRPr lang="fr-FR" sz="2400" smtClean="0"/>
          </a:p>
          <a:p>
            <a:endParaRPr lang="fr-FR" sz="2400" smtClean="0"/>
          </a:p>
          <a:p>
            <a:pPr>
              <a:buFont typeface="Wingdings" pitchFamily="2" charset="2"/>
              <a:buNone/>
            </a:pPr>
            <a:r>
              <a:rPr lang="fr-FR" sz="2400" smtClean="0"/>
              <a:t>	Let                                           : </a:t>
            </a:r>
            <a:r>
              <a:rPr lang="fr-FR" sz="2400" b="1" smtClean="0"/>
              <a:t>Principle of orthogonality</a:t>
            </a:r>
          </a:p>
          <a:p>
            <a:pPr>
              <a:buFont typeface="Wingdings" pitchFamily="2" charset="2"/>
              <a:buNone/>
            </a:pPr>
            <a:endParaRPr lang="fr-FR" sz="2400" smtClean="0"/>
          </a:p>
          <a:p>
            <a:r>
              <a:rPr lang="fr-FR" sz="2400" smtClean="0"/>
              <a:t>Moreover:</a:t>
            </a:r>
          </a:p>
          <a:p>
            <a:endParaRPr lang="fr-FR" sz="1400" smtClean="0"/>
          </a:p>
          <a:p>
            <a:pPr>
              <a:buFont typeface="Wingdings" pitchFamily="2" charset="2"/>
              <a:buNone/>
            </a:pPr>
            <a:r>
              <a:rPr lang="fr-FR" sz="2400" smtClean="0"/>
              <a:t>	with optimum condition:</a:t>
            </a:r>
          </a:p>
          <a:p>
            <a:pPr>
              <a:buFont typeface="Wingdings" pitchFamily="2" charset="2"/>
              <a:buNone/>
            </a:pPr>
            <a:endParaRPr lang="fr-FR" sz="1800" smtClean="0"/>
          </a:p>
          <a:p>
            <a:pPr>
              <a:buFont typeface="Wingdings" pitchFamily="2" charset="2"/>
              <a:buNone/>
            </a:pPr>
            <a:r>
              <a:rPr lang="fr-FR" sz="2400" smtClean="0"/>
              <a:t>	then</a:t>
            </a:r>
          </a:p>
          <a:p>
            <a:pPr>
              <a:buFont typeface="Wingdings" pitchFamily="2" charset="2"/>
              <a:buNone/>
            </a:pPr>
            <a:endParaRPr lang="fr-FR" sz="1400" smtClean="0"/>
          </a:p>
          <a:p>
            <a:pPr>
              <a:buFont typeface="Wingdings" pitchFamily="2" charset="2"/>
              <a:buNone/>
            </a:pPr>
            <a:r>
              <a:rPr lang="fr-FR" sz="2400" smtClean="0"/>
              <a:t>	and </a:t>
            </a:r>
          </a:p>
          <a:p>
            <a:pPr>
              <a:buFont typeface="Wingdings" pitchFamily="2" charset="2"/>
              <a:buNone/>
            </a:pPr>
            <a:endParaRPr lang="fr-FR" sz="2400" smtClean="0"/>
          </a:p>
          <a:p>
            <a:endParaRPr lang="fr-FR" sz="2400" smtClean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2286000" y="1377950"/>
          <a:ext cx="4495800" cy="690563"/>
        </p:xfrm>
        <a:graphic>
          <a:graphicData uri="http://schemas.openxmlformats.org/presentationml/2006/ole">
            <p:oleObj spid="_x0000_s2050" name="Equation" r:id="rId3" imgW="2590560" imgH="393480" progId="">
              <p:embed/>
            </p:oleObj>
          </a:graphicData>
        </a:graphic>
      </p:graphicFrame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1447800" y="2146300"/>
          <a:ext cx="3200400" cy="693738"/>
        </p:xfrm>
        <a:graphic>
          <a:graphicData uri="http://schemas.openxmlformats.org/presentationml/2006/ole">
            <p:oleObj spid="_x0000_s2051" name="Equation" r:id="rId4" imgW="1815840" imgH="393480" progId="">
              <p:embed/>
            </p:oleObj>
          </a:graphicData>
        </a:graphic>
      </p:graphicFrame>
      <p:graphicFrame>
        <p:nvGraphicFramePr>
          <p:cNvPr id="2052" name="Object 2"/>
          <p:cNvGraphicFramePr>
            <a:graphicFrameLocks noChangeAspect="1"/>
          </p:cNvGraphicFramePr>
          <p:nvPr/>
        </p:nvGraphicFramePr>
        <p:xfrm>
          <a:off x="2514600" y="3124200"/>
          <a:ext cx="3657600" cy="484188"/>
        </p:xfrm>
        <a:graphic>
          <a:graphicData uri="http://schemas.openxmlformats.org/presentationml/2006/ole">
            <p:oleObj spid="_x0000_s2052" name="Equation" r:id="rId5" imgW="1917360" imgH="253800" progId="">
              <p:embed/>
            </p:oleObj>
          </a:graphicData>
        </a:graphic>
      </p:graphicFrame>
      <p:graphicFrame>
        <p:nvGraphicFramePr>
          <p:cNvPr id="205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53" name="Equation" r:id="rId6" imgW="114120" imgH="215640" progId="">
              <p:embed/>
            </p:oleObj>
          </a:graphicData>
        </a:graphic>
      </p:graphicFrame>
      <p:graphicFrame>
        <p:nvGraphicFramePr>
          <p:cNvPr id="2054" name="Object 4"/>
          <p:cNvGraphicFramePr>
            <a:graphicFrameLocks noChangeAspect="1"/>
          </p:cNvGraphicFramePr>
          <p:nvPr/>
        </p:nvGraphicFramePr>
        <p:xfrm>
          <a:off x="4343400" y="3829050"/>
          <a:ext cx="2133600" cy="490538"/>
        </p:xfrm>
        <a:graphic>
          <a:graphicData uri="http://schemas.openxmlformats.org/presentationml/2006/ole">
            <p:oleObj spid="_x0000_s2054" name="Equation" r:id="rId7" imgW="1104840" imgH="253800" progId="">
              <p:embed/>
            </p:oleObj>
          </a:graphicData>
        </a:graphic>
      </p:graphicFrame>
      <p:graphicFrame>
        <p:nvGraphicFramePr>
          <p:cNvPr id="2055" name="Object 5"/>
          <p:cNvGraphicFramePr>
            <a:graphicFrameLocks noChangeAspect="1"/>
          </p:cNvGraphicFramePr>
          <p:nvPr/>
        </p:nvGraphicFramePr>
        <p:xfrm>
          <a:off x="1828800" y="4648200"/>
          <a:ext cx="2209800" cy="450850"/>
        </p:xfrm>
        <a:graphic>
          <a:graphicData uri="http://schemas.openxmlformats.org/presentationml/2006/ole">
            <p:oleObj spid="_x0000_s2055" name="Equation" r:id="rId8" imgW="1244520" imgH="253800" progId="">
              <p:embed/>
            </p:oleObj>
          </a:graphicData>
        </a:graphic>
      </p:graphicFrame>
      <p:graphicFrame>
        <p:nvGraphicFramePr>
          <p:cNvPr id="2056" name="Object 6"/>
          <p:cNvGraphicFramePr>
            <a:graphicFrameLocks noChangeAspect="1"/>
          </p:cNvGraphicFramePr>
          <p:nvPr/>
        </p:nvGraphicFramePr>
        <p:xfrm>
          <a:off x="1752600" y="5275263"/>
          <a:ext cx="2819400" cy="493712"/>
        </p:xfrm>
        <a:graphic>
          <a:graphicData uri="http://schemas.openxmlformats.org/presentationml/2006/ole">
            <p:oleObj spid="_x0000_s2056" name="Equation" r:id="rId9" imgW="1384200" imgH="24120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8E662505-6033-4118-8A2D-CE38852464E8}" type="slidenum">
              <a:rPr lang="en-US" sz="1200">
                <a:solidFill>
                  <a:srgbClr val="003399"/>
                </a:solidFill>
              </a:rPr>
              <a:pPr/>
              <a:t>7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Principle of Orthogonality (2)</a:t>
            </a:r>
            <a:endParaRPr lang="fr-FR" sz="280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sz="2400" smtClean="0"/>
              <a:t> The </a:t>
            </a:r>
            <a:r>
              <a:rPr lang="en-US" sz="2400" b="1" smtClean="0"/>
              <a:t>principle of orthogonality</a:t>
            </a:r>
            <a:r>
              <a:rPr lang="en-US" sz="2400" smtClean="0"/>
              <a:t> states that:</a:t>
            </a:r>
          </a:p>
          <a:p>
            <a:pPr lvl="1"/>
            <a:r>
              <a:rPr lang="en-US" sz="2400" smtClean="0"/>
              <a:t>The necessary and sufficient condition for the cost function </a:t>
            </a:r>
            <a:r>
              <a:rPr lang="en-US" sz="2400" i="1" smtClean="0">
                <a:latin typeface="Times New Roman" pitchFamily="18" charset="0"/>
              </a:rPr>
              <a:t>J</a:t>
            </a:r>
            <a:r>
              <a:rPr lang="en-US" sz="2400" smtClean="0"/>
              <a:t> to attain its minimum value is that the estimation error and the input values are orthogonal to each other.</a:t>
            </a:r>
          </a:p>
          <a:p>
            <a:pPr lvl="1"/>
            <a:endParaRPr lang="en-US" sz="2400" smtClean="0"/>
          </a:p>
          <a:p>
            <a:r>
              <a:rPr lang="en-US" sz="2400" smtClean="0"/>
              <a:t> The corollary:</a:t>
            </a:r>
          </a:p>
          <a:p>
            <a:pPr lvl="1"/>
            <a:r>
              <a:rPr lang="en-US" sz="2400" smtClean="0"/>
              <a:t>When the filter operates in its optimum condition, the output of the filter is orthogonal to the estimation error.</a:t>
            </a:r>
          </a:p>
          <a:p>
            <a:endParaRPr lang="fr-FR" sz="2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1365A53C-0550-4CD2-A500-C86869A6B224}" type="slidenum">
              <a:rPr lang="en-US" sz="1200">
                <a:solidFill>
                  <a:srgbClr val="003399"/>
                </a:solidFill>
              </a:rPr>
              <a:pPr/>
              <a:t>8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Wiener-Hopf Equations (1)</a:t>
            </a:r>
            <a:endParaRPr lang="fr-FR" sz="280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7772400" cy="5257800"/>
          </a:xfrm>
        </p:spPr>
        <p:txBody>
          <a:bodyPr/>
          <a:lstStyle/>
          <a:p>
            <a:r>
              <a:rPr lang="en-US" sz="2400" smtClean="0"/>
              <a:t>The MMSE criterion for designing the optimal filter leads to a set of equations given by:</a:t>
            </a:r>
          </a:p>
          <a:p>
            <a:endParaRPr lang="en-US" sz="36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then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where </a:t>
            </a:r>
            <a:r>
              <a:rPr lang="en-US" sz="2400" i="1" smtClean="0"/>
              <a:t>r(k) </a:t>
            </a:r>
            <a:r>
              <a:rPr lang="en-US" sz="2400" smtClean="0"/>
              <a:t>is the auto-correlation function of the input, </a:t>
            </a:r>
            <a:r>
              <a:rPr lang="en-US" sz="2400" i="1" smtClean="0"/>
              <a:t>p(k)</a:t>
            </a:r>
            <a:r>
              <a:rPr lang="en-US" sz="2400" smtClean="0"/>
              <a:t> is the cross-correlation between the input and the desired response, and </a:t>
            </a:r>
            <a:r>
              <a:rPr lang="en-US" sz="2400" i="1" smtClean="0"/>
              <a:t>w</a:t>
            </a:r>
            <a:r>
              <a:rPr lang="en-US" sz="2400" i="1" baseline="-25000" smtClean="0"/>
              <a:t>opt,i</a:t>
            </a:r>
            <a:r>
              <a:rPr lang="en-US" sz="2400" i="1" smtClean="0"/>
              <a:t> </a:t>
            </a:r>
            <a:r>
              <a:rPr lang="en-US" sz="2400" smtClean="0"/>
              <a:t>is the </a:t>
            </a:r>
            <a:r>
              <a:rPr lang="en-US" sz="2400" i="1" smtClean="0"/>
              <a:t>i</a:t>
            </a:r>
            <a:r>
              <a:rPr lang="en-US" sz="2400" i="1" baseline="30000" smtClean="0"/>
              <a:t>th</a:t>
            </a:r>
            <a:r>
              <a:rPr lang="en-US" sz="2400" i="1" smtClean="0"/>
              <a:t> </a:t>
            </a:r>
            <a:r>
              <a:rPr lang="en-US" sz="2400" smtClean="0"/>
              <a:t>optimal weight value.</a:t>
            </a:r>
          </a:p>
          <a:p>
            <a:pPr>
              <a:buFont typeface="Wingdings" pitchFamily="2" charset="2"/>
              <a:buNone/>
            </a:pPr>
            <a:endParaRPr lang="en-US" sz="1000" smtClean="0"/>
          </a:p>
          <a:p>
            <a:r>
              <a:rPr lang="en-US" sz="2400" smtClean="0"/>
              <a:t>These equations are known as the </a:t>
            </a:r>
            <a:r>
              <a:rPr lang="en-US" sz="2400" b="1" smtClean="0"/>
              <a:t>Wiener - Hopf equations</a:t>
            </a:r>
            <a:r>
              <a:rPr lang="en-US" sz="2400" smtClean="0"/>
              <a:t> and form the basis for adaptive filtering algorithms.</a:t>
            </a:r>
          </a:p>
          <a:p>
            <a:endParaRPr lang="fr-FR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2249488" y="1738313"/>
          <a:ext cx="4346575" cy="388937"/>
        </p:xfrm>
        <a:graphic>
          <a:graphicData uri="http://schemas.openxmlformats.org/presentationml/2006/ole">
            <p:oleObj spid="_x0000_s3074" name="Equation" r:id="rId3" imgW="2565360" imgH="228600" progId="">
              <p:embed/>
            </p:oleObj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1981200" y="2209800"/>
          <a:ext cx="6019800" cy="774700"/>
        </p:xfrm>
        <a:graphic>
          <a:graphicData uri="http://schemas.openxmlformats.org/presentationml/2006/ole">
            <p:oleObj spid="_x0000_s3075" name="Equation" r:id="rId4" imgW="3352680" imgH="43164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		 </a:t>
            </a:r>
            <a:r>
              <a:rPr lang="en-US" sz="1200"/>
              <a:t> </a:t>
            </a:r>
            <a:fld id="{4FA57498-E8C8-45A3-86B1-3046D8220399}" type="slidenum">
              <a:rPr lang="en-US" sz="1200">
                <a:solidFill>
                  <a:srgbClr val="003399"/>
                </a:solidFill>
              </a:rPr>
              <a:pPr/>
              <a:t>9</a:t>
            </a:fld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5. WF: Wiener-Hopf Equations (2)</a:t>
            </a:r>
            <a:endParaRPr lang="fr-FR" sz="2800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r>
              <a:rPr lang="fr-FR" sz="2400" smtClean="0"/>
              <a:t> In matrix form:</a:t>
            </a:r>
          </a:p>
          <a:p>
            <a:endParaRPr lang="fr-FR" sz="2400" smtClean="0"/>
          </a:p>
          <a:p>
            <a:pPr>
              <a:buFont typeface="Wingdings" pitchFamily="2" charset="2"/>
              <a:buNone/>
            </a:pPr>
            <a:r>
              <a:rPr lang="fr-FR" sz="2400" smtClean="0"/>
              <a:t>	where</a:t>
            </a:r>
          </a:p>
          <a:p>
            <a:pPr>
              <a:buFont typeface="Wingdings" pitchFamily="2" charset="2"/>
              <a:buNone/>
            </a:pPr>
            <a:endParaRPr lang="fr-FR" sz="2400" smtClean="0"/>
          </a:p>
          <a:p>
            <a:pPr>
              <a:buFont typeface="Wingdings" pitchFamily="2" charset="2"/>
              <a:buNone/>
            </a:pPr>
            <a:endParaRPr lang="fr-FR" sz="2400" smtClean="0"/>
          </a:p>
          <a:p>
            <a:pPr>
              <a:buFont typeface="Wingdings" pitchFamily="2" charset="2"/>
              <a:buNone/>
            </a:pPr>
            <a:endParaRPr lang="fr-FR" sz="2400" smtClean="0"/>
          </a:p>
          <a:p>
            <a:pPr>
              <a:buFont typeface="Wingdings" pitchFamily="2" charset="2"/>
              <a:buNone/>
            </a:pPr>
            <a:r>
              <a:rPr lang="fr-FR" sz="2400" smtClean="0"/>
              <a:t>	then</a:t>
            </a:r>
          </a:p>
          <a:p>
            <a:pPr>
              <a:buFont typeface="Wingdings" pitchFamily="2" charset="2"/>
              <a:buNone/>
            </a:pPr>
            <a:endParaRPr lang="fr-FR" sz="2400" smtClean="0"/>
          </a:p>
          <a:p>
            <a:pPr>
              <a:buFont typeface="Wingdings" pitchFamily="2" charset="2"/>
              <a:buNone/>
            </a:pPr>
            <a:endParaRPr lang="fr-FR" sz="2400" smtClean="0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191000" y="1219200"/>
          <a:ext cx="1219200" cy="454025"/>
        </p:xfrm>
        <a:graphic>
          <a:graphicData uri="http://schemas.openxmlformats.org/presentationml/2006/ole">
            <p:oleObj spid="_x0000_s4098" name="Equation" r:id="rId3" imgW="647640" imgH="241200" progId="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667000" y="2209800"/>
          <a:ext cx="3981450" cy="827088"/>
        </p:xfrm>
        <a:graphic>
          <a:graphicData uri="http://schemas.openxmlformats.org/presentationml/2006/ole">
            <p:oleObj spid="_x0000_s4099" name="Equation" r:id="rId4" imgW="2323800" imgH="482400" progId="">
              <p:embed/>
            </p:oleObj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133600" y="3556000"/>
          <a:ext cx="1447800" cy="482600"/>
        </p:xfrm>
        <a:graphic>
          <a:graphicData uri="http://schemas.openxmlformats.org/presentationml/2006/ole">
            <p:oleObj spid="_x0000_s4100" name="Equation" r:id="rId5" imgW="761760" imgH="25380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ere Präsentation">
      <a:majorFont>
        <a:latin typeface="VNI-Times"/>
        <a:ea typeface=""/>
        <a:cs typeface=""/>
      </a:majorFont>
      <a:minorFont>
        <a:latin typeface="VNI-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Times" pitchFamily="2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D:\Programme\Microsoft Office\Vorlagen\Leere Präsentation.pot</Template>
  <TotalTime>9567</TotalTime>
  <Words>1655</Words>
  <Application>Microsoft Office PowerPoint</Application>
  <PresentationFormat>Overhead</PresentationFormat>
  <Paragraphs>435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Leere Präsentation</vt:lpstr>
      <vt:lpstr>Equation</vt:lpstr>
      <vt:lpstr>Chapter 5:   Wiener Filter</vt:lpstr>
      <vt:lpstr>References</vt:lpstr>
      <vt:lpstr>5. Wiener Filter: Linear Optimum Filtering</vt:lpstr>
      <vt:lpstr>5. Wiener Filter: Statistical Criteria for Optimization</vt:lpstr>
      <vt:lpstr>5. WF: Mean-Squared Error (Cost Function)</vt:lpstr>
      <vt:lpstr>5. WF: Principle of Orthogonality (1)</vt:lpstr>
      <vt:lpstr>5. WF: Principle of Orthogonality (2)</vt:lpstr>
      <vt:lpstr>5. WF: Wiener-Hopf Equations (1)</vt:lpstr>
      <vt:lpstr>5. WF: Wiener-Hopf Equations (2)</vt:lpstr>
      <vt:lpstr>5. WF: Error Performance Surface </vt:lpstr>
      <vt:lpstr>5. WF: Example 1 (1)</vt:lpstr>
      <vt:lpstr>5. WF: Example 1 (2)</vt:lpstr>
      <vt:lpstr>5. WF: Example 1 (3)</vt:lpstr>
      <vt:lpstr>5. WF: Example 1 (4)</vt:lpstr>
      <vt:lpstr>5. WF: Example 2 </vt:lpstr>
      <vt:lpstr>5. WF: Constrained Optimization</vt:lpstr>
      <vt:lpstr>5. WF: LCMV Filter (1)</vt:lpstr>
      <vt:lpstr>5. WF: LCMV Filter (2)</vt:lpstr>
      <vt:lpstr>5. Smart Antennas (1)</vt:lpstr>
      <vt:lpstr>5. Smart Antennas (2)</vt:lpstr>
      <vt:lpstr>5. Smart Antennas (3)</vt:lpstr>
      <vt:lpstr>5. Smart Antennas (4)</vt:lpstr>
      <vt:lpstr>5. Fixed Weight Beamforming (1)</vt:lpstr>
      <vt:lpstr>5. Fixed Weight Beamforming (2)</vt:lpstr>
      <vt:lpstr>5. Fixed Weight Beamforming (3)</vt:lpstr>
      <vt:lpstr>5. Fixed Weight Beamforming (4)</vt:lpstr>
      <vt:lpstr>5. Fixed Weight Beamforming (5)</vt:lpstr>
      <vt:lpstr>5. Fixed Weight Beamforming (6)</vt:lpstr>
      <vt:lpstr>5. Fixed Weight Beamforming (7)</vt:lpstr>
      <vt:lpstr>5. Fixed Weight Beamforming (8)</vt:lpstr>
      <vt:lpstr>5. Fixed Weight Beamforming (9)</vt:lpstr>
      <vt:lpstr>5. Fixed Weight Beamforming (10)</vt:lpstr>
      <vt:lpstr>5. Fixed Weight Beamforming (11)</vt:lpstr>
      <vt:lpstr>5. Fixed Weight Beamforming (12)</vt:lpstr>
      <vt:lpstr>Slide 35</vt:lpstr>
      <vt:lpstr>6. Linear Prediction: Definitions (1)</vt:lpstr>
      <vt:lpstr>6. Linear Prediction: Definitions (2)</vt:lpstr>
      <vt:lpstr>6. Linear Prediction: Definitions (3)</vt:lpstr>
      <vt:lpstr>6. LP: Optimal Forward Linear Prediction </vt:lpstr>
      <vt:lpstr>6. LP: Augmented Wiener-Hopf Equations (1)</vt:lpstr>
      <vt:lpstr>6. LP: Optimal Backward Linear Prediction (1)</vt:lpstr>
      <vt:lpstr>6. LP: Optimal Backward Linear Prediction (2)</vt:lpstr>
      <vt:lpstr>6. LP: Optimal Backward Linear Prediction (3)</vt:lpstr>
      <vt:lpstr>6. LP: Levinson-Durbin Algorithm (1)</vt:lpstr>
      <vt:lpstr>6. LP: Levinson-Durbin Algorithm (2)</vt:lpstr>
      <vt:lpstr>6. LP: Levinson-Durbin Algorithm (3)</vt:lpstr>
      <vt:lpstr>6. LP: Levinson-Durbin Algorithm (4)</vt:lpstr>
      <vt:lpstr>6. LP: Inverse Levinson-Durbin Algorithm </vt:lpstr>
    </vt:vector>
  </TitlesOfParts>
  <Company>HCMUT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SSP-MEng</dc:title>
  <dc:creator>Tuan Do-Hong</dc:creator>
  <cp:lastModifiedBy>Administrator</cp:lastModifiedBy>
  <cp:revision>2064</cp:revision>
  <cp:lastPrinted>2001-04-25T10:04:08Z</cp:lastPrinted>
  <dcterms:created xsi:type="dcterms:W3CDTF">2001-02-21T16:37:33Z</dcterms:created>
  <dcterms:modified xsi:type="dcterms:W3CDTF">2019-08-14T06:42:07Z</dcterms:modified>
</cp:coreProperties>
</file>