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8"/>
  </p:notesMasterIdLst>
  <p:handoutMasterIdLst>
    <p:handoutMasterId r:id="rId59"/>
  </p:handoutMasterIdLst>
  <p:sldIdLst>
    <p:sldId id="573" r:id="rId2"/>
    <p:sldId id="428" r:id="rId3"/>
    <p:sldId id="510" r:id="rId4"/>
    <p:sldId id="511" r:id="rId5"/>
    <p:sldId id="512" r:id="rId6"/>
    <p:sldId id="513" r:id="rId7"/>
    <p:sldId id="526"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64" r:id="rId21"/>
    <p:sldId id="565" r:id="rId22"/>
    <p:sldId id="566" r:id="rId23"/>
    <p:sldId id="574" r:id="rId24"/>
    <p:sldId id="527" r:id="rId25"/>
    <p:sldId id="534" r:id="rId26"/>
    <p:sldId id="535" r:id="rId27"/>
    <p:sldId id="537" r:id="rId28"/>
    <p:sldId id="538" r:id="rId29"/>
    <p:sldId id="539" r:id="rId30"/>
    <p:sldId id="540" r:id="rId31"/>
    <p:sldId id="541" r:id="rId32"/>
    <p:sldId id="542" r:id="rId33"/>
    <p:sldId id="543" r:id="rId34"/>
    <p:sldId id="544" r:id="rId35"/>
    <p:sldId id="545" r:id="rId36"/>
    <p:sldId id="546" r:id="rId37"/>
    <p:sldId id="547" r:id="rId38"/>
    <p:sldId id="548" r:id="rId39"/>
    <p:sldId id="549" r:id="rId40"/>
    <p:sldId id="550" r:id="rId41"/>
    <p:sldId id="551" r:id="rId42"/>
    <p:sldId id="552" r:id="rId43"/>
    <p:sldId id="553" r:id="rId44"/>
    <p:sldId id="554" r:id="rId45"/>
    <p:sldId id="555" r:id="rId46"/>
    <p:sldId id="556" r:id="rId47"/>
    <p:sldId id="557" r:id="rId48"/>
    <p:sldId id="559" r:id="rId49"/>
    <p:sldId id="558" r:id="rId50"/>
    <p:sldId id="563" r:id="rId51"/>
    <p:sldId id="567" r:id="rId52"/>
    <p:sldId id="568" r:id="rId53"/>
    <p:sldId id="569" r:id="rId54"/>
    <p:sldId id="570" r:id="rId55"/>
    <p:sldId id="571" r:id="rId56"/>
    <p:sldId id="572" r:id="rId57"/>
  </p:sldIdLst>
  <p:sldSz cx="9144000" cy="6858000" type="overhead"/>
  <p:notesSz cx="6781800" cy="9918700"/>
  <p:defaultTextStyle>
    <a:defPPr>
      <a:defRPr lang="en-US"/>
    </a:defPPr>
    <a:lvl1pPr algn="l" rtl="0" eaLnBrk="0" fontAlgn="base" hangingPunct="0">
      <a:spcBef>
        <a:spcPct val="0"/>
      </a:spcBef>
      <a:spcAft>
        <a:spcPct val="0"/>
      </a:spcAft>
      <a:defRPr sz="2000" kern="1200">
        <a:solidFill>
          <a:schemeClr val="tx1"/>
        </a:solidFill>
        <a:latin typeface="VNI-Times" pitchFamily="2" charset="0"/>
        <a:ea typeface="+mn-ea"/>
        <a:cs typeface="+mn-cs"/>
      </a:defRPr>
    </a:lvl1pPr>
    <a:lvl2pPr marL="457200" algn="l" rtl="0" eaLnBrk="0" fontAlgn="base" hangingPunct="0">
      <a:spcBef>
        <a:spcPct val="0"/>
      </a:spcBef>
      <a:spcAft>
        <a:spcPct val="0"/>
      </a:spcAft>
      <a:defRPr sz="2000" kern="1200">
        <a:solidFill>
          <a:schemeClr val="tx1"/>
        </a:solidFill>
        <a:latin typeface="VNI-Times" pitchFamily="2" charset="0"/>
        <a:ea typeface="+mn-ea"/>
        <a:cs typeface="+mn-cs"/>
      </a:defRPr>
    </a:lvl2pPr>
    <a:lvl3pPr marL="914400" algn="l" rtl="0" eaLnBrk="0" fontAlgn="base" hangingPunct="0">
      <a:spcBef>
        <a:spcPct val="0"/>
      </a:spcBef>
      <a:spcAft>
        <a:spcPct val="0"/>
      </a:spcAft>
      <a:defRPr sz="2000" kern="1200">
        <a:solidFill>
          <a:schemeClr val="tx1"/>
        </a:solidFill>
        <a:latin typeface="VNI-Times" pitchFamily="2" charset="0"/>
        <a:ea typeface="+mn-ea"/>
        <a:cs typeface="+mn-cs"/>
      </a:defRPr>
    </a:lvl3pPr>
    <a:lvl4pPr marL="1371600" algn="l" rtl="0" eaLnBrk="0" fontAlgn="base" hangingPunct="0">
      <a:spcBef>
        <a:spcPct val="0"/>
      </a:spcBef>
      <a:spcAft>
        <a:spcPct val="0"/>
      </a:spcAft>
      <a:defRPr sz="2000" kern="1200">
        <a:solidFill>
          <a:schemeClr val="tx1"/>
        </a:solidFill>
        <a:latin typeface="VNI-Times" pitchFamily="2" charset="0"/>
        <a:ea typeface="+mn-ea"/>
        <a:cs typeface="+mn-cs"/>
      </a:defRPr>
    </a:lvl4pPr>
    <a:lvl5pPr marL="1828800" algn="l" rtl="0" eaLnBrk="0" fontAlgn="base" hangingPunct="0">
      <a:spcBef>
        <a:spcPct val="0"/>
      </a:spcBef>
      <a:spcAft>
        <a:spcPct val="0"/>
      </a:spcAft>
      <a:defRPr sz="2000" kern="1200">
        <a:solidFill>
          <a:schemeClr val="tx1"/>
        </a:solidFill>
        <a:latin typeface="VNI-Times" pitchFamily="2" charset="0"/>
        <a:ea typeface="+mn-ea"/>
        <a:cs typeface="+mn-cs"/>
      </a:defRPr>
    </a:lvl5pPr>
    <a:lvl6pPr marL="2286000" algn="l" defTabSz="914400" rtl="0" eaLnBrk="1" latinLnBrk="0" hangingPunct="1">
      <a:defRPr sz="2000" kern="1200">
        <a:solidFill>
          <a:schemeClr val="tx1"/>
        </a:solidFill>
        <a:latin typeface="VNI-Times" pitchFamily="2" charset="0"/>
        <a:ea typeface="+mn-ea"/>
        <a:cs typeface="+mn-cs"/>
      </a:defRPr>
    </a:lvl6pPr>
    <a:lvl7pPr marL="2743200" algn="l" defTabSz="914400" rtl="0" eaLnBrk="1" latinLnBrk="0" hangingPunct="1">
      <a:defRPr sz="2000" kern="1200">
        <a:solidFill>
          <a:schemeClr val="tx1"/>
        </a:solidFill>
        <a:latin typeface="VNI-Times" pitchFamily="2" charset="0"/>
        <a:ea typeface="+mn-ea"/>
        <a:cs typeface="+mn-cs"/>
      </a:defRPr>
    </a:lvl7pPr>
    <a:lvl8pPr marL="3200400" algn="l" defTabSz="914400" rtl="0" eaLnBrk="1" latinLnBrk="0" hangingPunct="1">
      <a:defRPr sz="2000" kern="1200">
        <a:solidFill>
          <a:schemeClr val="tx1"/>
        </a:solidFill>
        <a:latin typeface="VNI-Times" pitchFamily="2" charset="0"/>
        <a:ea typeface="+mn-ea"/>
        <a:cs typeface="+mn-cs"/>
      </a:defRPr>
    </a:lvl8pPr>
    <a:lvl9pPr marL="3657600" algn="l" defTabSz="914400" rtl="0" eaLnBrk="1" latinLnBrk="0" hangingPunct="1">
      <a:defRPr sz="2000" kern="1200">
        <a:solidFill>
          <a:schemeClr val="tx1"/>
        </a:solidFill>
        <a:latin typeface="VNI-Times"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99CC"/>
    <a:srgbClr val="006600"/>
    <a:srgbClr val="003399"/>
    <a:srgbClr val="DDDDDD"/>
    <a:srgbClr val="000099"/>
    <a:srgbClr val="CCECFF"/>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321" autoAdjust="0"/>
    <p:restoredTop sz="92978" autoAdjust="0"/>
  </p:normalViewPr>
  <p:slideViewPr>
    <p:cSldViewPr>
      <p:cViewPr>
        <p:scale>
          <a:sx n="66" d="100"/>
          <a:sy n="66" d="100"/>
        </p:scale>
        <p:origin x="-1620" y="-48"/>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66" d="100"/>
        <a:sy n="66" d="100"/>
      </p:scale>
      <p:origin x="0" y="22062"/>
    </p:cViewPr>
  </p:sorterViewPr>
  <p:notesViewPr>
    <p:cSldViewPr>
      <p:cViewPr>
        <p:scale>
          <a:sx n="100" d="100"/>
          <a:sy n="100" d="100"/>
        </p:scale>
        <p:origin x="-1656" y="948"/>
      </p:cViewPr>
      <p:guideLst>
        <p:guide orient="horz" pos="3124"/>
        <p:guide pos="2136"/>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30.xml"/><Relationship Id="rId18" Type="http://schemas.openxmlformats.org/officeDocument/2006/relationships/slide" Target="slides/slide44.xml"/><Relationship Id="rId3" Type="http://schemas.openxmlformats.org/officeDocument/2006/relationships/slide" Target="slides/slide11.xml"/><Relationship Id="rId21" Type="http://schemas.openxmlformats.org/officeDocument/2006/relationships/slide" Target="slides/slide47.xml"/><Relationship Id="rId7" Type="http://schemas.openxmlformats.org/officeDocument/2006/relationships/slide" Target="slides/slide16.xml"/><Relationship Id="rId12" Type="http://schemas.openxmlformats.org/officeDocument/2006/relationships/slide" Target="slides/slide29.xml"/><Relationship Id="rId17" Type="http://schemas.openxmlformats.org/officeDocument/2006/relationships/slide" Target="slides/slide41.xml"/><Relationship Id="rId2" Type="http://schemas.openxmlformats.org/officeDocument/2006/relationships/slide" Target="slides/slide9.xml"/><Relationship Id="rId16" Type="http://schemas.openxmlformats.org/officeDocument/2006/relationships/slide" Target="slides/slide40.xml"/><Relationship Id="rId20" Type="http://schemas.openxmlformats.org/officeDocument/2006/relationships/slide" Target="slides/slide46.xml"/><Relationship Id="rId1" Type="http://schemas.openxmlformats.org/officeDocument/2006/relationships/slide" Target="slides/slide3.xml"/><Relationship Id="rId6" Type="http://schemas.openxmlformats.org/officeDocument/2006/relationships/slide" Target="slides/slide14.xml"/><Relationship Id="rId11" Type="http://schemas.openxmlformats.org/officeDocument/2006/relationships/slide" Target="slides/slide24.xml"/><Relationship Id="rId5" Type="http://schemas.openxmlformats.org/officeDocument/2006/relationships/slide" Target="slides/slide13.xml"/><Relationship Id="rId15" Type="http://schemas.openxmlformats.org/officeDocument/2006/relationships/slide" Target="slides/slide39.xml"/><Relationship Id="rId23" Type="http://schemas.openxmlformats.org/officeDocument/2006/relationships/slide" Target="slides/slide49.xml"/><Relationship Id="rId10" Type="http://schemas.openxmlformats.org/officeDocument/2006/relationships/slide" Target="slides/slide19.xml"/><Relationship Id="rId19" Type="http://schemas.openxmlformats.org/officeDocument/2006/relationships/slide" Target="slides/slide45.xml"/><Relationship Id="rId4" Type="http://schemas.openxmlformats.org/officeDocument/2006/relationships/slide" Target="slides/slide12.xml"/><Relationship Id="rId9" Type="http://schemas.openxmlformats.org/officeDocument/2006/relationships/slide" Target="slides/slide18.xml"/><Relationship Id="rId14" Type="http://schemas.openxmlformats.org/officeDocument/2006/relationships/slide" Target="slides/slide31.xml"/><Relationship Id="rId22"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4.wmf"/><Relationship Id="rId1" Type="http://schemas.openxmlformats.org/officeDocument/2006/relationships/image" Target="../media/image20.wmf"/><Relationship Id="rId4"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5382" tIns="47689" rIns="95382" bIns="47689" numCol="1" anchor="t" anchorCtr="0" compatLnSpc="1">
            <a:prstTxWarp prst="textNoShape">
              <a:avLst/>
            </a:prstTxWarp>
          </a:bodyPr>
          <a:lstStyle>
            <a:lvl1pPr defTabSz="954088">
              <a:defRPr sz="1300">
                <a:latin typeface="Times New Roman" pitchFamily="18" charset="0"/>
              </a:defRPr>
            </a:lvl1pPr>
          </a:lstStyle>
          <a:p>
            <a:endParaRPr lang="de-DE"/>
          </a:p>
        </p:txBody>
      </p:sp>
      <p:sp>
        <p:nvSpPr>
          <p:cNvPr id="19459" name="Rectangle 3"/>
          <p:cNvSpPr>
            <a:spLocks noGrp="1" noChangeArrowheads="1"/>
          </p:cNvSpPr>
          <p:nvPr>
            <p:ph type="dt" sz="quarter" idx="1"/>
          </p:nvPr>
        </p:nvSpPr>
        <p:spPr bwMode="auto">
          <a:xfrm>
            <a:off x="3843338" y="0"/>
            <a:ext cx="2938462" cy="495300"/>
          </a:xfrm>
          <a:prstGeom prst="rect">
            <a:avLst/>
          </a:prstGeom>
          <a:noFill/>
          <a:ln w="9525">
            <a:noFill/>
            <a:miter lim="800000"/>
            <a:headEnd/>
            <a:tailEnd/>
          </a:ln>
          <a:effectLst/>
        </p:spPr>
        <p:txBody>
          <a:bodyPr vert="horz" wrap="square" lIns="95382" tIns="47689" rIns="95382" bIns="47689" numCol="1" anchor="t" anchorCtr="0" compatLnSpc="1">
            <a:prstTxWarp prst="textNoShape">
              <a:avLst/>
            </a:prstTxWarp>
          </a:bodyPr>
          <a:lstStyle>
            <a:lvl1pPr algn="r" defTabSz="954088">
              <a:defRPr sz="1300">
                <a:latin typeface="Times New Roman" pitchFamily="18" charset="0"/>
              </a:defRPr>
            </a:lvl1pPr>
          </a:lstStyle>
          <a:p>
            <a:endParaRPr lang="de-DE"/>
          </a:p>
        </p:txBody>
      </p:sp>
      <p:sp>
        <p:nvSpPr>
          <p:cNvPr id="19460" name="Rectangle 4"/>
          <p:cNvSpPr>
            <a:spLocks noGrp="1" noChangeArrowheads="1"/>
          </p:cNvSpPr>
          <p:nvPr>
            <p:ph type="ftr" sz="quarter" idx="2"/>
          </p:nvPr>
        </p:nvSpPr>
        <p:spPr bwMode="auto">
          <a:xfrm>
            <a:off x="0" y="9423400"/>
            <a:ext cx="2938463" cy="495300"/>
          </a:xfrm>
          <a:prstGeom prst="rect">
            <a:avLst/>
          </a:prstGeom>
          <a:noFill/>
          <a:ln w="9525">
            <a:noFill/>
            <a:miter lim="800000"/>
            <a:headEnd/>
            <a:tailEnd/>
          </a:ln>
          <a:effectLst/>
        </p:spPr>
        <p:txBody>
          <a:bodyPr vert="horz" wrap="square" lIns="95382" tIns="47689" rIns="95382" bIns="47689" numCol="1" anchor="b" anchorCtr="0" compatLnSpc="1">
            <a:prstTxWarp prst="textNoShape">
              <a:avLst/>
            </a:prstTxWarp>
          </a:bodyPr>
          <a:lstStyle>
            <a:lvl1pPr defTabSz="954088">
              <a:defRPr sz="1300">
                <a:latin typeface="Times New Roman" pitchFamily="18" charset="0"/>
              </a:defRPr>
            </a:lvl1pPr>
          </a:lstStyle>
          <a:p>
            <a:endParaRPr lang="de-DE"/>
          </a:p>
        </p:txBody>
      </p:sp>
      <p:sp>
        <p:nvSpPr>
          <p:cNvPr id="19461" name="Rectangle 5"/>
          <p:cNvSpPr>
            <a:spLocks noGrp="1" noChangeArrowheads="1"/>
          </p:cNvSpPr>
          <p:nvPr>
            <p:ph type="sldNum" sz="quarter" idx="3"/>
          </p:nvPr>
        </p:nvSpPr>
        <p:spPr bwMode="auto">
          <a:xfrm>
            <a:off x="3843338" y="9423400"/>
            <a:ext cx="2938462" cy="495300"/>
          </a:xfrm>
          <a:prstGeom prst="rect">
            <a:avLst/>
          </a:prstGeom>
          <a:noFill/>
          <a:ln w="9525">
            <a:noFill/>
            <a:miter lim="800000"/>
            <a:headEnd/>
            <a:tailEnd/>
          </a:ln>
          <a:effectLst/>
        </p:spPr>
        <p:txBody>
          <a:bodyPr vert="horz" wrap="square" lIns="95382" tIns="47689" rIns="95382" bIns="47689" numCol="1" anchor="b" anchorCtr="0" compatLnSpc="1">
            <a:prstTxWarp prst="textNoShape">
              <a:avLst/>
            </a:prstTxWarp>
          </a:bodyPr>
          <a:lstStyle>
            <a:lvl1pPr algn="r" defTabSz="954088">
              <a:defRPr sz="1300">
                <a:latin typeface="Times New Roman" pitchFamily="18" charset="0"/>
              </a:defRPr>
            </a:lvl1pPr>
          </a:lstStyle>
          <a:p>
            <a:fld id="{9D036FF9-D72D-4FC1-815A-EDEDF29B9338}" type="slidenum">
              <a:rPr lang="de-DE"/>
              <a:pPr/>
              <a:t>‹#›</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5382" tIns="47689" rIns="95382" bIns="47689" numCol="1" anchor="t" anchorCtr="0" compatLnSpc="1">
            <a:prstTxWarp prst="textNoShape">
              <a:avLst/>
            </a:prstTxWarp>
          </a:bodyPr>
          <a:lstStyle>
            <a:lvl1pPr defTabSz="954088">
              <a:defRPr sz="1300">
                <a:latin typeface="Times New Roman" pitchFamily="18" charset="0"/>
              </a:defRPr>
            </a:lvl1pPr>
          </a:lstStyle>
          <a:p>
            <a:endParaRPr lang="de-DE"/>
          </a:p>
        </p:txBody>
      </p:sp>
      <p:sp>
        <p:nvSpPr>
          <p:cNvPr id="5123" name="Rectangle 3"/>
          <p:cNvSpPr>
            <a:spLocks noGrp="1" noChangeArrowheads="1"/>
          </p:cNvSpPr>
          <p:nvPr>
            <p:ph type="dt" idx="1"/>
          </p:nvPr>
        </p:nvSpPr>
        <p:spPr bwMode="auto">
          <a:xfrm>
            <a:off x="3843338" y="0"/>
            <a:ext cx="2938462" cy="495300"/>
          </a:xfrm>
          <a:prstGeom prst="rect">
            <a:avLst/>
          </a:prstGeom>
          <a:noFill/>
          <a:ln w="9525">
            <a:noFill/>
            <a:miter lim="800000"/>
            <a:headEnd/>
            <a:tailEnd/>
          </a:ln>
          <a:effectLst/>
        </p:spPr>
        <p:txBody>
          <a:bodyPr vert="horz" wrap="square" lIns="95382" tIns="47689" rIns="95382" bIns="47689" numCol="1" anchor="t" anchorCtr="0" compatLnSpc="1">
            <a:prstTxWarp prst="textNoShape">
              <a:avLst/>
            </a:prstTxWarp>
          </a:bodyPr>
          <a:lstStyle>
            <a:lvl1pPr algn="r" defTabSz="954088">
              <a:defRPr sz="1300">
                <a:latin typeface="Times New Roman" pitchFamily="18" charset="0"/>
              </a:defRPr>
            </a:lvl1pPr>
          </a:lstStyle>
          <a:p>
            <a:endParaRPr lang="de-DE"/>
          </a:p>
        </p:txBody>
      </p:sp>
      <p:sp>
        <p:nvSpPr>
          <p:cNvPr id="5124" name="Rectangle 4"/>
          <p:cNvSpPr>
            <a:spLocks noGrp="1" noRot="1" noChangeAspect="1" noChangeArrowheads="1" noTextEdit="1"/>
          </p:cNvSpPr>
          <p:nvPr>
            <p:ph type="sldImg" idx="2"/>
          </p:nvPr>
        </p:nvSpPr>
        <p:spPr bwMode="auto">
          <a:xfrm>
            <a:off x="912813" y="744538"/>
            <a:ext cx="4957762" cy="3717925"/>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04875" y="4710113"/>
            <a:ext cx="4972050" cy="4464050"/>
          </a:xfrm>
          <a:prstGeom prst="rect">
            <a:avLst/>
          </a:prstGeom>
          <a:noFill/>
          <a:ln w="9525">
            <a:noFill/>
            <a:miter lim="800000"/>
            <a:headEnd/>
            <a:tailEnd/>
          </a:ln>
          <a:effectLst/>
        </p:spPr>
        <p:txBody>
          <a:bodyPr vert="horz" wrap="square" lIns="95382" tIns="47689" rIns="95382" bIns="47689"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5126" name="Rectangle 6"/>
          <p:cNvSpPr>
            <a:spLocks noGrp="1" noChangeArrowheads="1"/>
          </p:cNvSpPr>
          <p:nvPr>
            <p:ph type="ftr" sz="quarter" idx="4"/>
          </p:nvPr>
        </p:nvSpPr>
        <p:spPr bwMode="auto">
          <a:xfrm>
            <a:off x="0" y="9423400"/>
            <a:ext cx="2938463" cy="495300"/>
          </a:xfrm>
          <a:prstGeom prst="rect">
            <a:avLst/>
          </a:prstGeom>
          <a:noFill/>
          <a:ln w="9525">
            <a:noFill/>
            <a:miter lim="800000"/>
            <a:headEnd/>
            <a:tailEnd/>
          </a:ln>
          <a:effectLst/>
        </p:spPr>
        <p:txBody>
          <a:bodyPr vert="horz" wrap="square" lIns="95382" tIns="47689" rIns="95382" bIns="47689" numCol="1" anchor="b" anchorCtr="0" compatLnSpc="1">
            <a:prstTxWarp prst="textNoShape">
              <a:avLst/>
            </a:prstTxWarp>
          </a:bodyPr>
          <a:lstStyle>
            <a:lvl1pPr defTabSz="954088">
              <a:defRPr sz="1300">
                <a:latin typeface="Times New Roman" pitchFamily="18" charset="0"/>
              </a:defRPr>
            </a:lvl1pPr>
          </a:lstStyle>
          <a:p>
            <a:endParaRPr lang="de-DE"/>
          </a:p>
        </p:txBody>
      </p:sp>
      <p:sp>
        <p:nvSpPr>
          <p:cNvPr id="5127" name="Rectangle 7"/>
          <p:cNvSpPr>
            <a:spLocks noGrp="1" noChangeArrowheads="1"/>
          </p:cNvSpPr>
          <p:nvPr>
            <p:ph type="sldNum" sz="quarter" idx="5"/>
          </p:nvPr>
        </p:nvSpPr>
        <p:spPr bwMode="auto">
          <a:xfrm>
            <a:off x="3843338" y="9423400"/>
            <a:ext cx="2938462" cy="495300"/>
          </a:xfrm>
          <a:prstGeom prst="rect">
            <a:avLst/>
          </a:prstGeom>
          <a:noFill/>
          <a:ln w="9525">
            <a:noFill/>
            <a:miter lim="800000"/>
            <a:headEnd/>
            <a:tailEnd/>
          </a:ln>
          <a:effectLst/>
        </p:spPr>
        <p:txBody>
          <a:bodyPr vert="horz" wrap="square" lIns="95382" tIns="47689" rIns="95382" bIns="47689" numCol="1" anchor="b" anchorCtr="0" compatLnSpc="1">
            <a:prstTxWarp prst="textNoShape">
              <a:avLst/>
            </a:prstTxWarp>
          </a:bodyPr>
          <a:lstStyle>
            <a:lvl1pPr algn="r" defTabSz="954088">
              <a:defRPr sz="1300">
                <a:latin typeface="Times New Roman" pitchFamily="18" charset="0"/>
              </a:defRPr>
            </a:lvl1pPr>
          </a:lstStyle>
          <a:p>
            <a:fld id="{F11C45D2-F553-40E4-81D6-424B1B5408FF}" type="slidenum">
              <a:rPr lang="de-DE"/>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1C45D2-F553-40E4-81D6-424B1B5408FF}" type="slidenum">
              <a:rPr lang="de-DE" smtClean="0"/>
              <a:pPr/>
              <a:t>50</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t>		 </a:t>
            </a:r>
            <a:r>
              <a:rPr lang="en-US" sz="1200"/>
              <a:t> </a:t>
            </a:r>
            <a:fld id="{78F15A5F-98AB-4700-90FD-B7CFA90DBC13}" type="slidenum">
              <a:rPr lang="en-US" sz="1200">
                <a:solidFill>
                  <a:srgbClr val="003399"/>
                </a:solidFill>
              </a:rPr>
              <a:pPr/>
              <a:t>‹#›</a:t>
            </a:fld>
            <a:endParaRPr lang="en-US" sz="1200">
              <a:solidFill>
                <a:srgbClr val="00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		 </a:t>
            </a:r>
            <a:r>
              <a:rPr lang="en-US" sz="1200"/>
              <a:t> </a:t>
            </a:r>
            <a:fld id="{D084BCCD-4106-4624-B71A-8EE50FC74C6A}" type="slidenum">
              <a:rPr lang="en-US" sz="1200">
                <a:solidFill>
                  <a:srgbClr val="003399"/>
                </a:solidFill>
              </a:rPr>
              <a:pPr/>
              <a:t>‹#›</a:t>
            </a:fld>
            <a:endParaRPr lang="en-US" sz="1200">
              <a:solidFill>
                <a:srgbClr val="003399"/>
              </a:solidFill>
            </a:endParaRPr>
          </a:p>
        </p:txBody>
      </p:sp>
      <p:sp>
        <p:nvSpPr>
          <p:cNvPr id="5" name="Footer Placeholder 4"/>
          <p:cNvSpPr>
            <a:spLocks noGrp="1"/>
          </p:cNvSpPr>
          <p:nvPr>
            <p:ph type="ftr" sz="quarter" idx="11"/>
          </p:nvPr>
        </p:nvSpPr>
        <p:spPr>
          <a:xfrm>
            <a:off x="6477000" y="6324600"/>
            <a:ext cx="2133600" cy="381000"/>
          </a:xfrm>
          <a:prstGeom prst="rect">
            <a:avLst/>
          </a:prstGeom>
        </p:spPr>
        <p:txBody>
          <a:bodyPr/>
          <a:lstStyle>
            <a:lvl1pPr>
              <a:defRPr/>
            </a:lvl1pPr>
          </a:lstStyle>
          <a:p>
            <a:r>
              <a:rPr lang="en-US"/>
              <a:t>IEEE AP-S 2003, June 22-27, Columbus, Ohio, USA.</a:t>
            </a:r>
            <a:endParaRPr lang="en-US" b="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28600"/>
            <a:ext cx="22860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28600"/>
            <a:ext cx="67056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		 </a:t>
            </a:r>
            <a:r>
              <a:rPr lang="en-US" sz="1200"/>
              <a:t> </a:t>
            </a:r>
            <a:fld id="{56227A66-E5F8-4F41-B742-22936BFA3CAD}" type="slidenum">
              <a:rPr lang="en-US" sz="1200">
                <a:solidFill>
                  <a:srgbClr val="003399"/>
                </a:solidFill>
              </a:rPr>
              <a:pPr/>
              <a:t>‹#›</a:t>
            </a:fld>
            <a:endParaRPr lang="en-US" sz="1200">
              <a:solidFill>
                <a:srgbClr val="003399"/>
              </a:solidFill>
            </a:endParaRPr>
          </a:p>
        </p:txBody>
      </p:sp>
      <p:sp>
        <p:nvSpPr>
          <p:cNvPr id="5" name="Footer Placeholder 4"/>
          <p:cNvSpPr>
            <a:spLocks noGrp="1"/>
          </p:cNvSpPr>
          <p:nvPr>
            <p:ph type="ftr" sz="quarter" idx="11"/>
          </p:nvPr>
        </p:nvSpPr>
        <p:spPr>
          <a:xfrm>
            <a:off x="6477000" y="6324600"/>
            <a:ext cx="2133600" cy="381000"/>
          </a:xfrm>
          <a:prstGeom prst="rect">
            <a:avLst/>
          </a:prstGeom>
        </p:spPr>
        <p:txBody>
          <a:bodyPr/>
          <a:lstStyle>
            <a:lvl1pPr>
              <a:defRPr/>
            </a:lvl1pPr>
          </a:lstStyle>
          <a:p>
            <a:r>
              <a:rPr lang="en-US"/>
              <a:t>IEEE AP-S 2003, June 22-27, Columbus, Ohio, USA.</a:t>
            </a:r>
            <a:endParaRPr lang="en-US" b="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838200"/>
            <a:ext cx="38100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838200"/>
            <a:ext cx="38100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505200"/>
            <a:ext cx="38100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2590800" y="6324600"/>
            <a:ext cx="3352800" cy="381000"/>
          </a:xfrm>
        </p:spPr>
        <p:txBody>
          <a:bodyPr/>
          <a:lstStyle>
            <a:lvl1pPr>
              <a:defRPr/>
            </a:lvl1pPr>
          </a:lstStyle>
          <a:p>
            <a:r>
              <a:rPr lang="en-US"/>
              <a:t>		 </a:t>
            </a:r>
            <a:r>
              <a:rPr lang="en-US" sz="1200"/>
              <a:t> </a:t>
            </a:r>
            <a:fld id="{C1C648AB-2939-4865-BFB1-30956070E869}" type="slidenum">
              <a:rPr lang="en-US" sz="1200">
                <a:solidFill>
                  <a:srgbClr val="003399"/>
                </a:solidFill>
              </a:rPr>
              <a:pPr/>
              <a:t>‹#›</a:t>
            </a:fld>
            <a:endParaRPr lang="en-US" sz="1200">
              <a:solidFill>
                <a:srgbClr val="003399"/>
              </a:solidFill>
            </a:endParaRPr>
          </a:p>
        </p:txBody>
      </p:sp>
      <p:sp>
        <p:nvSpPr>
          <p:cNvPr id="7" name="Footer Placeholder 6"/>
          <p:cNvSpPr>
            <a:spLocks noGrp="1"/>
          </p:cNvSpPr>
          <p:nvPr>
            <p:ph type="ftr" sz="quarter" idx="11"/>
          </p:nvPr>
        </p:nvSpPr>
        <p:spPr>
          <a:xfrm>
            <a:off x="6477000" y="6324600"/>
            <a:ext cx="2133600" cy="381000"/>
          </a:xfrm>
          <a:prstGeom prst="rect">
            <a:avLst/>
          </a:prstGeom>
        </p:spPr>
        <p:txBody>
          <a:bodyPr/>
          <a:lstStyle>
            <a:lvl1pPr>
              <a:defRPr/>
            </a:lvl1pPr>
          </a:lstStyle>
          <a:p>
            <a:r>
              <a:rPr lang="en-US"/>
              <a:t>IEEE AP-S 2003, June 22-27, Columbus, Ohio, USA.</a:t>
            </a:r>
            <a:endParaRPr lang="en-US" b="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		 </a:t>
            </a:r>
            <a:r>
              <a:rPr lang="en-US" sz="1200"/>
              <a:t> </a:t>
            </a:r>
            <a:fld id="{AFE2CB99-18B2-4FC2-BB7A-F660FCAB76DB}" type="slidenum">
              <a:rPr lang="en-US" sz="1200">
                <a:solidFill>
                  <a:srgbClr val="003399"/>
                </a:solidFill>
              </a:rPr>
              <a:pPr/>
              <a:t>‹#›</a:t>
            </a:fld>
            <a:endParaRPr lang="en-US" sz="1200">
              <a:solidFill>
                <a:srgbClr val="00339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		 </a:t>
            </a:r>
            <a:r>
              <a:rPr lang="en-US" sz="1200"/>
              <a:t> </a:t>
            </a:r>
            <a:fld id="{A34E04E5-2063-4E6A-9AF8-41809DBF9299}" type="slidenum">
              <a:rPr lang="en-US" sz="1200">
                <a:solidFill>
                  <a:srgbClr val="003399"/>
                </a:solidFill>
              </a:rPr>
              <a:pPr/>
              <a:t>‹#›</a:t>
            </a:fld>
            <a:endParaRPr lang="en-US" sz="1200">
              <a:solidFill>
                <a:srgbClr val="003399"/>
              </a:solidFill>
            </a:endParaRPr>
          </a:p>
        </p:txBody>
      </p:sp>
      <p:sp>
        <p:nvSpPr>
          <p:cNvPr id="5" name="Footer Placeholder 4"/>
          <p:cNvSpPr>
            <a:spLocks noGrp="1"/>
          </p:cNvSpPr>
          <p:nvPr>
            <p:ph type="ftr" sz="quarter" idx="11"/>
          </p:nvPr>
        </p:nvSpPr>
        <p:spPr>
          <a:xfrm>
            <a:off x="6477000" y="6324600"/>
            <a:ext cx="2133600" cy="381000"/>
          </a:xfrm>
          <a:prstGeom prst="rect">
            <a:avLst/>
          </a:prstGeom>
        </p:spPr>
        <p:txBody>
          <a:bodyPr/>
          <a:lstStyle>
            <a:lvl1pPr>
              <a:defRPr/>
            </a:lvl1pPr>
          </a:lstStyle>
          <a:p>
            <a:r>
              <a:rPr lang="en-US"/>
              <a:t>IEEE AP-S 2003, June 22-27, Columbus, Ohio, USA.</a:t>
            </a:r>
            <a:endParaRPr lang="en-US" b="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8382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		 </a:t>
            </a:r>
            <a:r>
              <a:rPr lang="en-US" sz="1200"/>
              <a:t> </a:t>
            </a:r>
            <a:fld id="{C79D9D50-BD7E-4845-9257-8F415EB78D67}" type="slidenum">
              <a:rPr lang="en-US" sz="1200">
                <a:solidFill>
                  <a:srgbClr val="003399"/>
                </a:solidFill>
              </a:rPr>
              <a:pPr/>
              <a:t>‹#›</a:t>
            </a:fld>
            <a:endParaRPr lang="en-US" sz="1200">
              <a:solidFill>
                <a:srgbClr val="003399"/>
              </a:solidFill>
            </a:endParaRPr>
          </a:p>
        </p:txBody>
      </p:sp>
      <p:sp>
        <p:nvSpPr>
          <p:cNvPr id="6" name="Footer Placeholder 5"/>
          <p:cNvSpPr>
            <a:spLocks noGrp="1"/>
          </p:cNvSpPr>
          <p:nvPr>
            <p:ph type="ftr" sz="quarter" idx="11"/>
          </p:nvPr>
        </p:nvSpPr>
        <p:spPr>
          <a:xfrm>
            <a:off x="6477000" y="6324600"/>
            <a:ext cx="2133600" cy="381000"/>
          </a:xfrm>
          <a:prstGeom prst="rect">
            <a:avLst/>
          </a:prstGeom>
        </p:spPr>
        <p:txBody>
          <a:bodyPr/>
          <a:lstStyle>
            <a:lvl1pPr>
              <a:defRPr/>
            </a:lvl1pPr>
          </a:lstStyle>
          <a:p>
            <a:r>
              <a:rPr lang="en-US"/>
              <a:t>IEEE AP-S 2003, June 22-27, Columbus, Ohio, USA.</a:t>
            </a:r>
            <a:endParaRPr lang="en-US" b="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		 </a:t>
            </a:r>
            <a:r>
              <a:rPr lang="en-US" sz="1200"/>
              <a:t> </a:t>
            </a:r>
            <a:fld id="{EF72C656-7CD8-4B47-AE04-BE480DBC6835}" type="slidenum">
              <a:rPr lang="en-US" sz="1200">
                <a:solidFill>
                  <a:srgbClr val="003399"/>
                </a:solidFill>
              </a:rPr>
              <a:pPr/>
              <a:t>‹#›</a:t>
            </a:fld>
            <a:endParaRPr lang="en-US" sz="1200">
              <a:solidFill>
                <a:srgbClr val="003399"/>
              </a:solidFill>
            </a:endParaRPr>
          </a:p>
        </p:txBody>
      </p:sp>
      <p:sp>
        <p:nvSpPr>
          <p:cNvPr id="8" name="Footer Placeholder 7"/>
          <p:cNvSpPr>
            <a:spLocks noGrp="1"/>
          </p:cNvSpPr>
          <p:nvPr>
            <p:ph type="ftr" sz="quarter" idx="11"/>
          </p:nvPr>
        </p:nvSpPr>
        <p:spPr>
          <a:xfrm>
            <a:off x="6477000" y="6324600"/>
            <a:ext cx="2133600" cy="381000"/>
          </a:xfrm>
          <a:prstGeom prst="rect">
            <a:avLst/>
          </a:prstGeom>
        </p:spPr>
        <p:txBody>
          <a:bodyPr/>
          <a:lstStyle>
            <a:lvl1pPr>
              <a:defRPr/>
            </a:lvl1pPr>
          </a:lstStyle>
          <a:p>
            <a:r>
              <a:rPr lang="en-US"/>
              <a:t>IEEE AP-S 2003, June 22-27, Columbus, Ohio, USA.</a:t>
            </a:r>
            <a:endParaRPr lang="en-US" b="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		 </a:t>
            </a:r>
            <a:r>
              <a:rPr lang="en-US" sz="1200"/>
              <a:t> </a:t>
            </a:r>
            <a:fld id="{58A67CA3-36DF-4CB3-9C5E-2CB87825F319}" type="slidenum">
              <a:rPr lang="en-US" sz="1200">
                <a:solidFill>
                  <a:srgbClr val="003399"/>
                </a:solidFill>
              </a:rPr>
              <a:pPr/>
              <a:t>‹#›</a:t>
            </a:fld>
            <a:endParaRPr lang="en-US" sz="1200">
              <a:solidFill>
                <a:srgbClr val="003399"/>
              </a:solidFill>
            </a:endParaRPr>
          </a:p>
        </p:txBody>
      </p:sp>
      <p:sp>
        <p:nvSpPr>
          <p:cNvPr id="4" name="Footer Placeholder 3"/>
          <p:cNvSpPr>
            <a:spLocks noGrp="1"/>
          </p:cNvSpPr>
          <p:nvPr>
            <p:ph type="ftr" sz="quarter" idx="11"/>
          </p:nvPr>
        </p:nvSpPr>
        <p:spPr>
          <a:xfrm>
            <a:off x="6477000" y="6324600"/>
            <a:ext cx="2133600" cy="381000"/>
          </a:xfrm>
          <a:prstGeom prst="rect">
            <a:avLst/>
          </a:prstGeom>
        </p:spPr>
        <p:txBody>
          <a:bodyPr/>
          <a:lstStyle>
            <a:lvl1pPr>
              <a:defRPr/>
            </a:lvl1pPr>
          </a:lstStyle>
          <a:p>
            <a:r>
              <a:rPr lang="en-US"/>
              <a:t>IEEE AP-S 2003, June 22-27, Columbus, Ohio, USA.</a:t>
            </a:r>
            <a:endParaRPr lang="en-US" b="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		 </a:t>
            </a:r>
            <a:r>
              <a:rPr lang="en-US" sz="1200"/>
              <a:t> </a:t>
            </a:r>
            <a:fld id="{2292CDCD-688B-4609-9FAF-5CB5654A5C0F}" type="slidenum">
              <a:rPr lang="en-US" sz="1200">
                <a:solidFill>
                  <a:srgbClr val="003399"/>
                </a:solidFill>
              </a:rPr>
              <a:pPr/>
              <a:t>‹#›</a:t>
            </a:fld>
            <a:endParaRPr lang="en-US" sz="1200">
              <a:solidFill>
                <a:srgbClr val="003399"/>
              </a:solidFill>
            </a:endParaRPr>
          </a:p>
        </p:txBody>
      </p:sp>
      <p:sp>
        <p:nvSpPr>
          <p:cNvPr id="3" name="Footer Placeholder 2"/>
          <p:cNvSpPr>
            <a:spLocks noGrp="1"/>
          </p:cNvSpPr>
          <p:nvPr>
            <p:ph type="ftr" sz="quarter" idx="11"/>
          </p:nvPr>
        </p:nvSpPr>
        <p:spPr>
          <a:xfrm>
            <a:off x="6477000" y="6324600"/>
            <a:ext cx="2133600" cy="381000"/>
          </a:xfrm>
          <a:prstGeom prst="rect">
            <a:avLst/>
          </a:prstGeom>
        </p:spPr>
        <p:txBody>
          <a:bodyPr/>
          <a:lstStyle>
            <a:lvl1pPr>
              <a:defRPr/>
            </a:lvl1pPr>
          </a:lstStyle>
          <a:p>
            <a:r>
              <a:rPr lang="en-US"/>
              <a:t>IEEE AP-S 2003, June 22-27, Columbus, Ohio, USA.</a:t>
            </a:r>
            <a:endParaRPr lang="en-US" b="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		 </a:t>
            </a:r>
            <a:r>
              <a:rPr lang="en-US" sz="1200"/>
              <a:t> </a:t>
            </a:r>
            <a:fld id="{089D50C9-5E0F-4F8E-BC19-19417B810D37}" type="slidenum">
              <a:rPr lang="en-US" sz="1200">
                <a:solidFill>
                  <a:srgbClr val="003399"/>
                </a:solidFill>
              </a:rPr>
              <a:pPr/>
              <a:t>‹#›</a:t>
            </a:fld>
            <a:endParaRPr lang="en-US" sz="1200">
              <a:solidFill>
                <a:srgbClr val="003399"/>
              </a:solidFill>
            </a:endParaRPr>
          </a:p>
        </p:txBody>
      </p:sp>
      <p:sp>
        <p:nvSpPr>
          <p:cNvPr id="6" name="Footer Placeholder 5"/>
          <p:cNvSpPr>
            <a:spLocks noGrp="1"/>
          </p:cNvSpPr>
          <p:nvPr>
            <p:ph type="ftr" sz="quarter" idx="11"/>
          </p:nvPr>
        </p:nvSpPr>
        <p:spPr>
          <a:xfrm>
            <a:off x="6477000" y="6324600"/>
            <a:ext cx="2133600" cy="381000"/>
          </a:xfrm>
          <a:prstGeom prst="rect">
            <a:avLst/>
          </a:prstGeom>
        </p:spPr>
        <p:txBody>
          <a:bodyPr/>
          <a:lstStyle>
            <a:lvl1pPr>
              <a:defRPr/>
            </a:lvl1pPr>
          </a:lstStyle>
          <a:p>
            <a:r>
              <a:rPr lang="en-US"/>
              <a:t>IEEE AP-S 2003, June 22-27, Columbus, Ohio, USA.</a:t>
            </a:r>
            <a:endParaRPr lang="en-US" b="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		 </a:t>
            </a:r>
            <a:r>
              <a:rPr lang="en-US" sz="1200"/>
              <a:t> </a:t>
            </a:r>
            <a:fld id="{AE9F6BF5-9283-4B70-BAE9-D705C2D7BE00}" type="slidenum">
              <a:rPr lang="en-US" sz="1200">
                <a:solidFill>
                  <a:srgbClr val="003399"/>
                </a:solidFill>
              </a:rPr>
              <a:pPr/>
              <a:t>‹#›</a:t>
            </a:fld>
            <a:endParaRPr lang="en-US" sz="1200">
              <a:solidFill>
                <a:srgbClr val="003399"/>
              </a:solidFill>
            </a:endParaRPr>
          </a:p>
        </p:txBody>
      </p:sp>
      <p:sp>
        <p:nvSpPr>
          <p:cNvPr id="6" name="Footer Placeholder 5"/>
          <p:cNvSpPr>
            <a:spLocks noGrp="1"/>
          </p:cNvSpPr>
          <p:nvPr>
            <p:ph type="ftr" sz="quarter" idx="11"/>
          </p:nvPr>
        </p:nvSpPr>
        <p:spPr>
          <a:xfrm>
            <a:off x="6477000" y="6324600"/>
            <a:ext cx="2133600" cy="381000"/>
          </a:xfrm>
          <a:prstGeom prst="rect">
            <a:avLst/>
          </a:prstGeom>
        </p:spPr>
        <p:txBody>
          <a:bodyPr/>
          <a:lstStyle>
            <a:lvl1pPr>
              <a:defRPr/>
            </a:lvl1pPr>
          </a:lstStyle>
          <a:p>
            <a:r>
              <a:rPr lang="en-US"/>
              <a:t>IEEE AP-S 2003, June 22-27, Columbus, Ohio, USA.</a:t>
            </a:r>
            <a:endParaRPr lang="en-US" b="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28600"/>
            <a:ext cx="9144000" cy="457200"/>
          </a:xfrm>
          <a:prstGeom prst="rect">
            <a:avLst/>
          </a:prstGeom>
          <a:noFill/>
          <a:ln w="9525">
            <a:noFill/>
            <a:miter lim="800000"/>
            <a:headEnd/>
            <a:tailEnd/>
          </a:ln>
          <a:effectLst/>
        </p:spPr>
        <p:txBody>
          <a:bodyPr vert="horz" wrap="square" lIns="91415" tIns="45708" rIns="91415" bIns="45708" numCol="1" anchor="ctr" anchorCtr="0" compatLnSpc="1">
            <a:prstTxWarp prst="textNoShape">
              <a:avLst/>
            </a:prstTxWarp>
          </a:bodyPr>
          <a:lstStyle/>
          <a:p>
            <a:pPr lvl="0"/>
            <a:r>
              <a:rPr lang="en-US" smtClean="0"/>
              <a:t>Hier klicken, um Master-Titelformat zu bearbeiten.</a:t>
            </a:r>
          </a:p>
        </p:txBody>
      </p:sp>
      <p:sp>
        <p:nvSpPr>
          <p:cNvPr id="1027" name="Rectangle 3"/>
          <p:cNvSpPr>
            <a:spLocks noGrp="1" noChangeArrowheads="1"/>
          </p:cNvSpPr>
          <p:nvPr>
            <p:ph type="body" idx="1"/>
          </p:nvPr>
        </p:nvSpPr>
        <p:spPr bwMode="auto">
          <a:xfrm>
            <a:off x="685800" y="838200"/>
            <a:ext cx="7772400" cy="5181600"/>
          </a:xfrm>
          <a:prstGeom prst="rect">
            <a:avLst/>
          </a:prstGeom>
          <a:noFill/>
          <a:ln w="9525">
            <a:noFill/>
            <a:miter lim="800000"/>
            <a:headEnd/>
            <a:tailEnd/>
          </a:ln>
          <a:effectLst/>
        </p:spPr>
        <p:txBody>
          <a:bodyPr vert="horz" wrap="square" lIns="91415" tIns="45708" rIns="91415" bIns="45708" numCol="1" anchor="t" anchorCtr="0" compatLnSpc="1">
            <a:prstTxWarp prst="textNoShape">
              <a:avLst/>
            </a:prstTxWarp>
          </a:bodyPr>
          <a:lstStyle/>
          <a:p>
            <a:pPr lvl="0"/>
            <a:r>
              <a:rPr lang="en-US" smtClean="0"/>
              <a:t>Hier klicken, um Master-Textformat zu bearbeiten.</a:t>
            </a:r>
          </a:p>
          <a:p>
            <a:pPr lvl="1"/>
            <a:r>
              <a:rPr lang="en-US" smtClean="0"/>
              <a:t>Zweite Ebene</a:t>
            </a:r>
          </a:p>
          <a:p>
            <a:pPr lvl="2"/>
            <a:r>
              <a:rPr lang="en-US" smtClean="0"/>
              <a:t>Dritte Ebene</a:t>
            </a:r>
          </a:p>
          <a:p>
            <a:pPr lvl="3"/>
            <a:r>
              <a:rPr lang="en-US" smtClean="0"/>
              <a:t>Vierte Ebene</a:t>
            </a:r>
          </a:p>
          <a:p>
            <a:pPr lvl="4"/>
            <a:r>
              <a:rPr lang="en-US" smtClean="0"/>
              <a:t>Fünfte Ebene</a:t>
            </a:r>
          </a:p>
        </p:txBody>
      </p:sp>
      <p:sp>
        <p:nvSpPr>
          <p:cNvPr id="1028" name="Rectangle 4"/>
          <p:cNvSpPr>
            <a:spLocks noGrp="1" noChangeArrowheads="1"/>
          </p:cNvSpPr>
          <p:nvPr>
            <p:ph type="dt" sz="half" idx="2"/>
          </p:nvPr>
        </p:nvSpPr>
        <p:spPr bwMode="auto">
          <a:xfrm>
            <a:off x="2590800" y="6324600"/>
            <a:ext cx="3352800" cy="381000"/>
          </a:xfrm>
          <a:prstGeom prst="rect">
            <a:avLst/>
          </a:prstGeom>
          <a:noFill/>
          <a:ln w="9525">
            <a:noFill/>
            <a:miter lim="800000"/>
            <a:headEnd/>
            <a:tailEnd/>
          </a:ln>
          <a:effectLst/>
        </p:spPr>
        <p:txBody>
          <a:bodyPr vert="horz" wrap="square" lIns="91415" tIns="45708" rIns="91415" bIns="45708" numCol="1" anchor="t" anchorCtr="0" compatLnSpc="1">
            <a:prstTxWarp prst="textNoShape">
              <a:avLst/>
            </a:prstTxWarp>
          </a:bodyPr>
          <a:lstStyle>
            <a:lvl1pPr>
              <a:defRPr sz="1600">
                <a:solidFill>
                  <a:srgbClr val="3333FF"/>
                </a:solidFill>
                <a:latin typeface="Times New Roman" pitchFamily="18" charset="0"/>
              </a:defRPr>
            </a:lvl1pPr>
          </a:lstStyle>
          <a:p>
            <a:r>
              <a:rPr lang="en-US"/>
              <a:t>		 </a:t>
            </a:r>
            <a:r>
              <a:rPr lang="en-US" sz="1200"/>
              <a:t> </a:t>
            </a:r>
            <a:fld id="{8527418E-799F-4FD9-AD57-205D329C8987}" type="slidenum">
              <a:rPr lang="en-US" sz="1200">
                <a:solidFill>
                  <a:srgbClr val="003399"/>
                </a:solidFill>
              </a:rPr>
              <a:pPr/>
              <a:t>‹#›</a:t>
            </a:fld>
            <a:endParaRPr lang="en-US" sz="1200">
              <a:solidFill>
                <a:srgbClr val="003399"/>
              </a:solidFill>
            </a:endParaRPr>
          </a:p>
        </p:txBody>
      </p:sp>
      <p:sp>
        <p:nvSpPr>
          <p:cNvPr id="1035" name="Text Box 11"/>
          <p:cNvSpPr txBox="1">
            <a:spLocks noChangeArrowheads="1"/>
          </p:cNvSpPr>
          <p:nvPr userDrawn="1"/>
        </p:nvSpPr>
        <p:spPr bwMode="auto">
          <a:xfrm>
            <a:off x="1100138" y="6276975"/>
            <a:ext cx="1719262" cy="428625"/>
          </a:xfrm>
          <a:prstGeom prst="rect">
            <a:avLst/>
          </a:prstGeom>
          <a:noFill/>
          <a:ln w="9525">
            <a:noFill/>
            <a:miter lim="800000"/>
            <a:headEnd/>
            <a:tailEnd/>
          </a:ln>
          <a:effectLst/>
        </p:spPr>
        <p:txBody>
          <a:bodyPr wrap="none">
            <a:spAutoFit/>
          </a:bodyPr>
          <a:lstStyle/>
          <a:p>
            <a:pPr eaLnBrk="1" hangingPunct="1"/>
            <a:r>
              <a:rPr lang="de-DE" sz="1100" b="1">
                <a:solidFill>
                  <a:srgbClr val="003399"/>
                </a:solidFill>
              </a:rPr>
              <a:t>Dept. of Telecomm. Eng.</a:t>
            </a:r>
          </a:p>
          <a:p>
            <a:pPr eaLnBrk="1" hangingPunct="1"/>
            <a:r>
              <a:rPr lang="de-DE" sz="1100" b="1">
                <a:solidFill>
                  <a:srgbClr val="003399"/>
                </a:solidFill>
              </a:rPr>
              <a:t>Faculty of EEE</a:t>
            </a:r>
          </a:p>
        </p:txBody>
      </p:sp>
      <p:sp>
        <p:nvSpPr>
          <p:cNvPr id="1038" name="Line 14"/>
          <p:cNvSpPr>
            <a:spLocks noChangeShapeType="1"/>
          </p:cNvSpPr>
          <p:nvPr userDrawn="1"/>
        </p:nvSpPr>
        <p:spPr bwMode="auto">
          <a:xfrm>
            <a:off x="533400" y="762000"/>
            <a:ext cx="8077200" cy="0"/>
          </a:xfrm>
          <a:prstGeom prst="line">
            <a:avLst/>
          </a:prstGeom>
          <a:noFill/>
          <a:ln w="28575">
            <a:solidFill>
              <a:srgbClr val="000099"/>
            </a:solidFill>
            <a:round/>
            <a:headEnd/>
            <a:tailEnd/>
          </a:ln>
          <a:effectLst/>
        </p:spPr>
        <p:txBody>
          <a:bodyPr/>
          <a:lstStyle/>
          <a:p>
            <a:endParaRPr lang="en-US"/>
          </a:p>
        </p:txBody>
      </p:sp>
      <p:sp>
        <p:nvSpPr>
          <p:cNvPr id="1039" name="Line 15"/>
          <p:cNvSpPr>
            <a:spLocks noChangeShapeType="1"/>
          </p:cNvSpPr>
          <p:nvPr userDrawn="1"/>
        </p:nvSpPr>
        <p:spPr bwMode="auto">
          <a:xfrm>
            <a:off x="533400" y="6172200"/>
            <a:ext cx="8077200" cy="0"/>
          </a:xfrm>
          <a:prstGeom prst="line">
            <a:avLst/>
          </a:prstGeom>
          <a:noFill/>
          <a:ln w="28575">
            <a:solidFill>
              <a:srgbClr val="000099"/>
            </a:solidFill>
            <a:round/>
            <a:headEnd/>
            <a:tailEnd/>
          </a:ln>
          <a:effectLst/>
        </p:spPr>
        <p:txBody>
          <a:bodyPr/>
          <a:lstStyle/>
          <a:p>
            <a:endParaRPr lang="en-US"/>
          </a:p>
        </p:txBody>
      </p:sp>
      <p:sp>
        <p:nvSpPr>
          <p:cNvPr id="1040" name="Text Box 16"/>
          <p:cNvSpPr txBox="1">
            <a:spLocks noChangeArrowheads="1"/>
          </p:cNvSpPr>
          <p:nvPr userDrawn="1"/>
        </p:nvSpPr>
        <p:spPr bwMode="auto">
          <a:xfrm>
            <a:off x="7573995" y="6248400"/>
            <a:ext cx="1112805" cy="430887"/>
          </a:xfrm>
          <a:prstGeom prst="rect">
            <a:avLst/>
          </a:prstGeom>
          <a:noFill/>
          <a:ln w="9525">
            <a:noFill/>
            <a:miter lim="800000"/>
            <a:headEnd/>
            <a:tailEnd/>
          </a:ln>
          <a:effectLst/>
        </p:spPr>
        <p:txBody>
          <a:bodyPr wrap="none">
            <a:spAutoFit/>
          </a:bodyPr>
          <a:lstStyle/>
          <a:p>
            <a:pPr algn="r"/>
            <a:r>
              <a:rPr lang="en-GB" sz="1100" b="1" dirty="0" smtClean="0">
                <a:solidFill>
                  <a:srgbClr val="003399"/>
                </a:solidFill>
                <a:latin typeface="Times New Roman" pitchFamily="18" charset="0"/>
                <a:cs typeface="Times New Roman" pitchFamily="18" charset="0"/>
              </a:rPr>
              <a:t>SSP2019</a:t>
            </a:r>
            <a:endParaRPr lang="en-GB" sz="1100" b="1" dirty="0">
              <a:solidFill>
                <a:srgbClr val="003399"/>
              </a:solidFill>
              <a:latin typeface="Times New Roman" pitchFamily="18" charset="0"/>
              <a:cs typeface="Times New Roman" pitchFamily="18" charset="0"/>
            </a:endParaRPr>
          </a:p>
          <a:p>
            <a:pPr algn="r"/>
            <a:r>
              <a:rPr lang="en-GB" sz="1100" b="1" dirty="0" smtClean="0">
                <a:solidFill>
                  <a:srgbClr val="003399"/>
                </a:solidFill>
                <a:latin typeface="Times New Roman" pitchFamily="18" charset="0"/>
                <a:cs typeface="Times New Roman" pitchFamily="18" charset="0"/>
              </a:rPr>
              <a:t>DHT, HCMUT</a:t>
            </a:r>
            <a:endParaRPr lang="de-DE" sz="1100" b="1" dirty="0">
              <a:solidFill>
                <a:srgbClr val="003399"/>
              </a:solidFill>
              <a:latin typeface="Times New Roman" pitchFamily="18" charset="0"/>
              <a:cs typeface="Times New Roman" pitchFamily="18" charset="0"/>
            </a:endParaRPr>
          </a:p>
        </p:txBody>
      </p:sp>
      <p:pic>
        <p:nvPicPr>
          <p:cNvPr id="1042" name="Picture 18" descr="HCMUT logo"/>
          <p:cNvPicPr>
            <a:picLocks noChangeAspect="1" noChangeArrowheads="1"/>
          </p:cNvPicPr>
          <p:nvPr userDrawn="1"/>
        </p:nvPicPr>
        <p:blipFill>
          <a:blip r:embed="rId14" cstate="print"/>
          <a:srcRect/>
          <a:stretch>
            <a:fillRect/>
          </a:stretch>
        </p:blipFill>
        <p:spPr bwMode="auto">
          <a:xfrm>
            <a:off x="569913" y="6248400"/>
            <a:ext cx="496887" cy="6096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4400" b="1">
          <a:solidFill>
            <a:srgbClr val="000099"/>
          </a:solidFill>
          <a:latin typeface="+mj-lt"/>
          <a:ea typeface="+mj-ea"/>
          <a:cs typeface="+mj-cs"/>
        </a:defRPr>
      </a:lvl1pPr>
      <a:lvl2pPr algn="ctr" rtl="0" eaLnBrk="0" fontAlgn="base" hangingPunct="0">
        <a:spcBef>
          <a:spcPct val="0"/>
        </a:spcBef>
        <a:spcAft>
          <a:spcPct val="0"/>
        </a:spcAft>
        <a:defRPr sz="4400" b="1">
          <a:solidFill>
            <a:srgbClr val="000099"/>
          </a:solidFill>
          <a:latin typeface="VNI-Times" pitchFamily="2" charset="0"/>
        </a:defRPr>
      </a:lvl2pPr>
      <a:lvl3pPr algn="ctr" rtl="0" eaLnBrk="0" fontAlgn="base" hangingPunct="0">
        <a:spcBef>
          <a:spcPct val="0"/>
        </a:spcBef>
        <a:spcAft>
          <a:spcPct val="0"/>
        </a:spcAft>
        <a:defRPr sz="4400" b="1">
          <a:solidFill>
            <a:srgbClr val="000099"/>
          </a:solidFill>
          <a:latin typeface="VNI-Times" pitchFamily="2" charset="0"/>
        </a:defRPr>
      </a:lvl3pPr>
      <a:lvl4pPr algn="ctr" rtl="0" eaLnBrk="0" fontAlgn="base" hangingPunct="0">
        <a:spcBef>
          <a:spcPct val="0"/>
        </a:spcBef>
        <a:spcAft>
          <a:spcPct val="0"/>
        </a:spcAft>
        <a:defRPr sz="4400" b="1">
          <a:solidFill>
            <a:srgbClr val="000099"/>
          </a:solidFill>
          <a:latin typeface="VNI-Times" pitchFamily="2" charset="0"/>
        </a:defRPr>
      </a:lvl4pPr>
      <a:lvl5pPr algn="ctr" rtl="0" eaLnBrk="0" fontAlgn="base" hangingPunct="0">
        <a:spcBef>
          <a:spcPct val="0"/>
        </a:spcBef>
        <a:spcAft>
          <a:spcPct val="0"/>
        </a:spcAft>
        <a:defRPr sz="4400" b="1">
          <a:solidFill>
            <a:srgbClr val="000099"/>
          </a:solidFill>
          <a:latin typeface="VNI-Times" pitchFamily="2" charset="0"/>
        </a:defRPr>
      </a:lvl5pPr>
      <a:lvl6pPr marL="457200" algn="ctr" rtl="0" eaLnBrk="0" fontAlgn="base" hangingPunct="0">
        <a:spcBef>
          <a:spcPct val="0"/>
        </a:spcBef>
        <a:spcAft>
          <a:spcPct val="0"/>
        </a:spcAft>
        <a:defRPr sz="4400" b="1">
          <a:solidFill>
            <a:srgbClr val="000099"/>
          </a:solidFill>
          <a:latin typeface="VNI-Times" pitchFamily="2" charset="0"/>
        </a:defRPr>
      </a:lvl6pPr>
      <a:lvl7pPr marL="914400" algn="ctr" rtl="0" eaLnBrk="0" fontAlgn="base" hangingPunct="0">
        <a:spcBef>
          <a:spcPct val="0"/>
        </a:spcBef>
        <a:spcAft>
          <a:spcPct val="0"/>
        </a:spcAft>
        <a:defRPr sz="4400" b="1">
          <a:solidFill>
            <a:srgbClr val="000099"/>
          </a:solidFill>
          <a:latin typeface="VNI-Times" pitchFamily="2" charset="0"/>
        </a:defRPr>
      </a:lvl7pPr>
      <a:lvl8pPr marL="1371600" algn="ctr" rtl="0" eaLnBrk="0" fontAlgn="base" hangingPunct="0">
        <a:spcBef>
          <a:spcPct val="0"/>
        </a:spcBef>
        <a:spcAft>
          <a:spcPct val="0"/>
        </a:spcAft>
        <a:defRPr sz="4400" b="1">
          <a:solidFill>
            <a:srgbClr val="000099"/>
          </a:solidFill>
          <a:latin typeface="VNI-Times" pitchFamily="2" charset="0"/>
        </a:defRPr>
      </a:lvl8pPr>
      <a:lvl9pPr marL="1828800" algn="ctr" rtl="0" eaLnBrk="0" fontAlgn="base" hangingPunct="0">
        <a:spcBef>
          <a:spcPct val="0"/>
        </a:spcBef>
        <a:spcAft>
          <a:spcPct val="0"/>
        </a:spcAft>
        <a:defRPr sz="4400" b="1">
          <a:solidFill>
            <a:srgbClr val="000099"/>
          </a:solidFill>
          <a:latin typeface="VNI-Times" pitchFamily="2"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8.bin"/></Relationships>
</file>

<file path=ppt/slides/_rels/slide2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20.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23.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25.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lstStyle/>
          <a:p>
            <a:r>
              <a:rPr lang="en-GB" sz="3200" dirty="0" smtClean="0"/>
              <a:t>Chapter 7: </a:t>
            </a:r>
            <a:br>
              <a:rPr lang="en-GB" sz="3200" dirty="0" smtClean="0"/>
            </a:br>
            <a:r>
              <a:rPr lang="en-US" sz="3200" dirty="0" smtClean="0"/>
              <a:t> </a:t>
            </a:r>
            <a:r>
              <a:rPr lang="en-US" sz="3200" dirty="0" err="1" smtClean="0"/>
              <a:t>Kalman</a:t>
            </a:r>
            <a:r>
              <a:rPr lang="en-US" sz="3200" dirty="0" smtClean="0"/>
              <a:t> Filter</a:t>
            </a:r>
            <a:endParaRPr lang="en-US" sz="3200" dirty="0"/>
          </a:p>
        </p:txBody>
      </p:sp>
      <p:sp>
        <p:nvSpPr>
          <p:cNvPr id="3" name="Subtitle 2"/>
          <p:cNvSpPr>
            <a:spLocks noGrp="1"/>
          </p:cNvSpPr>
          <p:nvPr>
            <p:ph type="subTitle" idx="1"/>
          </p:nvPr>
        </p:nvSpPr>
        <p:spPr>
          <a:xfrm>
            <a:off x="1600200" y="2362200"/>
            <a:ext cx="6400800" cy="1752600"/>
          </a:xfrm>
        </p:spPr>
        <p:txBody>
          <a:bodyPr/>
          <a:lstStyle/>
          <a:p>
            <a:pPr lvl="1" algn="l">
              <a:lnSpc>
                <a:spcPct val="125000"/>
              </a:lnSpc>
              <a:spcBef>
                <a:spcPts val="0"/>
              </a:spcBef>
              <a:buFont typeface="Wingdings" pitchFamily="2" charset="2"/>
              <a:buChar char="q"/>
            </a:pPr>
            <a:r>
              <a:rPr lang="en-US" sz="2400" dirty="0" smtClean="0"/>
              <a:t> State-space formulation</a:t>
            </a:r>
            <a:endParaRPr lang="en-US" sz="1000" dirty="0" smtClean="0"/>
          </a:p>
          <a:p>
            <a:pPr lvl="1" algn="l">
              <a:lnSpc>
                <a:spcPct val="125000"/>
              </a:lnSpc>
              <a:spcBef>
                <a:spcPts val="0"/>
              </a:spcBef>
              <a:buFont typeface="Wingdings" pitchFamily="2" charset="2"/>
              <a:buChar char="q"/>
            </a:pPr>
            <a:r>
              <a:rPr lang="en-US" sz="2400" dirty="0" smtClean="0"/>
              <a:t> </a:t>
            </a:r>
            <a:r>
              <a:rPr lang="en-US" sz="2400" dirty="0" err="1" smtClean="0"/>
              <a:t>Kalman</a:t>
            </a:r>
            <a:r>
              <a:rPr lang="en-US" sz="2400" dirty="0" smtClean="0"/>
              <a:t> filtering algorithm</a:t>
            </a:r>
            <a:endParaRPr lang="en-US" sz="1000" dirty="0" smtClean="0"/>
          </a:p>
          <a:p>
            <a:pPr lvl="1" algn="l">
              <a:lnSpc>
                <a:spcPct val="125000"/>
              </a:lnSpc>
              <a:spcBef>
                <a:spcPts val="0"/>
              </a:spcBef>
              <a:buFont typeface="Wingdings" pitchFamily="2" charset="2"/>
              <a:buChar char="q"/>
            </a:pPr>
            <a:r>
              <a:rPr lang="en-US" sz="2400" dirty="0" smtClean="0"/>
              <a:t> Examples of </a:t>
            </a:r>
            <a:r>
              <a:rPr lang="en-US" sz="2400" dirty="0" err="1" smtClean="0"/>
              <a:t>Kalman</a:t>
            </a:r>
            <a:r>
              <a:rPr lang="en-US" sz="2400" dirty="0" smtClean="0"/>
              <a:t> filtering</a:t>
            </a:r>
          </a:p>
          <a:p>
            <a:pPr lvl="2" algn="l">
              <a:lnSpc>
                <a:spcPct val="125000"/>
              </a:lnSpc>
              <a:spcBef>
                <a:spcPts val="0"/>
              </a:spcBef>
              <a:buFont typeface="Wingdings" pitchFamily="2" charset="2"/>
              <a:buChar char="§"/>
            </a:pPr>
            <a:r>
              <a:rPr lang="en-US" dirty="0" smtClean="0"/>
              <a:t> Scalar random variable estimation</a:t>
            </a:r>
          </a:p>
          <a:p>
            <a:pPr lvl="2" algn="l">
              <a:lnSpc>
                <a:spcPct val="125000"/>
              </a:lnSpc>
              <a:spcBef>
                <a:spcPts val="0"/>
              </a:spcBef>
              <a:buFont typeface="Wingdings" pitchFamily="2" charset="2"/>
              <a:buChar char="§"/>
            </a:pPr>
            <a:r>
              <a:rPr lang="en-US" dirty="0" smtClean="0"/>
              <a:t> Position estimation</a:t>
            </a:r>
          </a:p>
          <a:p>
            <a:pPr lvl="2" algn="l">
              <a:buFont typeface="Wingdings" pitchFamily="2" charset="2"/>
              <a:buChar char="§"/>
            </a:pPr>
            <a:r>
              <a:rPr lang="en-US" dirty="0" smtClean="0"/>
              <a:t> System Identification</a:t>
            </a:r>
          </a:p>
          <a:p>
            <a:pPr lvl="2" algn="l">
              <a:buFont typeface="Wingdings" pitchFamily="2" charset="2"/>
              <a:buChar char="§"/>
            </a:pPr>
            <a:r>
              <a:rPr lang="en-US" dirty="0" smtClean="0"/>
              <a:t> System tracking.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D1BFC702-3889-414A-BC36-9CEF6D15F295}" type="slidenum">
              <a:rPr lang="en-US" sz="1200">
                <a:solidFill>
                  <a:srgbClr val="003399"/>
                </a:solidFill>
              </a:rPr>
              <a:pPr/>
              <a:t>10</a:t>
            </a:fld>
            <a:endParaRPr lang="en-US" sz="1200">
              <a:solidFill>
                <a:srgbClr val="003399"/>
              </a:solidFill>
            </a:endParaRPr>
          </a:p>
        </p:txBody>
      </p:sp>
      <p:sp>
        <p:nvSpPr>
          <p:cNvPr id="528386" name="Rectangle 2"/>
          <p:cNvSpPr>
            <a:spLocks noGrp="1" noChangeArrowheads="1"/>
          </p:cNvSpPr>
          <p:nvPr>
            <p:ph type="title"/>
          </p:nvPr>
        </p:nvSpPr>
        <p:spPr/>
        <p:txBody>
          <a:bodyPr/>
          <a:lstStyle/>
          <a:p>
            <a:r>
              <a:rPr lang="en-US" sz="2800"/>
              <a:t>7. Kalman Filter: Example 2 (1)</a:t>
            </a:r>
            <a:endParaRPr lang="fr-FR" sz="2800"/>
          </a:p>
        </p:txBody>
      </p:sp>
      <p:sp>
        <p:nvSpPr>
          <p:cNvPr id="528387" name="Rectangle 3"/>
          <p:cNvSpPr>
            <a:spLocks noGrp="1" noChangeArrowheads="1"/>
          </p:cNvSpPr>
          <p:nvPr>
            <p:ph type="body" idx="1"/>
          </p:nvPr>
        </p:nvSpPr>
        <p:spPr>
          <a:xfrm>
            <a:off x="685800" y="914400"/>
            <a:ext cx="7772400" cy="5181600"/>
          </a:xfrm>
        </p:spPr>
        <p:txBody>
          <a:bodyPr/>
          <a:lstStyle/>
          <a:p>
            <a:r>
              <a:rPr lang="en-US" sz="2400"/>
              <a:t>Formulate the state-space equations for a particle moving with a </a:t>
            </a:r>
            <a:r>
              <a:rPr lang="en-US" sz="2400" b="1"/>
              <a:t>constant velocity</a:t>
            </a:r>
            <a:r>
              <a:rPr lang="en-US" sz="2400"/>
              <a:t> and apply the Kalman filter to track its trajectory.</a:t>
            </a:r>
          </a:p>
          <a:p>
            <a:endParaRPr lang="en-US" sz="2400"/>
          </a:p>
          <a:p>
            <a:pPr>
              <a:buFont typeface="Wingdings" pitchFamily="2" charset="2"/>
              <a:buNone/>
            </a:pPr>
            <a:r>
              <a:rPr lang="fr-FR" sz="2400" b="1"/>
              <a:t>	</a:t>
            </a:r>
            <a:endParaRPr lang="fr-FR" sz="2400" i="1"/>
          </a:p>
          <a:p>
            <a:endParaRPr lang="en-US" sz="2400"/>
          </a:p>
          <a:p>
            <a:endParaRPr lang="fr-F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251E46BE-55DF-4935-B27F-22FC149051B3}" type="slidenum">
              <a:rPr lang="en-US" sz="1200">
                <a:solidFill>
                  <a:srgbClr val="003399"/>
                </a:solidFill>
              </a:rPr>
              <a:pPr/>
              <a:t>11</a:t>
            </a:fld>
            <a:endParaRPr lang="en-US" sz="1200">
              <a:solidFill>
                <a:srgbClr val="003399"/>
              </a:solidFill>
            </a:endParaRPr>
          </a:p>
        </p:txBody>
      </p:sp>
      <p:sp>
        <p:nvSpPr>
          <p:cNvPr id="529410" name="Rectangle 2"/>
          <p:cNvSpPr>
            <a:spLocks noGrp="1" noChangeArrowheads="1"/>
          </p:cNvSpPr>
          <p:nvPr>
            <p:ph type="title"/>
          </p:nvPr>
        </p:nvSpPr>
        <p:spPr/>
        <p:txBody>
          <a:bodyPr/>
          <a:lstStyle/>
          <a:p>
            <a:r>
              <a:rPr lang="en-US" sz="2800"/>
              <a:t>7. Kalman Filter: Example 2 (2)</a:t>
            </a:r>
            <a:endParaRPr lang="fr-FR" sz="2800"/>
          </a:p>
        </p:txBody>
      </p:sp>
      <p:pic>
        <p:nvPicPr>
          <p:cNvPr id="529414" name="Picture 6" descr="example7_2"/>
          <p:cNvPicPr>
            <a:picLocks noChangeAspect="1" noChangeArrowheads="1"/>
          </p:cNvPicPr>
          <p:nvPr/>
        </p:nvPicPr>
        <p:blipFill>
          <a:blip r:embed="rId2" cstate="print"/>
          <a:srcRect/>
          <a:stretch>
            <a:fillRect/>
          </a:stretch>
        </p:blipFill>
        <p:spPr bwMode="auto">
          <a:xfrm>
            <a:off x="1066800" y="842963"/>
            <a:ext cx="7010400" cy="525303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		 </a:t>
            </a:r>
            <a:r>
              <a:rPr lang="en-US" sz="1200"/>
              <a:t> </a:t>
            </a:r>
            <a:fld id="{420B77B8-BC40-455D-B9E8-339AAEBE7CDD}" type="slidenum">
              <a:rPr lang="en-US" sz="1200">
                <a:solidFill>
                  <a:srgbClr val="003399"/>
                </a:solidFill>
              </a:rPr>
              <a:pPr/>
              <a:t>12</a:t>
            </a:fld>
            <a:endParaRPr lang="en-US" sz="1200">
              <a:solidFill>
                <a:srgbClr val="003399"/>
              </a:solidFill>
            </a:endParaRPr>
          </a:p>
        </p:txBody>
      </p:sp>
      <p:sp>
        <p:nvSpPr>
          <p:cNvPr id="530434" name="Rectangle 2"/>
          <p:cNvSpPr>
            <a:spLocks noGrp="1" noChangeArrowheads="1"/>
          </p:cNvSpPr>
          <p:nvPr>
            <p:ph type="title"/>
          </p:nvPr>
        </p:nvSpPr>
        <p:spPr/>
        <p:txBody>
          <a:bodyPr/>
          <a:lstStyle/>
          <a:p>
            <a:r>
              <a:rPr lang="en-US" sz="2800"/>
              <a:t>7. Kalman Filter: Example 3 (1)</a:t>
            </a:r>
            <a:endParaRPr lang="fr-FR" sz="2800"/>
          </a:p>
        </p:txBody>
      </p:sp>
      <p:sp>
        <p:nvSpPr>
          <p:cNvPr id="530436" name="Rectangle 4"/>
          <p:cNvSpPr>
            <a:spLocks noGrp="1" noChangeArrowheads="1"/>
          </p:cNvSpPr>
          <p:nvPr>
            <p:ph type="body" idx="1"/>
          </p:nvPr>
        </p:nvSpPr>
        <p:spPr>
          <a:xfrm>
            <a:off x="685800" y="838200"/>
            <a:ext cx="7772400" cy="5257800"/>
          </a:xfrm>
          <a:noFill/>
          <a:ln/>
        </p:spPr>
        <p:txBody>
          <a:bodyPr/>
          <a:lstStyle/>
          <a:p>
            <a:pPr>
              <a:lnSpc>
                <a:spcPct val="90000"/>
              </a:lnSpc>
            </a:pPr>
            <a:r>
              <a:rPr lang="en-US" sz="2400"/>
              <a:t>Consider the </a:t>
            </a:r>
            <a:r>
              <a:rPr lang="en-US" sz="2400" b="1"/>
              <a:t>system identification problem</a:t>
            </a:r>
            <a:r>
              <a:rPr lang="en-US" sz="2400"/>
              <a:t> shown below:</a:t>
            </a:r>
          </a:p>
          <a:p>
            <a:pPr>
              <a:lnSpc>
                <a:spcPct val="90000"/>
              </a:lnSpc>
            </a:pPr>
            <a:endParaRPr lang="en-US" sz="2400"/>
          </a:p>
          <a:p>
            <a:pPr>
              <a:lnSpc>
                <a:spcPct val="90000"/>
              </a:lnSpc>
              <a:buFont typeface="Wingdings" pitchFamily="2" charset="2"/>
              <a:buNone/>
            </a:pPr>
            <a:endParaRPr lang="en-US" sz="2400"/>
          </a:p>
          <a:p>
            <a:pPr>
              <a:lnSpc>
                <a:spcPct val="90000"/>
              </a:lnSpc>
              <a:buFont typeface="Wingdings" pitchFamily="2" charset="2"/>
              <a:buNone/>
            </a:pPr>
            <a:endParaRPr lang="en-US" sz="2400"/>
          </a:p>
          <a:p>
            <a:pPr>
              <a:lnSpc>
                <a:spcPct val="90000"/>
              </a:lnSpc>
              <a:buFont typeface="Wingdings" pitchFamily="2" charset="2"/>
              <a:buNone/>
            </a:pPr>
            <a:endParaRPr lang="en-US" sz="2400"/>
          </a:p>
          <a:p>
            <a:pPr>
              <a:lnSpc>
                <a:spcPct val="90000"/>
              </a:lnSpc>
              <a:buFont typeface="Wingdings" pitchFamily="2" charset="2"/>
              <a:buNone/>
            </a:pPr>
            <a:endParaRPr lang="en-US" sz="2400"/>
          </a:p>
          <a:p>
            <a:pPr>
              <a:lnSpc>
                <a:spcPct val="90000"/>
              </a:lnSpc>
              <a:buFont typeface="Wingdings" pitchFamily="2" charset="2"/>
              <a:buNone/>
            </a:pPr>
            <a:r>
              <a:rPr lang="en-US" sz="2400"/>
              <a:t>	</a:t>
            </a:r>
          </a:p>
          <a:p>
            <a:pPr>
              <a:lnSpc>
                <a:spcPct val="90000"/>
              </a:lnSpc>
              <a:buFont typeface="Wingdings" pitchFamily="2" charset="2"/>
              <a:buNone/>
            </a:pPr>
            <a:endParaRPr lang="en-US" sz="1600"/>
          </a:p>
          <a:p>
            <a:pPr>
              <a:lnSpc>
                <a:spcPct val="90000"/>
              </a:lnSpc>
              <a:buFont typeface="Wingdings" pitchFamily="2" charset="2"/>
              <a:buNone/>
            </a:pPr>
            <a:r>
              <a:rPr lang="en-US" sz="2400" i="1"/>
              <a:t>	v</a:t>
            </a:r>
            <a:r>
              <a:rPr lang="en-US" sz="2400"/>
              <a:t>(</a:t>
            </a:r>
            <a:r>
              <a:rPr lang="en-US" sz="2400" i="1"/>
              <a:t>n</a:t>
            </a:r>
            <a:r>
              <a:rPr lang="en-US" sz="2400"/>
              <a:t>) is a zero-mean, white noise sequences with variance 0.1.  If </a:t>
            </a:r>
            <a:r>
              <a:rPr lang="en-US" sz="2400" i="1"/>
              <a:t>H</a:t>
            </a:r>
            <a:r>
              <a:rPr lang="en-US" sz="2400"/>
              <a:t>(</a:t>
            </a:r>
            <a:r>
              <a:rPr lang="en-US" sz="2400" i="1"/>
              <a:t>z</a:t>
            </a:r>
            <a:r>
              <a:rPr lang="en-US" sz="2400"/>
              <a:t>) = 1+0.5z</a:t>
            </a:r>
            <a:r>
              <a:rPr lang="en-US" sz="2400" baseline="30000"/>
              <a:t>-1 </a:t>
            </a:r>
            <a:r>
              <a:rPr lang="en-US" sz="2400"/>
              <a:t>- z</a:t>
            </a:r>
            <a:r>
              <a:rPr lang="en-US" sz="2400" baseline="30000"/>
              <a:t>-2</a:t>
            </a:r>
            <a:r>
              <a:rPr lang="en-US" sz="2400"/>
              <a:t>+0.3 z</a:t>
            </a:r>
            <a:r>
              <a:rPr lang="en-US" sz="2400" baseline="30000"/>
              <a:t>-3</a:t>
            </a:r>
            <a:r>
              <a:rPr lang="en-US" sz="2400"/>
              <a:t> - 0.4 z</a:t>
            </a:r>
            <a:r>
              <a:rPr lang="en-US" sz="2400" baseline="30000"/>
              <a:t>-4</a:t>
            </a:r>
            <a:r>
              <a:rPr lang="en-US" sz="2400"/>
              <a:t>, evaluate the performance of the Kalman filtering algorithm when </a:t>
            </a:r>
            <a:r>
              <a:rPr lang="en-US" sz="2400" i="1"/>
              <a:t>u(n) </a:t>
            </a:r>
            <a:r>
              <a:rPr lang="en-US" sz="2400"/>
              <a:t>is (a) a white noise sequence, and (b) a colored noise sequence.</a:t>
            </a:r>
          </a:p>
        </p:txBody>
      </p:sp>
      <p:pic>
        <p:nvPicPr>
          <p:cNvPr id="530461" name="Picture 29" descr="ex3"/>
          <p:cNvPicPr>
            <a:picLocks noChangeAspect="1" noChangeArrowheads="1"/>
          </p:cNvPicPr>
          <p:nvPr/>
        </p:nvPicPr>
        <p:blipFill>
          <a:blip r:embed="rId2" cstate="print"/>
          <a:srcRect/>
          <a:stretch>
            <a:fillRect/>
          </a:stretch>
        </p:blipFill>
        <p:spPr bwMode="auto">
          <a:xfrm>
            <a:off x="1295400" y="1524000"/>
            <a:ext cx="6400800" cy="249396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3A9DB1F4-2A6A-4848-9E94-68FAB48F5C06}" type="slidenum">
              <a:rPr lang="en-US" sz="1200">
                <a:solidFill>
                  <a:srgbClr val="003399"/>
                </a:solidFill>
              </a:rPr>
              <a:pPr/>
              <a:t>13</a:t>
            </a:fld>
            <a:endParaRPr lang="en-US" sz="1200">
              <a:solidFill>
                <a:srgbClr val="003399"/>
              </a:solidFill>
            </a:endParaRPr>
          </a:p>
        </p:txBody>
      </p:sp>
      <p:sp>
        <p:nvSpPr>
          <p:cNvPr id="531458" name="Rectangle 2"/>
          <p:cNvSpPr>
            <a:spLocks noGrp="1" noChangeArrowheads="1"/>
          </p:cNvSpPr>
          <p:nvPr>
            <p:ph type="title"/>
          </p:nvPr>
        </p:nvSpPr>
        <p:spPr/>
        <p:txBody>
          <a:bodyPr/>
          <a:lstStyle/>
          <a:p>
            <a:r>
              <a:rPr lang="en-US" sz="2800"/>
              <a:t>7. Kalman Filter: Example 3 (2)</a:t>
            </a:r>
            <a:endParaRPr lang="fr-FR" sz="2800"/>
          </a:p>
        </p:txBody>
      </p:sp>
      <p:pic>
        <p:nvPicPr>
          <p:cNvPr id="531460" name="Picture 4" descr="example7_3_1"/>
          <p:cNvPicPr>
            <a:picLocks noChangeAspect="1" noChangeArrowheads="1"/>
          </p:cNvPicPr>
          <p:nvPr/>
        </p:nvPicPr>
        <p:blipFill>
          <a:blip r:embed="rId2" cstate="print"/>
          <a:srcRect/>
          <a:stretch>
            <a:fillRect/>
          </a:stretch>
        </p:blipFill>
        <p:spPr bwMode="auto">
          <a:xfrm>
            <a:off x="1066800" y="838200"/>
            <a:ext cx="7010400" cy="525303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4718B89F-18EB-426B-A145-137A2B0DCF23}" type="slidenum">
              <a:rPr lang="en-US" sz="1200">
                <a:solidFill>
                  <a:srgbClr val="003399"/>
                </a:solidFill>
              </a:rPr>
              <a:pPr/>
              <a:t>14</a:t>
            </a:fld>
            <a:endParaRPr lang="en-US" sz="1200">
              <a:solidFill>
                <a:srgbClr val="003399"/>
              </a:solidFill>
            </a:endParaRPr>
          </a:p>
        </p:txBody>
      </p:sp>
      <p:sp>
        <p:nvSpPr>
          <p:cNvPr id="532482" name="Rectangle 2"/>
          <p:cNvSpPr>
            <a:spLocks noGrp="1" noChangeArrowheads="1"/>
          </p:cNvSpPr>
          <p:nvPr>
            <p:ph type="title"/>
          </p:nvPr>
        </p:nvSpPr>
        <p:spPr/>
        <p:txBody>
          <a:bodyPr/>
          <a:lstStyle/>
          <a:p>
            <a:r>
              <a:rPr lang="en-US" sz="2800"/>
              <a:t>7. Kalman Filter: Example 3 (3)</a:t>
            </a:r>
            <a:endParaRPr lang="fr-FR" sz="2800"/>
          </a:p>
        </p:txBody>
      </p:sp>
      <p:pic>
        <p:nvPicPr>
          <p:cNvPr id="532484" name="Picture 4" descr="example7_3_2"/>
          <p:cNvPicPr>
            <a:picLocks noChangeAspect="1" noChangeArrowheads="1"/>
          </p:cNvPicPr>
          <p:nvPr/>
        </p:nvPicPr>
        <p:blipFill>
          <a:blip r:embed="rId2" cstate="print"/>
          <a:srcRect/>
          <a:stretch>
            <a:fillRect/>
          </a:stretch>
        </p:blipFill>
        <p:spPr bwMode="auto">
          <a:xfrm>
            <a:off x="1066800" y="842963"/>
            <a:ext cx="7010400" cy="5253037"/>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		 </a:t>
            </a:r>
            <a:r>
              <a:rPr lang="en-US" sz="1200"/>
              <a:t> </a:t>
            </a:r>
            <a:fld id="{D6432300-D39B-4956-851E-67A771291B53}" type="slidenum">
              <a:rPr lang="en-US" sz="1200">
                <a:solidFill>
                  <a:srgbClr val="003399"/>
                </a:solidFill>
              </a:rPr>
              <a:pPr/>
              <a:t>15</a:t>
            </a:fld>
            <a:endParaRPr lang="en-US" sz="1200">
              <a:solidFill>
                <a:srgbClr val="003399"/>
              </a:solidFill>
            </a:endParaRPr>
          </a:p>
        </p:txBody>
      </p:sp>
      <p:sp>
        <p:nvSpPr>
          <p:cNvPr id="533506" name="Rectangle 2"/>
          <p:cNvSpPr>
            <a:spLocks noGrp="1" noChangeArrowheads="1"/>
          </p:cNvSpPr>
          <p:nvPr>
            <p:ph type="title"/>
          </p:nvPr>
        </p:nvSpPr>
        <p:spPr/>
        <p:txBody>
          <a:bodyPr/>
          <a:lstStyle/>
          <a:p>
            <a:r>
              <a:rPr lang="en-US" sz="2800"/>
              <a:t>7. Kalman Filter: Example 4 (1)</a:t>
            </a:r>
            <a:endParaRPr lang="fr-FR" sz="2800"/>
          </a:p>
        </p:txBody>
      </p:sp>
      <p:sp>
        <p:nvSpPr>
          <p:cNvPr id="533507" name="Rectangle 3"/>
          <p:cNvSpPr>
            <a:spLocks noGrp="1" noChangeArrowheads="1"/>
          </p:cNvSpPr>
          <p:nvPr>
            <p:ph type="body" idx="1"/>
          </p:nvPr>
        </p:nvSpPr>
        <p:spPr>
          <a:xfrm>
            <a:off x="457200" y="838200"/>
            <a:ext cx="8229600" cy="5257800"/>
          </a:xfrm>
        </p:spPr>
        <p:txBody>
          <a:bodyPr/>
          <a:lstStyle/>
          <a:p>
            <a:pPr>
              <a:lnSpc>
                <a:spcPct val="90000"/>
              </a:lnSpc>
            </a:pPr>
            <a:r>
              <a:rPr lang="en-US" sz="2200"/>
              <a:t>Consider the </a:t>
            </a:r>
            <a:r>
              <a:rPr lang="en-US" sz="2200" b="1"/>
              <a:t>system identification problem</a:t>
            </a:r>
            <a:r>
              <a:rPr lang="en-US" sz="2200"/>
              <a:t> shown below:</a:t>
            </a:r>
          </a:p>
          <a:p>
            <a:pPr>
              <a:lnSpc>
                <a:spcPct val="90000"/>
              </a:lnSpc>
            </a:pPr>
            <a:endParaRPr lang="en-US" sz="2000"/>
          </a:p>
          <a:p>
            <a:pPr>
              <a:lnSpc>
                <a:spcPct val="90000"/>
              </a:lnSpc>
            </a:pPr>
            <a:endParaRPr lang="en-US" sz="2000"/>
          </a:p>
          <a:p>
            <a:pPr>
              <a:lnSpc>
                <a:spcPct val="90000"/>
              </a:lnSpc>
            </a:pPr>
            <a:endParaRPr lang="en-US" sz="2000"/>
          </a:p>
          <a:p>
            <a:pPr>
              <a:lnSpc>
                <a:spcPct val="90000"/>
              </a:lnSpc>
            </a:pPr>
            <a:endParaRPr lang="en-US" sz="2000"/>
          </a:p>
          <a:p>
            <a:pPr>
              <a:lnSpc>
                <a:spcPct val="90000"/>
              </a:lnSpc>
            </a:pPr>
            <a:endParaRPr lang="en-US" sz="2000"/>
          </a:p>
          <a:p>
            <a:pPr>
              <a:lnSpc>
                <a:spcPct val="90000"/>
              </a:lnSpc>
            </a:pPr>
            <a:endParaRPr lang="en-US" sz="2000"/>
          </a:p>
          <a:p>
            <a:pPr>
              <a:lnSpc>
                <a:spcPct val="90000"/>
              </a:lnSpc>
              <a:buFont typeface="Wingdings" pitchFamily="2" charset="2"/>
              <a:buNone/>
            </a:pPr>
            <a:r>
              <a:rPr lang="en-US" sz="2000"/>
              <a:t>	</a:t>
            </a:r>
          </a:p>
          <a:p>
            <a:pPr>
              <a:lnSpc>
                <a:spcPct val="90000"/>
              </a:lnSpc>
              <a:buFont typeface="Wingdings" pitchFamily="2" charset="2"/>
              <a:buNone/>
            </a:pPr>
            <a:r>
              <a:rPr lang="en-US" sz="2000"/>
              <a:t>	</a:t>
            </a:r>
          </a:p>
          <a:p>
            <a:pPr>
              <a:lnSpc>
                <a:spcPct val="90000"/>
              </a:lnSpc>
              <a:buFont typeface="Wingdings" pitchFamily="2" charset="2"/>
              <a:buNone/>
            </a:pPr>
            <a:r>
              <a:rPr lang="en-US" sz="2000"/>
              <a:t>	</a:t>
            </a:r>
            <a:r>
              <a:rPr lang="en-US" sz="2200" i="1"/>
              <a:t>v</a:t>
            </a:r>
            <a:r>
              <a:rPr lang="en-US" sz="2200"/>
              <a:t>(</a:t>
            </a:r>
            <a:r>
              <a:rPr lang="en-US" sz="2200" i="1"/>
              <a:t>n</a:t>
            </a:r>
            <a:r>
              <a:rPr lang="en-US" sz="2200"/>
              <a:t>) is a zero-mean, white noise sequences with variance 1. The unknown system has a time-varying impulse response represented by </a:t>
            </a:r>
            <a:r>
              <a:rPr lang="en-US" sz="2200" i="1"/>
              <a:t>h(n)=a h(n-1)+b(n),</a:t>
            </a:r>
            <a:r>
              <a:rPr lang="en-US" sz="2200"/>
              <a:t> where </a:t>
            </a:r>
            <a:r>
              <a:rPr lang="en-US" sz="2200" i="1"/>
              <a:t>a </a:t>
            </a:r>
            <a:r>
              <a:rPr lang="en-US" sz="2200"/>
              <a:t>is the model parameter, </a:t>
            </a:r>
            <a:r>
              <a:rPr lang="en-US" sz="2200" i="1"/>
              <a:t>b(n) </a:t>
            </a:r>
            <a:r>
              <a:rPr lang="en-US" sz="2200"/>
              <a:t>is a white noise process with variance of 0.01, and </a:t>
            </a:r>
            <a:r>
              <a:rPr lang="en-US" sz="2200" i="1"/>
              <a:t>h</a:t>
            </a:r>
            <a:r>
              <a:rPr lang="en-US" sz="2200"/>
              <a:t>(0)=[1 0.5 -1 0.3 -0.4].  Evaluate the tracking performance of the Kalman filtering algorithm when </a:t>
            </a:r>
            <a:r>
              <a:rPr lang="en-US" sz="2200" i="1"/>
              <a:t>u(n) </a:t>
            </a:r>
            <a:r>
              <a:rPr lang="en-US" sz="2200"/>
              <a:t>is (a) a white noise sequence, and (b) a colored noise sequence.</a:t>
            </a:r>
          </a:p>
          <a:p>
            <a:pPr>
              <a:lnSpc>
                <a:spcPct val="90000"/>
              </a:lnSpc>
            </a:pPr>
            <a:endParaRPr lang="fr-FR" sz="2200"/>
          </a:p>
        </p:txBody>
      </p:sp>
      <p:pic>
        <p:nvPicPr>
          <p:cNvPr id="533508" name="Picture 4" descr="ex4"/>
          <p:cNvPicPr>
            <a:picLocks noChangeAspect="1" noChangeArrowheads="1"/>
          </p:cNvPicPr>
          <p:nvPr/>
        </p:nvPicPr>
        <p:blipFill>
          <a:blip r:embed="rId2" cstate="print"/>
          <a:srcRect/>
          <a:stretch>
            <a:fillRect/>
          </a:stretch>
        </p:blipFill>
        <p:spPr bwMode="auto">
          <a:xfrm>
            <a:off x="1447800" y="1219200"/>
            <a:ext cx="6172200" cy="257333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AA6CDCCE-3594-4529-9465-4CEF64382D2E}" type="slidenum">
              <a:rPr lang="en-US" sz="1200">
                <a:solidFill>
                  <a:srgbClr val="003399"/>
                </a:solidFill>
              </a:rPr>
              <a:pPr/>
              <a:t>16</a:t>
            </a:fld>
            <a:endParaRPr lang="en-US" sz="1200">
              <a:solidFill>
                <a:srgbClr val="003399"/>
              </a:solidFill>
            </a:endParaRPr>
          </a:p>
        </p:txBody>
      </p:sp>
      <p:sp>
        <p:nvSpPr>
          <p:cNvPr id="534530" name="Rectangle 2"/>
          <p:cNvSpPr>
            <a:spLocks noGrp="1" noChangeArrowheads="1"/>
          </p:cNvSpPr>
          <p:nvPr>
            <p:ph type="title"/>
          </p:nvPr>
        </p:nvSpPr>
        <p:spPr/>
        <p:txBody>
          <a:bodyPr/>
          <a:lstStyle/>
          <a:p>
            <a:r>
              <a:rPr lang="en-US" sz="2800"/>
              <a:t>7. Kalman Filter: Example 4 (2)</a:t>
            </a:r>
            <a:endParaRPr lang="fr-FR" sz="2800"/>
          </a:p>
        </p:txBody>
      </p:sp>
      <p:pic>
        <p:nvPicPr>
          <p:cNvPr id="534533" name="Picture 5" descr="example7_4_1"/>
          <p:cNvPicPr>
            <a:picLocks noChangeAspect="1" noChangeArrowheads="1"/>
          </p:cNvPicPr>
          <p:nvPr/>
        </p:nvPicPr>
        <p:blipFill>
          <a:blip r:embed="rId2" cstate="print"/>
          <a:srcRect/>
          <a:stretch>
            <a:fillRect/>
          </a:stretch>
        </p:blipFill>
        <p:spPr bwMode="auto">
          <a:xfrm>
            <a:off x="990600" y="842963"/>
            <a:ext cx="7010400" cy="5253037"/>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626FEEA3-B763-4B8C-9659-2A717D123F71}" type="slidenum">
              <a:rPr lang="en-US" sz="1200">
                <a:solidFill>
                  <a:srgbClr val="003399"/>
                </a:solidFill>
              </a:rPr>
              <a:pPr/>
              <a:t>17</a:t>
            </a:fld>
            <a:endParaRPr lang="en-US" sz="1200">
              <a:solidFill>
                <a:srgbClr val="003399"/>
              </a:solidFill>
            </a:endParaRPr>
          </a:p>
        </p:txBody>
      </p:sp>
      <p:sp>
        <p:nvSpPr>
          <p:cNvPr id="535554" name="Rectangle 2"/>
          <p:cNvSpPr>
            <a:spLocks noGrp="1" noChangeArrowheads="1"/>
          </p:cNvSpPr>
          <p:nvPr>
            <p:ph type="title"/>
          </p:nvPr>
        </p:nvSpPr>
        <p:spPr/>
        <p:txBody>
          <a:bodyPr/>
          <a:lstStyle/>
          <a:p>
            <a:r>
              <a:rPr lang="en-US" sz="2800"/>
              <a:t>7. Kalman Filter: Example 4 (3)</a:t>
            </a:r>
            <a:endParaRPr lang="fr-FR" sz="2800"/>
          </a:p>
        </p:txBody>
      </p:sp>
      <p:pic>
        <p:nvPicPr>
          <p:cNvPr id="535557" name="Picture 5" descr="example7_4_2"/>
          <p:cNvPicPr>
            <a:picLocks noChangeAspect="1" noChangeArrowheads="1"/>
          </p:cNvPicPr>
          <p:nvPr/>
        </p:nvPicPr>
        <p:blipFill>
          <a:blip r:embed="rId2" cstate="print"/>
          <a:srcRect/>
          <a:stretch>
            <a:fillRect/>
          </a:stretch>
        </p:blipFill>
        <p:spPr bwMode="auto">
          <a:xfrm>
            <a:off x="1066800" y="825500"/>
            <a:ext cx="7010400" cy="52514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59C3F509-5D94-4E11-A70C-8F38A3B6C0DA}" type="slidenum">
              <a:rPr lang="en-US" sz="1200">
                <a:solidFill>
                  <a:srgbClr val="003399"/>
                </a:solidFill>
              </a:rPr>
              <a:pPr/>
              <a:t>18</a:t>
            </a:fld>
            <a:endParaRPr lang="en-US" sz="1200">
              <a:solidFill>
                <a:srgbClr val="003399"/>
              </a:solidFill>
            </a:endParaRPr>
          </a:p>
        </p:txBody>
      </p:sp>
      <p:sp>
        <p:nvSpPr>
          <p:cNvPr id="536578" name="Rectangle 2"/>
          <p:cNvSpPr>
            <a:spLocks noGrp="1" noChangeArrowheads="1"/>
          </p:cNvSpPr>
          <p:nvPr>
            <p:ph type="title"/>
          </p:nvPr>
        </p:nvSpPr>
        <p:spPr/>
        <p:txBody>
          <a:bodyPr/>
          <a:lstStyle/>
          <a:p>
            <a:r>
              <a:rPr lang="en-US" sz="2800"/>
              <a:t>7. Kalman Filter: Example 4 (4)</a:t>
            </a:r>
            <a:endParaRPr lang="fr-FR" sz="2800"/>
          </a:p>
        </p:txBody>
      </p:sp>
      <p:pic>
        <p:nvPicPr>
          <p:cNvPr id="536580" name="Picture 4" descr="example7_4_3"/>
          <p:cNvPicPr>
            <a:picLocks noChangeAspect="1" noChangeArrowheads="1"/>
          </p:cNvPicPr>
          <p:nvPr/>
        </p:nvPicPr>
        <p:blipFill>
          <a:blip r:embed="rId2" cstate="print"/>
          <a:srcRect/>
          <a:stretch>
            <a:fillRect/>
          </a:stretch>
        </p:blipFill>
        <p:spPr bwMode="auto">
          <a:xfrm>
            <a:off x="1066800" y="844550"/>
            <a:ext cx="7010400" cy="52514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091C0AA9-A2D2-4308-91A1-FAFC71018859}" type="slidenum">
              <a:rPr lang="en-US" sz="1200">
                <a:solidFill>
                  <a:srgbClr val="003399"/>
                </a:solidFill>
              </a:rPr>
              <a:pPr/>
              <a:t>19</a:t>
            </a:fld>
            <a:endParaRPr lang="en-US" sz="1200">
              <a:solidFill>
                <a:srgbClr val="003399"/>
              </a:solidFill>
            </a:endParaRPr>
          </a:p>
        </p:txBody>
      </p:sp>
      <p:sp>
        <p:nvSpPr>
          <p:cNvPr id="537602" name="Rectangle 2"/>
          <p:cNvSpPr>
            <a:spLocks noGrp="1" noChangeArrowheads="1"/>
          </p:cNvSpPr>
          <p:nvPr>
            <p:ph type="title"/>
          </p:nvPr>
        </p:nvSpPr>
        <p:spPr/>
        <p:txBody>
          <a:bodyPr/>
          <a:lstStyle/>
          <a:p>
            <a:r>
              <a:rPr lang="en-US" sz="2800"/>
              <a:t>7. Kalman Filter: Example 4 (5)</a:t>
            </a:r>
            <a:endParaRPr lang="fr-FR" sz="2800"/>
          </a:p>
        </p:txBody>
      </p:sp>
      <p:pic>
        <p:nvPicPr>
          <p:cNvPr id="537604" name="Picture 4" descr="example7_4_4"/>
          <p:cNvPicPr>
            <a:picLocks noChangeAspect="1" noChangeArrowheads="1"/>
          </p:cNvPicPr>
          <p:nvPr/>
        </p:nvPicPr>
        <p:blipFill>
          <a:blip r:embed="rId2" cstate="print"/>
          <a:srcRect/>
          <a:stretch>
            <a:fillRect/>
          </a:stretch>
        </p:blipFill>
        <p:spPr bwMode="auto">
          <a:xfrm>
            <a:off x="1066800" y="842963"/>
            <a:ext cx="7010400" cy="525303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468F19FC-A414-4EB3-B568-B9A275615AF2}" type="slidenum">
              <a:rPr lang="en-US" sz="1200">
                <a:solidFill>
                  <a:srgbClr val="003399"/>
                </a:solidFill>
              </a:rPr>
              <a:pPr/>
              <a:t>2</a:t>
            </a:fld>
            <a:endParaRPr lang="en-US" sz="1200">
              <a:solidFill>
                <a:srgbClr val="003399"/>
              </a:solidFill>
            </a:endParaRPr>
          </a:p>
        </p:txBody>
      </p:sp>
      <p:sp>
        <p:nvSpPr>
          <p:cNvPr id="256002" name="Rectangle 2"/>
          <p:cNvSpPr>
            <a:spLocks noGrp="1" noChangeArrowheads="1"/>
          </p:cNvSpPr>
          <p:nvPr>
            <p:ph type="title"/>
          </p:nvPr>
        </p:nvSpPr>
        <p:spPr/>
        <p:txBody>
          <a:bodyPr/>
          <a:lstStyle/>
          <a:p>
            <a:r>
              <a:rPr lang="en-US" sz="2800"/>
              <a:t>References</a:t>
            </a:r>
          </a:p>
        </p:txBody>
      </p:sp>
      <p:sp>
        <p:nvSpPr>
          <p:cNvPr id="256003" name="Rectangle 3"/>
          <p:cNvSpPr>
            <a:spLocks noGrp="1" noChangeArrowheads="1"/>
          </p:cNvSpPr>
          <p:nvPr>
            <p:ph type="body" idx="1"/>
          </p:nvPr>
        </p:nvSpPr>
        <p:spPr>
          <a:xfrm>
            <a:off x="838200" y="838200"/>
            <a:ext cx="7620000" cy="5181600"/>
          </a:xfrm>
        </p:spPr>
        <p:txBody>
          <a:bodyPr/>
          <a:lstStyle/>
          <a:p>
            <a:endParaRPr lang="en-US"/>
          </a:p>
          <a:p>
            <a:pPr>
              <a:buFont typeface="Wingdings" pitchFamily="2" charset="2"/>
              <a:buNone/>
            </a:pPr>
            <a:r>
              <a:rPr lang="en-US" sz="2000" b="1"/>
              <a:t>[1] Simon Haykin, </a:t>
            </a:r>
            <a:r>
              <a:rPr lang="en-US" sz="2000" b="1" i="1"/>
              <a:t>Adaptive Filter Theory</a:t>
            </a:r>
            <a:r>
              <a:rPr lang="en-US" sz="2000" b="1"/>
              <a:t>, Prentice Hall, </a:t>
            </a:r>
          </a:p>
          <a:p>
            <a:pPr>
              <a:buFont typeface="Wingdings" pitchFamily="2" charset="2"/>
              <a:buNone/>
            </a:pPr>
            <a:r>
              <a:rPr lang="en-US" sz="2000" b="1"/>
              <a:t>	1996 (3</a:t>
            </a:r>
            <a:r>
              <a:rPr lang="en-US" sz="2000" b="1" baseline="30000"/>
              <a:t>rd</a:t>
            </a:r>
            <a:r>
              <a:rPr lang="en-US" sz="2000" b="1"/>
              <a:t> Ed.), 2001 (4</a:t>
            </a:r>
            <a:r>
              <a:rPr lang="en-US" sz="2000" b="1" baseline="30000"/>
              <a:t>th</a:t>
            </a:r>
            <a:r>
              <a:rPr lang="en-US" sz="2000" b="1"/>
              <a:t> Ed.)..</a:t>
            </a:r>
          </a:p>
          <a:p>
            <a:endParaRPr lang="en-US" sz="2000" b="1"/>
          </a:p>
          <a:p>
            <a:pPr>
              <a:buFont typeface="Wingdings" pitchFamily="2" charset="2"/>
              <a:buNone/>
            </a:pPr>
            <a:r>
              <a:rPr lang="en-US" sz="2000"/>
              <a:t>[2] Steven M. Kay, </a:t>
            </a:r>
            <a:r>
              <a:rPr lang="en-US" sz="2000" i="1"/>
              <a:t>Fundamentals of Statistical Signal Processing: Estimation Theory</a:t>
            </a:r>
            <a:r>
              <a:rPr lang="en-US" sz="2000"/>
              <a:t>, Prentice Hall, 1993.</a:t>
            </a:r>
          </a:p>
          <a:p>
            <a:endParaRPr lang="en-US" sz="2000"/>
          </a:p>
          <a:p>
            <a:pPr>
              <a:buFont typeface="Wingdings" pitchFamily="2" charset="2"/>
              <a:buNone/>
            </a:pPr>
            <a:r>
              <a:rPr lang="en-US" sz="2000"/>
              <a:t>[3] Alan V. Oppenheim, Ronald W. Schafer, </a:t>
            </a:r>
            <a:r>
              <a:rPr lang="en-US" sz="2000" i="1"/>
              <a:t>Discrete-Time Signal Processing</a:t>
            </a:r>
            <a:r>
              <a:rPr lang="en-US" sz="2000"/>
              <a:t>, Prentice Hall, 1989.</a:t>
            </a:r>
          </a:p>
          <a:p>
            <a:endParaRPr lang="en-US" sz="2000"/>
          </a:p>
          <a:p>
            <a:pPr>
              <a:buFont typeface="Wingdings" pitchFamily="2" charset="2"/>
              <a:buNone/>
            </a:pPr>
            <a:r>
              <a:rPr lang="en-US" sz="2000" b="1"/>
              <a:t>[4] Athanasios Papoulis, </a:t>
            </a:r>
            <a:r>
              <a:rPr lang="en-US" sz="2000" b="1" i="1"/>
              <a:t>Probability, Random Variables, and Stochastic Processes</a:t>
            </a:r>
            <a:r>
              <a:rPr lang="en-US" sz="2000" b="1"/>
              <a:t>, McGraw-Hill, 1991 (3</a:t>
            </a:r>
            <a:r>
              <a:rPr lang="en-US" sz="2000" b="1" baseline="30000"/>
              <a:t>rd</a:t>
            </a:r>
            <a:r>
              <a:rPr lang="en-US" sz="2000" b="1"/>
              <a:t> Ed.), 2001 (4</a:t>
            </a:r>
            <a:r>
              <a:rPr lang="en-US" sz="2000" b="1" baseline="30000"/>
              <a:t>th</a:t>
            </a:r>
            <a:r>
              <a:rPr lang="en-US" sz="2000" b="1"/>
              <a:t> 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5"/>
          <p:cNvSpPr>
            <a:spLocks noGrp="1"/>
          </p:cNvSpPr>
          <p:nvPr>
            <p:ph type="dt" sz="half" idx="10"/>
          </p:nvPr>
        </p:nvSpPr>
        <p:spPr/>
        <p:txBody>
          <a:bodyPr/>
          <a:lstStyle/>
          <a:p>
            <a:r>
              <a:rPr lang="en-US"/>
              <a:t>		 </a:t>
            </a:r>
            <a:r>
              <a:rPr lang="en-US" sz="1200"/>
              <a:t> </a:t>
            </a:r>
            <a:fld id="{4FB148F3-4998-458D-821B-758156DEB6F1}" type="slidenum">
              <a:rPr lang="en-US" sz="1200">
                <a:solidFill>
                  <a:srgbClr val="003399"/>
                </a:solidFill>
              </a:rPr>
              <a:pPr/>
              <a:t>20</a:t>
            </a:fld>
            <a:endParaRPr lang="en-US" sz="1200">
              <a:solidFill>
                <a:srgbClr val="003399"/>
              </a:solidFill>
            </a:endParaRPr>
          </a:p>
        </p:txBody>
      </p:sp>
      <p:sp>
        <p:nvSpPr>
          <p:cNvPr id="1033218" name="Rectangle 2"/>
          <p:cNvSpPr>
            <a:spLocks noGrp="1" noChangeArrowheads="1"/>
          </p:cNvSpPr>
          <p:nvPr>
            <p:ph type="title"/>
          </p:nvPr>
        </p:nvSpPr>
        <p:spPr/>
        <p:txBody>
          <a:bodyPr/>
          <a:lstStyle/>
          <a:p>
            <a:r>
              <a:rPr lang="en-US" sz="2800"/>
              <a:t>7. Extended Kalman Filter (1)</a:t>
            </a:r>
          </a:p>
        </p:txBody>
      </p:sp>
      <p:sp>
        <p:nvSpPr>
          <p:cNvPr id="1033219" name="Rectangle 3"/>
          <p:cNvSpPr>
            <a:spLocks noGrp="1" noChangeArrowheads="1"/>
          </p:cNvSpPr>
          <p:nvPr>
            <p:ph type="body" sz="half" idx="1"/>
          </p:nvPr>
        </p:nvSpPr>
        <p:spPr>
          <a:xfrm>
            <a:off x="685800" y="914400"/>
            <a:ext cx="7848600" cy="5562600"/>
          </a:xfrm>
        </p:spPr>
        <p:txBody>
          <a:bodyPr/>
          <a:lstStyle/>
          <a:p>
            <a:pPr>
              <a:lnSpc>
                <a:spcPct val="90000"/>
              </a:lnSpc>
            </a:pPr>
            <a:r>
              <a:rPr lang="en-US" sz="2000" b="1" u="sng">
                <a:latin typeface="Times New Roman" pitchFamily="18" charset="0"/>
              </a:rPr>
              <a:t>Nonlinear state-space models:</a:t>
            </a:r>
          </a:p>
          <a:p>
            <a:pPr>
              <a:lnSpc>
                <a:spcPct val="90000"/>
              </a:lnSpc>
              <a:buFont typeface="Wingdings" pitchFamily="2" charset="2"/>
              <a:buNone/>
            </a:pPr>
            <a:r>
              <a:rPr lang="en-US" sz="2000" b="1">
                <a:latin typeface="Times New Roman" pitchFamily="18" charset="0"/>
              </a:rPr>
              <a:t>	Process equation:</a:t>
            </a:r>
          </a:p>
          <a:p>
            <a:pPr>
              <a:lnSpc>
                <a:spcPct val="90000"/>
              </a:lnSpc>
            </a:pPr>
            <a:endParaRPr lang="en-US" sz="2400" b="1" u="sng">
              <a:latin typeface="Times New Roman" pitchFamily="18" charset="0"/>
            </a:endParaRPr>
          </a:p>
          <a:p>
            <a:pPr>
              <a:lnSpc>
                <a:spcPct val="90000"/>
              </a:lnSpc>
              <a:buFont typeface="Wingdings" pitchFamily="2" charset="2"/>
              <a:buNone/>
            </a:pPr>
            <a:r>
              <a:rPr lang="fr-FR" sz="2000">
                <a:latin typeface="Times New Roman" pitchFamily="18" charset="0"/>
              </a:rPr>
              <a:t>	(</a:t>
            </a:r>
            <a:r>
              <a:rPr lang="fr-FR" sz="2000" i="1">
                <a:latin typeface="Times New Roman" pitchFamily="18" charset="0"/>
              </a:rPr>
              <a:t>M</a:t>
            </a:r>
            <a:r>
              <a:rPr lang="fr-FR" sz="2000">
                <a:latin typeface="Times New Roman" pitchFamily="18" charset="0"/>
                <a:sym typeface="Symbol" pitchFamily="18" charset="2"/>
              </a:rPr>
              <a:t></a:t>
            </a:r>
            <a:r>
              <a:rPr lang="fr-FR" sz="2000">
                <a:latin typeface="Times New Roman" pitchFamily="18" charset="0"/>
              </a:rPr>
              <a:t>1)-</a:t>
            </a:r>
            <a:r>
              <a:rPr lang="fr-FR" sz="2000" i="1">
                <a:latin typeface="Times New Roman" pitchFamily="18" charset="0"/>
              </a:rPr>
              <a:t>process noise v</a:t>
            </a:r>
            <a:r>
              <a:rPr lang="fr-FR" sz="2000">
                <a:latin typeface="Times New Roman" pitchFamily="18" charset="0"/>
              </a:rPr>
              <a:t>ector</a:t>
            </a:r>
            <a:r>
              <a:rPr lang="fr-FR" sz="2000" i="1">
                <a:latin typeface="Times New Roman" pitchFamily="18" charset="0"/>
              </a:rPr>
              <a:t> </a:t>
            </a:r>
            <a:r>
              <a:rPr lang="fr-FR" sz="2000" b="1">
                <a:latin typeface="Times New Roman" pitchFamily="18" charset="0"/>
              </a:rPr>
              <a:t>v</a:t>
            </a:r>
            <a:r>
              <a:rPr lang="fr-FR" sz="2000" baseline="-25000">
                <a:latin typeface="Times New Roman" pitchFamily="18" charset="0"/>
              </a:rPr>
              <a:t>1</a:t>
            </a:r>
            <a:r>
              <a:rPr lang="fr-FR" sz="2000">
                <a:latin typeface="Times New Roman" pitchFamily="18" charset="0"/>
              </a:rPr>
              <a:t>(</a:t>
            </a:r>
            <a:r>
              <a:rPr lang="fr-FR" sz="2000" i="1">
                <a:latin typeface="Times New Roman" pitchFamily="18" charset="0"/>
              </a:rPr>
              <a:t>n</a:t>
            </a:r>
            <a:r>
              <a:rPr lang="fr-FR" sz="2000">
                <a:latin typeface="Times New Roman" pitchFamily="18" charset="0"/>
              </a:rPr>
              <a:t>)</a:t>
            </a:r>
            <a:r>
              <a:rPr lang="fr-FR" sz="2000" i="1">
                <a:latin typeface="Times New Roman" pitchFamily="18" charset="0"/>
              </a:rPr>
              <a:t> </a:t>
            </a:r>
            <a:r>
              <a:rPr lang="fr-FR" sz="2000">
                <a:latin typeface="Times New Roman" pitchFamily="18" charset="0"/>
              </a:rPr>
              <a:t>is zero-mean white-noise process with correlation matrix:</a:t>
            </a:r>
          </a:p>
          <a:p>
            <a:pPr>
              <a:lnSpc>
                <a:spcPct val="90000"/>
              </a:lnSpc>
              <a:buFont typeface="Wingdings" pitchFamily="2" charset="2"/>
              <a:buNone/>
            </a:pPr>
            <a:endParaRPr lang="fr-FR" sz="2000">
              <a:latin typeface="Times New Roman" pitchFamily="18" charset="0"/>
            </a:endParaRPr>
          </a:p>
          <a:p>
            <a:pPr>
              <a:lnSpc>
                <a:spcPct val="90000"/>
              </a:lnSpc>
              <a:buFont typeface="Wingdings" pitchFamily="2" charset="2"/>
              <a:buNone/>
            </a:pPr>
            <a:endParaRPr lang="fr-FR" sz="2000">
              <a:latin typeface="Times New Roman" pitchFamily="18" charset="0"/>
            </a:endParaRPr>
          </a:p>
          <a:p>
            <a:pPr>
              <a:lnSpc>
                <a:spcPct val="90000"/>
              </a:lnSpc>
              <a:buFont typeface="Wingdings" pitchFamily="2" charset="2"/>
              <a:buNone/>
            </a:pPr>
            <a:r>
              <a:rPr lang="fr-FR" sz="2000">
                <a:latin typeface="Times New Roman" pitchFamily="18" charset="0"/>
              </a:rPr>
              <a:t>	</a:t>
            </a:r>
            <a:r>
              <a:rPr lang="fr-FR" sz="2000" b="1">
                <a:latin typeface="Times New Roman" pitchFamily="18" charset="0"/>
              </a:rPr>
              <a:t>Measurement equation:</a:t>
            </a:r>
          </a:p>
          <a:p>
            <a:pPr>
              <a:lnSpc>
                <a:spcPct val="90000"/>
              </a:lnSpc>
              <a:buFont typeface="Wingdings" pitchFamily="2" charset="2"/>
              <a:buNone/>
            </a:pPr>
            <a:endParaRPr lang="fr-FR" sz="2000" b="1">
              <a:latin typeface="Times New Roman" pitchFamily="18" charset="0"/>
            </a:endParaRPr>
          </a:p>
          <a:p>
            <a:pPr>
              <a:lnSpc>
                <a:spcPct val="90000"/>
              </a:lnSpc>
              <a:buFont typeface="Wingdings" pitchFamily="2" charset="2"/>
              <a:buNone/>
            </a:pPr>
            <a:endParaRPr lang="fr-FR" sz="1600" b="1">
              <a:latin typeface="Times New Roman" pitchFamily="18" charset="0"/>
            </a:endParaRPr>
          </a:p>
          <a:p>
            <a:pPr>
              <a:lnSpc>
                <a:spcPct val="90000"/>
              </a:lnSpc>
              <a:buFont typeface="Wingdings" pitchFamily="2" charset="2"/>
              <a:buNone/>
            </a:pPr>
            <a:r>
              <a:rPr lang="fr-FR" sz="2000" b="1">
                <a:latin typeface="Times New Roman" pitchFamily="18" charset="0"/>
              </a:rPr>
              <a:t>	</a:t>
            </a:r>
            <a:r>
              <a:rPr lang="fr-FR" sz="2000">
                <a:latin typeface="Times New Roman" pitchFamily="18" charset="0"/>
              </a:rPr>
              <a:t>(</a:t>
            </a:r>
            <a:r>
              <a:rPr lang="fr-FR" sz="2000" i="1">
                <a:latin typeface="Times New Roman" pitchFamily="18" charset="0"/>
              </a:rPr>
              <a:t>N</a:t>
            </a:r>
            <a:r>
              <a:rPr lang="fr-FR" sz="2000">
                <a:latin typeface="Times New Roman" pitchFamily="18" charset="0"/>
                <a:sym typeface="Symbol" pitchFamily="18" charset="2"/>
              </a:rPr>
              <a:t></a:t>
            </a:r>
            <a:r>
              <a:rPr lang="fr-FR" sz="2000">
                <a:latin typeface="Times New Roman" pitchFamily="18" charset="0"/>
              </a:rPr>
              <a:t>1)-</a:t>
            </a:r>
            <a:r>
              <a:rPr lang="fr-FR" sz="2000" i="1">
                <a:latin typeface="Times New Roman" pitchFamily="18" charset="0"/>
              </a:rPr>
              <a:t>measurement noise v</a:t>
            </a:r>
            <a:r>
              <a:rPr lang="fr-FR" sz="2000">
                <a:latin typeface="Times New Roman" pitchFamily="18" charset="0"/>
              </a:rPr>
              <a:t>ector</a:t>
            </a:r>
            <a:r>
              <a:rPr lang="fr-FR" sz="2000" i="1">
                <a:latin typeface="Times New Roman" pitchFamily="18" charset="0"/>
              </a:rPr>
              <a:t> </a:t>
            </a:r>
            <a:r>
              <a:rPr lang="fr-FR" sz="2000" b="1">
                <a:latin typeface="Times New Roman" pitchFamily="18" charset="0"/>
              </a:rPr>
              <a:t>v</a:t>
            </a:r>
            <a:r>
              <a:rPr lang="fr-FR" sz="2000" baseline="-25000">
                <a:latin typeface="Times New Roman" pitchFamily="18" charset="0"/>
              </a:rPr>
              <a:t>2</a:t>
            </a:r>
            <a:r>
              <a:rPr lang="fr-FR" sz="2000">
                <a:latin typeface="Times New Roman" pitchFamily="18" charset="0"/>
              </a:rPr>
              <a:t>(</a:t>
            </a:r>
            <a:r>
              <a:rPr lang="fr-FR" sz="2000" i="1">
                <a:latin typeface="Times New Roman" pitchFamily="18" charset="0"/>
              </a:rPr>
              <a:t>n</a:t>
            </a:r>
            <a:r>
              <a:rPr lang="fr-FR" sz="2000">
                <a:latin typeface="Times New Roman" pitchFamily="18" charset="0"/>
              </a:rPr>
              <a:t>)</a:t>
            </a:r>
            <a:r>
              <a:rPr lang="fr-FR" sz="2000" i="1">
                <a:latin typeface="Times New Roman" pitchFamily="18" charset="0"/>
              </a:rPr>
              <a:t> </a:t>
            </a:r>
            <a:r>
              <a:rPr lang="fr-FR" sz="2000">
                <a:latin typeface="Times New Roman" pitchFamily="18" charset="0"/>
              </a:rPr>
              <a:t>is zero-mean white- noise process with correlation matrix:</a:t>
            </a:r>
          </a:p>
          <a:p>
            <a:pPr>
              <a:lnSpc>
                <a:spcPct val="90000"/>
              </a:lnSpc>
              <a:buFont typeface="Wingdings" pitchFamily="2" charset="2"/>
              <a:buNone/>
            </a:pPr>
            <a:endParaRPr lang="fr-FR" sz="2000" b="1">
              <a:latin typeface="Times New Roman" pitchFamily="18" charset="0"/>
            </a:endParaRPr>
          </a:p>
          <a:p>
            <a:pPr>
              <a:lnSpc>
                <a:spcPct val="90000"/>
              </a:lnSpc>
              <a:buFont typeface="Wingdings" pitchFamily="2" charset="2"/>
              <a:buNone/>
            </a:pPr>
            <a:endParaRPr lang="fr-FR" sz="1800"/>
          </a:p>
          <a:p>
            <a:pPr>
              <a:lnSpc>
                <a:spcPct val="90000"/>
              </a:lnSpc>
              <a:buFont typeface="Wingdings" pitchFamily="2" charset="2"/>
              <a:buNone/>
            </a:pPr>
            <a:endParaRPr lang="fr-FR" sz="1800"/>
          </a:p>
          <a:p>
            <a:pPr>
              <a:lnSpc>
                <a:spcPct val="90000"/>
              </a:lnSpc>
              <a:buFont typeface="Wingdings" pitchFamily="2" charset="2"/>
              <a:buNone/>
            </a:pPr>
            <a:r>
              <a:rPr lang="fr-FR" sz="1800"/>
              <a:t>	</a:t>
            </a:r>
          </a:p>
          <a:p>
            <a:pPr>
              <a:lnSpc>
                <a:spcPct val="90000"/>
              </a:lnSpc>
            </a:pPr>
            <a:endParaRPr lang="en-US" sz="1800" b="1" u="sng">
              <a:latin typeface="Times New Roman" pitchFamily="18" charset="0"/>
            </a:endParaRPr>
          </a:p>
        </p:txBody>
      </p:sp>
      <p:graphicFrame>
        <p:nvGraphicFramePr>
          <p:cNvPr id="1033221" name="Object 5"/>
          <p:cNvGraphicFramePr>
            <a:graphicFrameLocks noChangeAspect="1"/>
          </p:cNvGraphicFramePr>
          <p:nvPr>
            <p:ph sz="quarter" idx="2"/>
          </p:nvPr>
        </p:nvGraphicFramePr>
        <p:xfrm>
          <a:off x="3505200" y="1566863"/>
          <a:ext cx="2514600" cy="338137"/>
        </p:xfrm>
        <a:graphic>
          <a:graphicData uri="http://schemas.openxmlformats.org/presentationml/2006/ole">
            <p:oleObj spid="_x0000_s1033221" name="Equation" r:id="rId3" imgW="1701720" imgH="228600" progId="">
              <p:embed/>
            </p:oleObj>
          </a:graphicData>
        </a:graphic>
      </p:graphicFrame>
      <p:graphicFrame>
        <p:nvGraphicFramePr>
          <p:cNvPr id="1033223" name="Object 7"/>
          <p:cNvGraphicFramePr>
            <a:graphicFrameLocks noChangeAspect="1"/>
          </p:cNvGraphicFramePr>
          <p:nvPr>
            <p:ph sz="quarter" idx="3"/>
          </p:nvPr>
        </p:nvGraphicFramePr>
        <p:xfrm>
          <a:off x="3276600" y="2598738"/>
          <a:ext cx="2971800" cy="677862"/>
        </p:xfrm>
        <a:graphic>
          <a:graphicData uri="http://schemas.openxmlformats.org/presentationml/2006/ole">
            <p:oleObj spid="_x0000_s1033223" name="Equation" r:id="rId4" imgW="2006280" imgH="457200" progId="">
              <p:embed/>
            </p:oleObj>
          </a:graphicData>
        </a:graphic>
      </p:graphicFrame>
      <p:graphicFrame>
        <p:nvGraphicFramePr>
          <p:cNvPr id="1033225" name="Object 9"/>
          <p:cNvGraphicFramePr>
            <a:graphicFrameLocks noChangeAspect="1"/>
          </p:cNvGraphicFramePr>
          <p:nvPr/>
        </p:nvGraphicFramePr>
        <p:xfrm>
          <a:off x="3621088" y="3703638"/>
          <a:ext cx="2284412" cy="334962"/>
        </p:xfrm>
        <a:graphic>
          <a:graphicData uri="http://schemas.openxmlformats.org/presentationml/2006/ole">
            <p:oleObj spid="_x0000_s1033225" name="Equation" r:id="rId5" imgW="1549080" imgH="228600" progId="">
              <p:embed/>
            </p:oleObj>
          </a:graphicData>
        </a:graphic>
      </p:graphicFrame>
      <p:graphicFrame>
        <p:nvGraphicFramePr>
          <p:cNvPr id="1033226" name="Object 10"/>
          <p:cNvGraphicFramePr>
            <a:graphicFrameLocks noChangeAspect="1"/>
          </p:cNvGraphicFramePr>
          <p:nvPr/>
        </p:nvGraphicFramePr>
        <p:xfrm>
          <a:off x="3124200" y="4876800"/>
          <a:ext cx="3200400" cy="714375"/>
        </p:xfrm>
        <a:graphic>
          <a:graphicData uri="http://schemas.openxmlformats.org/presentationml/2006/ole">
            <p:oleObj spid="_x0000_s1033226" name="Equation" r:id="rId6" imgW="2044440" imgH="457200" progId="">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		 </a:t>
            </a:r>
            <a:r>
              <a:rPr lang="en-US" sz="1200"/>
              <a:t> </a:t>
            </a:r>
            <a:fld id="{3442A120-F04B-4AE5-B64B-B3711385C406}" type="slidenum">
              <a:rPr lang="en-US" sz="1200">
                <a:solidFill>
                  <a:srgbClr val="003399"/>
                </a:solidFill>
              </a:rPr>
              <a:pPr/>
              <a:t>21</a:t>
            </a:fld>
            <a:endParaRPr lang="en-US" sz="1200">
              <a:solidFill>
                <a:srgbClr val="003399"/>
              </a:solidFill>
            </a:endParaRPr>
          </a:p>
        </p:txBody>
      </p:sp>
      <p:sp>
        <p:nvSpPr>
          <p:cNvPr id="1036290" name="Rectangle 2"/>
          <p:cNvSpPr>
            <a:spLocks noGrp="1" noChangeArrowheads="1"/>
          </p:cNvSpPr>
          <p:nvPr>
            <p:ph type="title"/>
          </p:nvPr>
        </p:nvSpPr>
        <p:spPr/>
        <p:txBody>
          <a:bodyPr/>
          <a:lstStyle/>
          <a:p>
            <a:r>
              <a:rPr lang="en-US" sz="2800"/>
              <a:t>7. Extended Kalman Filter (2) [1]</a:t>
            </a:r>
          </a:p>
        </p:txBody>
      </p:sp>
      <p:sp>
        <p:nvSpPr>
          <p:cNvPr id="1036291" name="Rectangle 3"/>
          <p:cNvSpPr>
            <a:spLocks noGrp="1" noChangeArrowheads="1"/>
          </p:cNvSpPr>
          <p:nvPr>
            <p:ph type="body" idx="1"/>
          </p:nvPr>
        </p:nvSpPr>
        <p:spPr>
          <a:xfrm>
            <a:off x="609600" y="914400"/>
            <a:ext cx="7772400" cy="5181600"/>
          </a:xfrm>
        </p:spPr>
        <p:txBody>
          <a:bodyPr/>
          <a:lstStyle/>
          <a:p>
            <a:r>
              <a:rPr lang="en-US" sz="2000" b="1" u="sng">
                <a:latin typeface="Times New Roman" pitchFamily="18" charset="0"/>
              </a:rPr>
              <a:t>Using first-order Taylor approximation, with:</a:t>
            </a:r>
          </a:p>
          <a:p>
            <a:endParaRPr lang="en-US" sz="2000" b="1" u="sng">
              <a:latin typeface="Times New Roman" pitchFamily="18" charset="0"/>
            </a:endParaRPr>
          </a:p>
          <a:p>
            <a:endParaRPr lang="en-US" sz="2000" b="1" u="sng">
              <a:latin typeface="Times New Roman" pitchFamily="18" charset="0"/>
            </a:endParaRPr>
          </a:p>
          <a:p>
            <a:endParaRPr lang="en-US" sz="2000" b="1" u="sng">
              <a:latin typeface="Times New Roman" pitchFamily="18" charset="0"/>
            </a:endParaRPr>
          </a:p>
          <a:p>
            <a:endParaRPr lang="en-US" sz="2000" b="1" u="sng">
              <a:latin typeface="Times New Roman" pitchFamily="18" charset="0"/>
            </a:endParaRPr>
          </a:p>
          <a:p>
            <a:endParaRPr lang="en-US" sz="2000" b="1" u="sng">
              <a:latin typeface="Times New Roman" pitchFamily="18" charset="0"/>
            </a:endParaRPr>
          </a:p>
          <a:p>
            <a:endParaRPr lang="en-US" sz="2000" b="1" u="sng">
              <a:latin typeface="Times New Roman" pitchFamily="18" charset="0"/>
            </a:endParaRPr>
          </a:p>
          <a:p>
            <a:pPr>
              <a:buFont typeface="Wingdings" pitchFamily="2" charset="2"/>
              <a:buNone/>
            </a:pPr>
            <a:r>
              <a:rPr lang="en-US" sz="2000">
                <a:latin typeface="Times New Roman" pitchFamily="18" charset="0"/>
              </a:rPr>
              <a:t>	Therefore:</a:t>
            </a:r>
          </a:p>
        </p:txBody>
      </p:sp>
      <p:pic>
        <p:nvPicPr>
          <p:cNvPr id="1036293" name="Picture 5"/>
          <p:cNvPicPr>
            <a:picLocks noChangeAspect="1" noChangeArrowheads="1"/>
          </p:cNvPicPr>
          <p:nvPr/>
        </p:nvPicPr>
        <p:blipFill>
          <a:blip r:embed="rId2" cstate="print"/>
          <a:srcRect/>
          <a:stretch>
            <a:fillRect/>
          </a:stretch>
        </p:blipFill>
        <p:spPr bwMode="auto">
          <a:xfrm>
            <a:off x="1828800" y="1524000"/>
            <a:ext cx="6019800" cy="1676400"/>
          </a:xfrm>
          <a:prstGeom prst="rect">
            <a:avLst/>
          </a:prstGeom>
          <a:noFill/>
          <a:ln w="9525">
            <a:noFill/>
            <a:miter lim="800000"/>
            <a:headEnd/>
            <a:tailEnd/>
          </a:ln>
          <a:effectLst/>
        </p:spPr>
      </p:pic>
      <p:pic>
        <p:nvPicPr>
          <p:cNvPr id="1036294" name="Picture 6"/>
          <p:cNvPicPr>
            <a:picLocks noChangeAspect="1" noChangeArrowheads="1"/>
          </p:cNvPicPr>
          <p:nvPr/>
        </p:nvPicPr>
        <p:blipFill>
          <a:blip r:embed="rId3" cstate="print"/>
          <a:srcRect/>
          <a:stretch>
            <a:fillRect/>
          </a:stretch>
        </p:blipFill>
        <p:spPr bwMode="auto">
          <a:xfrm>
            <a:off x="1752600" y="3886200"/>
            <a:ext cx="5715000" cy="8731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A7B1E64C-523A-439C-9FE5-5753391DC78B}" type="slidenum">
              <a:rPr lang="en-US" sz="1200">
                <a:solidFill>
                  <a:srgbClr val="003399"/>
                </a:solidFill>
              </a:rPr>
              <a:pPr/>
              <a:t>22</a:t>
            </a:fld>
            <a:endParaRPr lang="en-US" sz="1200">
              <a:solidFill>
                <a:srgbClr val="003399"/>
              </a:solidFill>
            </a:endParaRPr>
          </a:p>
        </p:txBody>
      </p:sp>
      <p:sp>
        <p:nvSpPr>
          <p:cNvPr id="1037314" name="Rectangle 2"/>
          <p:cNvSpPr>
            <a:spLocks noGrp="1" noChangeArrowheads="1"/>
          </p:cNvSpPr>
          <p:nvPr>
            <p:ph type="title"/>
          </p:nvPr>
        </p:nvSpPr>
        <p:spPr/>
        <p:txBody>
          <a:bodyPr/>
          <a:lstStyle/>
          <a:p>
            <a:r>
              <a:rPr lang="en-US" sz="2800"/>
              <a:t>7. Extended Kalman Filter (3) [1]</a:t>
            </a:r>
          </a:p>
        </p:txBody>
      </p:sp>
      <p:pic>
        <p:nvPicPr>
          <p:cNvPr id="1037316" name="Picture 4"/>
          <p:cNvPicPr>
            <a:picLocks noGrp="1" noChangeAspect="1" noChangeArrowheads="1"/>
          </p:cNvPicPr>
          <p:nvPr>
            <p:ph type="body" idx="1"/>
          </p:nvPr>
        </p:nvPicPr>
        <p:blipFill>
          <a:blip r:embed="rId2" cstate="print"/>
          <a:srcRect/>
          <a:stretch>
            <a:fillRect/>
          </a:stretch>
        </p:blipFill>
        <p:spPr>
          <a:xfrm>
            <a:off x="1241425" y="914400"/>
            <a:ext cx="6911975" cy="5029200"/>
          </a:xfrm>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2200" y="2895600"/>
            <a:ext cx="5486400" cy="1752600"/>
          </a:xfrm>
        </p:spPr>
        <p:txBody>
          <a:bodyPr/>
          <a:lstStyle/>
          <a:p>
            <a:pPr algn="l">
              <a:lnSpc>
                <a:spcPct val="125000"/>
              </a:lnSpc>
              <a:spcBef>
                <a:spcPts val="0"/>
              </a:spcBef>
              <a:buFont typeface="Wingdings" pitchFamily="2" charset="2"/>
              <a:buChar char="q"/>
            </a:pPr>
            <a:r>
              <a:rPr lang="en-GB" sz="2400" dirty="0" smtClean="0"/>
              <a:t> Method of Steepest Descent. </a:t>
            </a:r>
          </a:p>
          <a:p>
            <a:pPr algn="l">
              <a:lnSpc>
                <a:spcPct val="125000"/>
              </a:lnSpc>
              <a:spcBef>
                <a:spcPts val="0"/>
              </a:spcBef>
              <a:buFont typeface="Wingdings" pitchFamily="2" charset="2"/>
              <a:buChar char="q"/>
            </a:pPr>
            <a:r>
              <a:rPr lang="en-GB" sz="2400" dirty="0" smtClean="0"/>
              <a:t> Least-Mean-Square Algorithm. </a:t>
            </a:r>
          </a:p>
          <a:p>
            <a:pPr marL="347663" indent="-347663" algn="l">
              <a:lnSpc>
                <a:spcPct val="125000"/>
              </a:lnSpc>
              <a:spcBef>
                <a:spcPts val="0"/>
              </a:spcBef>
              <a:buFont typeface="Wingdings" pitchFamily="2" charset="2"/>
              <a:buChar char="q"/>
            </a:pPr>
            <a:r>
              <a:rPr lang="en-GB" sz="2400" dirty="0" smtClean="0"/>
              <a:t>Examples of Adaptive Filtering: </a:t>
            </a:r>
          </a:p>
          <a:p>
            <a:pPr lvl="2" indent="-288925" algn="l">
              <a:lnSpc>
                <a:spcPct val="125000"/>
              </a:lnSpc>
              <a:spcBef>
                <a:spcPts val="0"/>
              </a:spcBef>
              <a:buFont typeface="Wingdings" pitchFamily="2" charset="2"/>
              <a:buChar char="§"/>
            </a:pPr>
            <a:r>
              <a:rPr lang="en-GB" dirty="0" smtClean="0"/>
              <a:t>Adaptive Equalization and </a:t>
            </a:r>
          </a:p>
          <a:p>
            <a:pPr lvl="2" indent="-288925" algn="l">
              <a:lnSpc>
                <a:spcPct val="125000"/>
              </a:lnSpc>
              <a:spcBef>
                <a:spcPts val="0"/>
              </a:spcBef>
              <a:buFont typeface="Wingdings" pitchFamily="2" charset="2"/>
              <a:buChar char="§"/>
            </a:pPr>
            <a:r>
              <a:rPr lang="en-GB" dirty="0" smtClean="0"/>
              <a:t>Adaptive </a:t>
            </a:r>
            <a:r>
              <a:rPr lang="en-GB" dirty="0" err="1" smtClean="0"/>
              <a:t>Beamforming</a:t>
            </a:r>
            <a:r>
              <a:rPr lang="en-GB" sz="2400" dirty="0" smtClean="0"/>
              <a:t>.</a:t>
            </a:r>
          </a:p>
          <a:p>
            <a:endParaRPr lang="en-US" dirty="0"/>
          </a:p>
        </p:txBody>
      </p:sp>
      <p:sp>
        <p:nvSpPr>
          <p:cNvPr id="4" name="Title 1"/>
          <p:cNvSpPr>
            <a:spLocks noGrp="1"/>
          </p:cNvSpPr>
          <p:nvPr>
            <p:ph type="ctrTitle"/>
          </p:nvPr>
        </p:nvSpPr>
        <p:spPr>
          <a:xfrm>
            <a:off x="685800" y="1295400"/>
            <a:ext cx="7772400" cy="1470025"/>
          </a:xfrm>
        </p:spPr>
        <p:txBody>
          <a:bodyPr/>
          <a:lstStyle/>
          <a:p>
            <a:r>
              <a:rPr lang="en-GB" sz="3200" dirty="0" smtClean="0"/>
              <a:t>Chapter 8: </a:t>
            </a:r>
            <a:br>
              <a:rPr lang="en-GB" sz="3200" dirty="0" smtClean="0"/>
            </a:br>
            <a:r>
              <a:rPr lang="en-US" sz="3200" dirty="0" smtClean="0"/>
              <a:t> Adaptive Filter</a:t>
            </a:r>
            <a:endParaRPr lang="en-US" sz="3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		 </a:t>
            </a:r>
            <a:r>
              <a:rPr lang="en-US" sz="1200"/>
              <a:t> </a:t>
            </a:r>
            <a:fld id="{BCFA023C-2EC4-49B5-8607-26EFFC6C0DDD}" type="slidenum">
              <a:rPr lang="en-US" sz="1200">
                <a:solidFill>
                  <a:srgbClr val="003399"/>
                </a:solidFill>
              </a:rPr>
              <a:pPr/>
              <a:t>24</a:t>
            </a:fld>
            <a:endParaRPr lang="en-US" sz="1200">
              <a:solidFill>
                <a:srgbClr val="003399"/>
              </a:solidFill>
            </a:endParaRPr>
          </a:p>
        </p:txBody>
      </p:sp>
      <p:sp>
        <p:nvSpPr>
          <p:cNvPr id="539650" name="Rectangle 2"/>
          <p:cNvSpPr>
            <a:spLocks noGrp="1" noChangeArrowheads="1"/>
          </p:cNvSpPr>
          <p:nvPr>
            <p:ph type="title"/>
          </p:nvPr>
        </p:nvSpPr>
        <p:spPr/>
        <p:txBody>
          <a:bodyPr/>
          <a:lstStyle/>
          <a:p>
            <a:r>
              <a:rPr lang="en-US" sz="2800"/>
              <a:t>8. Linear Adaptive Filter: Principles </a:t>
            </a:r>
            <a:endParaRPr lang="fr-FR" sz="2800"/>
          </a:p>
        </p:txBody>
      </p:sp>
      <p:sp>
        <p:nvSpPr>
          <p:cNvPr id="539655" name="Text Box 7"/>
          <p:cNvSpPr txBox="1">
            <a:spLocks noChangeArrowheads="1"/>
          </p:cNvSpPr>
          <p:nvPr/>
        </p:nvSpPr>
        <p:spPr bwMode="auto">
          <a:xfrm>
            <a:off x="2590800" y="5543490"/>
            <a:ext cx="4161717" cy="400110"/>
          </a:xfrm>
          <a:prstGeom prst="rect">
            <a:avLst/>
          </a:prstGeom>
          <a:noFill/>
          <a:ln w="9525">
            <a:noFill/>
            <a:miter lim="800000"/>
            <a:headEnd/>
            <a:tailEnd/>
          </a:ln>
          <a:effectLst/>
        </p:spPr>
        <p:txBody>
          <a:bodyPr wrap="none">
            <a:spAutoFit/>
          </a:bodyPr>
          <a:lstStyle/>
          <a:p>
            <a:r>
              <a:rPr lang="fr-FR" b="1" dirty="0"/>
              <a:t>General </a:t>
            </a:r>
            <a:r>
              <a:rPr lang="fr-FR" b="1" dirty="0" err="1"/>
              <a:t>principle</a:t>
            </a:r>
            <a:r>
              <a:rPr lang="fr-FR" b="1" dirty="0"/>
              <a:t> of adaptive </a:t>
            </a:r>
            <a:r>
              <a:rPr lang="fr-FR" b="1" dirty="0" err="1"/>
              <a:t>filter</a:t>
            </a:r>
            <a:endParaRPr lang="fr-FR" b="1" dirty="0"/>
          </a:p>
        </p:txBody>
      </p:sp>
      <p:pic>
        <p:nvPicPr>
          <p:cNvPr id="6" name="Picture 4"/>
          <p:cNvPicPr>
            <a:picLocks noChangeAspect="1" noChangeArrowheads="1"/>
          </p:cNvPicPr>
          <p:nvPr/>
        </p:nvPicPr>
        <p:blipFill>
          <a:blip r:embed="rId2" cstate="print"/>
          <a:srcRect/>
          <a:stretch>
            <a:fillRect/>
          </a:stretch>
        </p:blipFill>
        <p:spPr bwMode="auto">
          <a:xfrm>
            <a:off x="2057400" y="990600"/>
            <a:ext cx="5334000" cy="422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a:t>		 </a:t>
            </a:r>
            <a:r>
              <a:rPr lang="en-US" sz="1200"/>
              <a:t> </a:t>
            </a:r>
            <a:fld id="{AEE321C9-C4A2-4204-83CF-216A4E40F394}" type="slidenum">
              <a:rPr lang="en-US" sz="1200">
                <a:solidFill>
                  <a:srgbClr val="003399"/>
                </a:solidFill>
              </a:rPr>
              <a:pPr/>
              <a:t>25</a:t>
            </a:fld>
            <a:endParaRPr lang="en-US" sz="1200">
              <a:solidFill>
                <a:srgbClr val="003399"/>
              </a:solidFill>
            </a:endParaRPr>
          </a:p>
        </p:txBody>
      </p:sp>
      <p:sp>
        <p:nvSpPr>
          <p:cNvPr id="546818" name="Rectangle 2"/>
          <p:cNvSpPr>
            <a:spLocks noGrp="1" noChangeArrowheads="1"/>
          </p:cNvSpPr>
          <p:nvPr>
            <p:ph type="title"/>
          </p:nvPr>
        </p:nvSpPr>
        <p:spPr/>
        <p:txBody>
          <a:bodyPr/>
          <a:lstStyle/>
          <a:p>
            <a:r>
              <a:rPr lang="en-US" sz="2800" dirty="0" smtClean="0"/>
              <a:t>8. LAF: Method </a:t>
            </a:r>
            <a:r>
              <a:rPr lang="en-US" sz="2800" dirty="0"/>
              <a:t>of Steepest Descent </a:t>
            </a:r>
            <a:endParaRPr lang="fr-FR" sz="2800" dirty="0"/>
          </a:p>
        </p:txBody>
      </p:sp>
      <p:sp>
        <p:nvSpPr>
          <p:cNvPr id="546819" name="Rectangle 3"/>
          <p:cNvSpPr>
            <a:spLocks noGrp="1" noChangeArrowheads="1"/>
          </p:cNvSpPr>
          <p:nvPr>
            <p:ph type="body" idx="1"/>
          </p:nvPr>
        </p:nvSpPr>
        <p:spPr/>
        <p:txBody>
          <a:bodyPr/>
          <a:lstStyle/>
          <a:p>
            <a:r>
              <a:rPr lang="en-US" sz="2400"/>
              <a:t>The method of steepest descent is the iterative solution of the Wiener-Hopf equations.</a:t>
            </a:r>
          </a:p>
          <a:p>
            <a:endParaRPr lang="en-US" sz="1600"/>
          </a:p>
          <a:p>
            <a:r>
              <a:rPr lang="en-US" sz="2400"/>
              <a:t>Wiener-Hopf equations:</a:t>
            </a:r>
          </a:p>
          <a:p>
            <a:endParaRPr lang="en-US" sz="2000"/>
          </a:p>
          <a:p>
            <a:endParaRPr lang="en-US" sz="2000"/>
          </a:p>
          <a:p>
            <a:endParaRPr lang="en-US" sz="1000"/>
          </a:p>
          <a:p>
            <a:pPr>
              <a:buFont typeface="Wingdings" pitchFamily="2" charset="2"/>
              <a:buNone/>
            </a:pPr>
            <a:r>
              <a:rPr lang="en-US" sz="2400"/>
              <a:t>	Cost function:</a:t>
            </a:r>
          </a:p>
          <a:p>
            <a:pPr>
              <a:buFont typeface="Wingdings" pitchFamily="2" charset="2"/>
              <a:buNone/>
            </a:pPr>
            <a:endParaRPr lang="en-US"/>
          </a:p>
          <a:p>
            <a:pPr>
              <a:buFont typeface="Wingdings" pitchFamily="2" charset="2"/>
              <a:buNone/>
            </a:pPr>
            <a:r>
              <a:rPr lang="en-US" sz="2400"/>
              <a:t>	MMSE:</a:t>
            </a:r>
          </a:p>
        </p:txBody>
      </p:sp>
      <p:graphicFrame>
        <p:nvGraphicFramePr>
          <p:cNvPr id="546820" name="Object 4"/>
          <p:cNvGraphicFramePr>
            <a:graphicFrameLocks noChangeAspect="1"/>
          </p:cNvGraphicFramePr>
          <p:nvPr/>
        </p:nvGraphicFramePr>
        <p:xfrm>
          <a:off x="4572000" y="1981200"/>
          <a:ext cx="1219200" cy="454025"/>
        </p:xfrm>
        <a:graphic>
          <a:graphicData uri="http://schemas.openxmlformats.org/presentationml/2006/ole">
            <p:oleObj spid="_x0000_s546820" name="Equation" r:id="rId3" imgW="647640" imgH="241200" progId="">
              <p:embed/>
            </p:oleObj>
          </a:graphicData>
        </a:graphic>
      </p:graphicFrame>
      <p:graphicFrame>
        <p:nvGraphicFramePr>
          <p:cNvPr id="546821" name="Object 5"/>
          <p:cNvGraphicFramePr>
            <a:graphicFrameLocks noChangeAspect="1"/>
          </p:cNvGraphicFramePr>
          <p:nvPr/>
        </p:nvGraphicFramePr>
        <p:xfrm>
          <a:off x="1752600" y="3733800"/>
          <a:ext cx="5715000" cy="455613"/>
        </p:xfrm>
        <a:graphic>
          <a:graphicData uri="http://schemas.openxmlformats.org/presentationml/2006/ole">
            <p:oleObj spid="_x0000_s546821" name="Equation" r:id="rId4" imgW="3009600" imgH="241200" progId="">
              <p:embed/>
            </p:oleObj>
          </a:graphicData>
        </a:graphic>
      </p:graphicFrame>
      <p:graphicFrame>
        <p:nvGraphicFramePr>
          <p:cNvPr id="546822" name="Object 6"/>
          <p:cNvGraphicFramePr>
            <a:graphicFrameLocks noChangeAspect="1"/>
          </p:cNvGraphicFramePr>
          <p:nvPr/>
        </p:nvGraphicFramePr>
        <p:xfrm>
          <a:off x="2209800" y="4648200"/>
          <a:ext cx="5105400" cy="473075"/>
        </p:xfrm>
        <a:graphic>
          <a:graphicData uri="http://schemas.openxmlformats.org/presentationml/2006/ole">
            <p:oleObj spid="_x0000_s546822" name="Equation" r:id="rId5" imgW="2730240" imgH="253800" progId="">
              <p:embed/>
            </p:oleObj>
          </a:graphicData>
        </a:graphic>
      </p:graphicFrame>
      <p:graphicFrame>
        <p:nvGraphicFramePr>
          <p:cNvPr id="546823" name="Object 7"/>
          <p:cNvGraphicFramePr>
            <a:graphicFrameLocks noChangeAspect="1"/>
          </p:cNvGraphicFramePr>
          <p:nvPr/>
        </p:nvGraphicFramePr>
        <p:xfrm>
          <a:off x="2667000" y="2438400"/>
          <a:ext cx="3981450" cy="827088"/>
        </p:xfrm>
        <a:graphic>
          <a:graphicData uri="http://schemas.openxmlformats.org/presentationml/2006/ole">
            <p:oleObj spid="_x0000_s546823" name="Equation" r:id="rId6" imgW="2323800" imgH="482400" progId="">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999F9A94-55FD-4BF6-985D-A49C10B6794D}" type="slidenum">
              <a:rPr lang="en-US" sz="1200">
                <a:solidFill>
                  <a:srgbClr val="003399"/>
                </a:solidFill>
              </a:rPr>
              <a:pPr/>
              <a:t>26</a:t>
            </a:fld>
            <a:endParaRPr lang="en-US" sz="1200">
              <a:solidFill>
                <a:srgbClr val="003399"/>
              </a:solidFill>
            </a:endParaRPr>
          </a:p>
        </p:txBody>
      </p:sp>
      <p:sp>
        <p:nvSpPr>
          <p:cNvPr id="547842" name="Rectangle 2"/>
          <p:cNvSpPr>
            <a:spLocks noGrp="1" noChangeArrowheads="1"/>
          </p:cNvSpPr>
          <p:nvPr>
            <p:ph type="title"/>
          </p:nvPr>
        </p:nvSpPr>
        <p:spPr/>
        <p:txBody>
          <a:bodyPr/>
          <a:lstStyle/>
          <a:p>
            <a:r>
              <a:rPr lang="en-US" sz="2800" dirty="0"/>
              <a:t>8. LAF: Steepest Descent Algorithm (1)</a:t>
            </a:r>
            <a:endParaRPr lang="fr-FR" sz="2800" dirty="0"/>
          </a:p>
        </p:txBody>
      </p:sp>
      <p:sp>
        <p:nvSpPr>
          <p:cNvPr id="547843" name="Rectangle 3"/>
          <p:cNvSpPr>
            <a:spLocks noGrp="1" noChangeArrowheads="1"/>
          </p:cNvSpPr>
          <p:nvPr>
            <p:ph type="body" idx="1"/>
          </p:nvPr>
        </p:nvSpPr>
        <p:spPr/>
        <p:txBody>
          <a:bodyPr/>
          <a:lstStyle/>
          <a:p>
            <a:pPr marL="609600" indent="-609600">
              <a:buFont typeface="Wingdings" pitchFamily="2" charset="2"/>
              <a:buNone/>
            </a:pPr>
            <a:r>
              <a:rPr lang="fr-FR" sz="2400" b="1"/>
              <a:t>Summary:</a:t>
            </a:r>
          </a:p>
          <a:p>
            <a:pPr marL="990600" lvl="1" indent="-533400">
              <a:buFont typeface="Wingdings" pitchFamily="2" charset="2"/>
              <a:buAutoNum type="arabicPeriod"/>
            </a:pPr>
            <a:r>
              <a:rPr lang="fr-FR" sz="2400"/>
              <a:t>Begin with an initial guess of the weight vector: </a:t>
            </a:r>
            <a:r>
              <a:rPr lang="fr-FR" sz="2400" b="1"/>
              <a:t>w</a:t>
            </a:r>
            <a:r>
              <a:rPr lang="fr-FR" sz="2400"/>
              <a:t>(0)</a:t>
            </a:r>
          </a:p>
          <a:p>
            <a:pPr marL="990600" lvl="1" indent="-533400">
              <a:buFont typeface="Wingdings" pitchFamily="2" charset="2"/>
              <a:buAutoNum type="arabicPeriod"/>
            </a:pPr>
            <a:r>
              <a:rPr lang="fr-FR" sz="2400"/>
              <a:t>Compute the direction of steepest descent pointing from the initial location on the error surface</a:t>
            </a:r>
          </a:p>
          <a:p>
            <a:pPr marL="990600" lvl="1" indent="-533400">
              <a:buFont typeface="Wingdings" pitchFamily="2" charset="2"/>
              <a:buAutoNum type="arabicPeriod"/>
            </a:pPr>
            <a:r>
              <a:rPr lang="fr-FR" sz="2400"/>
              <a:t>Compute the next guess of the weight vector w by making a change in accordance with the direction of steepest descent </a:t>
            </a:r>
          </a:p>
          <a:p>
            <a:pPr marL="990600" lvl="1" indent="-533400">
              <a:buFont typeface="Wingdings" pitchFamily="2" charset="2"/>
              <a:buAutoNum type="arabicPeriod"/>
            </a:pPr>
            <a:r>
              <a:rPr lang="fr-FR" sz="2400"/>
              <a:t>Go back to step 2 and repeat the process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		 </a:t>
            </a:r>
            <a:r>
              <a:rPr lang="en-US" sz="1200"/>
              <a:t> </a:t>
            </a:r>
            <a:fld id="{BDE0ED16-E912-4494-B4CE-A5D37A3A4DFC}" type="slidenum">
              <a:rPr lang="en-US" sz="1200">
                <a:solidFill>
                  <a:srgbClr val="003399"/>
                </a:solidFill>
              </a:rPr>
              <a:pPr/>
              <a:t>27</a:t>
            </a:fld>
            <a:endParaRPr lang="en-US" sz="1200">
              <a:solidFill>
                <a:srgbClr val="003399"/>
              </a:solidFill>
            </a:endParaRPr>
          </a:p>
        </p:txBody>
      </p:sp>
      <p:sp>
        <p:nvSpPr>
          <p:cNvPr id="550914" name="Rectangle 2"/>
          <p:cNvSpPr>
            <a:spLocks noGrp="1" noChangeArrowheads="1"/>
          </p:cNvSpPr>
          <p:nvPr>
            <p:ph type="title"/>
          </p:nvPr>
        </p:nvSpPr>
        <p:spPr/>
        <p:txBody>
          <a:bodyPr/>
          <a:lstStyle/>
          <a:p>
            <a:r>
              <a:rPr lang="en-US" sz="2800"/>
              <a:t>8. LAF: Steepest Descent Algorithm (2)</a:t>
            </a:r>
            <a:endParaRPr lang="fr-FR" sz="2800"/>
          </a:p>
        </p:txBody>
      </p:sp>
      <p:sp>
        <p:nvSpPr>
          <p:cNvPr id="550915" name="Rectangle 3"/>
          <p:cNvSpPr>
            <a:spLocks noGrp="1" noChangeArrowheads="1"/>
          </p:cNvSpPr>
          <p:nvPr>
            <p:ph type="body" idx="1"/>
          </p:nvPr>
        </p:nvSpPr>
        <p:spPr>
          <a:xfrm>
            <a:off x="609600" y="914400"/>
            <a:ext cx="7924800" cy="5410200"/>
          </a:xfrm>
        </p:spPr>
        <p:txBody>
          <a:bodyPr/>
          <a:lstStyle/>
          <a:p>
            <a:pPr>
              <a:lnSpc>
                <a:spcPct val="90000"/>
              </a:lnSpc>
            </a:pPr>
            <a:r>
              <a:rPr lang="fr-FR" sz="2400"/>
              <a:t>Weight vector at iteration </a:t>
            </a:r>
            <a:r>
              <a:rPr lang="fr-FR" sz="2400" i="1"/>
              <a:t>n</a:t>
            </a:r>
            <a:r>
              <a:rPr lang="fr-FR" sz="2400"/>
              <a:t>+1:</a:t>
            </a:r>
          </a:p>
          <a:p>
            <a:pPr>
              <a:lnSpc>
                <a:spcPct val="90000"/>
              </a:lnSpc>
              <a:buFont typeface="Wingdings" pitchFamily="2" charset="2"/>
              <a:buNone/>
            </a:pPr>
            <a:endParaRPr lang="fr-FR" sz="2400"/>
          </a:p>
          <a:p>
            <a:pPr>
              <a:lnSpc>
                <a:spcPct val="90000"/>
              </a:lnSpc>
              <a:buFont typeface="Wingdings" pitchFamily="2" charset="2"/>
              <a:buNone/>
            </a:pPr>
            <a:endParaRPr lang="fr-FR" sz="2400"/>
          </a:p>
          <a:p>
            <a:pPr>
              <a:lnSpc>
                <a:spcPct val="90000"/>
              </a:lnSpc>
              <a:buFont typeface="Wingdings" pitchFamily="2" charset="2"/>
              <a:buNone/>
            </a:pPr>
            <a:endParaRPr lang="fr-FR" sz="2400"/>
          </a:p>
          <a:p>
            <a:pPr>
              <a:lnSpc>
                <a:spcPct val="90000"/>
              </a:lnSpc>
              <a:buFont typeface="Wingdings" pitchFamily="2" charset="2"/>
              <a:buNone/>
            </a:pPr>
            <a:endParaRPr lang="fr-FR" sz="2400"/>
          </a:p>
          <a:p>
            <a:pPr>
              <a:lnSpc>
                <a:spcPct val="90000"/>
              </a:lnSpc>
              <a:buFont typeface="Wingdings" pitchFamily="2" charset="2"/>
              <a:buNone/>
            </a:pPr>
            <a:r>
              <a:rPr lang="fr-FR" sz="2400"/>
              <a:t>	Therefore:</a:t>
            </a:r>
          </a:p>
          <a:p>
            <a:pPr>
              <a:lnSpc>
                <a:spcPct val="90000"/>
              </a:lnSpc>
              <a:buFont typeface="Wingdings" pitchFamily="2" charset="2"/>
              <a:buNone/>
            </a:pPr>
            <a:endParaRPr lang="fr-FR" sz="1000"/>
          </a:p>
          <a:p>
            <a:pPr>
              <a:lnSpc>
                <a:spcPct val="90000"/>
              </a:lnSpc>
              <a:buFont typeface="Wingdings" pitchFamily="2" charset="2"/>
              <a:buNone/>
            </a:pPr>
            <a:r>
              <a:rPr lang="fr-FR" sz="2400"/>
              <a:t>	where </a:t>
            </a:r>
            <a:r>
              <a:rPr lang="fr-FR" sz="2400" i="1">
                <a:sym typeface="Symbol" pitchFamily="18" charset="2"/>
              </a:rPr>
              <a:t></a:t>
            </a:r>
            <a:r>
              <a:rPr lang="fr-FR" sz="2400">
                <a:sym typeface="Symbol" pitchFamily="18" charset="2"/>
              </a:rPr>
              <a:t> is the </a:t>
            </a:r>
            <a:r>
              <a:rPr lang="fr-FR" sz="2400" b="1">
                <a:sym typeface="Symbol" pitchFamily="18" charset="2"/>
              </a:rPr>
              <a:t>stepsize</a:t>
            </a:r>
            <a:r>
              <a:rPr lang="fr-FR" sz="2400">
                <a:sym typeface="Symbol" pitchFamily="18" charset="2"/>
              </a:rPr>
              <a:t>, controls the incremental correction.</a:t>
            </a:r>
          </a:p>
          <a:p>
            <a:pPr>
              <a:lnSpc>
                <a:spcPct val="90000"/>
              </a:lnSpc>
              <a:buFont typeface="Wingdings" pitchFamily="2" charset="2"/>
              <a:buNone/>
            </a:pPr>
            <a:endParaRPr lang="fr-FR" sz="1800">
              <a:sym typeface="Symbol" pitchFamily="18" charset="2"/>
            </a:endParaRPr>
          </a:p>
          <a:p>
            <a:pPr>
              <a:lnSpc>
                <a:spcPct val="90000"/>
              </a:lnSpc>
            </a:pPr>
            <a:r>
              <a:rPr lang="fr-FR" sz="2400" b="1">
                <a:sym typeface="Symbol" pitchFamily="18" charset="2"/>
              </a:rPr>
              <a:t>Question:</a:t>
            </a:r>
            <a:r>
              <a:rPr lang="fr-FR" sz="2400">
                <a:sym typeface="Symbol" pitchFamily="18" charset="2"/>
              </a:rPr>
              <a:t> </a:t>
            </a:r>
          </a:p>
          <a:p>
            <a:pPr lvl="1">
              <a:lnSpc>
                <a:spcPct val="90000"/>
              </a:lnSpc>
              <a:buFontTx/>
              <a:buChar char="•"/>
            </a:pPr>
            <a:r>
              <a:rPr lang="fr-FR" sz="2400">
                <a:sym typeface="Symbol" pitchFamily="18" charset="2"/>
              </a:rPr>
              <a:t>How to choose </a:t>
            </a:r>
            <a:r>
              <a:rPr lang="fr-FR" sz="2400" i="1">
                <a:sym typeface="Symbol" pitchFamily="18" charset="2"/>
              </a:rPr>
              <a:t> </a:t>
            </a:r>
            <a:r>
              <a:rPr lang="fr-FR" sz="2400">
                <a:sym typeface="Symbol" pitchFamily="18" charset="2"/>
              </a:rPr>
              <a:t>?</a:t>
            </a:r>
          </a:p>
          <a:p>
            <a:pPr lvl="1">
              <a:lnSpc>
                <a:spcPct val="90000"/>
              </a:lnSpc>
              <a:buFontTx/>
              <a:buChar char="•"/>
            </a:pPr>
            <a:r>
              <a:rPr lang="fr-FR" sz="2400">
                <a:sym typeface="Symbol" pitchFamily="18" charset="2"/>
              </a:rPr>
              <a:t>How many iterations to obtain the optimum weight vector ?…</a:t>
            </a:r>
          </a:p>
          <a:p>
            <a:pPr>
              <a:lnSpc>
                <a:spcPct val="90000"/>
              </a:lnSpc>
              <a:buFont typeface="Wingdings" pitchFamily="2" charset="2"/>
              <a:buNone/>
            </a:pPr>
            <a:r>
              <a:rPr lang="fr-FR" sz="2000" i="1">
                <a:sym typeface="Symbol" pitchFamily="18" charset="2"/>
              </a:rPr>
              <a:t>			</a:t>
            </a:r>
          </a:p>
        </p:txBody>
      </p:sp>
      <p:graphicFrame>
        <p:nvGraphicFramePr>
          <p:cNvPr id="550916" name="Object 4"/>
          <p:cNvGraphicFramePr>
            <a:graphicFrameLocks noChangeAspect="1"/>
          </p:cNvGraphicFramePr>
          <p:nvPr/>
        </p:nvGraphicFramePr>
        <p:xfrm>
          <a:off x="3048000" y="1295400"/>
          <a:ext cx="3200400" cy="1511300"/>
        </p:xfrm>
        <a:graphic>
          <a:graphicData uri="http://schemas.openxmlformats.org/presentationml/2006/ole">
            <p:oleObj spid="_x0000_s550916" name="Equation" r:id="rId3" imgW="1828800" imgH="863280" progId="">
              <p:embed/>
            </p:oleObj>
          </a:graphicData>
        </a:graphic>
      </p:graphicFrame>
      <p:graphicFrame>
        <p:nvGraphicFramePr>
          <p:cNvPr id="550917" name="Object 5"/>
          <p:cNvGraphicFramePr>
            <a:graphicFrameLocks noChangeAspect="1"/>
          </p:cNvGraphicFramePr>
          <p:nvPr/>
        </p:nvGraphicFramePr>
        <p:xfrm>
          <a:off x="2667000" y="2932113"/>
          <a:ext cx="3790950" cy="420687"/>
        </p:xfrm>
        <a:graphic>
          <a:graphicData uri="http://schemas.openxmlformats.org/presentationml/2006/ole">
            <p:oleObj spid="_x0000_s550917" name="Equation" r:id="rId4" imgW="1942920" imgH="215640" progId="">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		 </a:t>
            </a:r>
            <a:r>
              <a:rPr lang="en-US" sz="1200"/>
              <a:t> </a:t>
            </a:r>
            <a:fld id="{E22A464B-354D-4897-A552-A6BD153A44D1}" type="slidenum">
              <a:rPr lang="en-US" sz="1200">
                <a:solidFill>
                  <a:srgbClr val="003399"/>
                </a:solidFill>
              </a:rPr>
              <a:pPr/>
              <a:t>28</a:t>
            </a:fld>
            <a:endParaRPr lang="en-US" sz="1200">
              <a:solidFill>
                <a:srgbClr val="003399"/>
              </a:solidFill>
            </a:endParaRPr>
          </a:p>
        </p:txBody>
      </p:sp>
      <p:sp>
        <p:nvSpPr>
          <p:cNvPr id="551938" name="Rectangle 2"/>
          <p:cNvSpPr>
            <a:spLocks noGrp="1" noChangeArrowheads="1"/>
          </p:cNvSpPr>
          <p:nvPr>
            <p:ph type="title"/>
          </p:nvPr>
        </p:nvSpPr>
        <p:spPr/>
        <p:txBody>
          <a:bodyPr/>
          <a:lstStyle/>
          <a:p>
            <a:r>
              <a:rPr lang="en-US" sz="2800"/>
              <a:t>8. LAF: Stability of the Algorithm</a:t>
            </a:r>
            <a:endParaRPr lang="fr-FR" sz="2800"/>
          </a:p>
        </p:txBody>
      </p:sp>
      <p:sp>
        <p:nvSpPr>
          <p:cNvPr id="551939" name="Rectangle 3"/>
          <p:cNvSpPr>
            <a:spLocks noGrp="1" noChangeArrowheads="1"/>
          </p:cNvSpPr>
          <p:nvPr>
            <p:ph type="body" idx="1"/>
          </p:nvPr>
        </p:nvSpPr>
        <p:spPr>
          <a:xfrm>
            <a:off x="685800" y="914400"/>
            <a:ext cx="7772400" cy="5181600"/>
          </a:xfrm>
        </p:spPr>
        <p:txBody>
          <a:bodyPr/>
          <a:lstStyle/>
          <a:p>
            <a:r>
              <a:rPr lang="fr-FR" sz="2400"/>
              <a:t>To meet the stability, choosing </a:t>
            </a:r>
            <a:r>
              <a:rPr lang="fr-FR" sz="2400" i="1">
                <a:sym typeface="Symbol" pitchFamily="18" charset="2"/>
              </a:rPr>
              <a:t> </a:t>
            </a:r>
            <a:r>
              <a:rPr lang="fr-FR" sz="2400">
                <a:sym typeface="Symbol" pitchFamily="18" charset="2"/>
              </a:rPr>
              <a:t>in accordance with:</a:t>
            </a:r>
          </a:p>
          <a:p>
            <a:endParaRPr lang="fr-FR" sz="2400">
              <a:sym typeface="Symbol" pitchFamily="18" charset="2"/>
            </a:endParaRPr>
          </a:p>
          <a:p>
            <a:endParaRPr lang="fr-FR" sz="2400">
              <a:sym typeface="Symbol" pitchFamily="18" charset="2"/>
            </a:endParaRPr>
          </a:p>
          <a:p>
            <a:endParaRPr lang="fr-FR" sz="1200">
              <a:sym typeface="Symbol" pitchFamily="18" charset="2"/>
            </a:endParaRPr>
          </a:p>
          <a:p>
            <a:pPr>
              <a:buFont typeface="Wingdings" pitchFamily="2" charset="2"/>
              <a:buNone/>
            </a:pPr>
            <a:r>
              <a:rPr lang="fr-FR" sz="2400">
                <a:sym typeface="Symbol" pitchFamily="18" charset="2"/>
              </a:rPr>
              <a:t>	where is the maximum eigenvalue of the correlation matrix </a:t>
            </a:r>
            <a:r>
              <a:rPr lang="fr-FR" sz="2400" b="1">
                <a:sym typeface="Symbol" pitchFamily="18" charset="2"/>
              </a:rPr>
              <a:t>R</a:t>
            </a:r>
            <a:r>
              <a:rPr lang="fr-FR" sz="2400">
                <a:sym typeface="Symbol" pitchFamily="18" charset="2"/>
              </a:rPr>
              <a:t>.</a:t>
            </a:r>
          </a:p>
          <a:p>
            <a:endParaRPr lang="fr-FR" sz="1200">
              <a:sym typeface="Symbol" pitchFamily="18" charset="2"/>
            </a:endParaRPr>
          </a:p>
          <a:p>
            <a:r>
              <a:rPr lang="fr-FR" sz="2400">
                <a:sym typeface="Symbol" pitchFamily="18" charset="2"/>
              </a:rPr>
              <a:t>Other useful criterion for </a:t>
            </a:r>
            <a:r>
              <a:rPr lang="fr-FR" sz="2400"/>
              <a:t>choosing </a:t>
            </a:r>
            <a:r>
              <a:rPr lang="fr-FR" sz="2400" i="1">
                <a:sym typeface="Symbol" pitchFamily="18" charset="2"/>
              </a:rPr>
              <a:t></a:t>
            </a:r>
            <a:r>
              <a:rPr lang="fr-FR" sz="2400">
                <a:sym typeface="Symbol" pitchFamily="18" charset="2"/>
              </a:rPr>
              <a:t>:</a:t>
            </a:r>
            <a:r>
              <a:rPr lang="fr-FR"/>
              <a:t> </a:t>
            </a:r>
          </a:p>
          <a:p>
            <a:endParaRPr lang="fr-FR"/>
          </a:p>
        </p:txBody>
      </p:sp>
      <p:graphicFrame>
        <p:nvGraphicFramePr>
          <p:cNvPr id="551940" name="Object 4"/>
          <p:cNvGraphicFramePr>
            <a:graphicFrameLocks noChangeAspect="1"/>
          </p:cNvGraphicFramePr>
          <p:nvPr/>
        </p:nvGraphicFramePr>
        <p:xfrm>
          <a:off x="3733800" y="1422400"/>
          <a:ext cx="1600200" cy="863600"/>
        </p:xfrm>
        <a:graphic>
          <a:graphicData uri="http://schemas.openxmlformats.org/presentationml/2006/ole">
            <p:oleObj spid="_x0000_s551940" name="Equation" r:id="rId3" imgW="799920" imgH="431640" progId="">
              <p:embed/>
            </p:oleObj>
          </a:graphicData>
        </a:graphic>
      </p:graphicFrame>
      <p:graphicFrame>
        <p:nvGraphicFramePr>
          <p:cNvPr id="551941" name="Object 5"/>
          <p:cNvGraphicFramePr>
            <a:graphicFrameLocks noChangeAspect="1"/>
          </p:cNvGraphicFramePr>
          <p:nvPr/>
        </p:nvGraphicFramePr>
        <p:xfrm>
          <a:off x="3200400" y="4079875"/>
          <a:ext cx="2819400" cy="720725"/>
        </p:xfrm>
        <a:graphic>
          <a:graphicData uri="http://schemas.openxmlformats.org/presentationml/2006/ole">
            <p:oleObj spid="_x0000_s551941" name="Equation" r:id="rId4" imgW="1638000" imgH="419040" progId="">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		 </a:t>
            </a:r>
            <a:r>
              <a:rPr lang="en-US" sz="1200"/>
              <a:t> </a:t>
            </a:r>
            <a:fld id="{06B62B8D-E8A2-458A-8892-32221F80095D}" type="slidenum">
              <a:rPr lang="en-US" sz="1200">
                <a:solidFill>
                  <a:srgbClr val="003399"/>
                </a:solidFill>
              </a:rPr>
              <a:pPr/>
              <a:t>29</a:t>
            </a:fld>
            <a:endParaRPr lang="en-US" sz="1200">
              <a:solidFill>
                <a:srgbClr val="003399"/>
              </a:solidFill>
            </a:endParaRPr>
          </a:p>
        </p:txBody>
      </p:sp>
      <p:sp>
        <p:nvSpPr>
          <p:cNvPr id="552962" name="Rectangle 1026"/>
          <p:cNvSpPr>
            <a:spLocks noGrp="1" noChangeArrowheads="1"/>
          </p:cNvSpPr>
          <p:nvPr>
            <p:ph type="title"/>
          </p:nvPr>
        </p:nvSpPr>
        <p:spPr/>
        <p:txBody>
          <a:bodyPr/>
          <a:lstStyle/>
          <a:p>
            <a:r>
              <a:rPr lang="en-US" sz="2800"/>
              <a:t>8. LAF: Examples (1)</a:t>
            </a:r>
            <a:endParaRPr lang="fr-FR" sz="2800"/>
          </a:p>
        </p:txBody>
      </p:sp>
      <p:pic>
        <p:nvPicPr>
          <p:cNvPr id="552964" name="Picture 1028" descr="i38mu02"/>
          <p:cNvPicPr>
            <a:picLocks noChangeAspect="1" noChangeArrowheads="1"/>
          </p:cNvPicPr>
          <p:nvPr/>
        </p:nvPicPr>
        <p:blipFill>
          <a:blip r:embed="rId2" cstate="print"/>
          <a:srcRect/>
          <a:stretch>
            <a:fillRect/>
          </a:stretch>
        </p:blipFill>
        <p:spPr bwMode="auto">
          <a:xfrm>
            <a:off x="990600" y="838200"/>
            <a:ext cx="7086600" cy="5310188"/>
          </a:xfrm>
          <a:prstGeom prst="rect">
            <a:avLst/>
          </a:prstGeom>
          <a:noFill/>
        </p:spPr>
      </p:pic>
      <p:sp>
        <p:nvSpPr>
          <p:cNvPr id="552965" name="Text Box 1029"/>
          <p:cNvSpPr txBox="1">
            <a:spLocks noChangeArrowheads="1"/>
          </p:cNvSpPr>
          <p:nvPr/>
        </p:nvSpPr>
        <p:spPr bwMode="auto">
          <a:xfrm>
            <a:off x="6019800" y="5791200"/>
            <a:ext cx="2578100" cy="304800"/>
          </a:xfrm>
          <a:prstGeom prst="rect">
            <a:avLst/>
          </a:prstGeom>
          <a:noFill/>
          <a:ln w="9525">
            <a:noFill/>
            <a:miter lim="800000"/>
            <a:headEnd/>
            <a:tailEnd/>
          </a:ln>
          <a:effectLst/>
        </p:spPr>
        <p:txBody>
          <a:bodyPr wrap="none">
            <a:spAutoFit/>
          </a:bodyPr>
          <a:lstStyle/>
          <a:p>
            <a:r>
              <a:rPr lang="fr-FR" sz="1400"/>
              <a:t>Refer to Example 1, Chapter 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		 </a:t>
            </a:r>
            <a:r>
              <a:rPr lang="en-US" sz="1200"/>
              <a:t> </a:t>
            </a:r>
            <a:fld id="{383D23BD-8749-422C-88EE-D7A4AEC0B0C8}" type="slidenum">
              <a:rPr lang="en-US" sz="1200">
                <a:solidFill>
                  <a:srgbClr val="003399"/>
                </a:solidFill>
              </a:rPr>
              <a:pPr/>
              <a:t>3</a:t>
            </a:fld>
            <a:endParaRPr lang="en-US" sz="1200">
              <a:solidFill>
                <a:srgbClr val="003399"/>
              </a:solidFill>
            </a:endParaRPr>
          </a:p>
        </p:txBody>
      </p:sp>
      <p:sp>
        <p:nvSpPr>
          <p:cNvPr id="521218" name="Rectangle 2"/>
          <p:cNvSpPr>
            <a:spLocks noGrp="1" noChangeArrowheads="1"/>
          </p:cNvSpPr>
          <p:nvPr>
            <p:ph type="title"/>
          </p:nvPr>
        </p:nvSpPr>
        <p:spPr/>
        <p:txBody>
          <a:bodyPr/>
          <a:lstStyle/>
          <a:p>
            <a:r>
              <a:rPr lang="en-US" sz="2800"/>
              <a:t>7. Kalman Filter: State-Space Formulation (1)</a:t>
            </a:r>
            <a:endParaRPr lang="fr-FR" sz="2800"/>
          </a:p>
        </p:txBody>
      </p:sp>
      <p:sp>
        <p:nvSpPr>
          <p:cNvPr id="521221" name="Rectangle 5"/>
          <p:cNvSpPr>
            <a:spLocks noGrp="1" noChangeArrowheads="1"/>
          </p:cNvSpPr>
          <p:nvPr>
            <p:ph type="body" idx="1"/>
          </p:nvPr>
        </p:nvSpPr>
        <p:spPr/>
        <p:txBody>
          <a:bodyPr/>
          <a:lstStyle/>
          <a:p>
            <a:r>
              <a:rPr lang="fr-FR" sz="2400"/>
              <a:t> Linear discrete-time dynamical system: </a:t>
            </a:r>
            <a:r>
              <a:rPr lang="fr-FR" sz="2400" b="1"/>
              <a:t>State vector</a:t>
            </a:r>
            <a:r>
              <a:rPr lang="fr-FR" sz="2400"/>
              <a:t> </a:t>
            </a:r>
            <a:r>
              <a:rPr lang="fr-FR" sz="2400" b="1"/>
              <a:t>x</a:t>
            </a:r>
            <a:r>
              <a:rPr lang="fr-FR" sz="2400"/>
              <a:t>(</a:t>
            </a:r>
            <a:r>
              <a:rPr lang="fr-FR" sz="2400" i="1"/>
              <a:t>n</a:t>
            </a:r>
            <a:r>
              <a:rPr lang="fr-FR" sz="2400"/>
              <a:t>) with dimension </a:t>
            </a:r>
            <a:r>
              <a:rPr lang="fr-FR" sz="2400" i="1"/>
              <a:t>M</a:t>
            </a:r>
            <a:r>
              <a:rPr lang="fr-FR" sz="2400"/>
              <a:t> is unknown. To estimate </a:t>
            </a:r>
            <a:r>
              <a:rPr lang="fr-FR" sz="2400" b="1"/>
              <a:t>x</a:t>
            </a:r>
            <a:r>
              <a:rPr lang="fr-FR" sz="2400"/>
              <a:t>(</a:t>
            </a:r>
            <a:r>
              <a:rPr lang="fr-FR" sz="2400" i="1"/>
              <a:t>n</a:t>
            </a:r>
            <a:r>
              <a:rPr lang="fr-FR" sz="2400"/>
              <a:t>), using the </a:t>
            </a:r>
            <a:r>
              <a:rPr lang="fr-FR" sz="2400" b="1"/>
              <a:t>observation vector</a:t>
            </a:r>
            <a:r>
              <a:rPr lang="fr-FR" sz="2400"/>
              <a:t> </a:t>
            </a:r>
            <a:r>
              <a:rPr lang="fr-FR" sz="2400" b="1"/>
              <a:t>y</a:t>
            </a:r>
            <a:r>
              <a:rPr lang="fr-FR" sz="2400"/>
              <a:t>(</a:t>
            </a:r>
            <a:r>
              <a:rPr lang="fr-FR" sz="2400" i="1"/>
              <a:t>n</a:t>
            </a:r>
            <a:r>
              <a:rPr lang="fr-FR" sz="2400"/>
              <a:t>) with dimension </a:t>
            </a:r>
            <a:r>
              <a:rPr lang="fr-FR" sz="2400" i="1"/>
              <a:t>N</a:t>
            </a:r>
            <a:r>
              <a:rPr lang="fr-FR" sz="2400"/>
              <a:t>.</a:t>
            </a:r>
          </a:p>
        </p:txBody>
      </p:sp>
      <p:pic>
        <p:nvPicPr>
          <p:cNvPr id="521224" name="Picture 8"/>
          <p:cNvPicPr>
            <a:picLocks noChangeAspect="1" noChangeArrowheads="1"/>
          </p:cNvPicPr>
          <p:nvPr/>
        </p:nvPicPr>
        <p:blipFill>
          <a:blip r:embed="rId2" cstate="print"/>
          <a:srcRect/>
          <a:stretch>
            <a:fillRect/>
          </a:stretch>
        </p:blipFill>
        <p:spPr bwMode="auto">
          <a:xfrm>
            <a:off x="609600" y="2057400"/>
            <a:ext cx="7924800" cy="399415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860B6D4B-E4B7-478C-8CA9-AD8047185C5D}" type="slidenum">
              <a:rPr lang="en-US" sz="1200">
                <a:solidFill>
                  <a:srgbClr val="003399"/>
                </a:solidFill>
              </a:rPr>
              <a:pPr/>
              <a:t>30</a:t>
            </a:fld>
            <a:endParaRPr lang="en-US" sz="1200">
              <a:solidFill>
                <a:srgbClr val="003399"/>
              </a:solidFill>
            </a:endParaRPr>
          </a:p>
        </p:txBody>
      </p:sp>
      <p:sp>
        <p:nvSpPr>
          <p:cNvPr id="553986" name="Rectangle 2"/>
          <p:cNvSpPr>
            <a:spLocks noGrp="1" noChangeArrowheads="1"/>
          </p:cNvSpPr>
          <p:nvPr>
            <p:ph type="title"/>
          </p:nvPr>
        </p:nvSpPr>
        <p:spPr/>
        <p:txBody>
          <a:bodyPr/>
          <a:lstStyle/>
          <a:p>
            <a:r>
              <a:rPr lang="en-US" sz="2800"/>
              <a:t>8. LAF: Examples (2)</a:t>
            </a:r>
            <a:endParaRPr lang="fr-FR" sz="2800"/>
          </a:p>
        </p:txBody>
      </p:sp>
      <p:pic>
        <p:nvPicPr>
          <p:cNvPr id="553988" name="Picture 4" descr="i8mu08"/>
          <p:cNvPicPr>
            <a:picLocks noChangeAspect="1" noChangeArrowheads="1"/>
          </p:cNvPicPr>
          <p:nvPr/>
        </p:nvPicPr>
        <p:blipFill>
          <a:blip r:embed="rId2" cstate="print"/>
          <a:srcRect/>
          <a:stretch>
            <a:fillRect/>
          </a:stretch>
        </p:blipFill>
        <p:spPr bwMode="auto">
          <a:xfrm>
            <a:off x="990600" y="838200"/>
            <a:ext cx="7086600" cy="53086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AEF236DE-3DBA-4505-9909-6BD8F7A5A682}" type="slidenum">
              <a:rPr lang="en-US" sz="1200">
                <a:solidFill>
                  <a:srgbClr val="003399"/>
                </a:solidFill>
              </a:rPr>
              <a:pPr/>
              <a:t>31</a:t>
            </a:fld>
            <a:endParaRPr lang="en-US" sz="1200">
              <a:solidFill>
                <a:srgbClr val="003399"/>
              </a:solidFill>
            </a:endParaRPr>
          </a:p>
        </p:txBody>
      </p:sp>
      <p:sp>
        <p:nvSpPr>
          <p:cNvPr id="555010" name="Rectangle 2"/>
          <p:cNvSpPr>
            <a:spLocks noGrp="1" noChangeArrowheads="1"/>
          </p:cNvSpPr>
          <p:nvPr>
            <p:ph type="title"/>
          </p:nvPr>
        </p:nvSpPr>
        <p:spPr/>
        <p:txBody>
          <a:bodyPr/>
          <a:lstStyle/>
          <a:p>
            <a:r>
              <a:rPr lang="en-US" sz="2800"/>
              <a:t>8. LAF: Examples (3)</a:t>
            </a:r>
            <a:endParaRPr lang="fr-FR" sz="2800"/>
          </a:p>
        </p:txBody>
      </p:sp>
      <p:pic>
        <p:nvPicPr>
          <p:cNvPr id="555012" name="Picture 4" descr="i7mu099"/>
          <p:cNvPicPr>
            <a:picLocks noChangeAspect="1" noChangeArrowheads="1"/>
          </p:cNvPicPr>
          <p:nvPr/>
        </p:nvPicPr>
        <p:blipFill>
          <a:blip r:embed="rId2" cstate="print"/>
          <a:srcRect/>
          <a:stretch>
            <a:fillRect/>
          </a:stretch>
        </p:blipFill>
        <p:spPr bwMode="auto">
          <a:xfrm>
            <a:off x="1066800" y="862013"/>
            <a:ext cx="7010400" cy="5253037"/>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		 </a:t>
            </a:r>
            <a:r>
              <a:rPr lang="en-US" sz="1200"/>
              <a:t> </a:t>
            </a:r>
            <a:fld id="{44EBC9F1-A258-4139-B76C-D5B419F0FBF5}" type="slidenum">
              <a:rPr lang="en-US" sz="1200">
                <a:solidFill>
                  <a:srgbClr val="003399"/>
                </a:solidFill>
              </a:rPr>
              <a:pPr/>
              <a:t>32</a:t>
            </a:fld>
            <a:endParaRPr lang="en-US" sz="1200">
              <a:solidFill>
                <a:srgbClr val="003399"/>
              </a:solidFill>
            </a:endParaRPr>
          </a:p>
        </p:txBody>
      </p:sp>
      <p:sp>
        <p:nvSpPr>
          <p:cNvPr id="556034" name="Rectangle 2"/>
          <p:cNvSpPr>
            <a:spLocks noGrp="1" noChangeArrowheads="1"/>
          </p:cNvSpPr>
          <p:nvPr>
            <p:ph type="title"/>
          </p:nvPr>
        </p:nvSpPr>
        <p:spPr/>
        <p:txBody>
          <a:bodyPr/>
          <a:lstStyle/>
          <a:p>
            <a:r>
              <a:rPr lang="en-US" sz="2800"/>
              <a:t>8. LAF: Least Mean Square (LMS) Algorithm (1)</a:t>
            </a:r>
            <a:endParaRPr lang="fr-FR" sz="2800"/>
          </a:p>
        </p:txBody>
      </p:sp>
      <p:sp>
        <p:nvSpPr>
          <p:cNvPr id="556035" name="Rectangle 3"/>
          <p:cNvSpPr>
            <a:spLocks noGrp="1" noChangeArrowheads="1"/>
          </p:cNvSpPr>
          <p:nvPr>
            <p:ph type="body" idx="1"/>
          </p:nvPr>
        </p:nvSpPr>
        <p:spPr>
          <a:xfrm>
            <a:off x="609600" y="838200"/>
            <a:ext cx="8001000" cy="5181600"/>
          </a:xfrm>
        </p:spPr>
        <p:txBody>
          <a:bodyPr/>
          <a:lstStyle/>
          <a:p>
            <a:r>
              <a:rPr lang="fr-FR" sz="2400"/>
              <a:t>The LMS algorithm is a stochastic gradient algorithm consisting of 2 basic processes:</a:t>
            </a:r>
          </a:p>
          <a:p>
            <a:pPr lvl="1"/>
            <a:r>
              <a:rPr lang="fr-FR" sz="2200" b="1"/>
              <a:t>Filtering process:</a:t>
            </a:r>
            <a:r>
              <a:rPr lang="fr-FR" sz="2200"/>
              <a:t> computing the output of FIR filter </a:t>
            </a:r>
            <a:r>
              <a:rPr lang="fr-FR" sz="2200" b="1"/>
              <a:t>y</a:t>
            </a:r>
            <a:r>
              <a:rPr lang="fr-FR" sz="2200"/>
              <a:t>(</a:t>
            </a:r>
            <a:r>
              <a:rPr lang="fr-FR" sz="2200" i="1"/>
              <a:t>n</a:t>
            </a:r>
            <a:r>
              <a:rPr lang="fr-FR" sz="2200"/>
              <a:t>)=</a:t>
            </a:r>
            <a:r>
              <a:rPr lang="fr-FR" sz="2200" b="1"/>
              <a:t>w</a:t>
            </a:r>
            <a:r>
              <a:rPr lang="fr-FR" sz="2200" i="1" baseline="30000"/>
              <a:t>H</a:t>
            </a:r>
            <a:r>
              <a:rPr lang="fr-FR" sz="2200"/>
              <a:t>(</a:t>
            </a:r>
            <a:r>
              <a:rPr lang="fr-FR" sz="2200" i="1"/>
              <a:t>n</a:t>
            </a:r>
            <a:r>
              <a:rPr lang="fr-FR" sz="2200"/>
              <a:t>)</a:t>
            </a:r>
            <a:r>
              <a:rPr lang="fr-FR" sz="2200" b="1"/>
              <a:t>u</a:t>
            </a:r>
            <a:r>
              <a:rPr lang="fr-FR" sz="2200"/>
              <a:t>(</a:t>
            </a:r>
            <a:r>
              <a:rPr lang="fr-FR" sz="2200" i="1"/>
              <a:t>n</a:t>
            </a:r>
            <a:r>
              <a:rPr lang="fr-FR" sz="2200"/>
              <a:t>) and generating an estimation error </a:t>
            </a:r>
            <a:r>
              <a:rPr lang="fr-FR" sz="2200" i="1"/>
              <a:t>e</a:t>
            </a:r>
            <a:r>
              <a:rPr lang="fr-FR" sz="2200"/>
              <a:t>(</a:t>
            </a:r>
            <a:r>
              <a:rPr lang="fr-FR" sz="2200" i="1"/>
              <a:t>n</a:t>
            </a:r>
            <a:r>
              <a:rPr lang="fr-FR" sz="2200"/>
              <a:t>)</a:t>
            </a:r>
          </a:p>
          <a:p>
            <a:pPr lvl="1"/>
            <a:r>
              <a:rPr lang="fr-FR" sz="2200" b="1"/>
              <a:t>Adaptation process:</a:t>
            </a:r>
            <a:r>
              <a:rPr lang="fr-FR" sz="2200"/>
              <a:t> automatic adjustment of the weight vector of the FIR filter in accordance with the estimation error </a:t>
            </a:r>
            <a:r>
              <a:rPr lang="fr-FR" sz="2200" i="1"/>
              <a:t>e</a:t>
            </a:r>
            <a:r>
              <a:rPr lang="fr-FR" sz="2200"/>
              <a:t>(</a:t>
            </a:r>
            <a:r>
              <a:rPr lang="fr-FR" sz="2200" i="1"/>
              <a:t>n</a:t>
            </a:r>
            <a:r>
              <a:rPr lang="fr-FR" sz="2200"/>
              <a:t>)</a:t>
            </a:r>
          </a:p>
        </p:txBody>
      </p:sp>
      <p:pic>
        <p:nvPicPr>
          <p:cNvPr id="556037" name="Picture 5" descr="laf"/>
          <p:cNvPicPr>
            <a:picLocks noChangeAspect="1" noChangeArrowheads="1"/>
          </p:cNvPicPr>
          <p:nvPr/>
        </p:nvPicPr>
        <p:blipFill>
          <a:blip r:embed="rId2" cstate="print"/>
          <a:srcRect/>
          <a:stretch>
            <a:fillRect/>
          </a:stretch>
        </p:blipFill>
        <p:spPr bwMode="auto">
          <a:xfrm>
            <a:off x="1676400" y="3475038"/>
            <a:ext cx="5943600" cy="2620962"/>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		 </a:t>
            </a:r>
            <a:r>
              <a:rPr lang="en-US" sz="1200"/>
              <a:t> </a:t>
            </a:r>
            <a:fld id="{557E69EA-1EBF-4CBE-903C-0DB218DE15C3}" type="slidenum">
              <a:rPr lang="en-US" sz="1200">
                <a:solidFill>
                  <a:srgbClr val="003399"/>
                </a:solidFill>
              </a:rPr>
              <a:pPr/>
              <a:t>33</a:t>
            </a:fld>
            <a:endParaRPr lang="en-US" sz="1200">
              <a:solidFill>
                <a:srgbClr val="003399"/>
              </a:solidFill>
            </a:endParaRPr>
          </a:p>
        </p:txBody>
      </p:sp>
      <p:sp>
        <p:nvSpPr>
          <p:cNvPr id="557058" name="Rectangle 2"/>
          <p:cNvSpPr>
            <a:spLocks noGrp="1" noChangeArrowheads="1"/>
          </p:cNvSpPr>
          <p:nvPr>
            <p:ph type="title"/>
          </p:nvPr>
        </p:nvSpPr>
        <p:spPr/>
        <p:txBody>
          <a:bodyPr/>
          <a:lstStyle/>
          <a:p>
            <a:r>
              <a:rPr lang="en-US" sz="2800"/>
              <a:t>8. LAF: LMS Algorithm (2)</a:t>
            </a:r>
            <a:endParaRPr lang="fr-FR" sz="2800"/>
          </a:p>
        </p:txBody>
      </p:sp>
      <p:sp>
        <p:nvSpPr>
          <p:cNvPr id="557060" name="Rectangle 4"/>
          <p:cNvSpPr>
            <a:spLocks noGrp="1" noChangeArrowheads="1"/>
          </p:cNvSpPr>
          <p:nvPr>
            <p:ph type="body" idx="1"/>
          </p:nvPr>
        </p:nvSpPr>
        <p:spPr>
          <a:xfrm>
            <a:off x="685800" y="838200"/>
            <a:ext cx="8001000" cy="5181600"/>
          </a:xfrm>
          <a:noFill/>
          <a:ln/>
        </p:spPr>
        <p:txBody>
          <a:bodyPr/>
          <a:lstStyle/>
          <a:p>
            <a:r>
              <a:rPr lang="en-US" sz="2400" dirty="0"/>
              <a:t>The </a:t>
            </a:r>
            <a:r>
              <a:rPr lang="en-US" sz="2400" b="1" dirty="0"/>
              <a:t>steepest descent algorithm</a:t>
            </a:r>
            <a:r>
              <a:rPr lang="en-US" sz="2400" dirty="0"/>
              <a:t> is given by:</a:t>
            </a:r>
          </a:p>
          <a:p>
            <a:endParaRPr lang="en-US" sz="2400" dirty="0"/>
          </a:p>
          <a:p>
            <a:endParaRPr lang="en-US" sz="1200" dirty="0"/>
          </a:p>
          <a:p>
            <a:r>
              <a:rPr lang="en-US" sz="2400" dirty="0"/>
              <a:t>Note that this equation requires the knowledge of the autocorrelation matrix </a:t>
            </a:r>
            <a:r>
              <a:rPr lang="en-US" sz="2400" b="1" dirty="0"/>
              <a:t>R</a:t>
            </a:r>
            <a:r>
              <a:rPr lang="en-US" sz="2400" dirty="0"/>
              <a:t> and the </a:t>
            </a:r>
            <a:r>
              <a:rPr lang="en-US" sz="2400" dirty="0" err="1"/>
              <a:t>crosscorrelation</a:t>
            </a:r>
            <a:r>
              <a:rPr lang="en-US" sz="2400" dirty="0"/>
              <a:t> vector </a:t>
            </a:r>
            <a:r>
              <a:rPr lang="en-US" sz="2400" b="1" dirty="0"/>
              <a:t>p</a:t>
            </a:r>
            <a:r>
              <a:rPr lang="en-US" sz="2400" i="1" dirty="0"/>
              <a:t>.</a:t>
            </a:r>
          </a:p>
          <a:p>
            <a:endParaRPr lang="en-US" sz="1200" i="1" dirty="0"/>
          </a:p>
          <a:p>
            <a:r>
              <a:rPr lang="en-US" sz="2400" dirty="0"/>
              <a:t>In the </a:t>
            </a:r>
            <a:r>
              <a:rPr lang="en-US" sz="2400" b="1" dirty="0"/>
              <a:t>LMS</a:t>
            </a:r>
            <a:r>
              <a:rPr lang="en-US" sz="2400" dirty="0"/>
              <a:t> formulation, these matrix and vector are replaced by the </a:t>
            </a:r>
            <a:r>
              <a:rPr lang="en-US" sz="2400" b="1" dirty="0"/>
              <a:t>instantaneous values</a:t>
            </a:r>
            <a:r>
              <a:rPr lang="en-US" sz="2400" dirty="0"/>
              <a:t>, </a:t>
            </a:r>
            <a:r>
              <a:rPr lang="en-US" sz="2400" i="1" dirty="0"/>
              <a:t>i.e., </a:t>
            </a:r>
          </a:p>
          <a:p>
            <a:pPr>
              <a:buFont typeface="Wingdings" pitchFamily="2" charset="2"/>
              <a:buNone/>
            </a:pPr>
            <a:r>
              <a:rPr lang="en-US" sz="2400" i="1" dirty="0"/>
              <a:t>	</a:t>
            </a:r>
            <a:r>
              <a:rPr lang="en-US" sz="2400" b="1" dirty="0"/>
              <a:t>R</a:t>
            </a:r>
            <a:r>
              <a:rPr lang="en-US" sz="2400" dirty="0"/>
              <a:t>(n)</a:t>
            </a:r>
            <a:r>
              <a:rPr lang="en-US" sz="2400" b="1" dirty="0"/>
              <a:t> </a:t>
            </a:r>
            <a:r>
              <a:rPr lang="en-US" sz="2400" i="1" dirty="0"/>
              <a:t>= </a:t>
            </a:r>
            <a:r>
              <a:rPr lang="en-US" sz="2400" b="1" dirty="0"/>
              <a:t>u</a:t>
            </a:r>
            <a:r>
              <a:rPr lang="en-US" sz="2400" i="1" dirty="0"/>
              <a:t>(n)</a:t>
            </a:r>
            <a:r>
              <a:rPr lang="en-US" sz="2400" b="1" dirty="0" err="1"/>
              <a:t>u</a:t>
            </a:r>
            <a:r>
              <a:rPr lang="en-US" sz="2400" i="1" baseline="30000" dirty="0" err="1"/>
              <a:t>H</a:t>
            </a:r>
            <a:r>
              <a:rPr lang="en-US" sz="2400" i="1" dirty="0"/>
              <a:t>(n) </a:t>
            </a:r>
            <a:r>
              <a:rPr lang="en-US" sz="2400" dirty="0"/>
              <a:t>and </a:t>
            </a:r>
            <a:r>
              <a:rPr lang="en-US" sz="2400" b="1" dirty="0"/>
              <a:t>p</a:t>
            </a:r>
            <a:r>
              <a:rPr lang="en-US" sz="2400" dirty="0"/>
              <a:t>(n) =</a:t>
            </a:r>
            <a:r>
              <a:rPr lang="en-US" sz="2400" i="1" dirty="0"/>
              <a:t> </a:t>
            </a:r>
            <a:r>
              <a:rPr lang="en-US" sz="2400" b="1" dirty="0"/>
              <a:t>u</a:t>
            </a:r>
            <a:r>
              <a:rPr lang="en-US" sz="2400" i="1" dirty="0"/>
              <a:t>(n)d</a:t>
            </a:r>
            <a:r>
              <a:rPr lang="en-US" sz="2400" i="1" baseline="30000" dirty="0"/>
              <a:t>*</a:t>
            </a:r>
            <a:r>
              <a:rPr lang="en-US" sz="2400" i="1" dirty="0"/>
              <a:t>(n).</a:t>
            </a:r>
          </a:p>
          <a:p>
            <a:pPr>
              <a:buFont typeface="Wingdings" pitchFamily="2" charset="2"/>
              <a:buNone/>
            </a:pPr>
            <a:endParaRPr lang="en-US" sz="1200" i="1" dirty="0"/>
          </a:p>
          <a:p>
            <a:r>
              <a:rPr lang="en-US" sz="2400" dirty="0"/>
              <a:t>With this replacement, the weight update equation becomes:</a:t>
            </a:r>
          </a:p>
        </p:txBody>
      </p:sp>
      <p:graphicFrame>
        <p:nvGraphicFramePr>
          <p:cNvPr id="557061" name="Object 5"/>
          <p:cNvGraphicFramePr>
            <a:graphicFrameLocks noChangeAspect="1"/>
          </p:cNvGraphicFramePr>
          <p:nvPr/>
        </p:nvGraphicFramePr>
        <p:xfrm>
          <a:off x="2667000" y="1371600"/>
          <a:ext cx="3886200" cy="403225"/>
        </p:xfrm>
        <a:graphic>
          <a:graphicData uri="http://schemas.openxmlformats.org/presentationml/2006/ole">
            <p:oleObj spid="_x0000_s557061" name="Equation" r:id="rId3" imgW="1955520" imgH="203040" progId="">
              <p:embed/>
            </p:oleObj>
          </a:graphicData>
        </a:graphic>
      </p:graphicFrame>
      <p:graphicFrame>
        <p:nvGraphicFramePr>
          <p:cNvPr id="557062" name="Object 6"/>
          <p:cNvGraphicFramePr>
            <a:graphicFrameLocks noChangeAspect="1"/>
          </p:cNvGraphicFramePr>
          <p:nvPr/>
        </p:nvGraphicFramePr>
        <p:xfrm>
          <a:off x="2895600" y="5257800"/>
          <a:ext cx="3581400" cy="452438"/>
        </p:xfrm>
        <a:graphic>
          <a:graphicData uri="http://schemas.openxmlformats.org/presentationml/2006/ole">
            <p:oleObj spid="_x0000_s557062" name="Equation" r:id="rId4" imgW="1803240" imgH="228600" progId="">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		 </a:t>
            </a:r>
            <a:r>
              <a:rPr lang="en-US" sz="1200"/>
              <a:t> </a:t>
            </a:r>
            <a:fld id="{24DA8874-101B-4B3F-856E-F8B1F4CE1F95}" type="slidenum">
              <a:rPr lang="en-US" sz="1200">
                <a:solidFill>
                  <a:srgbClr val="003399"/>
                </a:solidFill>
              </a:rPr>
              <a:pPr/>
              <a:t>34</a:t>
            </a:fld>
            <a:endParaRPr lang="en-US" sz="1200">
              <a:solidFill>
                <a:srgbClr val="003399"/>
              </a:solidFill>
            </a:endParaRPr>
          </a:p>
        </p:txBody>
      </p:sp>
      <p:sp>
        <p:nvSpPr>
          <p:cNvPr id="558082" name="Rectangle 2"/>
          <p:cNvSpPr>
            <a:spLocks noGrp="1" noChangeArrowheads="1"/>
          </p:cNvSpPr>
          <p:nvPr>
            <p:ph type="title"/>
          </p:nvPr>
        </p:nvSpPr>
        <p:spPr/>
        <p:txBody>
          <a:bodyPr/>
          <a:lstStyle/>
          <a:p>
            <a:r>
              <a:rPr lang="en-US" sz="2800"/>
              <a:t>8. LAF: Convergence Analysis (1)</a:t>
            </a:r>
            <a:endParaRPr lang="fr-FR" sz="2800"/>
          </a:p>
        </p:txBody>
      </p:sp>
      <p:sp>
        <p:nvSpPr>
          <p:cNvPr id="558083" name="Rectangle 3"/>
          <p:cNvSpPr>
            <a:spLocks noGrp="1" noChangeArrowheads="1"/>
          </p:cNvSpPr>
          <p:nvPr>
            <p:ph type="body" idx="1"/>
          </p:nvPr>
        </p:nvSpPr>
        <p:spPr>
          <a:xfrm>
            <a:off x="609600" y="838200"/>
            <a:ext cx="7924800" cy="5257800"/>
          </a:xfrm>
        </p:spPr>
        <p:txBody>
          <a:bodyPr/>
          <a:lstStyle/>
          <a:p>
            <a:r>
              <a:rPr lang="en-US" sz="2400" dirty="0"/>
              <a:t>Because of the use of instantaneous estimates of the autocorrelation matrix and the </a:t>
            </a:r>
            <a:r>
              <a:rPr lang="en-US" sz="2400" dirty="0" err="1"/>
              <a:t>crosscorrelation</a:t>
            </a:r>
            <a:r>
              <a:rPr lang="en-US" sz="2400" dirty="0"/>
              <a:t> vector, the convergence of the LMS algorithm is noisy.</a:t>
            </a:r>
            <a:endParaRPr lang="en-US" sz="800" dirty="0"/>
          </a:p>
          <a:p>
            <a:r>
              <a:rPr lang="en-US" sz="2400" dirty="0"/>
              <a:t>Similar to the steepest descent algorithm, the convergence of the LMS algorithm is controlled by the </a:t>
            </a:r>
            <a:r>
              <a:rPr lang="en-US" sz="2400" dirty="0" err="1"/>
              <a:t>stepsize</a:t>
            </a:r>
            <a:r>
              <a:rPr lang="en-US" sz="2400" dirty="0"/>
              <a:t> </a:t>
            </a:r>
            <a:r>
              <a:rPr lang="en-US" sz="2400" i="1" dirty="0">
                <a:sym typeface="Symbol" pitchFamily="18" charset="2"/>
              </a:rPr>
              <a:t></a:t>
            </a:r>
            <a:r>
              <a:rPr lang="en-US" sz="2400" dirty="0">
                <a:sym typeface="Symbol" pitchFamily="18" charset="2"/>
              </a:rPr>
              <a:t>.</a:t>
            </a:r>
            <a:endParaRPr lang="en-US" sz="800" dirty="0">
              <a:sym typeface="Symbol" pitchFamily="18" charset="2"/>
            </a:endParaRPr>
          </a:p>
          <a:p>
            <a:r>
              <a:rPr lang="en-US" sz="2400" dirty="0"/>
              <a:t>The bounds on </a:t>
            </a:r>
            <a:r>
              <a:rPr lang="en-US" sz="2400" i="1" dirty="0">
                <a:sym typeface="Symbol" pitchFamily="18" charset="2"/>
              </a:rPr>
              <a:t></a:t>
            </a:r>
            <a:r>
              <a:rPr lang="en-US" sz="2400" dirty="0">
                <a:sym typeface="Symbol" pitchFamily="18" charset="2"/>
              </a:rPr>
              <a:t> for the stability of LMS adaptation are </a:t>
            </a:r>
            <a:endParaRPr lang="en-US" sz="2400" dirty="0" smtClean="0">
              <a:sym typeface="Symbol" pitchFamily="18" charset="2"/>
            </a:endParaRPr>
          </a:p>
          <a:p>
            <a:pPr>
              <a:buNone/>
            </a:pPr>
            <a:r>
              <a:rPr lang="en-US" sz="2400" dirty="0" smtClean="0">
                <a:sym typeface="Symbol" pitchFamily="18" charset="2"/>
              </a:rPr>
              <a:t>	</a:t>
            </a:r>
            <a:r>
              <a:rPr lang="en-US" sz="2400" dirty="0" smtClean="0"/>
              <a:t>0 </a:t>
            </a:r>
            <a:r>
              <a:rPr lang="en-US" sz="2400" dirty="0">
                <a:sym typeface="Symbol" pitchFamily="18" charset="2"/>
              </a:rPr>
              <a:t> </a:t>
            </a:r>
            <a:r>
              <a:rPr lang="en-US" sz="2400" i="1" dirty="0">
                <a:sym typeface="Symbol" pitchFamily="18" charset="2"/>
              </a:rPr>
              <a:t></a:t>
            </a:r>
            <a:r>
              <a:rPr lang="en-US" sz="2400" dirty="0"/>
              <a:t> </a:t>
            </a:r>
            <a:r>
              <a:rPr lang="en-US" sz="2400" dirty="0">
                <a:sym typeface="Symbol" pitchFamily="18" charset="2"/>
              </a:rPr>
              <a:t> 2/</a:t>
            </a:r>
            <a:r>
              <a:rPr lang="en-US" sz="2400" i="1" dirty="0">
                <a:sym typeface="Symbol" pitchFamily="18" charset="2"/>
              </a:rPr>
              <a:t></a:t>
            </a:r>
            <a:r>
              <a:rPr lang="en-US" sz="2400" baseline="-25000" dirty="0">
                <a:sym typeface="Symbol" pitchFamily="18" charset="2"/>
              </a:rPr>
              <a:t>max</a:t>
            </a:r>
            <a:r>
              <a:rPr lang="en-US" sz="2400" dirty="0">
                <a:sym typeface="Symbol" pitchFamily="18" charset="2"/>
              </a:rPr>
              <a:t>, where </a:t>
            </a:r>
            <a:r>
              <a:rPr lang="en-US" sz="2400" i="1" dirty="0">
                <a:sym typeface="Symbol" pitchFamily="18" charset="2"/>
              </a:rPr>
              <a:t></a:t>
            </a:r>
            <a:r>
              <a:rPr lang="en-US" sz="2400" baseline="-25000" dirty="0">
                <a:sym typeface="Symbol" pitchFamily="18" charset="2"/>
              </a:rPr>
              <a:t>max</a:t>
            </a:r>
            <a:r>
              <a:rPr lang="en-US" sz="2400" dirty="0">
                <a:sym typeface="Symbol" pitchFamily="18" charset="2"/>
              </a:rPr>
              <a:t> is the maximum </a:t>
            </a:r>
            <a:r>
              <a:rPr lang="en-US" sz="2400" dirty="0" err="1">
                <a:sym typeface="Symbol" pitchFamily="18" charset="2"/>
              </a:rPr>
              <a:t>eigenvalue</a:t>
            </a:r>
            <a:r>
              <a:rPr lang="en-US" sz="2400" dirty="0">
                <a:sym typeface="Symbol" pitchFamily="18" charset="2"/>
              </a:rPr>
              <a:t> of the input autocorrelation matrix. </a:t>
            </a:r>
          </a:p>
          <a:p>
            <a:r>
              <a:rPr lang="fr-FR" sz="2400" dirty="0" err="1">
                <a:sym typeface="Symbol" pitchFamily="18" charset="2"/>
              </a:rPr>
              <a:t>Other</a:t>
            </a:r>
            <a:r>
              <a:rPr lang="fr-FR" sz="2400" dirty="0">
                <a:sym typeface="Symbol" pitchFamily="18" charset="2"/>
              </a:rPr>
              <a:t> </a:t>
            </a:r>
            <a:r>
              <a:rPr lang="fr-FR" sz="2400" dirty="0" err="1">
                <a:sym typeface="Symbol" pitchFamily="18" charset="2"/>
              </a:rPr>
              <a:t>useful</a:t>
            </a:r>
            <a:r>
              <a:rPr lang="fr-FR" sz="2400" dirty="0">
                <a:sym typeface="Symbol" pitchFamily="18" charset="2"/>
              </a:rPr>
              <a:t> </a:t>
            </a:r>
            <a:r>
              <a:rPr lang="fr-FR" sz="2400" dirty="0" err="1">
                <a:sym typeface="Symbol" pitchFamily="18" charset="2"/>
              </a:rPr>
              <a:t>criterion</a:t>
            </a:r>
            <a:r>
              <a:rPr lang="fr-FR" sz="2400" dirty="0">
                <a:sym typeface="Symbol" pitchFamily="18" charset="2"/>
              </a:rPr>
              <a:t> for </a:t>
            </a:r>
            <a:r>
              <a:rPr lang="fr-FR" sz="2400" dirty="0" err="1"/>
              <a:t>choosing</a:t>
            </a:r>
            <a:r>
              <a:rPr lang="fr-FR" sz="2400" dirty="0"/>
              <a:t> </a:t>
            </a:r>
            <a:r>
              <a:rPr lang="fr-FR" sz="2400" i="1" dirty="0">
                <a:sym typeface="Symbol" pitchFamily="18" charset="2"/>
              </a:rPr>
              <a:t></a:t>
            </a:r>
            <a:r>
              <a:rPr lang="fr-FR" sz="2400" dirty="0">
                <a:sym typeface="Symbol" pitchFamily="18" charset="2"/>
              </a:rPr>
              <a:t>:</a:t>
            </a:r>
            <a:r>
              <a:rPr lang="fr-FR" dirty="0"/>
              <a:t> </a:t>
            </a:r>
            <a:endParaRPr lang="en-US" sz="2400" dirty="0"/>
          </a:p>
          <a:p>
            <a:endParaRPr lang="fr-FR" sz="2400" dirty="0"/>
          </a:p>
        </p:txBody>
      </p:sp>
      <p:graphicFrame>
        <p:nvGraphicFramePr>
          <p:cNvPr id="558085" name="Object 5"/>
          <p:cNvGraphicFramePr>
            <a:graphicFrameLocks noChangeAspect="1"/>
          </p:cNvGraphicFramePr>
          <p:nvPr/>
        </p:nvGraphicFramePr>
        <p:xfrm>
          <a:off x="2057400" y="4953000"/>
          <a:ext cx="5092168" cy="1143000"/>
        </p:xfrm>
        <a:graphic>
          <a:graphicData uri="http://schemas.openxmlformats.org/presentationml/2006/ole">
            <p:oleObj spid="_x0000_s558085" name="Equation" r:id="rId3" imgW="2768400" imgH="622080" progId="">
              <p:embed/>
            </p:oleObj>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		 </a:t>
            </a:r>
            <a:r>
              <a:rPr lang="en-US" sz="1200"/>
              <a:t> </a:t>
            </a:r>
            <a:fld id="{D2D4EF1B-BED9-4E25-B84C-5766ED10FC5F}" type="slidenum">
              <a:rPr lang="en-US" sz="1200">
                <a:solidFill>
                  <a:srgbClr val="003399"/>
                </a:solidFill>
              </a:rPr>
              <a:pPr/>
              <a:t>35</a:t>
            </a:fld>
            <a:endParaRPr lang="en-US" sz="1200">
              <a:solidFill>
                <a:srgbClr val="003399"/>
              </a:solidFill>
            </a:endParaRPr>
          </a:p>
        </p:txBody>
      </p:sp>
      <p:sp>
        <p:nvSpPr>
          <p:cNvPr id="559106" name="Rectangle 2"/>
          <p:cNvSpPr>
            <a:spLocks noGrp="1" noChangeArrowheads="1"/>
          </p:cNvSpPr>
          <p:nvPr>
            <p:ph type="title"/>
          </p:nvPr>
        </p:nvSpPr>
        <p:spPr/>
        <p:txBody>
          <a:bodyPr/>
          <a:lstStyle/>
          <a:p>
            <a:r>
              <a:rPr lang="en-US" sz="2800"/>
              <a:t>8. LAF: Convergence Analysis (2)</a:t>
            </a:r>
            <a:endParaRPr lang="fr-FR" sz="2800"/>
          </a:p>
        </p:txBody>
      </p:sp>
      <p:sp>
        <p:nvSpPr>
          <p:cNvPr id="559107" name="Rectangle 3"/>
          <p:cNvSpPr>
            <a:spLocks noGrp="1" noChangeArrowheads="1"/>
          </p:cNvSpPr>
          <p:nvPr>
            <p:ph type="body" idx="1"/>
          </p:nvPr>
        </p:nvSpPr>
        <p:spPr/>
        <p:txBody>
          <a:bodyPr/>
          <a:lstStyle/>
          <a:p>
            <a:r>
              <a:rPr lang="en-US" sz="2400">
                <a:sym typeface="Symbol" pitchFamily="18" charset="2"/>
              </a:rPr>
              <a:t>Convergence criterion in mean square:</a:t>
            </a:r>
          </a:p>
          <a:p>
            <a:endParaRPr lang="en-US" sz="2400">
              <a:sym typeface="Symbol" pitchFamily="18" charset="2"/>
            </a:endParaRPr>
          </a:p>
          <a:p>
            <a:endParaRPr lang="en-US" sz="2400">
              <a:sym typeface="Symbol" pitchFamily="18" charset="2"/>
            </a:endParaRPr>
          </a:p>
          <a:p>
            <a:r>
              <a:rPr lang="en-US" sz="2400"/>
              <a:t>The average time constant of the LMS algorithm is given by:</a:t>
            </a:r>
          </a:p>
          <a:p>
            <a:endParaRPr lang="en-US" sz="2400"/>
          </a:p>
          <a:p>
            <a:endParaRPr lang="en-US" sz="2400"/>
          </a:p>
          <a:p>
            <a:r>
              <a:rPr lang="en-US" sz="2400"/>
              <a:t>Thus smaller values of the stepsize parameter, </a:t>
            </a:r>
            <a:r>
              <a:rPr lang="en-US" sz="2400" i="1">
                <a:sym typeface="Symbol" pitchFamily="18" charset="2"/>
              </a:rPr>
              <a:t></a:t>
            </a:r>
            <a:r>
              <a:rPr lang="en-US" sz="2400">
                <a:sym typeface="Symbol" pitchFamily="18" charset="2"/>
              </a:rPr>
              <a:t>, result in longer convergence times.</a:t>
            </a:r>
          </a:p>
          <a:p>
            <a:endParaRPr lang="en-US" sz="2400">
              <a:sym typeface="Symbol" pitchFamily="18" charset="2"/>
            </a:endParaRPr>
          </a:p>
        </p:txBody>
      </p:sp>
      <p:graphicFrame>
        <p:nvGraphicFramePr>
          <p:cNvPr id="559108" name="Object 4"/>
          <p:cNvGraphicFramePr>
            <a:graphicFrameLocks noChangeAspect="1"/>
          </p:cNvGraphicFramePr>
          <p:nvPr/>
        </p:nvGraphicFramePr>
        <p:xfrm>
          <a:off x="2057400" y="1371600"/>
          <a:ext cx="4953000" cy="579438"/>
        </p:xfrm>
        <a:graphic>
          <a:graphicData uri="http://schemas.openxmlformats.org/presentationml/2006/ole">
            <p:oleObj spid="_x0000_s559108" name="Equation" r:id="rId3" imgW="2387520" imgH="279360" progId="">
              <p:embed/>
            </p:oleObj>
          </a:graphicData>
        </a:graphic>
      </p:graphicFrame>
      <p:graphicFrame>
        <p:nvGraphicFramePr>
          <p:cNvPr id="559109" name="Object 5"/>
          <p:cNvGraphicFramePr>
            <a:graphicFrameLocks noChangeAspect="1"/>
          </p:cNvGraphicFramePr>
          <p:nvPr/>
        </p:nvGraphicFramePr>
        <p:xfrm>
          <a:off x="2209800" y="2743200"/>
          <a:ext cx="4648200" cy="895350"/>
        </p:xfrm>
        <a:graphic>
          <a:graphicData uri="http://schemas.openxmlformats.org/presentationml/2006/ole">
            <p:oleObj spid="_x0000_s559109" name="Equation" r:id="rId4" imgW="2298600" imgH="444240" progId="">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		 </a:t>
            </a:r>
            <a:r>
              <a:rPr lang="en-US" sz="1200"/>
              <a:t> </a:t>
            </a:r>
            <a:fld id="{1B24BE6A-A5F1-42D5-A193-1455E0D356FD}" type="slidenum">
              <a:rPr lang="en-US" sz="1200">
                <a:solidFill>
                  <a:srgbClr val="003399"/>
                </a:solidFill>
              </a:rPr>
              <a:pPr/>
              <a:t>36</a:t>
            </a:fld>
            <a:endParaRPr lang="en-US" sz="1200">
              <a:solidFill>
                <a:srgbClr val="003399"/>
              </a:solidFill>
            </a:endParaRPr>
          </a:p>
        </p:txBody>
      </p:sp>
      <p:sp>
        <p:nvSpPr>
          <p:cNvPr id="560130" name="Rectangle 2"/>
          <p:cNvSpPr>
            <a:spLocks noGrp="1" noChangeArrowheads="1"/>
          </p:cNvSpPr>
          <p:nvPr>
            <p:ph type="title"/>
          </p:nvPr>
        </p:nvSpPr>
        <p:spPr/>
        <p:txBody>
          <a:bodyPr/>
          <a:lstStyle/>
          <a:p>
            <a:r>
              <a:rPr lang="en-US" sz="2800"/>
              <a:t>8. LAF: Excess Mean-Squared Error (1)</a:t>
            </a:r>
            <a:endParaRPr lang="fr-FR" sz="2800"/>
          </a:p>
        </p:txBody>
      </p:sp>
      <p:sp>
        <p:nvSpPr>
          <p:cNvPr id="560131" name="Rectangle 3"/>
          <p:cNvSpPr>
            <a:spLocks noGrp="1" noChangeArrowheads="1"/>
          </p:cNvSpPr>
          <p:nvPr>
            <p:ph type="body" idx="1"/>
          </p:nvPr>
        </p:nvSpPr>
        <p:spPr>
          <a:xfrm>
            <a:off x="533400" y="914400"/>
            <a:ext cx="8077200" cy="5181600"/>
          </a:xfrm>
        </p:spPr>
        <p:txBody>
          <a:bodyPr/>
          <a:lstStyle/>
          <a:p>
            <a:r>
              <a:rPr lang="fr-FR" sz="2400"/>
              <a:t>Let </a:t>
            </a:r>
            <a:r>
              <a:rPr lang="fr-FR" sz="2400" i="1"/>
              <a:t>J</a:t>
            </a:r>
            <a:r>
              <a:rPr lang="fr-FR" sz="2400"/>
              <a:t>(</a:t>
            </a:r>
            <a:r>
              <a:rPr lang="fr-FR" sz="2400" i="1"/>
              <a:t>n</a:t>
            </a:r>
            <a:r>
              <a:rPr lang="fr-FR" sz="2400"/>
              <a:t>) denote the mean-squared error due to LMS algorithm at iteration </a:t>
            </a:r>
            <a:r>
              <a:rPr lang="fr-FR" sz="2400" i="1"/>
              <a:t>n</a:t>
            </a:r>
            <a:r>
              <a:rPr lang="fr-FR" sz="2400"/>
              <a:t>:</a:t>
            </a:r>
          </a:p>
          <a:p>
            <a:endParaRPr lang="fr-FR" sz="2400" i="1"/>
          </a:p>
          <a:p>
            <a:endParaRPr lang="fr-FR" sz="1600" i="1"/>
          </a:p>
          <a:p>
            <a:pPr>
              <a:buFont typeface="Wingdings" pitchFamily="2" charset="2"/>
              <a:buNone/>
            </a:pPr>
            <a:r>
              <a:rPr lang="fr-FR" sz="2400" i="1"/>
              <a:t>	</a:t>
            </a:r>
            <a:r>
              <a:rPr lang="fr-FR" sz="2400"/>
              <a:t>where</a:t>
            </a:r>
            <a:r>
              <a:rPr lang="fr-FR" sz="2400" i="1"/>
              <a:t> J</a:t>
            </a:r>
            <a:r>
              <a:rPr lang="fr-FR" sz="2400" baseline="-25000"/>
              <a:t>min</a:t>
            </a:r>
            <a:r>
              <a:rPr lang="fr-FR" sz="2400"/>
              <a:t> is the </a:t>
            </a:r>
            <a:r>
              <a:rPr lang="fr-FR" sz="2400" b="1"/>
              <a:t>minimum mean-squared error</a:t>
            </a:r>
            <a:r>
              <a:rPr lang="fr-FR" sz="2400"/>
              <a:t> produced by the optimum Wiener filter, and </a:t>
            </a:r>
            <a:r>
              <a:rPr lang="fr-FR" sz="2400" i="1"/>
              <a:t>J</a:t>
            </a:r>
            <a:r>
              <a:rPr lang="fr-FR" sz="2400" baseline="-25000"/>
              <a:t>ex</a:t>
            </a:r>
            <a:r>
              <a:rPr lang="fr-FR" sz="2400"/>
              <a:t>(</a:t>
            </a:r>
            <a:r>
              <a:rPr lang="fr-FR" sz="2400" i="1"/>
              <a:t>n</a:t>
            </a:r>
            <a:r>
              <a:rPr lang="fr-FR" sz="2400"/>
              <a:t>) is the </a:t>
            </a:r>
            <a:r>
              <a:rPr lang="fr-FR" sz="2400" b="1"/>
              <a:t>excess mean-squared error</a:t>
            </a:r>
            <a:r>
              <a:rPr lang="fr-FR" sz="2400"/>
              <a:t>. </a:t>
            </a:r>
          </a:p>
          <a:p>
            <a:pPr>
              <a:buFont typeface="Wingdings" pitchFamily="2" charset="2"/>
              <a:buNone/>
            </a:pPr>
            <a:endParaRPr lang="fr-FR" sz="1600"/>
          </a:p>
          <a:p>
            <a:pPr>
              <a:buFont typeface="Wingdings" pitchFamily="2" charset="2"/>
              <a:buNone/>
            </a:pPr>
            <a:r>
              <a:rPr lang="fr-FR" sz="2400"/>
              <a:t>	</a:t>
            </a:r>
            <a:r>
              <a:rPr lang="fr-FR" sz="2400">
                <a:sym typeface="Symbol" pitchFamily="18" charset="2"/>
              </a:rPr>
              <a:t> </a:t>
            </a:r>
            <a:r>
              <a:rPr lang="fr-FR" sz="2400"/>
              <a:t>The LMS algorithm alaways produces mean-squared error </a:t>
            </a:r>
            <a:r>
              <a:rPr lang="fr-FR" sz="2400" i="1"/>
              <a:t>J</a:t>
            </a:r>
            <a:r>
              <a:rPr lang="fr-FR" sz="2400"/>
              <a:t>(</a:t>
            </a:r>
            <a:r>
              <a:rPr lang="fr-FR" sz="2400" i="1"/>
              <a:t>n</a:t>
            </a:r>
            <a:r>
              <a:rPr lang="fr-FR" sz="2400"/>
              <a:t>) that is in excess of minimum mean-squared error </a:t>
            </a:r>
            <a:r>
              <a:rPr lang="fr-FR" sz="2400" i="1"/>
              <a:t>J</a:t>
            </a:r>
            <a:r>
              <a:rPr lang="fr-FR" sz="2400" baseline="-25000"/>
              <a:t>min</a:t>
            </a:r>
            <a:endParaRPr lang="fr-FR" sz="2400"/>
          </a:p>
        </p:txBody>
      </p:sp>
      <p:graphicFrame>
        <p:nvGraphicFramePr>
          <p:cNvPr id="560132" name="Object 4"/>
          <p:cNvGraphicFramePr>
            <a:graphicFrameLocks noChangeAspect="1"/>
          </p:cNvGraphicFramePr>
          <p:nvPr/>
        </p:nvGraphicFramePr>
        <p:xfrm>
          <a:off x="2544763" y="1782763"/>
          <a:ext cx="3978275" cy="579437"/>
        </p:xfrm>
        <a:graphic>
          <a:graphicData uri="http://schemas.openxmlformats.org/presentationml/2006/ole">
            <p:oleObj spid="_x0000_s560132" name="Equation" r:id="rId3" imgW="1917360" imgH="279360" progId="">
              <p:embed/>
            </p:oleObj>
          </a:graphicData>
        </a:graphic>
      </p:graphicFrame>
      <p:graphicFrame>
        <p:nvGraphicFramePr>
          <p:cNvPr id="560133" name="Object 5"/>
          <p:cNvGraphicFramePr>
            <a:graphicFrameLocks noChangeAspect="1"/>
          </p:cNvGraphicFramePr>
          <p:nvPr/>
        </p:nvGraphicFramePr>
        <p:xfrm>
          <a:off x="4514850" y="3321050"/>
          <a:ext cx="114300" cy="215900"/>
        </p:xfrm>
        <a:graphic>
          <a:graphicData uri="http://schemas.openxmlformats.org/presentationml/2006/ole">
            <p:oleObj spid="_x0000_s560133" name="Equation" r:id="rId4" imgW="114120" imgH="215640" progId="">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		 </a:t>
            </a:r>
            <a:r>
              <a:rPr lang="en-US" sz="1200"/>
              <a:t> </a:t>
            </a:r>
            <a:fld id="{C3FAC5F6-5827-494D-AF7E-E66C978B88C9}" type="slidenum">
              <a:rPr lang="en-US" sz="1200">
                <a:solidFill>
                  <a:srgbClr val="003399"/>
                </a:solidFill>
              </a:rPr>
              <a:pPr/>
              <a:t>37</a:t>
            </a:fld>
            <a:endParaRPr lang="en-US" sz="1200">
              <a:solidFill>
                <a:srgbClr val="003399"/>
              </a:solidFill>
            </a:endParaRPr>
          </a:p>
        </p:txBody>
      </p:sp>
      <p:sp>
        <p:nvSpPr>
          <p:cNvPr id="561154" name="Rectangle 2"/>
          <p:cNvSpPr>
            <a:spLocks noGrp="1" noChangeArrowheads="1"/>
          </p:cNvSpPr>
          <p:nvPr>
            <p:ph type="title"/>
          </p:nvPr>
        </p:nvSpPr>
        <p:spPr/>
        <p:txBody>
          <a:bodyPr/>
          <a:lstStyle/>
          <a:p>
            <a:r>
              <a:rPr lang="en-US" sz="2800"/>
              <a:t>8. LAF: Excess Mean-Squared Error (2)</a:t>
            </a:r>
            <a:endParaRPr lang="fr-FR" sz="2800"/>
          </a:p>
        </p:txBody>
      </p:sp>
      <p:sp>
        <p:nvSpPr>
          <p:cNvPr id="561155" name="Rectangle 3"/>
          <p:cNvSpPr>
            <a:spLocks noGrp="1" noChangeArrowheads="1"/>
          </p:cNvSpPr>
          <p:nvPr>
            <p:ph type="body" idx="1"/>
          </p:nvPr>
        </p:nvSpPr>
        <p:spPr>
          <a:xfrm>
            <a:off x="609600" y="914400"/>
            <a:ext cx="7924800" cy="5181600"/>
          </a:xfrm>
        </p:spPr>
        <p:txBody>
          <a:bodyPr/>
          <a:lstStyle/>
          <a:p>
            <a:r>
              <a:rPr lang="fr-FR" sz="2400"/>
              <a:t>When the LMS algorithm is convergent in the mean square, </a:t>
            </a:r>
            <a:r>
              <a:rPr lang="fr-FR" sz="2400" i="1"/>
              <a:t>J</a:t>
            </a:r>
            <a:r>
              <a:rPr lang="fr-FR" sz="2400" baseline="-25000"/>
              <a:t>ex</a:t>
            </a:r>
            <a:r>
              <a:rPr lang="fr-FR" sz="2400"/>
              <a:t>(</a:t>
            </a:r>
            <a:r>
              <a:rPr lang="fr-FR" sz="2400" i="1"/>
              <a:t>n</a:t>
            </a:r>
            <a:r>
              <a:rPr lang="fr-FR" sz="2400"/>
              <a:t>) </a:t>
            </a:r>
            <a:r>
              <a:rPr lang="fr-FR" sz="2400">
                <a:sym typeface="Symbol" pitchFamily="18" charset="2"/>
              </a:rPr>
              <a:t></a:t>
            </a:r>
            <a:r>
              <a:rPr lang="fr-FR" sz="2400"/>
              <a:t> </a:t>
            </a:r>
            <a:r>
              <a:rPr lang="fr-FR" sz="2400" i="1"/>
              <a:t>J</a:t>
            </a:r>
            <a:r>
              <a:rPr lang="fr-FR" sz="2400" baseline="-25000"/>
              <a:t>ex</a:t>
            </a:r>
            <a:r>
              <a:rPr lang="fr-FR" sz="2400"/>
              <a:t>(</a:t>
            </a:r>
            <a:r>
              <a:rPr lang="fr-FR" sz="2400">
                <a:sym typeface="Symbol" pitchFamily="18" charset="2"/>
              </a:rPr>
              <a:t></a:t>
            </a:r>
            <a:r>
              <a:rPr lang="fr-FR" sz="2400"/>
              <a:t>): is steady-state value as </a:t>
            </a:r>
            <a:r>
              <a:rPr lang="fr-FR" sz="2400" i="1"/>
              <a:t>n</a:t>
            </a:r>
            <a:r>
              <a:rPr lang="fr-FR" sz="2400">
                <a:sym typeface="Symbol" pitchFamily="18" charset="2"/>
              </a:rPr>
              <a:t>:</a:t>
            </a:r>
            <a:endParaRPr lang="fr-FR" sz="2400"/>
          </a:p>
          <a:p>
            <a:endParaRPr lang="fr-FR" sz="2400"/>
          </a:p>
          <a:p>
            <a:endParaRPr lang="fr-FR" sz="2400"/>
          </a:p>
          <a:p>
            <a:pPr>
              <a:buFont typeface="Wingdings" pitchFamily="2" charset="2"/>
              <a:buNone/>
            </a:pPr>
            <a:r>
              <a:rPr lang="en-US" sz="2400"/>
              <a:t>	Smaller values of the stepsize </a:t>
            </a:r>
            <a:r>
              <a:rPr lang="en-US" sz="2400" i="1">
                <a:sym typeface="Symbol" pitchFamily="18" charset="2"/>
              </a:rPr>
              <a:t></a:t>
            </a:r>
            <a:r>
              <a:rPr lang="en-US" sz="2400">
                <a:sym typeface="Symbol" pitchFamily="18" charset="2"/>
              </a:rPr>
              <a:t>, will therefore provide lower excess mean-squared error.</a:t>
            </a:r>
            <a:endParaRPr lang="fr-FR" sz="2400"/>
          </a:p>
          <a:p>
            <a:pPr>
              <a:buFont typeface="Wingdings" pitchFamily="2" charset="2"/>
              <a:buNone/>
            </a:pPr>
            <a:endParaRPr lang="fr-FR" sz="1200"/>
          </a:p>
          <a:p>
            <a:r>
              <a:rPr lang="fr-FR" sz="2400" b="1"/>
              <a:t>Misadjustment</a:t>
            </a:r>
            <a:r>
              <a:rPr lang="fr-FR" sz="2400"/>
              <a:t> </a:t>
            </a:r>
            <a:r>
              <a:rPr lang="fr-FR" sz="2400" i="1">
                <a:sym typeface="Symbol" pitchFamily="18" charset="2"/>
              </a:rPr>
              <a:t>K</a:t>
            </a:r>
            <a:r>
              <a:rPr lang="fr-FR" sz="2400">
                <a:sym typeface="Symbol" pitchFamily="18" charset="2"/>
              </a:rPr>
              <a:t>: is a measure providing how close the mean-squared error of the LMS algorithm is to the minimum mean-squared error </a:t>
            </a:r>
            <a:r>
              <a:rPr lang="fr-FR" sz="2400" i="1"/>
              <a:t>J</a:t>
            </a:r>
            <a:r>
              <a:rPr lang="fr-FR" sz="2400" baseline="-25000"/>
              <a:t>min </a:t>
            </a:r>
            <a:r>
              <a:rPr lang="fr-FR" sz="2400"/>
              <a:t>(after completing adaptation process)</a:t>
            </a:r>
          </a:p>
          <a:p>
            <a:endParaRPr lang="fr-FR" sz="2400"/>
          </a:p>
          <a:p>
            <a:endParaRPr lang="fr-FR" sz="2400"/>
          </a:p>
          <a:p>
            <a:endParaRPr lang="fr-FR" sz="1600"/>
          </a:p>
        </p:txBody>
      </p:sp>
      <p:graphicFrame>
        <p:nvGraphicFramePr>
          <p:cNvPr id="561156" name="Object 4"/>
          <p:cNvGraphicFramePr>
            <a:graphicFrameLocks noChangeAspect="1"/>
          </p:cNvGraphicFramePr>
          <p:nvPr/>
        </p:nvGraphicFramePr>
        <p:xfrm>
          <a:off x="3276600" y="5203825"/>
          <a:ext cx="2825750" cy="815975"/>
        </p:xfrm>
        <a:graphic>
          <a:graphicData uri="http://schemas.openxmlformats.org/presentationml/2006/ole">
            <p:oleObj spid="_x0000_s561156" name="Equation" r:id="rId3" imgW="1536480" imgH="444240" progId="">
              <p:embed/>
            </p:oleObj>
          </a:graphicData>
        </a:graphic>
      </p:graphicFrame>
      <p:graphicFrame>
        <p:nvGraphicFramePr>
          <p:cNvPr id="561157" name="Object 5"/>
          <p:cNvGraphicFramePr>
            <a:graphicFrameLocks noChangeAspect="1"/>
          </p:cNvGraphicFramePr>
          <p:nvPr/>
        </p:nvGraphicFramePr>
        <p:xfrm>
          <a:off x="2438400" y="1762125"/>
          <a:ext cx="4343400" cy="828675"/>
        </p:xfrm>
        <a:graphic>
          <a:graphicData uri="http://schemas.openxmlformats.org/presentationml/2006/ole">
            <p:oleObj spid="_x0000_s561157" name="Equation" r:id="rId4" imgW="2323800" imgH="444240" progId="">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4F7DF73D-617C-4971-9F7B-2F5C1EA32894}" type="slidenum">
              <a:rPr lang="en-US" sz="1200">
                <a:solidFill>
                  <a:srgbClr val="003399"/>
                </a:solidFill>
              </a:rPr>
              <a:pPr/>
              <a:t>38</a:t>
            </a:fld>
            <a:endParaRPr lang="en-US" sz="1200">
              <a:solidFill>
                <a:srgbClr val="003399"/>
              </a:solidFill>
            </a:endParaRPr>
          </a:p>
        </p:txBody>
      </p:sp>
      <p:sp>
        <p:nvSpPr>
          <p:cNvPr id="562178" name="Rectangle 2"/>
          <p:cNvSpPr>
            <a:spLocks noGrp="1" noChangeArrowheads="1"/>
          </p:cNvSpPr>
          <p:nvPr>
            <p:ph type="title"/>
          </p:nvPr>
        </p:nvSpPr>
        <p:spPr/>
        <p:txBody>
          <a:bodyPr/>
          <a:lstStyle/>
          <a:p>
            <a:r>
              <a:rPr lang="en-US" sz="2800"/>
              <a:t>8. LAF: Example of Adaptive Predictor (1)</a:t>
            </a:r>
            <a:endParaRPr lang="fr-FR" sz="2800"/>
          </a:p>
        </p:txBody>
      </p:sp>
      <p:sp>
        <p:nvSpPr>
          <p:cNvPr id="562179" name="Rectangle 3"/>
          <p:cNvSpPr>
            <a:spLocks noGrp="1" noChangeArrowheads="1"/>
          </p:cNvSpPr>
          <p:nvPr>
            <p:ph type="body" idx="1"/>
          </p:nvPr>
        </p:nvSpPr>
        <p:spPr>
          <a:xfrm>
            <a:off x="609600" y="914400"/>
            <a:ext cx="7924800" cy="5181600"/>
          </a:xfrm>
        </p:spPr>
        <p:txBody>
          <a:bodyPr/>
          <a:lstStyle/>
          <a:p>
            <a:r>
              <a:rPr lang="en-US" sz="2400" dirty="0"/>
              <a:t>Consider the first-order AR model, </a:t>
            </a:r>
            <a:r>
              <a:rPr lang="en-US" sz="2400" i="1" dirty="0"/>
              <a:t>u(n)+a</a:t>
            </a:r>
            <a:r>
              <a:rPr lang="en-US" sz="2400" baseline="-25000" dirty="0"/>
              <a:t>1</a:t>
            </a:r>
            <a:r>
              <a:rPr lang="en-US" sz="2400" i="1" dirty="0"/>
              <a:t>u(n-1)=v(n), </a:t>
            </a:r>
            <a:r>
              <a:rPr lang="en-US" sz="2400" dirty="0"/>
              <a:t>where </a:t>
            </a:r>
            <a:r>
              <a:rPr lang="en-US" sz="2400" i="1" dirty="0"/>
              <a:t>v(n)</a:t>
            </a:r>
            <a:r>
              <a:rPr lang="en-US" sz="2400" dirty="0"/>
              <a:t> is zero-mean white noise. Evaluate the performance of the steepest-descent, and LMS algorithms when,</a:t>
            </a:r>
            <a:endParaRPr lang="en-US" sz="2800" dirty="0"/>
          </a:p>
          <a:p>
            <a:pPr lvl="1"/>
            <a:r>
              <a:rPr lang="en-US" sz="2400" i="1" dirty="0"/>
              <a:t>a</a:t>
            </a:r>
            <a:r>
              <a:rPr lang="en-US" sz="2400" i="1" baseline="-25000" dirty="0"/>
              <a:t>1</a:t>
            </a:r>
            <a:r>
              <a:rPr lang="en-US" sz="2400" i="1" dirty="0"/>
              <a:t> = </a:t>
            </a:r>
            <a:r>
              <a:rPr lang="en-US" sz="2400" dirty="0"/>
              <a:t>0.9;</a:t>
            </a:r>
          </a:p>
          <a:p>
            <a:pPr>
              <a:buFont typeface="Wingdings" pitchFamily="2" charset="2"/>
              <a:buNone/>
            </a:pPr>
            <a:r>
              <a:rPr lang="en-US" sz="2400" dirty="0"/>
              <a:t>	use different </a:t>
            </a:r>
            <a:r>
              <a:rPr lang="en-US" sz="2400" i="1" dirty="0">
                <a:sym typeface="Symbol" pitchFamily="18" charset="2"/>
              </a:rPr>
              <a:t></a:t>
            </a:r>
            <a:r>
              <a:rPr lang="en-US" sz="2400" dirty="0">
                <a:sym typeface="Symbol" pitchFamily="18" charset="2"/>
              </a:rPr>
              <a:t> values. Assume that the variance of </a:t>
            </a:r>
            <a:r>
              <a:rPr lang="en-US" sz="2400" i="1" dirty="0"/>
              <a:t>v(n)</a:t>
            </a:r>
            <a:r>
              <a:rPr lang="en-US" sz="2400" dirty="0"/>
              <a:t> is unity.</a:t>
            </a:r>
          </a:p>
          <a:p>
            <a:pPr>
              <a:buFont typeface="Wingdings" pitchFamily="2" charset="2"/>
              <a:buNone/>
            </a:pPr>
            <a:endParaRPr lang="en-US" sz="2400" dirty="0"/>
          </a:p>
          <a:p>
            <a:pPr>
              <a:buFont typeface="Wingdings" pitchFamily="2" charset="2"/>
              <a:buNone/>
            </a:pPr>
            <a:r>
              <a:rPr lang="en-US" sz="2400" dirty="0"/>
              <a:t>	See p. 406, [1]</a:t>
            </a:r>
          </a:p>
          <a:p>
            <a:endParaRPr lang="fr-FR"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0AE6D2DC-BF41-4BED-BB0F-5AE1228FCC1D}" type="slidenum">
              <a:rPr lang="en-US" sz="1200">
                <a:solidFill>
                  <a:srgbClr val="003399"/>
                </a:solidFill>
              </a:rPr>
              <a:pPr/>
              <a:t>39</a:t>
            </a:fld>
            <a:endParaRPr lang="en-US" sz="1200">
              <a:solidFill>
                <a:srgbClr val="003399"/>
              </a:solidFill>
            </a:endParaRPr>
          </a:p>
        </p:txBody>
      </p:sp>
      <p:sp>
        <p:nvSpPr>
          <p:cNvPr id="563202" name="Rectangle 2"/>
          <p:cNvSpPr>
            <a:spLocks noGrp="1" noChangeArrowheads="1"/>
          </p:cNvSpPr>
          <p:nvPr>
            <p:ph type="title"/>
          </p:nvPr>
        </p:nvSpPr>
        <p:spPr/>
        <p:txBody>
          <a:bodyPr/>
          <a:lstStyle/>
          <a:p>
            <a:r>
              <a:rPr lang="en-US" sz="2800"/>
              <a:t>8. LAF: Example of Adaptive Predictor (2)</a:t>
            </a:r>
            <a:endParaRPr lang="fr-FR" sz="2800"/>
          </a:p>
        </p:txBody>
      </p:sp>
      <p:pic>
        <p:nvPicPr>
          <p:cNvPr id="563204" name="Picture 4" descr="example8_2_1"/>
          <p:cNvPicPr>
            <a:picLocks noChangeAspect="1" noChangeArrowheads="1"/>
          </p:cNvPicPr>
          <p:nvPr/>
        </p:nvPicPr>
        <p:blipFill>
          <a:blip r:embed="rId2" cstate="print"/>
          <a:srcRect/>
          <a:stretch>
            <a:fillRect/>
          </a:stretch>
        </p:blipFill>
        <p:spPr bwMode="auto">
          <a:xfrm>
            <a:off x="1066800" y="842963"/>
            <a:ext cx="7010400" cy="525303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a:t>		 </a:t>
            </a:r>
            <a:r>
              <a:rPr lang="en-US" sz="1200"/>
              <a:t> </a:t>
            </a:r>
            <a:fld id="{9BAB516C-C031-4160-A188-DE016903D138}" type="slidenum">
              <a:rPr lang="en-US" sz="1200">
                <a:solidFill>
                  <a:srgbClr val="003399"/>
                </a:solidFill>
              </a:rPr>
              <a:pPr/>
              <a:t>4</a:t>
            </a:fld>
            <a:endParaRPr lang="en-US" sz="1200">
              <a:solidFill>
                <a:srgbClr val="003399"/>
              </a:solidFill>
            </a:endParaRPr>
          </a:p>
        </p:txBody>
      </p:sp>
      <p:sp>
        <p:nvSpPr>
          <p:cNvPr id="522242" name="Rectangle 2"/>
          <p:cNvSpPr>
            <a:spLocks noGrp="1" noChangeArrowheads="1"/>
          </p:cNvSpPr>
          <p:nvPr>
            <p:ph type="title"/>
          </p:nvPr>
        </p:nvSpPr>
        <p:spPr/>
        <p:txBody>
          <a:bodyPr/>
          <a:lstStyle/>
          <a:p>
            <a:r>
              <a:rPr lang="en-US" sz="2800"/>
              <a:t>7. Kalman Filter: State-Space Formulation (2)</a:t>
            </a:r>
            <a:endParaRPr lang="fr-FR" sz="2800"/>
          </a:p>
        </p:txBody>
      </p:sp>
      <p:sp>
        <p:nvSpPr>
          <p:cNvPr id="522243" name="Rectangle 3"/>
          <p:cNvSpPr>
            <a:spLocks noGrp="1" noChangeArrowheads="1"/>
          </p:cNvSpPr>
          <p:nvPr>
            <p:ph type="body" idx="1"/>
          </p:nvPr>
        </p:nvSpPr>
        <p:spPr>
          <a:xfrm>
            <a:off x="533400" y="838200"/>
            <a:ext cx="8077200" cy="5334000"/>
          </a:xfrm>
        </p:spPr>
        <p:txBody>
          <a:bodyPr/>
          <a:lstStyle/>
          <a:p>
            <a:r>
              <a:rPr lang="fr-FR" sz="2400" b="1"/>
              <a:t>Process equation:</a:t>
            </a:r>
          </a:p>
          <a:p>
            <a:endParaRPr lang="fr-FR" sz="2400"/>
          </a:p>
          <a:p>
            <a:pPr>
              <a:buFont typeface="Wingdings" pitchFamily="2" charset="2"/>
              <a:buNone/>
            </a:pPr>
            <a:r>
              <a:rPr lang="fr-FR" sz="2400"/>
              <a:t>	</a:t>
            </a:r>
            <a:r>
              <a:rPr lang="fr-FR" sz="2200"/>
              <a:t>where </a:t>
            </a:r>
            <a:r>
              <a:rPr lang="fr-FR" sz="2200" b="1"/>
              <a:t>F</a:t>
            </a:r>
            <a:r>
              <a:rPr lang="fr-FR" sz="2200"/>
              <a:t>(</a:t>
            </a:r>
            <a:r>
              <a:rPr lang="fr-FR" sz="2200" i="1"/>
              <a:t>n</a:t>
            </a:r>
            <a:r>
              <a:rPr lang="fr-FR" sz="2200"/>
              <a:t>+1,</a:t>
            </a:r>
            <a:r>
              <a:rPr lang="fr-FR" sz="2200" i="1"/>
              <a:t>n</a:t>
            </a:r>
            <a:r>
              <a:rPr lang="fr-FR" sz="2200"/>
              <a:t>) is (</a:t>
            </a:r>
            <a:r>
              <a:rPr lang="fr-FR" sz="2200" i="1"/>
              <a:t>M</a:t>
            </a:r>
            <a:r>
              <a:rPr lang="fr-FR" sz="2200">
                <a:sym typeface="Symbol" pitchFamily="18" charset="2"/>
              </a:rPr>
              <a:t></a:t>
            </a:r>
            <a:r>
              <a:rPr lang="fr-FR" sz="2200" i="1"/>
              <a:t>M</a:t>
            </a:r>
            <a:r>
              <a:rPr lang="fr-FR" sz="2200"/>
              <a:t>)-</a:t>
            </a:r>
            <a:r>
              <a:rPr lang="fr-FR" sz="2200" i="1"/>
              <a:t>state transition matrix</a:t>
            </a:r>
            <a:r>
              <a:rPr lang="fr-FR" sz="2200"/>
              <a:t> relating the state of the system at times </a:t>
            </a:r>
            <a:r>
              <a:rPr lang="fr-FR" sz="2200" i="1"/>
              <a:t>n</a:t>
            </a:r>
            <a:r>
              <a:rPr lang="fr-FR" sz="2200"/>
              <a:t>+1 and </a:t>
            </a:r>
            <a:r>
              <a:rPr lang="fr-FR" sz="2200" i="1"/>
              <a:t>n. </a:t>
            </a:r>
            <a:r>
              <a:rPr lang="fr-FR" sz="2200"/>
              <a:t>(</a:t>
            </a:r>
            <a:r>
              <a:rPr lang="fr-FR" sz="2200" i="1"/>
              <a:t>M</a:t>
            </a:r>
            <a:r>
              <a:rPr lang="fr-FR" sz="2200">
                <a:sym typeface="Symbol" pitchFamily="18" charset="2"/>
              </a:rPr>
              <a:t></a:t>
            </a:r>
            <a:r>
              <a:rPr lang="fr-FR" sz="2200"/>
              <a:t>1)-</a:t>
            </a:r>
            <a:r>
              <a:rPr lang="fr-FR" sz="2200" i="1"/>
              <a:t>process noise v</a:t>
            </a:r>
            <a:r>
              <a:rPr lang="fr-FR" sz="2200"/>
              <a:t>ector</a:t>
            </a:r>
            <a:r>
              <a:rPr lang="fr-FR" sz="2200" i="1"/>
              <a:t> </a:t>
            </a:r>
            <a:r>
              <a:rPr lang="fr-FR" sz="2200" b="1"/>
              <a:t>v</a:t>
            </a:r>
            <a:r>
              <a:rPr lang="fr-FR" sz="2200" baseline="-25000"/>
              <a:t>1</a:t>
            </a:r>
            <a:r>
              <a:rPr lang="fr-FR" sz="2200"/>
              <a:t>(</a:t>
            </a:r>
            <a:r>
              <a:rPr lang="fr-FR" sz="2200" i="1"/>
              <a:t>n</a:t>
            </a:r>
            <a:r>
              <a:rPr lang="fr-FR" sz="2200"/>
              <a:t>)</a:t>
            </a:r>
            <a:r>
              <a:rPr lang="fr-FR" sz="2200" i="1"/>
              <a:t> </a:t>
            </a:r>
            <a:r>
              <a:rPr lang="fr-FR" sz="2200"/>
              <a:t>is zero-mean white-noise process with correlation matrix:</a:t>
            </a:r>
          </a:p>
          <a:p>
            <a:pPr>
              <a:buFont typeface="Wingdings" pitchFamily="2" charset="2"/>
              <a:buNone/>
            </a:pPr>
            <a:endParaRPr lang="fr-FR" sz="800"/>
          </a:p>
          <a:p>
            <a:pPr>
              <a:buFont typeface="Wingdings" pitchFamily="2" charset="2"/>
              <a:buNone/>
            </a:pPr>
            <a:endParaRPr lang="fr-FR" sz="800"/>
          </a:p>
          <a:p>
            <a:pPr>
              <a:buFont typeface="Wingdings" pitchFamily="2" charset="2"/>
              <a:buNone/>
            </a:pPr>
            <a:endParaRPr lang="fr-FR" sz="800"/>
          </a:p>
          <a:p>
            <a:r>
              <a:rPr lang="fr-FR" sz="2400" b="1"/>
              <a:t>Measurement equation </a:t>
            </a:r>
            <a:r>
              <a:rPr lang="fr-FR" sz="2400"/>
              <a:t>describing observation vector:</a:t>
            </a:r>
          </a:p>
          <a:p>
            <a:endParaRPr lang="fr-FR" sz="1000"/>
          </a:p>
          <a:p>
            <a:endParaRPr lang="fr-FR" sz="1000"/>
          </a:p>
          <a:p>
            <a:pPr>
              <a:buFont typeface="Wingdings" pitchFamily="2" charset="2"/>
              <a:buNone/>
            </a:pPr>
            <a:r>
              <a:rPr lang="fr-FR" sz="2400"/>
              <a:t>	</a:t>
            </a:r>
            <a:r>
              <a:rPr lang="fr-FR" sz="2200"/>
              <a:t>where </a:t>
            </a:r>
            <a:r>
              <a:rPr lang="fr-FR" sz="2200" b="1"/>
              <a:t>C</a:t>
            </a:r>
            <a:r>
              <a:rPr lang="fr-FR" sz="2200"/>
              <a:t>(</a:t>
            </a:r>
            <a:r>
              <a:rPr lang="fr-FR" sz="2200" i="1"/>
              <a:t>n</a:t>
            </a:r>
            <a:r>
              <a:rPr lang="fr-FR" sz="2200"/>
              <a:t>) is (</a:t>
            </a:r>
            <a:r>
              <a:rPr lang="fr-FR" sz="2200" i="1"/>
              <a:t>N</a:t>
            </a:r>
            <a:r>
              <a:rPr lang="fr-FR" sz="2200">
                <a:sym typeface="Symbol" pitchFamily="18" charset="2"/>
              </a:rPr>
              <a:t></a:t>
            </a:r>
            <a:r>
              <a:rPr lang="fr-FR" sz="2200" i="1"/>
              <a:t>M</a:t>
            </a:r>
            <a:r>
              <a:rPr lang="fr-FR" sz="2200"/>
              <a:t>)-</a:t>
            </a:r>
            <a:r>
              <a:rPr lang="fr-FR" sz="2200" i="1"/>
              <a:t>measurement matrix</a:t>
            </a:r>
            <a:r>
              <a:rPr lang="fr-FR" sz="2200"/>
              <a:t>. (</a:t>
            </a:r>
            <a:r>
              <a:rPr lang="fr-FR" sz="2200" i="1"/>
              <a:t>N</a:t>
            </a:r>
            <a:r>
              <a:rPr lang="fr-FR" sz="2200">
                <a:sym typeface="Symbol" pitchFamily="18" charset="2"/>
              </a:rPr>
              <a:t></a:t>
            </a:r>
            <a:r>
              <a:rPr lang="fr-FR" sz="2200"/>
              <a:t>1)-</a:t>
            </a:r>
            <a:r>
              <a:rPr lang="fr-FR" sz="2200" i="1"/>
              <a:t>measurement noise v</a:t>
            </a:r>
            <a:r>
              <a:rPr lang="fr-FR" sz="2200"/>
              <a:t>ector</a:t>
            </a:r>
            <a:r>
              <a:rPr lang="fr-FR" sz="2200" i="1"/>
              <a:t> </a:t>
            </a:r>
            <a:r>
              <a:rPr lang="fr-FR" sz="2200" b="1"/>
              <a:t>v</a:t>
            </a:r>
            <a:r>
              <a:rPr lang="fr-FR" sz="2200" baseline="-25000"/>
              <a:t>2</a:t>
            </a:r>
            <a:r>
              <a:rPr lang="fr-FR" sz="2200"/>
              <a:t>(</a:t>
            </a:r>
            <a:r>
              <a:rPr lang="fr-FR" sz="2200" i="1"/>
              <a:t>n</a:t>
            </a:r>
            <a:r>
              <a:rPr lang="fr-FR" sz="2200"/>
              <a:t>)</a:t>
            </a:r>
            <a:r>
              <a:rPr lang="fr-FR" sz="2200" i="1"/>
              <a:t> </a:t>
            </a:r>
            <a:r>
              <a:rPr lang="fr-FR" sz="2200"/>
              <a:t>is zero-mean white- noise process with correlation matrix:</a:t>
            </a:r>
          </a:p>
          <a:p>
            <a:pPr>
              <a:buFont typeface="Wingdings" pitchFamily="2" charset="2"/>
              <a:buNone/>
            </a:pPr>
            <a:endParaRPr lang="fr-FR" sz="2200"/>
          </a:p>
          <a:p>
            <a:endParaRPr lang="fr-FR" sz="2400"/>
          </a:p>
        </p:txBody>
      </p:sp>
      <p:graphicFrame>
        <p:nvGraphicFramePr>
          <p:cNvPr id="522244" name="Object 4"/>
          <p:cNvGraphicFramePr>
            <a:graphicFrameLocks noChangeAspect="1"/>
          </p:cNvGraphicFramePr>
          <p:nvPr/>
        </p:nvGraphicFramePr>
        <p:xfrm>
          <a:off x="2667000" y="1295400"/>
          <a:ext cx="3657600" cy="401638"/>
        </p:xfrm>
        <a:graphic>
          <a:graphicData uri="http://schemas.openxmlformats.org/presentationml/2006/ole">
            <p:oleObj spid="_x0000_s522244" name="Equation" r:id="rId3" imgW="1968480" imgH="215640" progId="">
              <p:embed/>
            </p:oleObj>
          </a:graphicData>
        </a:graphic>
      </p:graphicFrame>
      <p:graphicFrame>
        <p:nvGraphicFramePr>
          <p:cNvPr id="522245" name="Object 5"/>
          <p:cNvGraphicFramePr>
            <a:graphicFrameLocks noChangeAspect="1"/>
          </p:cNvGraphicFramePr>
          <p:nvPr/>
        </p:nvGraphicFramePr>
        <p:xfrm>
          <a:off x="3505200" y="2819400"/>
          <a:ext cx="3429000" cy="779463"/>
        </p:xfrm>
        <a:graphic>
          <a:graphicData uri="http://schemas.openxmlformats.org/presentationml/2006/ole">
            <p:oleObj spid="_x0000_s522245" name="Equation" r:id="rId4" imgW="2006280" imgH="457200" progId="">
              <p:embed/>
            </p:oleObj>
          </a:graphicData>
        </a:graphic>
      </p:graphicFrame>
      <p:graphicFrame>
        <p:nvGraphicFramePr>
          <p:cNvPr id="522246" name="Object 6"/>
          <p:cNvGraphicFramePr>
            <a:graphicFrameLocks noChangeAspect="1"/>
          </p:cNvGraphicFramePr>
          <p:nvPr/>
        </p:nvGraphicFramePr>
        <p:xfrm>
          <a:off x="3124200" y="4038600"/>
          <a:ext cx="2743200" cy="395288"/>
        </p:xfrm>
        <a:graphic>
          <a:graphicData uri="http://schemas.openxmlformats.org/presentationml/2006/ole">
            <p:oleObj spid="_x0000_s522246" name="Equation" r:id="rId5" imgW="1498320" imgH="215640" progId="">
              <p:embed/>
            </p:oleObj>
          </a:graphicData>
        </a:graphic>
      </p:graphicFrame>
      <p:graphicFrame>
        <p:nvGraphicFramePr>
          <p:cNvPr id="522247" name="Object 7"/>
          <p:cNvGraphicFramePr>
            <a:graphicFrameLocks noChangeAspect="1"/>
          </p:cNvGraphicFramePr>
          <p:nvPr/>
        </p:nvGraphicFramePr>
        <p:xfrm>
          <a:off x="5040313" y="5257800"/>
          <a:ext cx="3494087" cy="779463"/>
        </p:xfrm>
        <a:graphic>
          <a:graphicData uri="http://schemas.openxmlformats.org/presentationml/2006/ole">
            <p:oleObj spid="_x0000_s522247" name="Equation" r:id="rId6" imgW="2044440" imgH="457200" progId="">
              <p:embed/>
            </p:oleObj>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FBBC7FDC-55B5-4955-BFFB-BF8F685201A3}" type="slidenum">
              <a:rPr lang="en-US" sz="1200">
                <a:solidFill>
                  <a:srgbClr val="003399"/>
                </a:solidFill>
              </a:rPr>
              <a:pPr/>
              <a:t>40</a:t>
            </a:fld>
            <a:endParaRPr lang="en-US" sz="1200">
              <a:solidFill>
                <a:srgbClr val="003399"/>
              </a:solidFill>
            </a:endParaRPr>
          </a:p>
        </p:txBody>
      </p:sp>
      <p:sp>
        <p:nvSpPr>
          <p:cNvPr id="564226" name="Rectangle 2"/>
          <p:cNvSpPr>
            <a:spLocks noGrp="1" noChangeArrowheads="1"/>
          </p:cNvSpPr>
          <p:nvPr>
            <p:ph type="title"/>
          </p:nvPr>
        </p:nvSpPr>
        <p:spPr/>
        <p:txBody>
          <a:bodyPr/>
          <a:lstStyle/>
          <a:p>
            <a:r>
              <a:rPr lang="en-US" sz="2800"/>
              <a:t>8. LAF: Example of Adaptive Predictor (3)</a:t>
            </a:r>
            <a:endParaRPr lang="fr-FR" sz="2800"/>
          </a:p>
        </p:txBody>
      </p:sp>
      <p:pic>
        <p:nvPicPr>
          <p:cNvPr id="564228" name="Picture 4" descr="example8_2_2"/>
          <p:cNvPicPr>
            <a:picLocks noChangeAspect="1" noChangeArrowheads="1"/>
          </p:cNvPicPr>
          <p:nvPr/>
        </p:nvPicPr>
        <p:blipFill>
          <a:blip r:embed="rId2" cstate="print"/>
          <a:srcRect/>
          <a:stretch>
            <a:fillRect/>
          </a:stretch>
        </p:blipFill>
        <p:spPr bwMode="auto">
          <a:xfrm>
            <a:off x="1066800" y="825500"/>
            <a:ext cx="7010400" cy="525145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DA9F2762-2D61-4021-81E8-C0191A38B8BA}" type="slidenum">
              <a:rPr lang="en-US" sz="1200">
                <a:solidFill>
                  <a:srgbClr val="003399"/>
                </a:solidFill>
              </a:rPr>
              <a:pPr/>
              <a:t>41</a:t>
            </a:fld>
            <a:endParaRPr lang="en-US" sz="1200">
              <a:solidFill>
                <a:srgbClr val="003399"/>
              </a:solidFill>
            </a:endParaRPr>
          </a:p>
        </p:txBody>
      </p:sp>
      <p:sp>
        <p:nvSpPr>
          <p:cNvPr id="565250" name="Rectangle 2"/>
          <p:cNvSpPr>
            <a:spLocks noGrp="1" noChangeArrowheads="1"/>
          </p:cNvSpPr>
          <p:nvPr>
            <p:ph type="title"/>
          </p:nvPr>
        </p:nvSpPr>
        <p:spPr/>
        <p:txBody>
          <a:bodyPr/>
          <a:lstStyle/>
          <a:p>
            <a:r>
              <a:rPr lang="en-US" sz="2800"/>
              <a:t>8. LAF: Example of Adaptive Predictor (4)</a:t>
            </a:r>
            <a:endParaRPr lang="fr-FR" sz="2800"/>
          </a:p>
        </p:txBody>
      </p:sp>
      <p:pic>
        <p:nvPicPr>
          <p:cNvPr id="565254" name="Picture 6" descr="example8_2_3"/>
          <p:cNvPicPr>
            <a:picLocks noChangeAspect="1" noChangeArrowheads="1"/>
          </p:cNvPicPr>
          <p:nvPr/>
        </p:nvPicPr>
        <p:blipFill>
          <a:blip r:embed="rId2" cstate="print"/>
          <a:srcRect/>
          <a:stretch>
            <a:fillRect/>
          </a:stretch>
        </p:blipFill>
        <p:spPr bwMode="auto">
          <a:xfrm>
            <a:off x="1066800" y="842963"/>
            <a:ext cx="7010400" cy="5253037"/>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		 </a:t>
            </a:r>
            <a:r>
              <a:rPr lang="en-US" sz="1200"/>
              <a:t> </a:t>
            </a:r>
            <a:fld id="{AEAD6A6D-81E5-4C36-AA5D-ECA03B1C1FF5}" type="slidenum">
              <a:rPr lang="en-US" sz="1200">
                <a:solidFill>
                  <a:srgbClr val="003399"/>
                </a:solidFill>
              </a:rPr>
              <a:pPr/>
              <a:t>42</a:t>
            </a:fld>
            <a:endParaRPr lang="en-US" sz="1200">
              <a:solidFill>
                <a:srgbClr val="003399"/>
              </a:solidFill>
            </a:endParaRPr>
          </a:p>
        </p:txBody>
      </p:sp>
      <p:sp>
        <p:nvSpPr>
          <p:cNvPr id="566274" name="Rectangle 2"/>
          <p:cNvSpPr>
            <a:spLocks noGrp="1" noChangeArrowheads="1"/>
          </p:cNvSpPr>
          <p:nvPr>
            <p:ph type="title"/>
          </p:nvPr>
        </p:nvSpPr>
        <p:spPr/>
        <p:txBody>
          <a:bodyPr/>
          <a:lstStyle/>
          <a:p>
            <a:r>
              <a:rPr lang="en-US" sz="2800"/>
              <a:t>8. LAF: Example of Adaptive Equalizer (1)</a:t>
            </a:r>
            <a:endParaRPr lang="fr-FR" sz="2800"/>
          </a:p>
        </p:txBody>
      </p:sp>
      <p:sp>
        <p:nvSpPr>
          <p:cNvPr id="566275" name="Rectangle 3"/>
          <p:cNvSpPr>
            <a:spLocks noGrp="1" noChangeArrowheads="1"/>
          </p:cNvSpPr>
          <p:nvPr>
            <p:ph type="body" idx="1"/>
          </p:nvPr>
        </p:nvSpPr>
        <p:spPr/>
        <p:txBody>
          <a:bodyPr/>
          <a:lstStyle/>
          <a:p>
            <a:r>
              <a:rPr lang="en-US" sz="2400"/>
              <a:t>The following block diagram shows a typical adaptive equalizer. The input </a:t>
            </a:r>
            <a:r>
              <a:rPr lang="en-US" sz="2400" i="1"/>
              <a:t>x</a:t>
            </a:r>
            <a:r>
              <a:rPr lang="en-US" sz="2400" i="1" baseline="-25000"/>
              <a:t>n</a:t>
            </a:r>
            <a:r>
              <a:rPr lang="en-US" sz="2400"/>
              <a:t> is a zero-mean Bernoulli random variable with unit variance. The noise </a:t>
            </a:r>
            <a:r>
              <a:rPr lang="en-US" sz="2400" i="1"/>
              <a:t>v(n)</a:t>
            </a:r>
            <a:r>
              <a:rPr lang="en-US" sz="2400"/>
              <a:t> has zero-mean and a variance of 0.001.</a:t>
            </a:r>
          </a:p>
          <a:p>
            <a:endParaRPr lang="en-US" sz="2400"/>
          </a:p>
          <a:p>
            <a:endParaRPr lang="en-US" sz="2400"/>
          </a:p>
          <a:p>
            <a:endParaRPr lang="en-US" sz="2400"/>
          </a:p>
          <a:p>
            <a:endParaRPr lang="en-US" sz="2400"/>
          </a:p>
          <a:p>
            <a:pPr>
              <a:buFont typeface="Wingdings" pitchFamily="2" charset="2"/>
              <a:buNone/>
            </a:pPr>
            <a:r>
              <a:rPr lang="en-US" sz="2400"/>
              <a:t>	</a:t>
            </a:r>
            <a:endParaRPr lang="fr-FR" sz="2800"/>
          </a:p>
        </p:txBody>
      </p:sp>
      <p:pic>
        <p:nvPicPr>
          <p:cNvPr id="566277" name="Picture 5" descr="lae"/>
          <p:cNvPicPr>
            <a:picLocks noChangeAspect="1" noChangeArrowheads="1"/>
          </p:cNvPicPr>
          <p:nvPr/>
        </p:nvPicPr>
        <p:blipFill>
          <a:blip r:embed="rId2" cstate="print"/>
          <a:srcRect/>
          <a:stretch>
            <a:fillRect/>
          </a:stretch>
        </p:blipFill>
        <p:spPr bwMode="auto">
          <a:xfrm>
            <a:off x="1057275" y="2516188"/>
            <a:ext cx="7400925" cy="3579812"/>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		 </a:t>
            </a:r>
            <a:r>
              <a:rPr lang="en-US" sz="1200"/>
              <a:t> </a:t>
            </a:r>
            <a:fld id="{CB78AFB6-E51C-4BE1-9466-54C97041AB53}" type="slidenum">
              <a:rPr lang="en-US" sz="1200">
                <a:solidFill>
                  <a:srgbClr val="003399"/>
                </a:solidFill>
              </a:rPr>
              <a:pPr/>
              <a:t>43</a:t>
            </a:fld>
            <a:endParaRPr lang="en-US" sz="1200">
              <a:solidFill>
                <a:srgbClr val="003399"/>
              </a:solidFill>
            </a:endParaRPr>
          </a:p>
        </p:txBody>
      </p:sp>
      <p:sp>
        <p:nvSpPr>
          <p:cNvPr id="567298" name="Rectangle 2"/>
          <p:cNvSpPr>
            <a:spLocks noGrp="1" noChangeArrowheads="1"/>
          </p:cNvSpPr>
          <p:nvPr>
            <p:ph type="title"/>
          </p:nvPr>
        </p:nvSpPr>
        <p:spPr/>
        <p:txBody>
          <a:bodyPr/>
          <a:lstStyle/>
          <a:p>
            <a:r>
              <a:rPr lang="en-US" sz="2800"/>
              <a:t>8. LAF: Example of Adaptive Equalizer (2)</a:t>
            </a:r>
            <a:endParaRPr lang="fr-FR" sz="2800"/>
          </a:p>
        </p:txBody>
      </p:sp>
      <p:sp>
        <p:nvSpPr>
          <p:cNvPr id="567299" name="Rectangle 3"/>
          <p:cNvSpPr>
            <a:spLocks noGrp="1" noChangeArrowheads="1"/>
          </p:cNvSpPr>
          <p:nvPr>
            <p:ph type="body" idx="1"/>
          </p:nvPr>
        </p:nvSpPr>
        <p:spPr/>
        <p:txBody>
          <a:bodyPr/>
          <a:lstStyle/>
          <a:p>
            <a:pPr>
              <a:buFont typeface="Wingdings" pitchFamily="2" charset="2"/>
              <a:buNone/>
            </a:pPr>
            <a:r>
              <a:rPr lang="en-US" sz="2400"/>
              <a:t>	Characterize the performance of the LMS algorithm when the impulse response of the channel is given by the raised cosine, </a:t>
            </a:r>
            <a:r>
              <a:rPr lang="en-US" sz="2400" i="1"/>
              <a:t>W </a:t>
            </a:r>
            <a:r>
              <a:rPr lang="en-US" sz="2400"/>
              <a:t>= 2.9: </a:t>
            </a:r>
          </a:p>
          <a:p>
            <a:pPr>
              <a:buFont typeface="Wingdings" pitchFamily="2" charset="2"/>
              <a:buNone/>
            </a:pPr>
            <a:endParaRPr lang="en-US" sz="2400"/>
          </a:p>
          <a:p>
            <a:pPr>
              <a:buFont typeface="Wingdings" pitchFamily="2" charset="2"/>
              <a:buNone/>
            </a:pPr>
            <a:endParaRPr lang="en-US" sz="2800"/>
          </a:p>
          <a:p>
            <a:pPr>
              <a:buFont typeface="Wingdings" pitchFamily="2" charset="2"/>
              <a:buNone/>
            </a:pPr>
            <a:endParaRPr lang="en-US" sz="2800"/>
          </a:p>
          <a:p>
            <a:pPr>
              <a:buFont typeface="Wingdings" pitchFamily="2" charset="2"/>
              <a:buNone/>
            </a:pPr>
            <a:endParaRPr lang="en-US" sz="2800"/>
          </a:p>
          <a:p>
            <a:pPr>
              <a:buFont typeface="Wingdings" pitchFamily="2" charset="2"/>
              <a:buNone/>
            </a:pPr>
            <a:endParaRPr lang="en-US" sz="2800"/>
          </a:p>
          <a:p>
            <a:pPr>
              <a:buFont typeface="Wingdings" pitchFamily="2" charset="2"/>
              <a:buNone/>
            </a:pPr>
            <a:r>
              <a:rPr lang="en-US" sz="2800"/>
              <a:t>	</a:t>
            </a:r>
            <a:r>
              <a:rPr lang="en-US" sz="2400"/>
              <a:t>See p. 412, [1]</a:t>
            </a:r>
          </a:p>
          <a:p>
            <a:endParaRPr lang="fr-FR" sz="2800"/>
          </a:p>
          <a:p>
            <a:endParaRPr lang="fr-FR"/>
          </a:p>
        </p:txBody>
      </p:sp>
      <p:pic>
        <p:nvPicPr>
          <p:cNvPr id="567301" name="Picture 5"/>
          <p:cNvPicPr>
            <a:picLocks noChangeAspect="1" noChangeArrowheads="1"/>
          </p:cNvPicPr>
          <p:nvPr/>
        </p:nvPicPr>
        <p:blipFill>
          <a:blip r:embed="rId2" cstate="print"/>
          <a:srcRect/>
          <a:stretch>
            <a:fillRect/>
          </a:stretch>
        </p:blipFill>
        <p:spPr bwMode="auto">
          <a:xfrm>
            <a:off x="1219200" y="2100263"/>
            <a:ext cx="6934200" cy="1481137"/>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B08DC8A7-0C5B-47F0-885B-C60E4D11E272}" type="slidenum">
              <a:rPr lang="en-US" sz="1200">
                <a:solidFill>
                  <a:srgbClr val="003399"/>
                </a:solidFill>
              </a:rPr>
              <a:pPr/>
              <a:t>44</a:t>
            </a:fld>
            <a:endParaRPr lang="en-US" sz="1200">
              <a:solidFill>
                <a:srgbClr val="003399"/>
              </a:solidFill>
            </a:endParaRPr>
          </a:p>
        </p:txBody>
      </p:sp>
      <p:sp>
        <p:nvSpPr>
          <p:cNvPr id="568322" name="Rectangle 2"/>
          <p:cNvSpPr>
            <a:spLocks noGrp="1" noChangeArrowheads="1"/>
          </p:cNvSpPr>
          <p:nvPr>
            <p:ph type="title"/>
          </p:nvPr>
        </p:nvSpPr>
        <p:spPr/>
        <p:txBody>
          <a:bodyPr/>
          <a:lstStyle/>
          <a:p>
            <a:r>
              <a:rPr lang="en-US" sz="2800"/>
              <a:t>8. LAF: Example of Adaptive Equalizer (3)</a:t>
            </a:r>
            <a:endParaRPr lang="fr-FR" sz="2800"/>
          </a:p>
        </p:txBody>
      </p:sp>
      <p:pic>
        <p:nvPicPr>
          <p:cNvPr id="568324" name="Picture 4" descr="example8_1_1"/>
          <p:cNvPicPr>
            <a:picLocks noChangeAspect="1" noChangeArrowheads="1"/>
          </p:cNvPicPr>
          <p:nvPr/>
        </p:nvPicPr>
        <p:blipFill>
          <a:blip r:embed="rId2" cstate="print"/>
          <a:srcRect/>
          <a:stretch>
            <a:fillRect/>
          </a:stretch>
        </p:blipFill>
        <p:spPr bwMode="auto">
          <a:xfrm>
            <a:off x="1066800" y="842963"/>
            <a:ext cx="7010400" cy="5253037"/>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9755A04E-EFB6-4542-ABAA-1829967D29B9}" type="slidenum">
              <a:rPr lang="en-US" sz="1200">
                <a:solidFill>
                  <a:srgbClr val="003399"/>
                </a:solidFill>
              </a:rPr>
              <a:pPr/>
              <a:t>45</a:t>
            </a:fld>
            <a:endParaRPr lang="en-US" sz="1200">
              <a:solidFill>
                <a:srgbClr val="003399"/>
              </a:solidFill>
            </a:endParaRPr>
          </a:p>
        </p:txBody>
      </p:sp>
      <p:sp>
        <p:nvSpPr>
          <p:cNvPr id="569346" name="Rectangle 2"/>
          <p:cNvSpPr>
            <a:spLocks noGrp="1" noChangeArrowheads="1"/>
          </p:cNvSpPr>
          <p:nvPr>
            <p:ph type="title"/>
          </p:nvPr>
        </p:nvSpPr>
        <p:spPr/>
        <p:txBody>
          <a:bodyPr/>
          <a:lstStyle/>
          <a:p>
            <a:r>
              <a:rPr lang="en-US" sz="2800"/>
              <a:t>8. LAF: Example of Adaptive Equalizer (4)</a:t>
            </a:r>
            <a:endParaRPr lang="fr-FR" sz="2800"/>
          </a:p>
        </p:txBody>
      </p:sp>
      <p:pic>
        <p:nvPicPr>
          <p:cNvPr id="569348" name="Picture 4" descr="example8_1_2"/>
          <p:cNvPicPr>
            <a:picLocks noChangeAspect="1" noChangeArrowheads="1"/>
          </p:cNvPicPr>
          <p:nvPr/>
        </p:nvPicPr>
        <p:blipFill>
          <a:blip r:embed="rId2" cstate="print"/>
          <a:srcRect/>
          <a:stretch>
            <a:fillRect/>
          </a:stretch>
        </p:blipFill>
        <p:spPr bwMode="auto">
          <a:xfrm>
            <a:off x="1066800" y="842963"/>
            <a:ext cx="7010400" cy="5253037"/>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FED1A716-8E5C-45B1-BA4F-186167D94722}" type="slidenum">
              <a:rPr lang="en-US" sz="1200">
                <a:solidFill>
                  <a:srgbClr val="003399"/>
                </a:solidFill>
              </a:rPr>
              <a:pPr/>
              <a:t>46</a:t>
            </a:fld>
            <a:endParaRPr lang="en-US" sz="1200">
              <a:solidFill>
                <a:srgbClr val="003399"/>
              </a:solidFill>
            </a:endParaRPr>
          </a:p>
        </p:txBody>
      </p:sp>
      <p:sp>
        <p:nvSpPr>
          <p:cNvPr id="570370" name="Rectangle 2"/>
          <p:cNvSpPr>
            <a:spLocks noGrp="1" noChangeArrowheads="1"/>
          </p:cNvSpPr>
          <p:nvPr>
            <p:ph type="title"/>
          </p:nvPr>
        </p:nvSpPr>
        <p:spPr/>
        <p:txBody>
          <a:bodyPr/>
          <a:lstStyle/>
          <a:p>
            <a:r>
              <a:rPr lang="en-US" sz="2800"/>
              <a:t>8. LAF: Example of Adaptive Equalizer (5)</a:t>
            </a:r>
            <a:endParaRPr lang="fr-FR" sz="2800"/>
          </a:p>
        </p:txBody>
      </p:sp>
      <p:pic>
        <p:nvPicPr>
          <p:cNvPr id="570372" name="Picture 4" descr="example8_1_mu_2"/>
          <p:cNvPicPr>
            <a:picLocks noChangeAspect="1" noChangeArrowheads="1"/>
          </p:cNvPicPr>
          <p:nvPr/>
        </p:nvPicPr>
        <p:blipFill>
          <a:blip r:embed="rId2" cstate="print"/>
          <a:srcRect/>
          <a:stretch>
            <a:fillRect/>
          </a:stretch>
        </p:blipFill>
        <p:spPr bwMode="auto">
          <a:xfrm>
            <a:off x="1066800" y="842963"/>
            <a:ext cx="7010400" cy="5253037"/>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35427D64-2DEB-45DA-A28F-AEF8DCCBD38E}" type="slidenum">
              <a:rPr lang="en-US" sz="1200">
                <a:solidFill>
                  <a:srgbClr val="003399"/>
                </a:solidFill>
              </a:rPr>
              <a:pPr/>
              <a:t>47</a:t>
            </a:fld>
            <a:endParaRPr lang="en-US" sz="1200">
              <a:solidFill>
                <a:srgbClr val="003399"/>
              </a:solidFill>
            </a:endParaRPr>
          </a:p>
        </p:txBody>
      </p:sp>
      <p:sp>
        <p:nvSpPr>
          <p:cNvPr id="571394" name="Rectangle 2"/>
          <p:cNvSpPr>
            <a:spLocks noGrp="1" noChangeArrowheads="1"/>
          </p:cNvSpPr>
          <p:nvPr>
            <p:ph type="title"/>
          </p:nvPr>
        </p:nvSpPr>
        <p:spPr/>
        <p:txBody>
          <a:bodyPr/>
          <a:lstStyle/>
          <a:p>
            <a:r>
              <a:rPr lang="en-US" sz="2800"/>
              <a:t>8. LAF: Example of Adaptive Equalizer (6)</a:t>
            </a:r>
            <a:endParaRPr lang="fr-FR" sz="2800"/>
          </a:p>
        </p:txBody>
      </p:sp>
      <p:pic>
        <p:nvPicPr>
          <p:cNvPr id="571396" name="Picture 4" descr="example8_1_mu_1"/>
          <p:cNvPicPr>
            <a:picLocks noChangeAspect="1" noChangeArrowheads="1"/>
          </p:cNvPicPr>
          <p:nvPr/>
        </p:nvPicPr>
        <p:blipFill>
          <a:blip r:embed="rId2" cstate="print"/>
          <a:srcRect/>
          <a:stretch>
            <a:fillRect/>
          </a:stretch>
        </p:blipFill>
        <p:spPr bwMode="auto">
          <a:xfrm>
            <a:off x="1143000" y="900113"/>
            <a:ext cx="6934200" cy="5195887"/>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5D41B1FB-93F4-47CE-9173-5E6146AE06BB}" type="slidenum">
              <a:rPr lang="en-US" sz="1200">
                <a:solidFill>
                  <a:srgbClr val="003399"/>
                </a:solidFill>
              </a:rPr>
              <a:pPr/>
              <a:t>48</a:t>
            </a:fld>
            <a:endParaRPr lang="en-US" sz="1200">
              <a:solidFill>
                <a:srgbClr val="003399"/>
              </a:solidFill>
            </a:endParaRPr>
          </a:p>
        </p:txBody>
      </p:sp>
      <p:sp>
        <p:nvSpPr>
          <p:cNvPr id="573442" name="Rectangle 2"/>
          <p:cNvSpPr>
            <a:spLocks noGrp="1" noChangeArrowheads="1"/>
          </p:cNvSpPr>
          <p:nvPr>
            <p:ph type="title"/>
          </p:nvPr>
        </p:nvSpPr>
        <p:spPr/>
        <p:txBody>
          <a:bodyPr/>
          <a:lstStyle/>
          <a:p>
            <a:r>
              <a:rPr lang="en-US" sz="2800"/>
              <a:t>8. LAF: Example of Adaptive Equalizer (7)</a:t>
            </a:r>
            <a:endParaRPr lang="fr-FR" sz="2800"/>
          </a:p>
        </p:txBody>
      </p:sp>
      <p:pic>
        <p:nvPicPr>
          <p:cNvPr id="573444" name="Picture 4" descr="example8_1_W_1"/>
          <p:cNvPicPr>
            <a:picLocks noChangeAspect="1" noChangeArrowheads="1"/>
          </p:cNvPicPr>
          <p:nvPr/>
        </p:nvPicPr>
        <p:blipFill>
          <a:blip r:embed="rId2" cstate="print"/>
          <a:srcRect/>
          <a:stretch>
            <a:fillRect/>
          </a:stretch>
        </p:blipFill>
        <p:spPr bwMode="auto">
          <a:xfrm>
            <a:off x="1066800" y="844550"/>
            <a:ext cx="7010400" cy="5251450"/>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9575C2F3-8FA9-4FFA-A9F3-D00802DEEAE2}" type="slidenum">
              <a:rPr lang="en-US" sz="1200">
                <a:solidFill>
                  <a:srgbClr val="003399"/>
                </a:solidFill>
              </a:rPr>
              <a:pPr/>
              <a:t>49</a:t>
            </a:fld>
            <a:endParaRPr lang="en-US" sz="1200">
              <a:solidFill>
                <a:srgbClr val="003399"/>
              </a:solidFill>
            </a:endParaRPr>
          </a:p>
        </p:txBody>
      </p:sp>
      <p:sp>
        <p:nvSpPr>
          <p:cNvPr id="572418" name="Rectangle 2"/>
          <p:cNvSpPr>
            <a:spLocks noGrp="1" noChangeArrowheads="1"/>
          </p:cNvSpPr>
          <p:nvPr>
            <p:ph type="title"/>
          </p:nvPr>
        </p:nvSpPr>
        <p:spPr/>
        <p:txBody>
          <a:bodyPr/>
          <a:lstStyle/>
          <a:p>
            <a:r>
              <a:rPr lang="en-US" sz="2800"/>
              <a:t>8. LAF: Example of Adaptive Equalizer (8)</a:t>
            </a:r>
            <a:endParaRPr lang="fr-FR" sz="2800"/>
          </a:p>
        </p:txBody>
      </p:sp>
      <p:pic>
        <p:nvPicPr>
          <p:cNvPr id="572420" name="Picture 4" descr="example8_1_W_2"/>
          <p:cNvPicPr>
            <a:picLocks noChangeAspect="1" noChangeArrowheads="1"/>
          </p:cNvPicPr>
          <p:nvPr/>
        </p:nvPicPr>
        <p:blipFill>
          <a:blip r:embed="rId2" cstate="print"/>
          <a:srcRect/>
          <a:stretch>
            <a:fillRect/>
          </a:stretch>
        </p:blipFill>
        <p:spPr bwMode="auto">
          <a:xfrm>
            <a:off x="1066800" y="838200"/>
            <a:ext cx="7010400" cy="525303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ED435AD2-23E8-4361-BBCF-8F6C5DEAFBA6}" type="slidenum">
              <a:rPr lang="en-US" sz="1200">
                <a:solidFill>
                  <a:srgbClr val="003399"/>
                </a:solidFill>
              </a:rPr>
              <a:pPr/>
              <a:t>5</a:t>
            </a:fld>
            <a:endParaRPr lang="en-US" sz="1200">
              <a:solidFill>
                <a:srgbClr val="003399"/>
              </a:solidFill>
            </a:endParaRPr>
          </a:p>
        </p:txBody>
      </p:sp>
      <p:sp>
        <p:nvSpPr>
          <p:cNvPr id="523266" name="Rectangle 2"/>
          <p:cNvSpPr>
            <a:spLocks noGrp="1" noChangeArrowheads="1"/>
          </p:cNvSpPr>
          <p:nvPr>
            <p:ph type="title"/>
          </p:nvPr>
        </p:nvSpPr>
        <p:spPr/>
        <p:txBody>
          <a:bodyPr/>
          <a:lstStyle/>
          <a:p>
            <a:r>
              <a:rPr lang="en-US" sz="2800"/>
              <a:t>7. Kalman Filter: State-Space Formulation (3)</a:t>
            </a:r>
            <a:endParaRPr lang="fr-FR" sz="2800"/>
          </a:p>
        </p:txBody>
      </p:sp>
      <p:sp>
        <p:nvSpPr>
          <p:cNvPr id="523267" name="Rectangle 3"/>
          <p:cNvSpPr>
            <a:spLocks noGrp="1" noChangeArrowheads="1"/>
          </p:cNvSpPr>
          <p:nvPr>
            <p:ph type="body" idx="1"/>
          </p:nvPr>
        </p:nvSpPr>
        <p:spPr>
          <a:xfrm>
            <a:off x="685800" y="914400"/>
            <a:ext cx="7772400" cy="5181600"/>
          </a:xfrm>
        </p:spPr>
        <p:txBody>
          <a:bodyPr/>
          <a:lstStyle/>
          <a:p>
            <a:r>
              <a:rPr lang="fr-FR" sz="2400"/>
              <a:t>Assumed that the initial state </a:t>
            </a:r>
            <a:r>
              <a:rPr lang="fr-FR" sz="2400" b="1"/>
              <a:t>x</a:t>
            </a:r>
            <a:r>
              <a:rPr lang="fr-FR" sz="2400"/>
              <a:t>(0) is uncorrelated to</a:t>
            </a:r>
            <a:r>
              <a:rPr lang="fr-FR"/>
              <a:t> </a:t>
            </a:r>
            <a:r>
              <a:rPr lang="fr-FR" sz="2400" b="1"/>
              <a:t>v</a:t>
            </a:r>
            <a:r>
              <a:rPr lang="fr-FR" sz="2400" baseline="-25000"/>
              <a:t>1</a:t>
            </a:r>
            <a:r>
              <a:rPr lang="fr-FR" sz="2400"/>
              <a:t>(</a:t>
            </a:r>
            <a:r>
              <a:rPr lang="fr-FR" sz="2400" i="1"/>
              <a:t>n</a:t>
            </a:r>
            <a:r>
              <a:rPr lang="fr-FR" sz="2400"/>
              <a:t>)</a:t>
            </a:r>
            <a:r>
              <a:rPr lang="fr-FR" sz="2400" i="1"/>
              <a:t> </a:t>
            </a:r>
            <a:r>
              <a:rPr lang="fr-FR" sz="2400"/>
              <a:t>and</a:t>
            </a:r>
            <a:r>
              <a:rPr lang="fr-FR" sz="2400" i="1"/>
              <a:t> </a:t>
            </a:r>
            <a:r>
              <a:rPr lang="fr-FR" sz="2400" b="1"/>
              <a:t>v</a:t>
            </a:r>
            <a:r>
              <a:rPr lang="fr-FR" sz="2400" baseline="-25000"/>
              <a:t>2</a:t>
            </a:r>
            <a:r>
              <a:rPr lang="fr-FR" sz="2400"/>
              <a:t>(</a:t>
            </a:r>
            <a:r>
              <a:rPr lang="fr-FR" sz="2400" i="1"/>
              <a:t>n</a:t>
            </a:r>
            <a:r>
              <a:rPr lang="fr-FR" sz="2400"/>
              <a:t>)</a:t>
            </a:r>
            <a:r>
              <a:rPr lang="fr-FR" sz="2400" i="1"/>
              <a:t> </a:t>
            </a:r>
            <a:r>
              <a:rPr lang="fr-FR" sz="2400"/>
              <a:t>for</a:t>
            </a:r>
            <a:r>
              <a:rPr lang="fr-FR" sz="2400" i="1"/>
              <a:t> n </a:t>
            </a:r>
            <a:r>
              <a:rPr lang="fr-FR" sz="2400">
                <a:sym typeface="Symbol" pitchFamily="18" charset="2"/>
              </a:rPr>
              <a:t> 0 </a:t>
            </a:r>
            <a:r>
              <a:rPr lang="fr-FR" sz="2400"/>
              <a:t>and </a:t>
            </a:r>
            <a:r>
              <a:rPr lang="fr-FR" sz="2400" b="1"/>
              <a:t>v</a:t>
            </a:r>
            <a:r>
              <a:rPr lang="fr-FR" sz="2400" baseline="-25000"/>
              <a:t>1</a:t>
            </a:r>
            <a:r>
              <a:rPr lang="fr-FR" sz="2400"/>
              <a:t>(</a:t>
            </a:r>
            <a:r>
              <a:rPr lang="fr-FR" sz="2400" i="1"/>
              <a:t>n</a:t>
            </a:r>
            <a:r>
              <a:rPr lang="fr-FR" sz="2400"/>
              <a:t>)</a:t>
            </a:r>
            <a:r>
              <a:rPr lang="fr-FR" sz="2400" i="1"/>
              <a:t> </a:t>
            </a:r>
            <a:r>
              <a:rPr lang="fr-FR" sz="2400"/>
              <a:t>and</a:t>
            </a:r>
            <a:r>
              <a:rPr lang="fr-FR" sz="2400" i="1"/>
              <a:t> </a:t>
            </a:r>
            <a:r>
              <a:rPr lang="fr-FR" sz="2400" b="1"/>
              <a:t>v</a:t>
            </a:r>
            <a:r>
              <a:rPr lang="fr-FR" sz="2400" baseline="-25000"/>
              <a:t>2</a:t>
            </a:r>
            <a:r>
              <a:rPr lang="fr-FR" sz="2400"/>
              <a:t>(</a:t>
            </a:r>
            <a:r>
              <a:rPr lang="fr-FR" sz="2400" i="1"/>
              <a:t>n</a:t>
            </a:r>
            <a:r>
              <a:rPr lang="fr-FR" sz="2400"/>
              <a:t>)</a:t>
            </a:r>
            <a:r>
              <a:rPr lang="fr-FR" sz="2400" i="1"/>
              <a:t> </a:t>
            </a:r>
            <a:r>
              <a:rPr lang="fr-FR" sz="2400"/>
              <a:t>are statistically independent.</a:t>
            </a:r>
          </a:p>
          <a:p>
            <a:endParaRPr lang="fr-FR" sz="2400"/>
          </a:p>
          <a:p>
            <a:r>
              <a:rPr lang="fr-FR" sz="2400" b="1"/>
              <a:t>Statement of Kalman filterring:</a:t>
            </a:r>
            <a:r>
              <a:rPr lang="fr-FR" sz="2400"/>
              <a:t> Using entire observed data </a:t>
            </a:r>
            <a:r>
              <a:rPr lang="fr-FR" sz="2400" b="1"/>
              <a:t>y</a:t>
            </a:r>
            <a:r>
              <a:rPr lang="fr-FR" sz="2400"/>
              <a:t>(1), </a:t>
            </a:r>
            <a:r>
              <a:rPr lang="fr-FR" sz="2400" b="1"/>
              <a:t>y</a:t>
            </a:r>
            <a:r>
              <a:rPr lang="fr-FR" sz="2400"/>
              <a:t>(2),…, </a:t>
            </a:r>
            <a:r>
              <a:rPr lang="fr-FR" sz="2400" b="1"/>
              <a:t>y</a:t>
            </a:r>
            <a:r>
              <a:rPr lang="fr-FR" sz="2400"/>
              <a:t>(</a:t>
            </a:r>
            <a:r>
              <a:rPr lang="fr-FR" sz="2400" i="1"/>
              <a:t>n</a:t>
            </a:r>
            <a:r>
              <a:rPr lang="fr-FR" sz="2400"/>
              <a:t>), to find for each </a:t>
            </a:r>
            <a:r>
              <a:rPr lang="fr-FR" sz="2400" i="1"/>
              <a:t>n</a:t>
            </a:r>
            <a:r>
              <a:rPr lang="fr-FR" sz="2400"/>
              <a:t> </a:t>
            </a:r>
            <a:r>
              <a:rPr lang="fr-FR" sz="2400">
                <a:sym typeface="Symbol" pitchFamily="18" charset="2"/>
              </a:rPr>
              <a:t>1 the minimum mean-squared estimates of the components of the state </a:t>
            </a:r>
            <a:r>
              <a:rPr lang="fr-FR" sz="2400" b="1">
                <a:sym typeface="Symbol" pitchFamily="18" charset="2"/>
              </a:rPr>
              <a:t>x</a:t>
            </a:r>
            <a:r>
              <a:rPr lang="fr-FR" sz="2400">
                <a:sym typeface="Symbol" pitchFamily="18" charset="2"/>
              </a:rPr>
              <a:t>(</a:t>
            </a:r>
            <a:r>
              <a:rPr lang="fr-FR" sz="2400" i="1">
                <a:sym typeface="Symbol" pitchFamily="18" charset="2"/>
              </a:rPr>
              <a:t>i</a:t>
            </a:r>
            <a:r>
              <a:rPr lang="fr-FR" sz="2400">
                <a:sym typeface="Symbol" pitchFamily="18" charset="2"/>
              </a:rPr>
              <a:t>). If</a:t>
            </a:r>
          </a:p>
          <a:p>
            <a:pPr lvl="1"/>
            <a:r>
              <a:rPr lang="fr-FR" sz="2400" i="1">
                <a:sym typeface="Symbol" pitchFamily="18" charset="2"/>
              </a:rPr>
              <a:t>i</a:t>
            </a:r>
            <a:r>
              <a:rPr lang="fr-FR" sz="2400">
                <a:sym typeface="Symbol" pitchFamily="18" charset="2"/>
              </a:rPr>
              <a:t>=</a:t>
            </a:r>
            <a:r>
              <a:rPr lang="fr-FR" sz="2400" i="1">
                <a:sym typeface="Symbol" pitchFamily="18" charset="2"/>
              </a:rPr>
              <a:t>n</a:t>
            </a:r>
            <a:r>
              <a:rPr lang="fr-FR" sz="2400">
                <a:sym typeface="Symbol" pitchFamily="18" charset="2"/>
              </a:rPr>
              <a:t>: Filtering problem</a:t>
            </a:r>
          </a:p>
          <a:p>
            <a:pPr lvl="1"/>
            <a:r>
              <a:rPr lang="fr-FR" sz="2400" i="1">
                <a:sym typeface="Symbol" pitchFamily="18" charset="2"/>
              </a:rPr>
              <a:t>i</a:t>
            </a:r>
            <a:r>
              <a:rPr lang="fr-FR" sz="2400">
                <a:sym typeface="Symbol" pitchFamily="18" charset="2"/>
              </a:rPr>
              <a:t>&gt;</a:t>
            </a:r>
            <a:r>
              <a:rPr lang="fr-FR" sz="2400" i="1">
                <a:sym typeface="Symbol" pitchFamily="18" charset="2"/>
              </a:rPr>
              <a:t>n</a:t>
            </a:r>
            <a:r>
              <a:rPr lang="fr-FR" sz="2400">
                <a:sym typeface="Symbol" pitchFamily="18" charset="2"/>
              </a:rPr>
              <a:t>: Predicting problem</a:t>
            </a:r>
          </a:p>
          <a:p>
            <a:pPr lvl="1"/>
            <a:r>
              <a:rPr lang="fr-FR" sz="2400" i="1">
                <a:sym typeface="Symbol" pitchFamily="18" charset="2"/>
              </a:rPr>
              <a:t>n</a:t>
            </a:r>
            <a:r>
              <a:rPr lang="fr-FR" sz="2400">
                <a:sym typeface="Symbol" pitchFamily="18" charset="2"/>
              </a:rPr>
              <a:t>&gt;</a:t>
            </a:r>
            <a:r>
              <a:rPr lang="fr-FR" sz="2400" i="1">
                <a:sym typeface="Symbol" pitchFamily="18" charset="2"/>
              </a:rPr>
              <a:t>i</a:t>
            </a:r>
            <a:r>
              <a:rPr lang="fr-FR" sz="2400">
                <a:sym typeface="Symbol" pitchFamily="18" charset="2"/>
              </a:rPr>
              <a:t> 1: Smoothing problem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D2051634-8336-4703-90D0-BF265D4C3E42}" type="slidenum">
              <a:rPr lang="en-US" sz="1200">
                <a:solidFill>
                  <a:srgbClr val="003399"/>
                </a:solidFill>
              </a:rPr>
              <a:pPr/>
              <a:t>50</a:t>
            </a:fld>
            <a:endParaRPr lang="en-US" sz="1200">
              <a:solidFill>
                <a:srgbClr val="003399"/>
              </a:solidFill>
            </a:endParaRPr>
          </a:p>
        </p:txBody>
      </p:sp>
      <p:sp>
        <p:nvSpPr>
          <p:cNvPr id="577538" name="Rectangle 2"/>
          <p:cNvSpPr>
            <a:spLocks noGrp="1" noChangeArrowheads="1"/>
          </p:cNvSpPr>
          <p:nvPr>
            <p:ph type="title"/>
          </p:nvPr>
        </p:nvSpPr>
        <p:spPr/>
        <p:txBody>
          <a:bodyPr/>
          <a:lstStyle/>
          <a:p>
            <a:r>
              <a:rPr lang="en-US" sz="2800" dirty="0"/>
              <a:t>8. LAF: Example of Adaptive </a:t>
            </a:r>
            <a:r>
              <a:rPr lang="en-US" sz="2800" dirty="0" err="1"/>
              <a:t>Beamformer</a:t>
            </a:r>
            <a:r>
              <a:rPr lang="en-US" sz="2800" dirty="0"/>
              <a:t> (1)</a:t>
            </a:r>
          </a:p>
        </p:txBody>
      </p:sp>
      <p:pic>
        <p:nvPicPr>
          <p:cNvPr id="5" name="Content Placeholder 6" descr="SAwithAdaptive.jpg"/>
          <p:cNvPicPr>
            <a:picLocks noGrp="1" noChangeAspect="1"/>
          </p:cNvPicPr>
          <p:nvPr>
            <p:ph sz="half" idx="4294967295"/>
          </p:nvPr>
        </p:nvPicPr>
        <p:blipFill>
          <a:blip r:embed="rId3" cstate="print">
            <a:lum contrast="19000"/>
          </a:blip>
          <a:srcRect/>
          <a:stretch>
            <a:fillRect/>
          </a:stretch>
        </p:blipFill>
        <p:spPr>
          <a:xfrm>
            <a:off x="685800" y="1295400"/>
            <a:ext cx="7655379" cy="441960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8. LAF: Example of Adaptive </a:t>
            </a:r>
            <a:r>
              <a:rPr lang="en-US" sz="2800" dirty="0" err="1" smtClean="0"/>
              <a:t>Beamformer</a:t>
            </a:r>
            <a:r>
              <a:rPr lang="en-US" sz="2800" dirty="0" smtClean="0"/>
              <a:t> (2)</a:t>
            </a:r>
            <a:endParaRPr lang="en-US" sz="2800" dirty="0"/>
          </a:p>
        </p:txBody>
      </p:sp>
      <p:sp>
        <p:nvSpPr>
          <p:cNvPr id="3" name="Content Placeholder 2"/>
          <p:cNvSpPr>
            <a:spLocks noGrp="1"/>
          </p:cNvSpPr>
          <p:nvPr>
            <p:ph idx="1"/>
          </p:nvPr>
        </p:nvSpPr>
        <p:spPr/>
        <p:txBody>
          <a:bodyPr/>
          <a:lstStyle/>
          <a:p>
            <a:pPr marL="0" indent="0">
              <a:buNone/>
            </a:pPr>
            <a:r>
              <a:rPr lang="en-US" sz="2000" dirty="0" smtClean="0"/>
              <a:t>The fixed </a:t>
            </a:r>
            <a:r>
              <a:rPr lang="en-US" sz="2000" dirty="0" err="1" smtClean="0"/>
              <a:t>beamforming</a:t>
            </a:r>
            <a:r>
              <a:rPr lang="en-US" sz="2000" dirty="0" smtClean="0"/>
              <a:t> approaches, mentioned in chapter 5, which included the maximum SIR, the MSE method, and the MV method were assumed to apply to fixed arrival angle emitters. If the arrival angles don’t change with time, the optimum array weights won’t need to be adjusted. However, if the desired arrival angles change with time, it is necessary to devise an optimization scheme that operates </a:t>
            </a:r>
            <a:r>
              <a:rPr lang="en-US" sz="2000" u="sng" dirty="0" smtClean="0"/>
              <a:t>on-the-fly so</a:t>
            </a:r>
            <a:r>
              <a:rPr lang="en-US" sz="2000" i="1" dirty="0" smtClean="0"/>
              <a:t> </a:t>
            </a:r>
            <a:r>
              <a:rPr lang="en-US" sz="2000" dirty="0" smtClean="0"/>
              <a:t>as to keep recalculating the optimum array weights. The receiver signal processing algorithm then must allow for the continuous adaptation to an ever-changing electromagnetic environment. The </a:t>
            </a:r>
            <a:r>
              <a:rPr lang="en-US" sz="2000" b="1" dirty="0" smtClean="0"/>
              <a:t>adaptive </a:t>
            </a:r>
            <a:r>
              <a:rPr lang="en-US" sz="2000" b="1" dirty="0" err="1" smtClean="0"/>
              <a:t>beamforming</a:t>
            </a:r>
            <a:r>
              <a:rPr lang="en-US" sz="2000" b="1" dirty="0" smtClean="0"/>
              <a:t> </a:t>
            </a:r>
            <a:r>
              <a:rPr lang="en-US" sz="2000" dirty="0" smtClean="0"/>
              <a:t>(with adaptive algorithms) takes the fixed </a:t>
            </a:r>
            <a:r>
              <a:rPr lang="en-US" sz="2000" dirty="0" err="1" smtClean="0"/>
              <a:t>beamforming</a:t>
            </a:r>
            <a:r>
              <a:rPr lang="en-US" sz="2000" dirty="0" smtClean="0"/>
              <a:t> process one step further and </a:t>
            </a:r>
            <a:r>
              <a:rPr lang="en-US" sz="2000" b="1" dirty="0" smtClean="0"/>
              <a:t>allows for the calculation of continuously updated weights</a:t>
            </a:r>
            <a:r>
              <a:rPr lang="en-US" sz="2000" dirty="0" smtClean="0"/>
              <a:t>. The adaptation process must satisfy a specified optimization criterion.</a:t>
            </a:r>
          </a:p>
          <a:p>
            <a:pPr marL="0" indent="0">
              <a:buNone/>
            </a:pPr>
            <a:endParaRPr lang="en-US" sz="800" dirty="0" smtClean="0"/>
          </a:p>
          <a:p>
            <a:pPr marL="0" indent="0">
              <a:buNone/>
            </a:pPr>
            <a:r>
              <a:rPr lang="en-US" sz="2000" dirty="0" smtClean="0"/>
              <a:t>Several examples of popular optimization techniques include LMS, SMI, recursive least squares (RLS), the constant modulus algorithm (CMA), conjugate gradient, etc. </a:t>
            </a:r>
            <a:endParaRPr lang="en-US" sz="2000" dirty="0"/>
          </a:p>
        </p:txBody>
      </p:sp>
      <p:sp>
        <p:nvSpPr>
          <p:cNvPr id="4" name="Date Placeholder 3"/>
          <p:cNvSpPr>
            <a:spLocks noGrp="1"/>
          </p:cNvSpPr>
          <p:nvPr>
            <p:ph type="dt" sz="half" idx="10"/>
          </p:nvPr>
        </p:nvSpPr>
        <p:spPr/>
        <p:txBody>
          <a:bodyPr/>
          <a:lstStyle/>
          <a:p>
            <a:r>
              <a:rPr lang="en-US" smtClean="0"/>
              <a:t>		 </a:t>
            </a:r>
            <a:r>
              <a:rPr lang="en-US" sz="1200" smtClean="0"/>
              <a:t> </a:t>
            </a:r>
            <a:fld id="{AFE2CB99-18B2-4FC2-BB7A-F660FCAB76DB}" type="slidenum">
              <a:rPr lang="en-US" sz="1200" smtClean="0">
                <a:solidFill>
                  <a:srgbClr val="003399"/>
                </a:solidFill>
              </a:rPr>
              <a:pPr/>
              <a:t>51</a:t>
            </a:fld>
            <a:endParaRPr lang="en-US" sz="1200">
              <a:solidFill>
                <a:srgbClr val="003399"/>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8. LAF: Example of Adaptive </a:t>
            </a:r>
            <a:r>
              <a:rPr lang="en-US" sz="2800" dirty="0" err="1" smtClean="0"/>
              <a:t>Beamformer</a:t>
            </a:r>
            <a:r>
              <a:rPr lang="en-US" sz="2800" dirty="0" smtClean="0"/>
              <a:t> (3)</a:t>
            </a:r>
            <a:endParaRPr lang="en-US" sz="2800" dirty="0"/>
          </a:p>
        </p:txBody>
      </p:sp>
      <p:sp>
        <p:nvSpPr>
          <p:cNvPr id="3" name="Content Placeholder 2"/>
          <p:cNvSpPr>
            <a:spLocks noGrp="1"/>
          </p:cNvSpPr>
          <p:nvPr>
            <p:ph idx="1"/>
          </p:nvPr>
        </p:nvSpPr>
        <p:spPr>
          <a:xfrm>
            <a:off x="685800" y="838200"/>
            <a:ext cx="7924800" cy="5181600"/>
          </a:xfrm>
        </p:spPr>
        <p:txBody>
          <a:bodyPr/>
          <a:lstStyle/>
          <a:p>
            <a:pPr>
              <a:buNone/>
            </a:pPr>
            <a:r>
              <a:rPr lang="en-US" sz="2000" u="sng" dirty="0" smtClean="0"/>
              <a:t>Example</a:t>
            </a:r>
            <a:r>
              <a:rPr lang="en-US" sz="2000" dirty="0" smtClean="0"/>
              <a:t>: Adaptive </a:t>
            </a:r>
            <a:r>
              <a:rPr lang="en-US" sz="2000" dirty="0" err="1" smtClean="0"/>
              <a:t>beamforming</a:t>
            </a:r>
            <a:r>
              <a:rPr lang="en-US" sz="2000" dirty="0" smtClean="0"/>
              <a:t> using LMS algorithm: </a:t>
            </a:r>
          </a:p>
          <a:p>
            <a:pPr>
              <a:buNone/>
            </a:pPr>
            <a:endParaRPr lang="en-US" sz="800" dirty="0" smtClean="0"/>
          </a:p>
          <a:p>
            <a:pPr marL="0" indent="0">
              <a:buNone/>
            </a:pPr>
            <a:r>
              <a:rPr lang="en-US" sz="2000" dirty="0" smtClean="0"/>
              <a:t>An </a:t>
            </a:r>
            <a:r>
              <a:rPr lang="en-US" sz="2000" i="1" dirty="0" smtClean="0"/>
              <a:t>M = </a:t>
            </a:r>
            <a:r>
              <a:rPr lang="en-US" sz="2000" dirty="0" smtClean="0"/>
              <a:t>8-element array with spacing </a:t>
            </a:r>
            <a:r>
              <a:rPr lang="en-US" sz="2000" i="1" dirty="0" smtClean="0"/>
              <a:t>d = .5λ </a:t>
            </a:r>
            <a:r>
              <a:rPr lang="en-US" sz="2000" dirty="0" smtClean="0"/>
              <a:t>has a received signal arriving at the angle </a:t>
            </a:r>
            <a:r>
              <a:rPr lang="en-US" sz="2000" i="1" dirty="0" smtClean="0"/>
              <a:t>θ</a:t>
            </a:r>
            <a:r>
              <a:rPr lang="en-US" sz="2000" baseline="-25000" dirty="0" smtClean="0"/>
              <a:t>0</a:t>
            </a:r>
            <a:r>
              <a:rPr lang="en-US" sz="2000" i="1" dirty="0" smtClean="0"/>
              <a:t> </a:t>
            </a:r>
            <a:r>
              <a:rPr lang="en-US" sz="2000" dirty="0" smtClean="0"/>
              <a:t>= 30◦</a:t>
            </a:r>
            <a:r>
              <a:rPr lang="en-US" sz="2000" i="1" dirty="0" smtClean="0"/>
              <a:t>, </a:t>
            </a:r>
            <a:r>
              <a:rPr lang="en-US" sz="2000" dirty="0" smtClean="0"/>
              <a:t>an interferer at </a:t>
            </a:r>
            <a:r>
              <a:rPr lang="en-US" sz="2000" i="1" dirty="0" smtClean="0"/>
              <a:t>θ</a:t>
            </a:r>
            <a:r>
              <a:rPr lang="en-US" sz="2000" baseline="-25000" dirty="0" smtClean="0"/>
              <a:t>1</a:t>
            </a:r>
            <a:r>
              <a:rPr lang="en-US" sz="2000" i="1" dirty="0" smtClean="0"/>
              <a:t> </a:t>
            </a:r>
            <a:r>
              <a:rPr lang="en-US" sz="2000" dirty="0" smtClean="0"/>
              <a:t>= −60◦. Use MATLAB to write an LMS routine to solve for the desired weights. Assume that the desired received signal vector is defined by </a:t>
            </a:r>
            <a:r>
              <a:rPr lang="en-US" sz="2000" b="1" dirty="0" err="1" smtClean="0"/>
              <a:t>x</a:t>
            </a:r>
            <a:r>
              <a:rPr lang="en-US" sz="2000" i="1" baseline="-25000" dirty="0" err="1" smtClean="0"/>
              <a:t>s</a:t>
            </a:r>
            <a:r>
              <a:rPr lang="en-US" sz="2000" i="1" dirty="0" smtClean="0"/>
              <a:t>(k) = </a:t>
            </a:r>
            <a:r>
              <a:rPr lang="en-US" sz="2000" b="1" dirty="0" smtClean="0"/>
              <a:t>a</a:t>
            </a:r>
            <a:r>
              <a:rPr lang="en-US" sz="2000" baseline="-25000" dirty="0" smtClean="0"/>
              <a:t>0</a:t>
            </a:r>
            <a:r>
              <a:rPr lang="en-US" sz="2000" i="1" dirty="0" smtClean="0"/>
              <a:t>s(k), </a:t>
            </a:r>
            <a:r>
              <a:rPr lang="en-US" sz="2000" dirty="0" smtClean="0"/>
              <a:t>where </a:t>
            </a:r>
          </a:p>
          <a:p>
            <a:pPr marL="0" indent="0">
              <a:buNone/>
            </a:pPr>
            <a:r>
              <a:rPr lang="en-US" sz="2000" i="1" dirty="0" smtClean="0"/>
              <a:t>s(k) = </a:t>
            </a:r>
            <a:r>
              <a:rPr lang="en-US" sz="2000" dirty="0" err="1" smtClean="0"/>
              <a:t>cos</a:t>
            </a:r>
            <a:r>
              <a:rPr lang="en-US" sz="2000" dirty="0" smtClean="0"/>
              <a:t>(2</a:t>
            </a:r>
            <a:r>
              <a:rPr lang="en-US" sz="2000" i="1" dirty="0" smtClean="0">
                <a:sym typeface="Symbol"/>
              </a:rPr>
              <a:t> </a:t>
            </a:r>
            <a:r>
              <a:rPr lang="en-US" sz="2000" i="1" dirty="0" smtClean="0"/>
              <a:t>t(k)/T); </a:t>
            </a:r>
            <a:r>
              <a:rPr lang="en-US" sz="2000" dirty="0" smtClean="0"/>
              <a:t>with</a:t>
            </a:r>
            <a:r>
              <a:rPr lang="en-US" sz="2000" i="1" dirty="0" smtClean="0"/>
              <a:t> T </a:t>
            </a:r>
            <a:r>
              <a:rPr lang="en-US" sz="2000" dirty="0" smtClean="0"/>
              <a:t>= 1 ms and </a:t>
            </a:r>
            <a:r>
              <a:rPr lang="en-US" sz="2000" i="1" dirty="0" smtClean="0"/>
              <a:t>t = </a:t>
            </a:r>
            <a:r>
              <a:rPr lang="en-US" sz="2000" dirty="0" smtClean="0"/>
              <a:t>(1:100)</a:t>
            </a:r>
            <a:r>
              <a:rPr lang="en-US" sz="2000" i="1" dirty="0" smtClean="0"/>
              <a:t>T/</a:t>
            </a:r>
            <a:r>
              <a:rPr lang="en-US" sz="2000" dirty="0" smtClean="0"/>
              <a:t>100</a:t>
            </a:r>
            <a:r>
              <a:rPr lang="en-US" sz="2000" i="1" dirty="0" smtClean="0"/>
              <a:t>. </a:t>
            </a:r>
            <a:r>
              <a:rPr lang="en-US" sz="2000" dirty="0" smtClean="0"/>
              <a:t>Assume the interfering signal vector is defined by </a:t>
            </a:r>
            <a:r>
              <a:rPr lang="en-US" sz="2000" b="1" dirty="0" smtClean="0"/>
              <a:t>x</a:t>
            </a:r>
            <a:r>
              <a:rPr lang="en-US" sz="2000" i="1" baseline="-25000" dirty="0" smtClean="0"/>
              <a:t>i</a:t>
            </a:r>
            <a:r>
              <a:rPr lang="en-US" sz="2000" i="1" dirty="0" smtClean="0"/>
              <a:t>(k) = </a:t>
            </a:r>
            <a:r>
              <a:rPr lang="en-US" sz="2000" b="1" dirty="0" smtClean="0"/>
              <a:t>a</a:t>
            </a:r>
            <a:r>
              <a:rPr lang="en-US" sz="2000" baseline="-25000" dirty="0" smtClean="0"/>
              <a:t>1</a:t>
            </a:r>
            <a:r>
              <a:rPr lang="en-US" sz="2000" i="1" dirty="0" smtClean="0"/>
              <a:t>i(k</a:t>
            </a:r>
            <a:r>
              <a:rPr lang="en-US" sz="2000" dirty="0" smtClean="0"/>
              <a:t>), where </a:t>
            </a:r>
          </a:p>
          <a:p>
            <a:pPr marL="0" indent="0">
              <a:buNone/>
            </a:pPr>
            <a:r>
              <a:rPr lang="en-US" sz="2000" i="1" dirty="0" err="1" smtClean="0"/>
              <a:t>i</a:t>
            </a:r>
            <a:r>
              <a:rPr lang="en-US" sz="2000" i="1" dirty="0" smtClean="0"/>
              <a:t>(k) = </a:t>
            </a:r>
            <a:r>
              <a:rPr lang="en-US" sz="2000" dirty="0" err="1" smtClean="0"/>
              <a:t>randn</a:t>
            </a:r>
            <a:r>
              <a:rPr lang="en-US" sz="2000" dirty="0" smtClean="0"/>
              <a:t>(1,100). Both signals are nearly orthogonal over the time interval </a:t>
            </a:r>
            <a:r>
              <a:rPr lang="en-US" sz="2000" i="1" dirty="0" smtClean="0"/>
              <a:t>T. </a:t>
            </a:r>
            <a:r>
              <a:rPr lang="en-US" sz="2000" dirty="0" smtClean="0"/>
              <a:t>Let the desired signal </a:t>
            </a:r>
            <a:r>
              <a:rPr lang="en-US" sz="2000" i="1" dirty="0" smtClean="0"/>
              <a:t>d(k) = s(k). </a:t>
            </a:r>
            <a:r>
              <a:rPr lang="en-US" sz="2000" dirty="0" smtClean="0"/>
              <a:t>Assumed that the step size </a:t>
            </a:r>
          </a:p>
          <a:p>
            <a:pPr marL="0" indent="0">
              <a:buNone/>
            </a:pPr>
            <a:r>
              <a:rPr lang="en-US" sz="2000" i="1" dirty="0" smtClean="0"/>
              <a:t>μ = </a:t>
            </a:r>
            <a:r>
              <a:rPr lang="en-US" sz="2000" dirty="0" smtClean="0"/>
              <a:t>.02.</a:t>
            </a:r>
            <a:endParaRPr lang="en-US" sz="2000" dirty="0"/>
          </a:p>
        </p:txBody>
      </p:sp>
      <p:sp>
        <p:nvSpPr>
          <p:cNvPr id="4" name="Date Placeholder 3"/>
          <p:cNvSpPr>
            <a:spLocks noGrp="1"/>
          </p:cNvSpPr>
          <p:nvPr>
            <p:ph type="dt" sz="half" idx="10"/>
          </p:nvPr>
        </p:nvSpPr>
        <p:spPr/>
        <p:txBody>
          <a:bodyPr/>
          <a:lstStyle/>
          <a:p>
            <a:r>
              <a:rPr lang="en-US" smtClean="0"/>
              <a:t>		 </a:t>
            </a:r>
            <a:r>
              <a:rPr lang="en-US" sz="1200" smtClean="0"/>
              <a:t> </a:t>
            </a:r>
            <a:fld id="{AFE2CB99-18B2-4FC2-BB7A-F660FCAB76DB}" type="slidenum">
              <a:rPr lang="en-US" sz="1200" smtClean="0">
                <a:solidFill>
                  <a:srgbClr val="003399"/>
                </a:solidFill>
              </a:rPr>
              <a:pPr/>
              <a:t>52</a:t>
            </a:fld>
            <a:endParaRPr lang="en-US" sz="1200">
              <a:solidFill>
                <a:srgbClr val="00339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8. LAF: Example of Adaptive </a:t>
            </a:r>
            <a:r>
              <a:rPr lang="en-US" sz="2800" dirty="0" err="1" smtClean="0"/>
              <a:t>Beamformer</a:t>
            </a:r>
            <a:r>
              <a:rPr lang="en-US" sz="2800" dirty="0" smtClean="0"/>
              <a:t> (4)</a:t>
            </a:r>
            <a:endParaRPr lang="en-US" sz="2800" dirty="0"/>
          </a:p>
        </p:txBody>
      </p:sp>
      <p:sp>
        <p:nvSpPr>
          <p:cNvPr id="3" name="Content Placeholder 2"/>
          <p:cNvSpPr>
            <a:spLocks noGrp="1"/>
          </p:cNvSpPr>
          <p:nvPr>
            <p:ph idx="1"/>
          </p:nvPr>
        </p:nvSpPr>
        <p:spPr/>
        <p:txBody>
          <a:bodyPr/>
          <a:lstStyle/>
          <a:p>
            <a:pPr>
              <a:buNone/>
            </a:pPr>
            <a:r>
              <a:rPr lang="en-US" sz="2000" dirty="0" smtClean="0"/>
              <a:t>	Magnitude of array weights (convergence after about 60 iterations):</a:t>
            </a:r>
            <a:endParaRPr lang="en-US" sz="2000" dirty="0"/>
          </a:p>
        </p:txBody>
      </p:sp>
      <p:sp>
        <p:nvSpPr>
          <p:cNvPr id="4" name="Date Placeholder 3"/>
          <p:cNvSpPr>
            <a:spLocks noGrp="1"/>
          </p:cNvSpPr>
          <p:nvPr>
            <p:ph type="dt" sz="half" idx="10"/>
          </p:nvPr>
        </p:nvSpPr>
        <p:spPr/>
        <p:txBody>
          <a:bodyPr/>
          <a:lstStyle/>
          <a:p>
            <a:r>
              <a:rPr lang="en-US" smtClean="0"/>
              <a:t>		 </a:t>
            </a:r>
            <a:r>
              <a:rPr lang="en-US" sz="1200" smtClean="0"/>
              <a:t> </a:t>
            </a:r>
            <a:fld id="{AFE2CB99-18B2-4FC2-BB7A-F660FCAB76DB}" type="slidenum">
              <a:rPr lang="en-US" sz="1200" smtClean="0">
                <a:solidFill>
                  <a:srgbClr val="003399"/>
                </a:solidFill>
              </a:rPr>
              <a:pPr/>
              <a:t>53</a:t>
            </a:fld>
            <a:endParaRPr lang="en-US" sz="1200">
              <a:solidFill>
                <a:srgbClr val="003399"/>
              </a:solidFill>
            </a:endParaRPr>
          </a:p>
        </p:txBody>
      </p:sp>
      <p:pic>
        <p:nvPicPr>
          <p:cNvPr id="1060866" name="Picture 2"/>
          <p:cNvPicPr>
            <a:picLocks noChangeAspect="1" noChangeArrowheads="1"/>
          </p:cNvPicPr>
          <p:nvPr/>
        </p:nvPicPr>
        <p:blipFill>
          <a:blip r:embed="rId2" cstate="print"/>
          <a:srcRect/>
          <a:stretch>
            <a:fillRect/>
          </a:stretch>
        </p:blipFill>
        <p:spPr bwMode="auto">
          <a:xfrm>
            <a:off x="1447800" y="1339627"/>
            <a:ext cx="6172200" cy="4603973"/>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8. LAF: Example of Adaptive </a:t>
            </a:r>
            <a:r>
              <a:rPr lang="en-US" sz="2800" dirty="0" err="1" smtClean="0"/>
              <a:t>Beamformer</a:t>
            </a:r>
            <a:r>
              <a:rPr lang="en-US" sz="2800" dirty="0" smtClean="0"/>
              <a:t> (5)</a:t>
            </a:r>
            <a:endParaRPr lang="en-US" sz="2800" dirty="0"/>
          </a:p>
        </p:txBody>
      </p:sp>
      <p:sp>
        <p:nvSpPr>
          <p:cNvPr id="3" name="Content Placeholder 2"/>
          <p:cNvSpPr>
            <a:spLocks noGrp="1"/>
          </p:cNvSpPr>
          <p:nvPr>
            <p:ph idx="1"/>
          </p:nvPr>
        </p:nvSpPr>
        <p:spPr/>
        <p:txBody>
          <a:bodyPr/>
          <a:lstStyle/>
          <a:p>
            <a:pPr>
              <a:buNone/>
            </a:pPr>
            <a:r>
              <a:rPr lang="en-US" sz="2000" dirty="0" smtClean="0"/>
              <a:t>	Mean-square error (convergence after about 60 iterations):</a:t>
            </a:r>
            <a:endParaRPr lang="en-US" sz="2000" dirty="0"/>
          </a:p>
        </p:txBody>
      </p:sp>
      <p:sp>
        <p:nvSpPr>
          <p:cNvPr id="4" name="Date Placeholder 3"/>
          <p:cNvSpPr>
            <a:spLocks noGrp="1"/>
          </p:cNvSpPr>
          <p:nvPr>
            <p:ph type="dt" sz="half" idx="10"/>
          </p:nvPr>
        </p:nvSpPr>
        <p:spPr/>
        <p:txBody>
          <a:bodyPr/>
          <a:lstStyle/>
          <a:p>
            <a:r>
              <a:rPr lang="en-US" smtClean="0"/>
              <a:t>		 </a:t>
            </a:r>
            <a:r>
              <a:rPr lang="en-US" sz="1200" smtClean="0"/>
              <a:t> </a:t>
            </a:r>
            <a:fld id="{AFE2CB99-18B2-4FC2-BB7A-F660FCAB76DB}" type="slidenum">
              <a:rPr lang="en-US" sz="1200" smtClean="0">
                <a:solidFill>
                  <a:srgbClr val="003399"/>
                </a:solidFill>
              </a:rPr>
              <a:pPr/>
              <a:t>54</a:t>
            </a:fld>
            <a:endParaRPr lang="en-US" sz="1200">
              <a:solidFill>
                <a:srgbClr val="003399"/>
              </a:solidFill>
            </a:endParaRPr>
          </a:p>
        </p:txBody>
      </p:sp>
      <p:pic>
        <p:nvPicPr>
          <p:cNvPr id="1061890" name="Picture 2"/>
          <p:cNvPicPr>
            <a:picLocks noChangeAspect="1" noChangeArrowheads="1"/>
          </p:cNvPicPr>
          <p:nvPr/>
        </p:nvPicPr>
        <p:blipFill>
          <a:blip r:embed="rId2" cstate="print"/>
          <a:srcRect/>
          <a:stretch>
            <a:fillRect/>
          </a:stretch>
        </p:blipFill>
        <p:spPr bwMode="auto">
          <a:xfrm>
            <a:off x="1524000" y="1317041"/>
            <a:ext cx="6096000" cy="4626559"/>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8. LAF: Example of Adaptive </a:t>
            </a:r>
            <a:r>
              <a:rPr lang="en-US" sz="2800" dirty="0" err="1" smtClean="0"/>
              <a:t>Beamformer</a:t>
            </a:r>
            <a:r>
              <a:rPr lang="en-US" sz="2800" dirty="0" smtClean="0"/>
              <a:t> (6)</a:t>
            </a:r>
            <a:endParaRPr lang="en-US" sz="2800" dirty="0"/>
          </a:p>
        </p:txBody>
      </p:sp>
      <p:sp>
        <p:nvSpPr>
          <p:cNvPr id="3" name="Content Placeholder 2"/>
          <p:cNvSpPr>
            <a:spLocks noGrp="1"/>
          </p:cNvSpPr>
          <p:nvPr>
            <p:ph idx="1"/>
          </p:nvPr>
        </p:nvSpPr>
        <p:spPr/>
        <p:txBody>
          <a:bodyPr/>
          <a:lstStyle/>
          <a:p>
            <a:pPr>
              <a:buNone/>
            </a:pPr>
            <a:r>
              <a:rPr lang="en-US" sz="2000" dirty="0" smtClean="0"/>
              <a:t>	Final array factor (after convergence) which has a peak at the desired direction of 30◦ and a null at the interfering direction of −60◦:</a:t>
            </a:r>
            <a:endParaRPr lang="en-US" sz="2000" dirty="0"/>
          </a:p>
        </p:txBody>
      </p:sp>
      <p:sp>
        <p:nvSpPr>
          <p:cNvPr id="4" name="Date Placeholder 3"/>
          <p:cNvSpPr>
            <a:spLocks noGrp="1"/>
          </p:cNvSpPr>
          <p:nvPr>
            <p:ph type="dt" sz="half" idx="10"/>
          </p:nvPr>
        </p:nvSpPr>
        <p:spPr/>
        <p:txBody>
          <a:bodyPr/>
          <a:lstStyle/>
          <a:p>
            <a:r>
              <a:rPr lang="en-US" smtClean="0"/>
              <a:t>		 </a:t>
            </a:r>
            <a:r>
              <a:rPr lang="en-US" sz="1200" smtClean="0"/>
              <a:t> </a:t>
            </a:r>
            <a:fld id="{AFE2CB99-18B2-4FC2-BB7A-F660FCAB76DB}" type="slidenum">
              <a:rPr lang="en-US" sz="1200" smtClean="0">
                <a:solidFill>
                  <a:srgbClr val="003399"/>
                </a:solidFill>
              </a:rPr>
              <a:pPr/>
              <a:t>55</a:t>
            </a:fld>
            <a:endParaRPr lang="en-US" sz="1200">
              <a:solidFill>
                <a:srgbClr val="003399"/>
              </a:solidFill>
            </a:endParaRPr>
          </a:p>
        </p:txBody>
      </p:sp>
      <p:pic>
        <p:nvPicPr>
          <p:cNvPr id="1062914" name="Picture 2"/>
          <p:cNvPicPr>
            <a:picLocks noChangeAspect="1" noChangeArrowheads="1"/>
          </p:cNvPicPr>
          <p:nvPr/>
        </p:nvPicPr>
        <p:blipFill>
          <a:blip r:embed="rId2" cstate="print"/>
          <a:srcRect/>
          <a:stretch>
            <a:fillRect/>
          </a:stretch>
        </p:blipFill>
        <p:spPr bwMode="auto">
          <a:xfrm>
            <a:off x="1676400" y="1757951"/>
            <a:ext cx="5616346" cy="43380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8. LAF: Example of Adaptive </a:t>
            </a:r>
            <a:r>
              <a:rPr lang="en-US" sz="2800" dirty="0" err="1" smtClean="0"/>
              <a:t>Beamformer</a:t>
            </a:r>
            <a:r>
              <a:rPr lang="en-US" sz="2800" dirty="0" smtClean="0"/>
              <a:t> (7)</a:t>
            </a:r>
            <a:endParaRPr lang="en-US" sz="2800" dirty="0"/>
          </a:p>
        </p:txBody>
      </p:sp>
      <p:sp>
        <p:nvSpPr>
          <p:cNvPr id="3" name="Content Placeholder 2"/>
          <p:cNvSpPr>
            <a:spLocks noGrp="1"/>
          </p:cNvSpPr>
          <p:nvPr>
            <p:ph idx="1"/>
          </p:nvPr>
        </p:nvSpPr>
        <p:spPr/>
        <p:txBody>
          <a:bodyPr/>
          <a:lstStyle/>
          <a:p>
            <a:pPr>
              <a:buNone/>
            </a:pPr>
            <a:r>
              <a:rPr lang="en-US" sz="2000" dirty="0" smtClean="0"/>
              <a:t>	The array output acquires and tracks the desired signal after about 60 iterations:</a:t>
            </a:r>
            <a:endParaRPr lang="en-US" sz="2000" dirty="0"/>
          </a:p>
        </p:txBody>
      </p:sp>
      <p:sp>
        <p:nvSpPr>
          <p:cNvPr id="4" name="Date Placeholder 3"/>
          <p:cNvSpPr>
            <a:spLocks noGrp="1"/>
          </p:cNvSpPr>
          <p:nvPr>
            <p:ph type="dt" sz="half" idx="10"/>
          </p:nvPr>
        </p:nvSpPr>
        <p:spPr/>
        <p:txBody>
          <a:bodyPr/>
          <a:lstStyle/>
          <a:p>
            <a:r>
              <a:rPr lang="en-US" smtClean="0"/>
              <a:t>		 </a:t>
            </a:r>
            <a:r>
              <a:rPr lang="en-US" sz="1200" smtClean="0"/>
              <a:t> </a:t>
            </a:r>
            <a:fld id="{AFE2CB99-18B2-4FC2-BB7A-F660FCAB76DB}" type="slidenum">
              <a:rPr lang="en-US" sz="1200" smtClean="0">
                <a:solidFill>
                  <a:srgbClr val="003399"/>
                </a:solidFill>
              </a:rPr>
              <a:pPr/>
              <a:t>56</a:t>
            </a:fld>
            <a:endParaRPr lang="en-US" sz="1200">
              <a:solidFill>
                <a:srgbClr val="003399"/>
              </a:solidFill>
            </a:endParaRPr>
          </a:p>
        </p:txBody>
      </p:sp>
      <p:pic>
        <p:nvPicPr>
          <p:cNvPr id="1063938" name="Picture 2"/>
          <p:cNvPicPr>
            <a:picLocks noChangeAspect="1" noChangeArrowheads="1"/>
          </p:cNvPicPr>
          <p:nvPr/>
        </p:nvPicPr>
        <p:blipFill>
          <a:blip r:embed="rId2" cstate="print"/>
          <a:srcRect/>
          <a:stretch>
            <a:fillRect/>
          </a:stretch>
        </p:blipFill>
        <p:spPr bwMode="auto">
          <a:xfrm>
            <a:off x="1447800" y="1524000"/>
            <a:ext cx="6172200" cy="45509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		 </a:t>
            </a:r>
            <a:r>
              <a:rPr lang="en-US" sz="1200"/>
              <a:t> </a:t>
            </a:r>
            <a:fld id="{BAAC2C1C-5B9C-4634-97A4-46EC3ECE635C}" type="slidenum">
              <a:rPr lang="en-US" sz="1200">
                <a:solidFill>
                  <a:srgbClr val="003399"/>
                </a:solidFill>
              </a:rPr>
              <a:pPr/>
              <a:t>6</a:t>
            </a:fld>
            <a:endParaRPr lang="en-US" sz="1200">
              <a:solidFill>
                <a:srgbClr val="003399"/>
              </a:solidFill>
            </a:endParaRPr>
          </a:p>
        </p:txBody>
      </p:sp>
      <p:sp>
        <p:nvSpPr>
          <p:cNvPr id="525314" name="Rectangle 2"/>
          <p:cNvSpPr>
            <a:spLocks noGrp="1" noChangeArrowheads="1"/>
          </p:cNvSpPr>
          <p:nvPr>
            <p:ph type="title"/>
          </p:nvPr>
        </p:nvSpPr>
        <p:spPr/>
        <p:txBody>
          <a:bodyPr/>
          <a:lstStyle/>
          <a:p>
            <a:r>
              <a:rPr lang="en-US" sz="2800"/>
              <a:t>7. Kalman Filter: Algorithm (1)</a:t>
            </a:r>
            <a:endParaRPr lang="fr-FR" sz="2800"/>
          </a:p>
        </p:txBody>
      </p:sp>
      <p:pic>
        <p:nvPicPr>
          <p:cNvPr id="525316" name="Picture 4" descr="msotw9_temp0"/>
          <p:cNvPicPr>
            <a:picLocks noGrp="1" noChangeAspect="1" noChangeArrowheads="1"/>
          </p:cNvPicPr>
          <p:nvPr>
            <p:ph type="body" idx="1"/>
          </p:nvPr>
        </p:nvPicPr>
        <p:blipFill>
          <a:blip r:embed="rId2" cstate="print"/>
          <a:srcRect b="7813"/>
          <a:stretch>
            <a:fillRect/>
          </a:stretch>
        </p:blipFill>
        <p:spPr>
          <a:xfrm>
            <a:off x="533400" y="820738"/>
            <a:ext cx="8001000" cy="4894262"/>
          </a:xfrm>
          <a:solidFill>
            <a:srgbClr val="CCECFF"/>
          </a:solidFill>
          <a:ln/>
        </p:spPr>
      </p:pic>
      <p:sp>
        <p:nvSpPr>
          <p:cNvPr id="525318" name="Text Box 6"/>
          <p:cNvSpPr txBox="1">
            <a:spLocks noChangeArrowheads="1"/>
          </p:cNvSpPr>
          <p:nvPr/>
        </p:nvSpPr>
        <p:spPr bwMode="auto">
          <a:xfrm>
            <a:off x="609600" y="5635625"/>
            <a:ext cx="2381250" cy="366713"/>
          </a:xfrm>
          <a:prstGeom prst="rect">
            <a:avLst/>
          </a:prstGeom>
          <a:noFill/>
          <a:ln w="9525">
            <a:noFill/>
            <a:miter lim="800000"/>
            <a:headEnd/>
            <a:tailEnd/>
          </a:ln>
          <a:effectLst/>
        </p:spPr>
        <p:txBody>
          <a:bodyPr wrap="none">
            <a:spAutoFit/>
          </a:bodyPr>
          <a:lstStyle/>
          <a:p>
            <a:r>
              <a:rPr lang="fr-FR" sz="1800"/>
              <a:t>Detail derivation in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		 </a:t>
            </a:r>
            <a:r>
              <a:rPr lang="en-US" sz="1200"/>
              <a:t> </a:t>
            </a:r>
            <a:fld id="{7B65CD3E-38CA-416A-BA1C-DEB21DD29132}" type="slidenum">
              <a:rPr lang="en-US" sz="1200">
                <a:solidFill>
                  <a:srgbClr val="003399"/>
                </a:solidFill>
              </a:rPr>
              <a:pPr/>
              <a:t>7</a:t>
            </a:fld>
            <a:endParaRPr lang="en-US" sz="1200">
              <a:solidFill>
                <a:srgbClr val="003399"/>
              </a:solidFill>
            </a:endParaRPr>
          </a:p>
        </p:txBody>
      </p:sp>
      <p:sp>
        <p:nvSpPr>
          <p:cNvPr id="538626" name="Rectangle 2"/>
          <p:cNvSpPr>
            <a:spLocks noGrp="1" noChangeArrowheads="1"/>
          </p:cNvSpPr>
          <p:nvPr>
            <p:ph type="title"/>
          </p:nvPr>
        </p:nvSpPr>
        <p:spPr/>
        <p:txBody>
          <a:bodyPr/>
          <a:lstStyle/>
          <a:p>
            <a:r>
              <a:rPr lang="en-US" sz="2800"/>
              <a:t>7. Kalman Filter: Algorithm (2)</a:t>
            </a:r>
            <a:endParaRPr lang="fr-FR" sz="2800"/>
          </a:p>
        </p:txBody>
      </p:sp>
      <p:sp>
        <p:nvSpPr>
          <p:cNvPr id="538628" name="Text Box 4"/>
          <p:cNvSpPr txBox="1">
            <a:spLocks noGrp="1" noChangeArrowheads="1"/>
          </p:cNvSpPr>
          <p:nvPr>
            <p:ph type="body" idx="1"/>
          </p:nvPr>
        </p:nvSpPr>
        <p:spPr>
          <a:noFill/>
          <a:ln/>
        </p:spPr>
        <p:txBody>
          <a:bodyPr/>
          <a:lstStyle/>
          <a:p>
            <a:pPr>
              <a:spcBef>
                <a:spcPct val="0"/>
              </a:spcBef>
              <a:buFont typeface="Wingdings" pitchFamily="2" charset="2"/>
              <a:buNone/>
            </a:pPr>
            <a:r>
              <a:rPr lang="fr-FR" sz="2400"/>
              <a:t>	where </a:t>
            </a:r>
            <a:r>
              <a:rPr lang="fr-FR" sz="2400">
                <a:sym typeface="Symbol" pitchFamily="18" charset="2"/>
              </a:rPr>
              <a:t></a:t>
            </a:r>
            <a:r>
              <a:rPr lang="fr-FR" sz="2400" b="1">
                <a:sym typeface="Symbol" pitchFamily="18" charset="2"/>
              </a:rPr>
              <a:t></a:t>
            </a:r>
            <a:r>
              <a:rPr lang="fr-FR" sz="2400">
                <a:sym typeface="Symbol" pitchFamily="18" charset="2"/>
              </a:rPr>
              <a:t>(</a:t>
            </a:r>
            <a:r>
              <a:rPr lang="fr-FR" sz="2400" i="1">
                <a:sym typeface="Symbol" pitchFamily="18" charset="2"/>
              </a:rPr>
              <a:t>n</a:t>
            </a:r>
            <a:r>
              <a:rPr lang="fr-FR" sz="2400">
                <a:sym typeface="Symbol" pitchFamily="18" charset="2"/>
              </a:rPr>
              <a:t>) is </a:t>
            </a:r>
            <a:r>
              <a:rPr lang="fr-FR" sz="2400" b="1">
                <a:sym typeface="Symbol" pitchFamily="18" charset="2"/>
              </a:rPr>
              <a:t>innovation process</a:t>
            </a:r>
            <a:r>
              <a:rPr lang="fr-FR" sz="2400">
                <a:sym typeface="Symbol" pitchFamily="18" charset="2"/>
              </a:rPr>
              <a:t> and </a:t>
            </a:r>
            <a:r>
              <a:rPr lang="fr-FR" sz="2400" b="1">
                <a:sym typeface="Symbol" pitchFamily="18" charset="2"/>
              </a:rPr>
              <a:t>G</a:t>
            </a:r>
            <a:r>
              <a:rPr lang="fr-FR" sz="2400">
                <a:sym typeface="Symbol" pitchFamily="18" charset="2"/>
              </a:rPr>
              <a:t>(</a:t>
            </a:r>
            <a:r>
              <a:rPr lang="fr-FR" sz="2400" i="1">
                <a:sym typeface="Symbol" pitchFamily="18" charset="2"/>
              </a:rPr>
              <a:t>n</a:t>
            </a:r>
            <a:r>
              <a:rPr lang="fr-FR" sz="2400">
                <a:sym typeface="Symbol" pitchFamily="18" charset="2"/>
              </a:rPr>
              <a:t>) is </a:t>
            </a:r>
            <a:r>
              <a:rPr lang="fr-FR" sz="2400" b="1">
                <a:sym typeface="Symbol" pitchFamily="18" charset="2"/>
              </a:rPr>
              <a:t>Kalman gain</a:t>
            </a:r>
            <a:r>
              <a:rPr lang="fr-FR" sz="2400">
                <a:sym typeface="Symbol" pitchFamily="18" charset="2"/>
              </a:rPr>
              <a:t>. </a:t>
            </a:r>
            <a:r>
              <a:rPr lang="fr-FR" sz="2400" b="1">
                <a:sym typeface="Symbol" pitchFamily="18" charset="2"/>
              </a:rPr>
              <a:t>K</a:t>
            </a:r>
            <a:r>
              <a:rPr lang="fr-FR" sz="2400">
                <a:sym typeface="Symbol" pitchFamily="18" charset="2"/>
              </a:rPr>
              <a:t>(</a:t>
            </a:r>
            <a:r>
              <a:rPr lang="fr-FR" sz="2400" i="1">
                <a:sym typeface="Symbol" pitchFamily="18" charset="2"/>
              </a:rPr>
              <a:t>n</a:t>
            </a:r>
            <a:r>
              <a:rPr lang="fr-FR" sz="2400">
                <a:sym typeface="Symbol" pitchFamily="18" charset="2"/>
              </a:rPr>
              <a:t>+1,</a:t>
            </a:r>
            <a:r>
              <a:rPr lang="fr-FR" sz="2400" i="1">
                <a:sym typeface="Symbol" pitchFamily="18" charset="2"/>
              </a:rPr>
              <a:t>n</a:t>
            </a:r>
            <a:r>
              <a:rPr lang="fr-FR" sz="2400">
                <a:sym typeface="Symbol" pitchFamily="18" charset="2"/>
              </a:rPr>
              <a:t>) is the </a:t>
            </a:r>
            <a:r>
              <a:rPr lang="fr-FR" sz="2400" b="1">
                <a:sym typeface="Symbol" pitchFamily="18" charset="2"/>
              </a:rPr>
              <a:t>predicted state-error correlation matrix</a:t>
            </a:r>
            <a:r>
              <a:rPr lang="fr-FR" sz="2400">
                <a:sym typeface="Symbol" pitchFamily="18" charset="2"/>
              </a:rPr>
              <a:t>:</a:t>
            </a:r>
          </a:p>
          <a:p>
            <a:pPr>
              <a:spcBef>
                <a:spcPct val="0"/>
              </a:spcBef>
              <a:buFont typeface="Wingdings" pitchFamily="2" charset="2"/>
              <a:buNone/>
            </a:pPr>
            <a:endParaRPr lang="fr-FR" sz="2400">
              <a:sym typeface="Symbol" pitchFamily="18" charset="2"/>
            </a:endParaRPr>
          </a:p>
          <a:p>
            <a:pPr>
              <a:spcBef>
                <a:spcPct val="0"/>
              </a:spcBef>
              <a:buFont typeface="Wingdings" pitchFamily="2" charset="2"/>
              <a:buNone/>
            </a:pPr>
            <a:endParaRPr lang="fr-FR" sz="2400">
              <a:sym typeface="Symbol" pitchFamily="18" charset="2"/>
            </a:endParaRPr>
          </a:p>
          <a:p>
            <a:pPr>
              <a:spcBef>
                <a:spcPct val="0"/>
              </a:spcBef>
              <a:buFont typeface="Wingdings" pitchFamily="2" charset="2"/>
              <a:buNone/>
            </a:pPr>
            <a:r>
              <a:rPr lang="fr-FR" sz="2400">
                <a:sym typeface="Symbol" pitchFamily="18" charset="2"/>
              </a:rPr>
              <a:t>	with </a:t>
            </a:r>
            <a:r>
              <a:rPr lang="fr-FR" sz="2400" b="1">
                <a:sym typeface="Symbol" pitchFamily="18" charset="2"/>
              </a:rPr>
              <a:t></a:t>
            </a:r>
            <a:r>
              <a:rPr lang="fr-FR" sz="2400">
                <a:sym typeface="Symbol" pitchFamily="18" charset="2"/>
              </a:rPr>
              <a:t>(</a:t>
            </a:r>
            <a:r>
              <a:rPr lang="fr-FR" sz="2400" i="1">
                <a:sym typeface="Symbol" pitchFamily="18" charset="2"/>
              </a:rPr>
              <a:t>n</a:t>
            </a:r>
            <a:r>
              <a:rPr lang="fr-FR" sz="2400">
                <a:sym typeface="Symbol" pitchFamily="18" charset="2"/>
              </a:rPr>
              <a:t>+1, </a:t>
            </a:r>
            <a:r>
              <a:rPr lang="fr-FR" sz="2400" i="1">
                <a:sym typeface="Symbol" pitchFamily="18" charset="2"/>
              </a:rPr>
              <a:t>n</a:t>
            </a:r>
            <a:r>
              <a:rPr lang="fr-FR" sz="2400">
                <a:sym typeface="Symbol" pitchFamily="18" charset="2"/>
              </a:rPr>
              <a:t>): the </a:t>
            </a:r>
            <a:r>
              <a:rPr lang="fr-FR" sz="2400" b="1">
                <a:sym typeface="Symbol" pitchFamily="18" charset="2"/>
              </a:rPr>
              <a:t>predicted state-error vector</a:t>
            </a:r>
            <a:r>
              <a:rPr lang="fr-FR" sz="2400">
                <a:sym typeface="Symbol" pitchFamily="18" charset="2"/>
              </a:rPr>
              <a:t>: </a:t>
            </a:r>
          </a:p>
          <a:p>
            <a:pPr>
              <a:spcBef>
                <a:spcPct val="0"/>
              </a:spcBef>
              <a:buFontTx/>
              <a:buNone/>
            </a:pPr>
            <a:endParaRPr lang="fr-FR" sz="2400">
              <a:sym typeface="Symbol" pitchFamily="18" charset="2"/>
            </a:endParaRPr>
          </a:p>
          <a:p>
            <a:pPr>
              <a:spcBef>
                <a:spcPct val="0"/>
              </a:spcBef>
              <a:buFontTx/>
              <a:buNone/>
            </a:pPr>
            <a:endParaRPr lang="fr-FR" sz="2400"/>
          </a:p>
        </p:txBody>
      </p:sp>
      <p:graphicFrame>
        <p:nvGraphicFramePr>
          <p:cNvPr id="538629" name="Object 5"/>
          <p:cNvGraphicFramePr>
            <a:graphicFrameLocks noChangeAspect="1"/>
          </p:cNvGraphicFramePr>
          <p:nvPr/>
        </p:nvGraphicFramePr>
        <p:xfrm>
          <a:off x="2362200" y="2057400"/>
          <a:ext cx="4267200" cy="436563"/>
        </p:xfrm>
        <a:graphic>
          <a:graphicData uri="http://schemas.openxmlformats.org/presentationml/2006/ole">
            <p:oleObj spid="_x0000_s538629" name="Equation" r:id="rId3" imgW="2234880" imgH="228600" progId="">
              <p:embed/>
            </p:oleObj>
          </a:graphicData>
        </a:graphic>
      </p:graphicFrame>
      <p:graphicFrame>
        <p:nvGraphicFramePr>
          <p:cNvPr id="538630" name="Object 6"/>
          <p:cNvGraphicFramePr>
            <a:graphicFrameLocks noChangeAspect="1"/>
          </p:cNvGraphicFramePr>
          <p:nvPr/>
        </p:nvGraphicFramePr>
        <p:xfrm>
          <a:off x="2819400" y="3200400"/>
          <a:ext cx="3333750" cy="377825"/>
        </p:xfrm>
        <a:graphic>
          <a:graphicData uri="http://schemas.openxmlformats.org/presentationml/2006/ole">
            <p:oleObj spid="_x0000_s538630" name="Equation" r:id="rId4" imgW="1790640" imgH="203040" progId="">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B19E8A15-9593-4ADC-BD8D-4BAA6A70AE54}" type="slidenum">
              <a:rPr lang="en-US" sz="1200">
                <a:solidFill>
                  <a:srgbClr val="003399"/>
                </a:solidFill>
              </a:rPr>
              <a:pPr/>
              <a:t>8</a:t>
            </a:fld>
            <a:endParaRPr lang="en-US" sz="1200">
              <a:solidFill>
                <a:srgbClr val="003399"/>
              </a:solidFill>
            </a:endParaRPr>
          </a:p>
        </p:txBody>
      </p:sp>
      <p:sp>
        <p:nvSpPr>
          <p:cNvPr id="526338" name="Rectangle 2"/>
          <p:cNvSpPr>
            <a:spLocks noGrp="1" noChangeArrowheads="1"/>
          </p:cNvSpPr>
          <p:nvPr>
            <p:ph type="title"/>
          </p:nvPr>
        </p:nvSpPr>
        <p:spPr/>
        <p:txBody>
          <a:bodyPr/>
          <a:lstStyle/>
          <a:p>
            <a:r>
              <a:rPr lang="en-US" sz="2800"/>
              <a:t>7. Kalman Filter: Example 1 (1)</a:t>
            </a:r>
            <a:endParaRPr lang="fr-FR" sz="2800"/>
          </a:p>
        </p:txBody>
      </p:sp>
      <p:sp>
        <p:nvSpPr>
          <p:cNvPr id="526339" name="Rectangle 3"/>
          <p:cNvSpPr>
            <a:spLocks noGrp="1" noChangeArrowheads="1"/>
          </p:cNvSpPr>
          <p:nvPr>
            <p:ph type="body" idx="1"/>
          </p:nvPr>
        </p:nvSpPr>
        <p:spPr>
          <a:xfrm>
            <a:off x="685800" y="914400"/>
            <a:ext cx="7772400" cy="5181600"/>
          </a:xfrm>
        </p:spPr>
        <p:txBody>
          <a:bodyPr/>
          <a:lstStyle/>
          <a:p>
            <a:r>
              <a:rPr lang="en-US" sz="2400"/>
              <a:t>Formulate a scalar voltage measurement experiment using state-space equations if the true voltage is 0.5 and the process and measurement noise variances are 0.001 and 0.1 respectively. Investigate the performance of the Kalman filter for this problem.</a:t>
            </a:r>
          </a:p>
          <a:p>
            <a:endParaRPr lang="fr-FR" sz="2400"/>
          </a:p>
          <a:p>
            <a:pPr>
              <a:buFont typeface="Wingdings" pitchFamily="2" charset="2"/>
              <a:buNone/>
            </a:pPr>
            <a:r>
              <a:rPr lang="fr-FR" sz="2400"/>
              <a:t>	</a:t>
            </a:r>
            <a:endParaRPr lang="fr-FR" sz="2400"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		 </a:t>
            </a:r>
            <a:r>
              <a:rPr lang="en-US" sz="1200"/>
              <a:t> </a:t>
            </a:r>
            <a:fld id="{FF4789AE-A286-445D-9E2B-35FC23A726A3}" type="slidenum">
              <a:rPr lang="en-US" sz="1200">
                <a:solidFill>
                  <a:srgbClr val="003399"/>
                </a:solidFill>
              </a:rPr>
              <a:pPr/>
              <a:t>9</a:t>
            </a:fld>
            <a:endParaRPr lang="en-US" sz="1200">
              <a:solidFill>
                <a:srgbClr val="003399"/>
              </a:solidFill>
            </a:endParaRPr>
          </a:p>
        </p:txBody>
      </p:sp>
      <p:sp>
        <p:nvSpPr>
          <p:cNvPr id="527362" name="Rectangle 2"/>
          <p:cNvSpPr>
            <a:spLocks noGrp="1" noChangeArrowheads="1"/>
          </p:cNvSpPr>
          <p:nvPr>
            <p:ph type="title"/>
          </p:nvPr>
        </p:nvSpPr>
        <p:spPr/>
        <p:txBody>
          <a:bodyPr/>
          <a:lstStyle/>
          <a:p>
            <a:r>
              <a:rPr lang="en-US" sz="2800"/>
              <a:t>7. Kalman Filter: Example 1 (2)</a:t>
            </a:r>
            <a:endParaRPr lang="fr-FR" sz="2800"/>
          </a:p>
        </p:txBody>
      </p:sp>
      <p:pic>
        <p:nvPicPr>
          <p:cNvPr id="527365" name="Picture 5" descr="example7_1"/>
          <p:cNvPicPr>
            <a:picLocks noChangeAspect="1" noChangeArrowheads="1"/>
          </p:cNvPicPr>
          <p:nvPr/>
        </p:nvPicPr>
        <p:blipFill>
          <a:blip r:embed="rId2" cstate="print"/>
          <a:srcRect/>
          <a:stretch>
            <a:fillRect/>
          </a:stretch>
        </p:blipFill>
        <p:spPr bwMode="auto">
          <a:xfrm>
            <a:off x="1066800" y="842963"/>
            <a:ext cx="7010400" cy="5253037"/>
          </a:xfrm>
          <a:prstGeom prst="rect">
            <a:avLst/>
          </a:prstGeom>
          <a:noFill/>
        </p:spPr>
      </p:pic>
    </p:spTree>
  </p:cSld>
  <p:clrMapOvr>
    <a:masterClrMapping/>
  </p:clrMapOvr>
</p:sld>
</file>

<file path=ppt/theme/theme1.xml><?xml version="1.0" encoding="utf-8"?>
<a:theme xmlns:a="http://schemas.openxmlformats.org/drawingml/2006/main" name="Leere Präsentation">
  <a:themeElements>
    <a:clrScheme name="Leere Prä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eere Präsentation">
      <a:majorFont>
        <a:latin typeface="VNI-Times"/>
        <a:ea typeface=""/>
        <a:cs typeface=""/>
      </a:majorFont>
      <a:minorFont>
        <a:latin typeface="VNI-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NI-Times"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NI-Times" pitchFamily="2" charset="0"/>
          </a:defRPr>
        </a:defPPr>
      </a:lstStyle>
    </a:lnDef>
  </a:objectDefaults>
  <a:extraClrSchemeLst>
    <a:extraClrScheme>
      <a:clrScheme name="Leere Prä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ere Prä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ere Prä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ere Prä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D:\Programme\Microsoft Office\Vorlagen\Leere Präsentation.pot</Template>
  <TotalTime>9448</TotalTime>
  <Words>1522</Words>
  <Application>Microsoft Office PowerPoint</Application>
  <PresentationFormat>Overhead</PresentationFormat>
  <Paragraphs>305</Paragraphs>
  <Slides>56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Leere Präsentation</vt:lpstr>
      <vt:lpstr>Equation</vt:lpstr>
      <vt:lpstr>Chapter 7:   Kalman Filter</vt:lpstr>
      <vt:lpstr>References</vt:lpstr>
      <vt:lpstr>7. Kalman Filter: State-Space Formulation (1)</vt:lpstr>
      <vt:lpstr>7. Kalman Filter: State-Space Formulation (2)</vt:lpstr>
      <vt:lpstr>7. Kalman Filter: State-Space Formulation (3)</vt:lpstr>
      <vt:lpstr>7. Kalman Filter: Algorithm (1)</vt:lpstr>
      <vt:lpstr>7. Kalman Filter: Algorithm (2)</vt:lpstr>
      <vt:lpstr>7. Kalman Filter: Example 1 (1)</vt:lpstr>
      <vt:lpstr>7. Kalman Filter: Example 1 (2)</vt:lpstr>
      <vt:lpstr>7. Kalman Filter: Example 2 (1)</vt:lpstr>
      <vt:lpstr>7. Kalman Filter: Example 2 (2)</vt:lpstr>
      <vt:lpstr>7. Kalman Filter: Example 3 (1)</vt:lpstr>
      <vt:lpstr>7. Kalman Filter: Example 3 (2)</vt:lpstr>
      <vt:lpstr>7. Kalman Filter: Example 3 (3)</vt:lpstr>
      <vt:lpstr>7. Kalman Filter: Example 4 (1)</vt:lpstr>
      <vt:lpstr>7. Kalman Filter: Example 4 (2)</vt:lpstr>
      <vt:lpstr>7. Kalman Filter: Example 4 (3)</vt:lpstr>
      <vt:lpstr>7. Kalman Filter: Example 4 (4)</vt:lpstr>
      <vt:lpstr>7. Kalman Filter: Example 4 (5)</vt:lpstr>
      <vt:lpstr>7. Extended Kalman Filter (1)</vt:lpstr>
      <vt:lpstr>7. Extended Kalman Filter (2) [1]</vt:lpstr>
      <vt:lpstr>7. Extended Kalman Filter (3) [1]</vt:lpstr>
      <vt:lpstr>Chapter 8:   Adaptive Filter</vt:lpstr>
      <vt:lpstr>8. Linear Adaptive Filter: Principles </vt:lpstr>
      <vt:lpstr>8. LAF: Method of Steepest Descent </vt:lpstr>
      <vt:lpstr>8. LAF: Steepest Descent Algorithm (1)</vt:lpstr>
      <vt:lpstr>8. LAF: Steepest Descent Algorithm (2)</vt:lpstr>
      <vt:lpstr>8. LAF: Stability of the Algorithm</vt:lpstr>
      <vt:lpstr>8. LAF: Examples (1)</vt:lpstr>
      <vt:lpstr>8. LAF: Examples (2)</vt:lpstr>
      <vt:lpstr>8. LAF: Examples (3)</vt:lpstr>
      <vt:lpstr>8. LAF: Least Mean Square (LMS) Algorithm (1)</vt:lpstr>
      <vt:lpstr>8. LAF: LMS Algorithm (2)</vt:lpstr>
      <vt:lpstr>8. LAF: Convergence Analysis (1)</vt:lpstr>
      <vt:lpstr>8. LAF: Convergence Analysis (2)</vt:lpstr>
      <vt:lpstr>8. LAF: Excess Mean-Squared Error (1)</vt:lpstr>
      <vt:lpstr>8. LAF: Excess Mean-Squared Error (2)</vt:lpstr>
      <vt:lpstr>8. LAF: Example of Adaptive Predictor (1)</vt:lpstr>
      <vt:lpstr>8. LAF: Example of Adaptive Predictor (2)</vt:lpstr>
      <vt:lpstr>8. LAF: Example of Adaptive Predictor (3)</vt:lpstr>
      <vt:lpstr>8. LAF: Example of Adaptive Predictor (4)</vt:lpstr>
      <vt:lpstr>8. LAF: Example of Adaptive Equalizer (1)</vt:lpstr>
      <vt:lpstr>8. LAF: Example of Adaptive Equalizer (2)</vt:lpstr>
      <vt:lpstr>8. LAF: Example of Adaptive Equalizer (3)</vt:lpstr>
      <vt:lpstr>8. LAF: Example of Adaptive Equalizer (4)</vt:lpstr>
      <vt:lpstr>8. LAF: Example of Adaptive Equalizer (5)</vt:lpstr>
      <vt:lpstr>8. LAF: Example of Adaptive Equalizer (6)</vt:lpstr>
      <vt:lpstr>8. LAF: Example of Adaptive Equalizer (7)</vt:lpstr>
      <vt:lpstr>8. LAF: Example of Adaptive Equalizer (8)</vt:lpstr>
      <vt:lpstr>8. LAF: Example of Adaptive Beamformer (1)</vt:lpstr>
      <vt:lpstr>8. LAF: Example of Adaptive Beamformer (2)</vt:lpstr>
      <vt:lpstr>8. LAF: Example of Adaptive Beamformer (3)</vt:lpstr>
      <vt:lpstr>8. LAF: Example of Adaptive Beamformer (4)</vt:lpstr>
      <vt:lpstr>8. LAF: Example of Adaptive Beamformer (5)</vt:lpstr>
      <vt:lpstr>8. LAF: Example of Adaptive Beamformer (6)</vt:lpstr>
      <vt:lpstr>8. LAF: Example of Adaptive Beamformer (7)</vt:lpstr>
    </vt:vector>
  </TitlesOfParts>
  <Company>HCMUT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SSP-MEng</dc:title>
  <dc:creator>Tuan Do-Hong</dc:creator>
  <cp:lastModifiedBy>Administrator</cp:lastModifiedBy>
  <cp:revision>2050</cp:revision>
  <cp:lastPrinted>2001-04-25T10:04:08Z</cp:lastPrinted>
  <dcterms:created xsi:type="dcterms:W3CDTF">2001-02-21T16:37:33Z</dcterms:created>
  <dcterms:modified xsi:type="dcterms:W3CDTF">2019-08-14T06:43:39Z</dcterms:modified>
</cp:coreProperties>
</file>