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91123-651E-4C86-A9BB-D1EEB6DFBAD4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44E55-7C1E-4A55-80D2-680806AF5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18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QFD: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5B75C-AC86-496A-8E6B-42AD05E3FB4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5ABA-4656-4ECF-9C87-8282BFA651C4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AB05-2FB3-4392-9EF5-3CBF7C5AB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5ABA-4656-4ECF-9C87-8282BFA651C4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AB05-2FB3-4392-9EF5-3CBF7C5AB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0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5ABA-4656-4ECF-9C87-8282BFA651C4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AB05-2FB3-4392-9EF5-3CBF7C5AB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9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5ABA-4656-4ECF-9C87-8282BFA651C4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AB05-2FB3-4392-9EF5-3CBF7C5AB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2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5ABA-4656-4ECF-9C87-8282BFA651C4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AB05-2FB3-4392-9EF5-3CBF7C5AB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8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5ABA-4656-4ECF-9C87-8282BFA651C4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AB05-2FB3-4392-9EF5-3CBF7C5AB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2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5ABA-4656-4ECF-9C87-8282BFA651C4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AB05-2FB3-4392-9EF5-3CBF7C5AB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2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5ABA-4656-4ECF-9C87-8282BFA651C4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AB05-2FB3-4392-9EF5-3CBF7C5AB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0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5ABA-4656-4ECF-9C87-8282BFA651C4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AB05-2FB3-4392-9EF5-3CBF7C5AB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3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5ABA-4656-4ECF-9C87-8282BFA651C4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AB05-2FB3-4392-9EF5-3CBF7C5AB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6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5ABA-4656-4ECF-9C87-8282BFA651C4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AB05-2FB3-4392-9EF5-3CBF7C5AB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B5ABA-4656-4ECF-9C87-8282BFA651C4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4AB05-2FB3-4392-9EF5-3CBF7C5AB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7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lvl="1"/>
            <a:r>
              <a:rPr lang="en-US" sz="4000" dirty="0" smtClean="0"/>
              <a:t>4. Hardware Design Deployment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059363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Quality Function Deployment (QFD) </a:t>
            </a:r>
            <a:r>
              <a:rPr lang="en-US" dirty="0" smtClean="0"/>
              <a:t>is a method:</a:t>
            </a:r>
          </a:p>
          <a:p>
            <a:pPr lvl="1"/>
            <a:r>
              <a:rPr lang="en-US" dirty="0" smtClean="0"/>
              <a:t>proposed by Dr. </a:t>
            </a:r>
            <a:r>
              <a:rPr lang="en-US" dirty="0" err="1" smtClean="0"/>
              <a:t>Yoji</a:t>
            </a:r>
            <a:r>
              <a:rPr lang="en-US" dirty="0" smtClean="0"/>
              <a:t> </a:t>
            </a:r>
            <a:r>
              <a:rPr lang="en-US" dirty="0" err="1" smtClean="0"/>
              <a:t>Akao</a:t>
            </a:r>
            <a:r>
              <a:rPr lang="en-US" dirty="0" smtClean="0"/>
              <a:t> in 1996</a:t>
            </a:r>
          </a:p>
          <a:p>
            <a:pPr lvl="1"/>
            <a:r>
              <a:rPr lang="en-US" dirty="0" smtClean="0"/>
              <a:t>to transform qualitative user demands into quantitative parameters</a:t>
            </a:r>
          </a:p>
          <a:p>
            <a:pPr lvl="1"/>
            <a:r>
              <a:rPr lang="en-US" dirty="0" smtClean="0"/>
              <a:t>to deploy the functions forming quality</a:t>
            </a:r>
          </a:p>
          <a:p>
            <a:pPr lvl="1"/>
            <a:r>
              <a:rPr lang="en-US" dirty="0" smtClean="0"/>
              <a:t>to deploy methods for achieving the design quality into subsystems and component parts, </a:t>
            </a:r>
          </a:p>
          <a:p>
            <a:pPr lvl="1"/>
            <a:r>
              <a:rPr lang="en-US" dirty="0" smtClean="0"/>
              <a:t>to specific elements of the manufacturing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34731-9DA3-47B3-8F01-88BA5F32624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5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Hardware </a:t>
            </a:r>
            <a:r>
              <a:rPr lang="en-US" dirty="0" smtClean="0"/>
              <a:t>Design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2438400"/>
          </a:xfrm>
        </p:spPr>
        <p:txBody>
          <a:bodyPr/>
          <a:lstStyle/>
          <a:p>
            <a:r>
              <a:rPr lang="en-US" dirty="0" smtClean="0"/>
              <a:t>House of Quality: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Table 6: Correlation matrix</a:t>
            </a:r>
          </a:p>
          <a:p>
            <a:pPr lvl="2"/>
            <a:r>
              <a:rPr lang="en-US" dirty="0" smtClean="0"/>
              <a:t>++ Strong positive</a:t>
            </a:r>
          </a:p>
          <a:p>
            <a:pPr lvl="2"/>
            <a:r>
              <a:rPr lang="en-US" dirty="0" smtClean="0"/>
              <a:t>+ positive</a:t>
            </a:r>
          </a:p>
          <a:p>
            <a:pPr lvl="2"/>
            <a:r>
              <a:rPr lang="en-US" dirty="0" smtClean="0"/>
              <a:t>- negative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34731-9DA3-47B3-8F01-88BA5F3262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4724400"/>
          <a:ext cx="6096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Low</a:t>
                      </a:r>
                      <a:r>
                        <a:rPr lang="en-US" sz="1800" baseline="0" dirty="0" smtClean="0"/>
                        <a:t> power micro-controller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LED</a:t>
                      </a:r>
                      <a:r>
                        <a:rPr lang="en-US" sz="1800" baseline="0" dirty="0" smtClean="0"/>
                        <a:t> light bulb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Solar panel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Lithium-ion battery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371600" y="2895600"/>
            <a:ext cx="6096000" cy="1828800"/>
            <a:chOff x="1371600" y="2895600"/>
            <a:chExt cx="6096000" cy="1828800"/>
          </a:xfrm>
        </p:grpSpPr>
        <p:sp>
          <p:nvSpPr>
            <p:cNvPr id="7" name="Isosceles Triangle 6"/>
            <p:cNvSpPr/>
            <p:nvPr/>
          </p:nvSpPr>
          <p:spPr>
            <a:xfrm>
              <a:off x="1371600" y="2895600"/>
              <a:ext cx="6096000" cy="1828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/>
            <p:cNvSpPr/>
            <p:nvPr/>
          </p:nvSpPr>
          <p:spPr>
            <a:xfrm>
              <a:off x="3657600" y="2895600"/>
              <a:ext cx="1524000" cy="9144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1" name="Diamond 10"/>
            <p:cNvSpPr/>
            <p:nvPr/>
          </p:nvSpPr>
          <p:spPr>
            <a:xfrm>
              <a:off x="3657600" y="3810000"/>
              <a:ext cx="1524000" cy="9144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/>
            <p:cNvSpPr/>
            <p:nvPr/>
          </p:nvSpPr>
          <p:spPr>
            <a:xfrm>
              <a:off x="5181600" y="3810000"/>
              <a:ext cx="1524000" cy="9144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++</a:t>
              </a:r>
              <a:endParaRPr lang="en-US" dirty="0"/>
            </a:p>
          </p:txBody>
        </p:sp>
        <p:sp>
          <p:nvSpPr>
            <p:cNvPr id="13" name="Diamond 12"/>
            <p:cNvSpPr/>
            <p:nvPr/>
          </p:nvSpPr>
          <p:spPr>
            <a:xfrm>
              <a:off x="2133600" y="3810000"/>
              <a:ext cx="1524000" cy="9144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2895600" y="3352800"/>
              <a:ext cx="1524000" cy="9144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4419600" y="3352800"/>
              <a:ext cx="1524000" cy="9144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04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Hardware Design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4648200" cy="4724400"/>
          </a:xfrm>
        </p:spPr>
        <p:txBody>
          <a:bodyPr/>
          <a:lstStyle/>
          <a:p>
            <a:r>
              <a:rPr lang="en-US" sz="2400" dirty="0" smtClean="0"/>
              <a:t>House of Quality: is a techniques based on QFD</a:t>
            </a:r>
          </a:p>
          <a:p>
            <a:pPr lvl="1"/>
            <a:r>
              <a:rPr lang="en-US" sz="2000" dirty="0" smtClean="0"/>
              <a:t>Appeared in 1972</a:t>
            </a:r>
          </a:p>
          <a:p>
            <a:pPr lvl="1"/>
            <a:r>
              <a:rPr lang="en-US" sz="2000" dirty="0" smtClean="0"/>
              <a:t>The house can be divided in “rooms”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34731-9DA3-47B3-8F01-88BA5F3262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6275" y="1447800"/>
            <a:ext cx="46577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Hardware Design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086600" cy="2057400"/>
          </a:xfrm>
        </p:spPr>
        <p:txBody>
          <a:bodyPr/>
          <a:lstStyle/>
          <a:p>
            <a:r>
              <a:rPr lang="en-US" dirty="0" smtClean="0"/>
              <a:t>House of Quality: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Table 1: What?</a:t>
            </a:r>
          </a:p>
          <a:p>
            <a:pPr lvl="2"/>
            <a:r>
              <a:rPr lang="en-US" dirty="0" smtClean="0"/>
              <a:t>What is desired in order to reach the new service’s development?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34731-9DA3-47B3-8F01-88BA5F32624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3962400"/>
          <a:ext cx="6096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Customer’s requirements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Long life 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Easy to charge</a:t>
                      </a:r>
                      <a:r>
                        <a:rPr lang="en-US" sz="2000" baseline="0" dirty="0" smtClean="0"/>
                        <a:t> energy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Low power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Low cost</a:t>
                      </a:r>
                      <a:endParaRPr lang="en-US" sz="20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1295400"/>
            <a:ext cx="1752600" cy="2063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14400" y="3429000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Example: Automatic light control system</a:t>
            </a:r>
            <a:endParaRPr lang="en-US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Hardware Design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6781800" cy="2286000"/>
          </a:xfrm>
        </p:spPr>
        <p:txBody>
          <a:bodyPr/>
          <a:lstStyle/>
          <a:p>
            <a:r>
              <a:rPr lang="en-US" dirty="0" smtClean="0"/>
              <a:t>House of Quality: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Table 2: How list</a:t>
            </a:r>
          </a:p>
          <a:p>
            <a:pPr lvl="2"/>
            <a:r>
              <a:rPr lang="en-US" dirty="0" smtClean="0"/>
              <a:t>How are the design requirements of the product?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34731-9DA3-47B3-8F01-88BA5F3262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1752600"/>
            <a:ext cx="13430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3962400"/>
          <a:ext cx="6096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Design requirements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Low</a:t>
                      </a:r>
                      <a:r>
                        <a:rPr lang="en-US" sz="2000" baseline="0" dirty="0" smtClean="0"/>
                        <a:t> power microcontroller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LED</a:t>
                      </a:r>
                      <a:r>
                        <a:rPr lang="en-US" sz="2000" baseline="0" dirty="0" smtClean="0"/>
                        <a:t> light bulb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Solar panel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Lithium-ion battery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400" y="3429000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Example: Automatic light control system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Hardware Design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001000" cy="3733800"/>
          </a:xfrm>
        </p:spPr>
        <p:txBody>
          <a:bodyPr/>
          <a:lstStyle/>
          <a:p>
            <a:r>
              <a:rPr lang="en-US" sz="2800" dirty="0" smtClean="0"/>
              <a:t>House of Quality: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Table 3: Relation matrix</a:t>
            </a:r>
          </a:p>
          <a:p>
            <a:pPr lvl="2"/>
            <a:r>
              <a:rPr lang="en-US" sz="2000" dirty="0" smtClean="0"/>
              <a:t>shows the relationships between “What” and “How”</a:t>
            </a:r>
          </a:p>
          <a:p>
            <a:pPr lvl="2"/>
            <a:r>
              <a:rPr lang="en-US" sz="2000" dirty="0" smtClean="0"/>
              <a:t>defined by three strength levels: weak, medium, and strong relation. 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34731-9DA3-47B3-8F01-88BA5F32624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3825" y="1095375"/>
            <a:ext cx="14001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3017520"/>
          <a:ext cx="8007772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116"/>
                <a:gridCol w="1311594"/>
                <a:gridCol w="1269284"/>
                <a:gridCol w="1338389"/>
                <a:gridCol w="1338389"/>
              </a:tblGrid>
              <a:tr h="73266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Design</a:t>
                      </a:r>
                    </a:p>
                    <a:p>
                      <a:pPr algn="r"/>
                      <a:r>
                        <a:rPr lang="en-US" dirty="0" smtClean="0"/>
                        <a:t> requirement</a:t>
                      </a:r>
                    </a:p>
                    <a:p>
                      <a:pPr algn="l"/>
                      <a:r>
                        <a:rPr lang="en-US" dirty="0" smtClean="0"/>
                        <a:t>Customer’s </a:t>
                      </a:r>
                    </a:p>
                    <a:p>
                      <a:pPr algn="l"/>
                      <a:r>
                        <a:rPr lang="en-US" dirty="0" smtClean="0"/>
                        <a:t>requirement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Low</a:t>
                      </a:r>
                      <a:r>
                        <a:rPr lang="en-US" sz="1800" baseline="0" dirty="0" smtClean="0"/>
                        <a:t> power micro-controller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LED</a:t>
                      </a:r>
                      <a:r>
                        <a:rPr lang="en-US" sz="1800" baseline="0" dirty="0" smtClean="0"/>
                        <a:t> light bulb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Solar panel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Lithium-ion battery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22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Long life 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2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Easy to charge</a:t>
                      </a:r>
                      <a:r>
                        <a:rPr lang="en-US" sz="2000" baseline="0" dirty="0" smtClean="0"/>
                        <a:t> energy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Low power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Low cost</a:t>
                      </a:r>
                      <a:endParaRPr lang="en-US" sz="20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Hardware Design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7620000" cy="2743200"/>
          </a:xfrm>
        </p:spPr>
        <p:txBody>
          <a:bodyPr/>
          <a:lstStyle/>
          <a:p>
            <a:r>
              <a:rPr lang="en-US" sz="2800" dirty="0" smtClean="0"/>
              <a:t>House of Quality: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Table 4: Benchmarking</a:t>
            </a:r>
          </a:p>
          <a:p>
            <a:pPr lvl="2"/>
            <a:r>
              <a:rPr lang="en-US" sz="2000" dirty="0" smtClean="0"/>
              <a:t>Benchmarking is carried out for “What” and “How”. </a:t>
            </a:r>
          </a:p>
          <a:p>
            <a:pPr lvl="2"/>
            <a:r>
              <a:rPr lang="en-US" sz="2000" dirty="0" smtClean="0"/>
              <a:t>Persons in charge of the product design make this evaluation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34731-9DA3-47B3-8F01-88BA5F32624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1066800"/>
            <a:ext cx="13430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2865120"/>
          <a:ext cx="8686801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1143000"/>
                <a:gridCol w="914400"/>
                <a:gridCol w="838200"/>
                <a:gridCol w="914400"/>
                <a:gridCol w="609600"/>
                <a:gridCol w="990600"/>
                <a:gridCol w="838201"/>
              </a:tblGrid>
              <a:tr h="1173480">
                <a:tc rowSpan="2"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Design</a:t>
                      </a:r>
                    </a:p>
                    <a:p>
                      <a:pPr algn="r"/>
                      <a:r>
                        <a:rPr lang="en-US" dirty="0" smtClean="0"/>
                        <a:t> requirement</a:t>
                      </a:r>
                    </a:p>
                    <a:p>
                      <a:pPr algn="l"/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Customer’s </a:t>
                      </a:r>
                    </a:p>
                    <a:p>
                      <a:pPr algn="l"/>
                      <a:r>
                        <a:rPr lang="en-US" dirty="0" smtClean="0"/>
                        <a:t>requirement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dirty="0" smtClean="0"/>
                        <a:t>Low</a:t>
                      </a:r>
                      <a:r>
                        <a:rPr lang="en-US" sz="1800" baseline="0" dirty="0" smtClean="0"/>
                        <a:t> power micro-controller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LED</a:t>
                      </a:r>
                      <a:r>
                        <a:rPr lang="en-US" sz="1800" baseline="0" dirty="0" smtClean="0"/>
                        <a:t> light bulb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Solar panel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dirty="0" smtClean="0"/>
                        <a:t>Lithium-ion battery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Evaluator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Evaluator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Evaluator</a:t>
                      </a:r>
                      <a:r>
                        <a:rPr lang="en-US" baseline="0" dirty="0" smtClean="0"/>
                        <a:t> 3</a:t>
                      </a:r>
                      <a:endParaRPr lang="en-US" dirty="0" smtClean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22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Long life 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2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Easy to charge</a:t>
                      </a:r>
                      <a:r>
                        <a:rPr lang="en-US" sz="2000" baseline="0" dirty="0" smtClean="0"/>
                        <a:t> energy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Low power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Low cost</a:t>
                      </a:r>
                      <a:endParaRPr lang="en-US" sz="20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0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Hardware Design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162800" cy="2819400"/>
          </a:xfrm>
        </p:spPr>
        <p:txBody>
          <a:bodyPr/>
          <a:lstStyle/>
          <a:p>
            <a:r>
              <a:rPr lang="en-US" dirty="0" smtClean="0"/>
              <a:t>House of Quality: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Table 5: Importance level</a:t>
            </a:r>
          </a:p>
          <a:p>
            <a:pPr lvl="2"/>
            <a:r>
              <a:rPr lang="en-US" dirty="0" smtClean="0"/>
              <a:t>Create a value for each relationship between client and design requirement</a:t>
            </a:r>
          </a:p>
          <a:p>
            <a:pPr lvl="2"/>
            <a:r>
              <a:rPr lang="en-US" dirty="0" smtClean="0"/>
              <a:t>The personnel in charge of the system design make this evaluation.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34731-9DA3-47B3-8F01-88BA5F32624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1066800"/>
            <a:ext cx="13335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Hardware Design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House of Quality: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Table 5: Importance level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34731-9DA3-47B3-8F01-88BA5F32624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981200"/>
          <a:ext cx="868680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143000"/>
                <a:gridCol w="1143000"/>
                <a:gridCol w="685800"/>
                <a:gridCol w="762000"/>
                <a:gridCol w="914400"/>
                <a:gridCol w="609600"/>
                <a:gridCol w="990600"/>
                <a:gridCol w="762001"/>
              </a:tblGrid>
              <a:tr h="769620"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Design</a:t>
                      </a:r>
                    </a:p>
                    <a:p>
                      <a:pPr algn="r"/>
                      <a:r>
                        <a:rPr lang="en-US" dirty="0" smtClean="0"/>
                        <a:t> requirement</a:t>
                      </a:r>
                    </a:p>
                    <a:p>
                      <a:pPr algn="l"/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Customer’s </a:t>
                      </a:r>
                    </a:p>
                    <a:p>
                      <a:pPr algn="l"/>
                      <a:r>
                        <a:rPr lang="en-US" dirty="0" smtClean="0"/>
                        <a:t>requirement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dirty="0" smtClean="0"/>
                        <a:t>Low</a:t>
                      </a:r>
                      <a:r>
                        <a:rPr lang="en-US" sz="1800" baseline="0" dirty="0" smtClean="0"/>
                        <a:t> power micro-controller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LED</a:t>
                      </a:r>
                      <a:r>
                        <a:rPr lang="en-US" sz="1800" baseline="0" dirty="0" smtClean="0"/>
                        <a:t> light bulb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Solar panel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dirty="0" smtClean="0"/>
                        <a:t>Lithium-ion battery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Evaluator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Evaluator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Evaluator</a:t>
                      </a:r>
                      <a:r>
                        <a:rPr lang="en-US" baseline="0" dirty="0" smtClean="0"/>
                        <a:t> 3</a:t>
                      </a:r>
                      <a:endParaRPr lang="en-US" dirty="0" smtClean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What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Importance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22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Long life cycle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smtClean="0"/>
                        <a:t>4</a:t>
                      </a:r>
                      <a:endParaRPr lang="en-US" sz="20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2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Easy to charge</a:t>
                      </a:r>
                      <a:r>
                        <a:rPr lang="en-US" sz="2000" baseline="0" dirty="0" smtClean="0"/>
                        <a:t> energy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 smtClean="0"/>
                        <a:t>1</a:t>
                      </a:r>
                      <a:endParaRPr lang="en-US" sz="20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Low power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 smtClean="0"/>
                        <a:t>2</a:t>
                      </a:r>
                      <a:endParaRPr lang="en-US" sz="20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Low cost</a:t>
                      </a:r>
                      <a:endParaRPr lang="en-US" sz="20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 smtClean="0"/>
                        <a:t>3</a:t>
                      </a:r>
                      <a:endParaRPr lang="en-US" sz="20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4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 smtClean="0"/>
                        <a:t>Importance</a:t>
                      </a:r>
                      <a:endParaRPr lang="en-US" sz="20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60960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Strong = 9	Medium = 3	Weak = 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6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Hardware Design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381000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House of Quality: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Table 6: Correlation matrix</a:t>
            </a:r>
          </a:p>
          <a:p>
            <a:pPr lvl="2"/>
            <a:r>
              <a:rPr lang="en-US" dirty="0" smtClean="0"/>
              <a:t>is a triangular table.</a:t>
            </a:r>
          </a:p>
          <a:p>
            <a:pPr lvl="2"/>
            <a:r>
              <a:rPr lang="en-US" dirty="0" smtClean="0"/>
              <a:t>describes the strength of the relationships between the design requirements.</a:t>
            </a:r>
          </a:p>
          <a:p>
            <a:pPr lvl="2"/>
            <a:r>
              <a:rPr lang="en-US" dirty="0" smtClean="0"/>
              <a:t>is to identify which requirements support each other and which ones do not.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34731-9DA3-47B3-8F01-88BA5F32624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1143000"/>
            <a:ext cx="13525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Microsoft Office PowerPoint</Application>
  <PresentationFormat>On-screen Show (4:3)</PresentationFormat>
  <Paragraphs>216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4. Hardware Design Deployment</vt:lpstr>
      <vt:lpstr>4. Hardware Design Deployment</vt:lpstr>
      <vt:lpstr>4. Hardware Design Deployment</vt:lpstr>
      <vt:lpstr>4. Hardware Design Deployment</vt:lpstr>
      <vt:lpstr>4. Hardware Design Deployment</vt:lpstr>
      <vt:lpstr>4. Hardware Design Deployment</vt:lpstr>
      <vt:lpstr>4. Hardware Design Deployment</vt:lpstr>
      <vt:lpstr>4. Hardware Design Deployment</vt:lpstr>
      <vt:lpstr>4. Hardware Design Deployment</vt:lpstr>
      <vt:lpstr>Hardware Design Deployment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Hardware Design Deployment</dc:title>
  <dc:creator>Truong Quang Vinh</dc:creator>
  <cp:lastModifiedBy>Truong Quang Vinh</cp:lastModifiedBy>
  <cp:revision>1</cp:revision>
  <dcterms:created xsi:type="dcterms:W3CDTF">2016-03-19T01:49:09Z</dcterms:created>
  <dcterms:modified xsi:type="dcterms:W3CDTF">2016-03-19T01:49:53Z</dcterms:modified>
</cp:coreProperties>
</file>