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30"/>
  </p:notesMasterIdLst>
  <p:sldIdLst>
    <p:sldId id="256" r:id="rId5"/>
    <p:sldId id="257" r:id="rId6"/>
    <p:sldId id="277" r:id="rId7"/>
    <p:sldId id="276" r:id="rId8"/>
    <p:sldId id="266" r:id="rId9"/>
    <p:sldId id="259" r:id="rId10"/>
    <p:sldId id="260" r:id="rId11"/>
    <p:sldId id="261" r:id="rId12"/>
    <p:sldId id="262" r:id="rId13"/>
    <p:sldId id="263" r:id="rId14"/>
    <p:sldId id="268" r:id="rId15"/>
    <p:sldId id="269" r:id="rId16"/>
    <p:sldId id="285" r:id="rId17"/>
    <p:sldId id="273" r:id="rId18"/>
    <p:sldId id="275" r:id="rId19"/>
    <p:sldId id="274" r:id="rId20"/>
    <p:sldId id="264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7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C082F-B87D-4F2A-2C54-AB462B3E71FF}" v="3507" dt="2020-12-28T03:30:47.254"/>
    <p1510:client id="{8A905B6C-868E-4641-A285-449CDCE204C0}" v="1098" dt="2020-12-28T04:21:53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19BE-77EE-4BAD-A5DA-74436D5D886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39794-C2BC-48D9-B682-32286485E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2549-97A0-4736-B2FA-B3F2CF624A2F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2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0BC8-BD8C-4CB8-92B2-60EED2CEFFA1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1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B718-51EA-44E3-A4E4-A0773AAA307B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2757"/>
            <a:ext cx="10058401" cy="4686338"/>
          </a:xfrm>
        </p:spPr>
        <p:txBody>
          <a:bodyPr/>
          <a:lstStyle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4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70B-A064-4EED-AF8B-C9966D2FDAB0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1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085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172818"/>
            <a:ext cx="4937760" cy="46962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72818"/>
            <a:ext cx="4937760" cy="4696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32FB-F959-42EB-A4F7-FB197BC1BB82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1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498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23122"/>
            <a:ext cx="4937760" cy="1459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23122"/>
            <a:ext cx="4937760" cy="1459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BF8D-4A25-4AD5-9BF0-E578D87E20CA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60935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8A8CD-24FA-4AF0-9E14-E24081D64A33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4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D3CA-D410-4754-8819-8D580D7F7F5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8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C4FFA05C-F842-43A1-822D-B360811A3BAB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5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D730E-7C87-481D-85FF-45AF946837E1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6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 sz="1800"/>
          </a:p>
        </p:txBody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488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252335"/>
            <a:ext cx="10058401" cy="4616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 Level 1</a:t>
            </a:r>
          </a:p>
          <a:p>
            <a:pPr lvl="1"/>
            <a:r>
              <a:rPr lang="en-US" dirty="0"/>
              <a:t> 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9EBF8D-4A25-4AD5-9BF0-E578D87E20CA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783689"/>
            <a:ext cx="996696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6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8FB9-DCAA-4283-B635-680AEF5AA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3" y="1309816"/>
            <a:ext cx="10115202" cy="140688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Thu </a:t>
            </a:r>
            <a:r>
              <a:rPr lang="en-US" sz="3600" err="1">
                <a:latin typeface="Arial"/>
                <a:cs typeface="Arial"/>
              </a:rPr>
              <a:t>thập</a:t>
            </a:r>
            <a:r>
              <a:rPr lang="en-US" sz="3600" dirty="0">
                <a:latin typeface="Arial"/>
                <a:cs typeface="Arial"/>
              </a:rPr>
              <a:t>, l</a:t>
            </a:r>
            <a:r>
              <a:rPr lang="vi-VN" sz="3600" dirty="0">
                <a:latin typeface="Arial"/>
                <a:cs typeface="Arial"/>
              </a:rPr>
              <a:t>ư</a:t>
            </a:r>
            <a:r>
              <a:rPr lang="en-US" sz="3600" dirty="0">
                <a:latin typeface="Arial"/>
                <a:cs typeface="Arial"/>
              </a:rPr>
              <a:t>u </a:t>
            </a:r>
            <a:r>
              <a:rPr lang="en-US" sz="3600" err="1">
                <a:latin typeface="Arial"/>
                <a:cs typeface="Arial"/>
              </a:rPr>
              <a:t>trữ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và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xử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lý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dữ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liệu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báo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err="1">
                <a:latin typeface="Arial"/>
                <a:cs typeface="Arial"/>
              </a:rPr>
              <a:t>điện</a:t>
            </a:r>
            <a:r>
              <a:rPr lang="en-US" sz="3600" dirty="0">
                <a:latin typeface="Arial"/>
                <a:cs typeface="Arial"/>
              </a:rPr>
              <a:t> tử</a:t>
            </a:r>
            <a:br>
              <a:rPr lang="en-US" sz="3600" dirty="0">
                <a:latin typeface="Arial"/>
                <a:cs typeface="Arial"/>
              </a:rPr>
            </a:br>
            <a:r>
              <a:rPr lang="en-US" sz="3600">
                <a:latin typeface="Arial"/>
                <a:cs typeface="Arial"/>
              </a:rPr>
              <a:t>sử dụng Spark, Hadoop và ELK Stack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46EB3-7D48-427C-8A5E-E36CF962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35D8-CBB7-4FDE-B322-0AC29F5A13EB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6E0E6-5172-403F-98C8-728CA0FF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5AC7D-0FAC-40BC-9426-B4006534C7CA}"/>
              </a:ext>
            </a:extLst>
          </p:cNvPr>
          <p:cNvSpPr txBox="1"/>
          <p:nvPr/>
        </p:nvSpPr>
        <p:spPr>
          <a:xfrm>
            <a:off x="5935045" y="4347855"/>
            <a:ext cx="4621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Nhóm sinh viên: Zootopia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	Đàm Trọng Tuyên 20173364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	Ngô Việt Hoàng 20173142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			Nguyễn Thị Nhung 20173294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0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C95-22AE-41B8-B76B-15AE59BB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3.2. </a:t>
            </a:r>
            <a:r>
              <a:rPr lang="vi-VN"/>
              <a:t>Lư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liệu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18DA-4AEB-4E60-9D0A-45CC4A08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BE4-B744-4AEB-AD65-F48EA43E7529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8A2C-D3F6-4271-95A8-FAB970DA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34CD5E-78EB-41C3-AB84-585015F13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66611-965E-421D-8DDA-7B88D090E0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4830" y="2514472"/>
            <a:ext cx="8822340" cy="1813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7007D-3310-4891-B301-365D5D1BE138}"/>
              </a:ext>
            </a:extLst>
          </p:cNvPr>
          <p:cNvSpPr txBox="1"/>
          <p:nvPr/>
        </p:nvSpPr>
        <p:spPr>
          <a:xfrm>
            <a:off x="4424186" y="4328350"/>
            <a:ext cx="340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cụm</a:t>
            </a:r>
            <a:r>
              <a:rPr lang="en-US"/>
              <a:t> Hadoop</a:t>
            </a:r>
          </a:p>
        </p:txBody>
      </p:sp>
    </p:spTree>
    <p:extLst>
      <p:ext uri="{BB962C8B-B14F-4D97-AF65-F5344CB8AC3E}">
        <p14:creationId xmlns:p14="http://schemas.microsoft.com/office/powerpoint/2010/main" val="212586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3EE-2637-4166-8846-2A4615F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/>
              <a:t>. Quản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/>
              <a:t>ELK Stack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58B5F7-A7E0-49AB-9B9E-20A9FD101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406" y="3429000"/>
            <a:ext cx="7048500" cy="17240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D39-7802-4F00-9EAE-6922EAC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2850-C5F2-40DC-B815-C45712D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34A849B-CD9A-4885-8FEB-605E9D4CC9AC}"/>
              </a:ext>
            </a:extLst>
          </p:cNvPr>
          <p:cNvSpPr txBox="1">
            <a:spLocks/>
          </p:cNvSpPr>
          <p:nvPr/>
        </p:nvSpPr>
        <p:spPr>
          <a:xfrm>
            <a:off x="1097279" y="1182757"/>
            <a:ext cx="10058401" cy="4686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267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Lưu trữ dữ liệu vào Elasticsearch</a:t>
            </a:r>
          </a:p>
          <a:p>
            <a:pPr lvl="1"/>
            <a:r>
              <a:rPr lang="en-US"/>
              <a:t> Thông thường: Tạo file JSON, đưa vào bằng bulk API -&gt; gặp vấn đề với file lớn hơn 2GB.</a:t>
            </a:r>
          </a:p>
          <a:p>
            <a:pPr lvl="1"/>
            <a:r>
              <a:rPr lang="en-US"/>
              <a:t> Sử dụng Logstash để tự động gửi dữ liệu vào Elasticsearch.</a:t>
            </a:r>
          </a:p>
          <a:p>
            <a:r>
              <a:rPr lang="en-US"/>
              <a:t> Luồng dữ liệu trong ELK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5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3EE-2637-4166-8846-2A4615F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4. Quản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/>
              <a:t>ELK Stack (tiếp)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C90DD-32B7-4C43-BB08-5CEA322C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95247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Dữ </a:t>
            </a:r>
            <a:r>
              <a:rPr lang="en-US" err="1"/>
              <a:t>liệu</a:t>
            </a:r>
            <a:r>
              <a:rPr lang="en-US"/>
              <a:t> đ</a:t>
            </a:r>
            <a:r>
              <a:rPr lang="vi-VN"/>
              <a:t>ư</a:t>
            </a:r>
            <a:r>
              <a:rPr lang="en-US" err="1"/>
              <a:t>ợc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u </a:t>
            </a:r>
            <a:r>
              <a:rPr lang="en-US" err="1"/>
              <a:t>trong</a:t>
            </a:r>
            <a:r>
              <a:rPr lang="en-US"/>
              <a:t> Elasticsearch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D39-7802-4F00-9EAE-6922EAC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2850-C5F2-40DC-B815-C45712D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93A25F-3759-4AB5-94C0-3702837CDFF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33" r="9266" b="7307"/>
          <a:stretch/>
        </p:blipFill>
        <p:spPr bwMode="auto">
          <a:xfrm>
            <a:off x="1372527" y="1640322"/>
            <a:ext cx="9446945" cy="19319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0192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3EE-2637-4166-8846-2A4615F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/>
              <a:t>ELK Stack (tiếp)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C90DD-32B7-4C43-BB08-5CEA322C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95247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Phân bố dữ liệu trên các máy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D39-7802-4F00-9EAE-6922EAC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2850-C5F2-40DC-B815-C45712D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D7FD8-28BF-4F95-A5C1-F785C3C7E8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80" y="1566926"/>
            <a:ext cx="6746240" cy="46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6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3EE-2637-4166-8846-2A4615F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lang="en-US"/>
              <a:t>. </a:t>
            </a:r>
            <a:r>
              <a:rPr lang="en-US" dirty="0"/>
              <a:t>Q</a:t>
            </a:r>
            <a:r>
              <a:rPr lang="en-US"/>
              <a:t>uản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/>
              <a:t>ELK Stack (tiếp)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D39-7802-4F00-9EAE-6922EAC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2850-C5F2-40DC-B815-C45712D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E5237-8C51-4BCF-B489-8EEC0BE6BE8E}"/>
              </a:ext>
            </a:extLst>
          </p:cNvPr>
          <p:cNvSpPr txBox="1"/>
          <p:nvPr/>
        </p:nvSpPr>
        <p:spPr>
          <a:xfrm>
            <a:off x="1097280" y="907207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Biểu diễn dữ liệu bằng Kibana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7D5A3-6366-4883-BF77-0144D6F0067A}"/>
              </a:ext>
            </a:extLst>
          </p:cNvPr>
          <p:cNvSpPr txBox="1"/>
          <p:nvPr/>
        </p:nvSpPr>
        <p:spPr>
          <a:xfrm>
            <a:off x="4229164" y="5816061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554886-B1B1-4551-8197-8E96A4D126A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8" t="26175" r="2818" b="7768"/>
          <a:stretch/>
        </p:blipFill>
        <p:spPr bwMode="auto">
          <a:xfrm>
            <a:off x="3947505" y="1588980"/>
            <a:ext cx="5571681" cy="40233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8462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3EE-2637-4166-8846-2A4615F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/>
              <a:t>ELK stack (tiếp)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D39-7802-4F00-9EAE-6922EAC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2850-C5F2-40DC-B815-C45712D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7D5A3-6366-4883-BF77-0144D6F0067A}"/>
              </a:ext>
            </a:extLst>
          </p:cNvPr>
          <p:cNvSpPr txBox="1"/>
          <p:nvPr/>
        </p:nvSpPr>
        <p:spPr>
          <a:xfrm>
            <a:off x="3471466" y="5891649"/>
            <a:ext cx="476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err="1"/>
              <a:t>dữ</a:t>
            </a:r>
            <a:r>
              <a:rPr lang="en-US"/>
              <a:t> liệu trang soha.vn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đăng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C52240-1EFD-4DB2-BA1F-EC259D376B05}"/>
              </a:ext>
            </a:extLst>
          </p:cNvPr>
          <p:cNvSpPr txBox="1"/>
          <p:nvPr/>
        </p:nvSpPr>
        <p:spPr>
          <a:xfrm>
            <a:off x="1097280" y="907207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Biểu diễn dữ liệu bằng Kibana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D806AB5-6035-4BDA-90B9-7A7A58D2808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6" t="24476" r="4773" b="10056"/>
          <a:stretch/>
        </p:blipFill>
        <p:spPr bwMode="auto">
          <a:xfrm>
            <a:off x="2782180" y="1380320"/>
            <a:ext cx="6627640" cy="4474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950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3EE-2637-4166-8846-2A4615F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/>
              <a:t>ELK stack (tiếp)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D39-7802-4F00-9EAE-6922EAC1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D2850-C5F2-40DC-B815-C45712D0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313B8-83CD-4D94-A19E-298378B506D5}"/>
              </a:ext>
            </a:extLst>
          </p:cNvPr>
          <p:cNvSpPr txBox="1"/>
          <p:nvPr/>
        </p:nvSpPr>
        <p:spPr>
          <a:xfrm>
            <a:off x="3192288" y="5866168"/>
            <a:ext cx="580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err="1"/>
              <a:t>liệu</a:t>
            </a:r>
            <a:r>
              <a:rPr lang="en-US"/>
              <a:t> trang soha.vn theo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tháng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D8504-4566-47BE-9E67-FD2577322C0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8" t="25205" r="7552" b="9988"/>
          <a:stretch/>
        </p:blipFill>
        <p:spPr bwMode="auto">
          <a:xfrm>
            <a:off x="3004820" y="1364919"/>
            <a:ext cx="6243320" cy="45052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7C7D65-B6FE-4FD8-9717-1ADF9701D686}"/>
              </a:ext>
            </a:extLst>
          </p:cNvPr>
          <p:cNvSpPr txBox="1"/>
          <p:nvPr/>
        </p:nvSpPr>
        <p:spPr>
          <a:xfrm>
            <a:off x="1097280" y="907207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Biểu diễn dữ liệu bằng Kibana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7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E05D-3421-4DD4-A857-9115A1E1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08526"/>
          </a:xfrm>
        </p:spPr>
        <p:txBody>
          <a:bodyPr anchor="b">
            <a:normAutofit/>
          </a:bodyPr>
          <a:lstStyle/>
          <a:p>
            <a:r>
              <a:rPr lang="en-US" sz="3100"/>
              <a:t>5. </a:t>
            </a:r>
            <a:r>
              <a:rPr lang="en-US" sz="3100" err="1"/>
              <a:t>Phân</a:t>
            </a:r>
            <a:r>
              <a:rPr lang="en-US" sz="3100"/>
              <a:t> </a:t>
            </a:r>
            <a:r>
              <a:rPr lang="en-US" sz="3100" err="1"/>
              <a:t>loại</a:t>
            </a:r>
            <a:r>
              <a:rPr lang="en-US" sz="3100"/>
              <a:t> </a:t>
            </a:r>
            <a:r>
              <a:rPr lang="en-US" sz="3100" err="1"/>
              <a:t>văn</a:t>
            </a:r>
            <a:r>
              <a:rPr lang="en-US" sz="3100"/>
              <a:t> </a:t>
            </a:r>
            <a:r>
              <a:rPr lang="en-US" sz="3100" err="1"/>
              <a:t>bản</a:t>
            </a:r>
            <a:r>
              <a:rPr lang="en-US" sz="3100"/>
              <a:t> </a:t>
            </a:r>
            <a:r>
              <a:rPr lang="en-US" sz="3100" err="1"/>
              <a:t>với</a:t>
            </a:r>
            <a:r>
              <a:rPr lang="en-US" sz="3100"/>
              <a:t> Spark </a:t>
            </a:r>
            <a:r>
              <a:rPr lang="en-US" sz="3100" err="1"/>
              <a:t>MLlib</a:t>
            </a:r>
            <a:endParaRPr lang="en-US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3E3A-97D7-4EBC-AC75-1C78C998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172818"/>
            <a:ext cx="4937760" cy="4696277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Dữ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liệu</a:t>
            </a:r>
            <a:r>
              <a:rPr lang="en-US">
                <a:latin typeface="Arial"/>
                <a:cs typeface="Arial"/>
              </a:rPr>
              <a:t>: </a:t>
            </a:r>
            <a:r>
              <a:rPr lang="en-US" err="1">
                <a:latin typeface="Arial"/>
                <a:cs typeface="Arial"/>
              </a:rPr>
              <a:t>Dữ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liệu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đã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thu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thập</a:t>
            </a:r>
            <a:r>
              <a:rPr lang="en-US">
                <a:latin typeface="Arial"/>
                <a:cs typeface="Arial"/>
              </a:rPr>
              <a:t> đ</a:t>
            </a:r>
            <a:r>
              <a:rPr lang="vi-VN">
                <a:latin typeface="Arial"/>
                <a:cs typeface="Arial"/>
              </a:rPr>
              <a:t>ư</a:t>
            </a:r>
            <a:r>
              <a:rPr lang="en-US" err="1">
                <a:latin typeface="Arial"/>
                <a:cs typeface="Arial"/>
              </a:rPr>
              <a:t>ợc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từ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trang</a:t>
            </a:r>
            <a:r>
              <a:rPr lang="en-US">
                <a:latin typeface="Arial"/>
                <a:cs typeface="Arial"/>
              </a:rPr>
              <a:t> 24h.com</a:t>
            </a:r>
          </a:p>
          <a:p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Bài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toán</a:t>
            </a:r>
            <a:r>
              <a:rPr lang="en-US">
                <a:latin typeface="Arial"/>
                <a:cs typeface="Arial"/>
              </a:rPr>
              <a:t>: </a:t>
            </a:r>
            <a:r>
              <a:rPr lang="en-US" err="1">
                <a:latin typeface="Arial"/>
                <a:cs typeface="Arial"/>
              </a:rPr>
              <a:t>Phân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loại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bài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báo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theo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chủ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đề</a:t>
            </a:r>
            <a:r>
              <a:rPr lang="en-US">
                <a:latin typeface="Arial"/>
                <a:cs typeface="Arial"/>
              </a:rPr>
              <a:t> (</a:t>
            </a:r>
            <a:r>
              <a:rPr lang="en-US" err="1">
                <a:latin typeface="Arial"/>
                <a:cs typeface="Arial"/>
              </a:rPr>
              <a:t>thể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loại</a:t>
            </a:r>
            <a:r>
              <a:rPr lang="en-US">
                <a:latin typeface="Arial"/>
                <a:cs typeface="Arial"/>
              </a:rPr>
              <a:t>)</a:t>
            </a:r>
          </a:p>
          <a:p>
            <a:pPr marL="383540" lvl="1"/>
            <a:r>
              <a:rPr lang="en-US" sz="2400">
                <a:latin typeface="Arial"/>
                <a:cs typeface="Arial"/>
              </a:rPr>
              <a:t> Đầu vào: Nội dung của bài báo</a:t>
            </a:r>
          </a:p>
          <a:p>
            <a:pPr marL="383540" lvl="1"/>
            <a:r>
              <a:rPr lang="en-US" sz="2400">
                <a:latin typeface="Arial"/>
                <a:cs typeface="Arial"/>
              </a:rPr>
              <a:t> Đầu ra: </a:t>
            </a:r>
            <a:r>
              <a:rPr lang="en-US" sz="2400" err="1">
                <a:latin typeface="Arial"/>
                <a:cs typeface="Arial"/>
              </a:rPr>
              <a:t>Chủ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đề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của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bài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báo</a:t>
            </a:r>
            <a:endParaRPr lang="en-US" sz="2400">
              <a:latin typeface="Arial"/>
              <a:cs typeface="Arial"/>
            </a:endParaRPr>
          </a:p>
          <a:p>
            <a:pPr marL="200660" lvl="1" indent="0">
              <a:buNone/>
            </a:pPr>
            <a:endParaRPr lang="en-US" sz="2400"/>
          </a:p>
          <a:p>
            <a:endParaRPr lang="en-US"/>
          </a:p>
        </p:txBody>
      </p:sp>
      <p:pic>
        <p:nvPicPr>
          <p:cNvPr id="6" name="Hình ảnh 8">
            <a:extLst>
              <a:ext uri="{FF2B5EF4-FFF2-40B4-BE49-F238E27FC236}">
                <a16:creationId xmlns:a16="http://schemas.microsoft.com/office/drawing/2014/main" id="{4CCD1A97-6D51-44F9-8152-41FFD1FE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902" y="1246474"/>
            <a:ext cx="5153419" cy="3499417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80D3-9C4F-4A28-95C9-8CA52003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AD3178-32B3-473A-B5E7-951DBCB29A4E}" type="datetime1">
              <a:rPr lang="en-US" smtClean="0"/>
              <a:pPr>
                <a:spcAft>
                  <a:spcPts val="600"/>
                </a:spcAft>
              </a:pPr>
              <a:t>12/28/2020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6EA51-E6DD-41D2-9152-852AF299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7354192-C6D0-4C65-81A6-DDD58BB67910}"/>
              </a:ext>
            </a:extLst>
          </p:cNvPr>
          <p:cNvSpPr txBox="1"/>
          <p:nvPr/>
        </p:nvSpPr>
        <p:spPr>
          <a:xfrm>
            <a:off x="6722854" y="5074876"/>
            <a:ext cx="5043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err="1">
                <a:latin typeface="Arial"/>
                <a:cs typeface="Arial"/>
              </a:rPr>
              <a:t>Thống</a:t>
            </a:r>
            <a:r>
              <a:rPr lang="vi-VN">
                <a:latin typeface="Arial"/>
                <a:cs typeface="Arial"/>
              </a:rPr>
              <a:t> kê phân </a:t>
            </a:r>
            <a:r>
              <a:rPr lang="vi-VN" err="1">
                <a:latin typeface="Arial"/>
                <a:cs typeface="Arial"/>
              </a:rPr>
              <a:t>bố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dữ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liệu</a:t>
            </a:r>
            <a:r>
              <a:rPr lang="vi-VN">
                <a:latin typeface="Arial"/>
                <a:cs typeface="Arial"/>
              </a:rPr>
              <a:t> theo </a:t>
            </a:r>
            <a:r>
              <a:rPr lang="vi-VN" err="1">
                <a:latin typeface="Arial"/>
                <a:cs typeface="Arial"/>
              </a:rPr>
              <a:t>thể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loại</a:t>
            </a:r>
          </a:p>
        </p:txBody>
      </p:sp>
    </p:spTree>
    <p:extLst>
      <p:ext uri="{BB962C8B-B14F-4D97-AF65-F5344CB8AC3E}">
        <p14:creationId xmlns:p14="http://schemas.microsoft.com/office/powerpoint/2010/main" val="264985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AA8D13-28A0-4A26-8FB7-9909926D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>
                <a:latin typeface="Arial"/>
                <a:cs typeface="Arial"/>
              </a:rPr>
              <a:t>5.1. Xử </a:t>
            </a:r>
            <a:r>
              <a:rPr lang="vi-VN" err="1">
                <a:latin typeface="Arial"/>
                <a:cs typeface="Arial"/>
              </a:rPr>
              <a:t>lí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và</a:t>
            </a:r>
            <a:r>
              <a:rPr lang="vi-VN">
                <a:latin typeface="Arial"/>
                <a:cs typeface="Arial"/>
              </a:rPr>
              <a:t> phân </a:t>
            </a:r>
            <a:r>
              <a:rPr lang="vi-VN" err="1">
                <a:latin typeface="Arial"/>
                <a:cs typeface="Arial"/>
              </a:rPr>
              <a:t>loại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dữ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liệu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434652-8261-4279-946F-F38EDB55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Luồng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xử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lí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và</a:t>
            </a:r>
            <a:r>
              <a:rPr lang="vi-VN">
                <a:latin typeface="Arial"/>
                <a:cs typeface="Arial"/>
              </a:rPr>
              <a:t> phân </a:t>
            </a:r>
            <a:r>
              <a:rPr lang="vi-VN" err="1">
                <a:latin typeface="Arial"/>
                <a:cs typeface="Arial"/>
              </a:rPr>
              <a:t>loại</a:t>
            </a:r>
            <a:r>
              <a:rPr lang="vi-VN">
                <a:latin typeface="Arial"/>
                <a:cs typeface="Arial"/>
              </a:rPr>
              <a:t> văn </a:t>
            </a:r>
            <a:r>
              <a:rPr lang="vi-VN" err="1">
                <a:latin typeface="Arial"/>
                <a:cs typeface="Arial"/>
              </a:rPr>
              <a:t>bản</a:t>
            </a:r>
          </a:p>
          <a:p>
            <a:pPr marL="383540" lvl="1"/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Chuẩn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bị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dữ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liệu</a:t>
            </a:r>
            <a:endParaRPr lang="vi-VN" err="1"/>
          </a:p>
          <a:p>
            <a:pPr marL="383540" lvl="1"/>
            <a:r>
              <a:rPr lang="vi-VN">
                <a:latin typeface="Arial"/>
                <a:cs typeface="Arial"/>
              </a:rPr>
              <a:t> Xây </a:t>
            </a:r>
            <a:r>
              <a:rPr lang="vi-VN" err="1">
                <a:latin typeface="Arial"/>
                <a:cs typeface="Arial"/>
              </a:rPr>
              <a:t>dựng</a:t>
            </a:r>
            <a:r>
              <a:rPr lang="vi-VN">
                <a:latin typeface="Arial"/>
                <a:cs typeface="Arial"/>
              </a:rPr>
              <a:t> mô </a:t>
            </a:r>
            <a:r>
              <a:rPr lang="vi-VN" err="1">
                <a:latin typeface="Arial"/>
                <a:cs typeface="Arial"/>
              </a:rPr>
              <a:t>hình</a:t>
            </a:r>
            <a:r>
              <a:rPr lang="vi-VN">
                <a:latin typeface="Arial"/>
                <a:cs typeface="Arial"/>
              </a:rPr>
              <a:t> phân </a:t>
            </a:r>
            <a:r>
              <a:rPr lang="vi-VN" err="1">
                <a:latin typeface="Arial"/>
                <a:cs typeface="Arial"/>
              </a:rPr>
              <a:t>loại</a:t>
            </a:r>
            <a:r>
              <a:rPr lang="vi-VN">
                <a:latin typeface="Arial"/>
                <a:cs typeface="Arial"/>
              </a:rPr>
              <a:t> văn </a:t>
            </a:r>
            <a:r>
              <a:rPr lang="vi-VN" err="1">
                <a:latin typeface="Arial"/>
                <a:cs typeface="Arial"/>
              </a:rPr>
              <a:t>bản</a:t>
            </a:r>
          </a:p>
          <a:p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088BF0C-9541-4ECF-A0A2-8CCE1579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5DBFF7A-E691-402F-A9AD-2B62C8A5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3A8B3196-2677-4B7E-8312-30D42CFD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419" y="1425883"/>
            <a:ext cx="3145766" cy="45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16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C9572A-7761-403B-9335-20F9D551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>
                <a:latin typeface="Arial"/>
                <a:cs typeface="Arial"/>
              </a:rPr>
              <a:t>5.2. Chuẩn bị dữ liệu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F3FDBE-F5AC-4E15-83F6-231EFE7D0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182757"/>
            <a:ext cx="7339585" cy="4686338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383540" lvl="1"/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Tách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từ</a:t>
            </a:r>
          </a:p>
          <a:p>
            <a:pPr marL="669290" lvl="2"/>
            <a:r>
              <a:rPr lang="vi-VN">
                <a:latin typeface="Arial"/>
                <a:cs typeface="Arial"/>
              </a:rPr>
              <a:t> Công </a:t>
            </a:r>
            <a:r>
              <a:rPr lang="vi-VN" err="1">
                <a:latin typeface="Arial"/>
                <a:cs typeface="Arial"/>
              </a:rPr>
              <a:t>nghệ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sử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dụng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sử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dụng</a:t>
            </a:r>
            <a:r>
              <a:rPr lang="vi-VN">
                <a:latin typeface="Arial"/>
                <a:cs typeface="Arial"/>
              </a:rPr>
              <a:t> thư </a:t>
            </a:r>
            <a:r>
              <a:rPr lang="vi-VN" err="1">
                <a:latin typeface="Arial"/>
                <a:cs typeface="Arial"/>
              </a:rPr>
              <a:t>viện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Pyvi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để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tách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từ</a:t>
            </a:r>
            <a:endParaRPr lang="vi-VN">
              <a:latin typeface="Arial"/>
              <a:cs typeface="Arial"/>
            </a:endParaRPr>
          </a:p>
          <a:p>
            <a:pPr marL="383540" lvl="1"/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Chuẩn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hóa</a:t>
            </a:r>
            <a:r>
              <a:rPr lang="vi-VN">
                <a:latin typeface="Arial"/>
                <a:cs typeface="Arial"/>
              </a:rPr>
              <a:t> câu</a:t>
            </a:r>
          </a:p>
          <a:p>
            <a:pPr marL="669290" lvl="2"/>
            <a:r>
              <a:rPr lang="vi-VN" err="1">
                <a:latin typeface="Arial"/>
                <a:cs typeface="Arial"/>
              </a:rPr>
              <a:t>Bỏ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các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thẻ</a:t>
            </a:r>
            <a:r>
              <a:rPr lang="vi-VN">
                <a:latin typeface="Arial"/>
                <a:cs typeface="Arial"/>
              </a:rPr>
              <a:t> trong văn </a:t>
            </a:r>
            <a:r>
              <a:rPr lang="vi-VN" err="1">
                <a:latin typeface="Arial"/>
                <a:cs typeface="Arial"/>
              </a:rPr>
              <a:t>bản</a:t>
            </a:r>
            <a:endParaRPr lang="vi-VN">
              <a:latin typeface="Arial"/>
              <a:cs typeface="Arial"/>
            </a:endParaRPr>
          </a:p>
          <a:p>
            <a:pPr marL="669290" lvl="2"/>
            <a:r>
              <a:rPr lang="vi-VN" err="1">
                <a:latin typeface="Arial"/>
                <a:cs typeface="Arial"/>
              </a:rPr>
              <a:t>Loại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bỏ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các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kí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tự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đặc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biệt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khoảng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trắng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thừa</a:t>
            </a:r>
            <a:endParaRPr lang="vi-VN">
              <a:latin typeface="Arial"/>
              <a:cs typeface="Arial"/>
            </a:endParaRPr>
          </a:p>
          <a:p>
            <a:pPr marL="669290" lvl="2"/>
            <a:r>
              <a:rPr lang="vi-VN" err="1">
                <a:latin typeface="Arial"/>
                <a:cs typeface="Arial"/>
              </a:rPr>
              <a:t>Bỏ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các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chữ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số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chuyển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chữ</a:t>
            </a:r>
            <a:r>
              <a:rPr lang="vi-VN">
                <a:latin typeface="Arial"/>
                <a:cs typeface="Arial"/>
              </a:rPr>
              <a:t> hoa </a:t>
            </a:r>
            <a:r>
              <a:rPr lang="vi-VN" err="1">
                <a:latin typeface="Arial"/>
                <a:cs typeface="Arial"/>
              </a:rPr>
              <a:t>về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chữ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thường</a:t>
            </a:r>
            <a:endParaRPr lang="vi-VN">
              <a:latin typeface="Arial"/>
              <a:cs typeface="Arial"/>
            </a:endParaRPr>
          </a:p>
          <a:p>
            <a:pPr marL="669290" lvl="2"/>
            <a:r>
              <a:rPr lang="vi-VN" err="1">
                <a:latin typeface="Arial"/>
                <a:cs typeface="Arial"/>
              </a:rPr>
              <a:t>Loại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bỏ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stopword</a:t>
            </a:r>
            <a:r>
              <a:rPr lang="vi-VN">
                <a:latin typeface="Arial"/>
                <a:cs typeface="Arial"/>
              </a:rPr>
              <a:t>: </a:t>
            </a:r>
            <a:r>
              <a:rPr lang="vi-VN" err="1">
                <a:latin typeface="Arial"/>
                <a:cs typeface="Arial"/>
              </a:rPr>
              <a:t>sử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dụng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StopWordsRemover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của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Spark</a:t>
            </a:r>
            <a:r>
              <a:rPr lang="vi-VN">
                <a:latin typeface="Arial"/>
                <a:cs typeface="Arial"/>
              </a:rPr>
              <a:t> ML </a:t>
            </a:r>
            <a:r>
              <a:rPr lang="vi-VN" err="1">
                <a:latin typeface="Arial"/>
                <a:cs typeface="Arial"/>
              </a:rPr>
              <a:t>Feature</a:t>
            </a:r>
            <a:endParaRPr lang="vi-VN" err="1"/>
          </a:p>
          <a:p>
            <a:pPr marL="383540" lvl="1"/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Vector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hóa</a:t>
            </a:r>
          </a:p>
          <a:p>
            <a:pPr marL="669290" lvl="2"/>
            <a:r>
              <a:rPr lang="vi-VN">
                <a:latin typeface="Arial"/>
                <a:cs typeface="Arial"/>
              </a:rPr>
              <a:t>Phương </a:t>
            </a:r>
            <a:r>
              <a:rPr lang="vi-VN" err="1">
                <a:latin typeface="Arial"/>
                <a:cs typeface="Arial"/>
              </a:rPr>
              <a:t>pháp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sử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dụng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tf-idf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để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mã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hóa</a:t>
            </a:r>
            <a:r>
              <a:rPr lang="vi-VN">
                <a:latin typeface="Arial"/>
                <a:cs typeface="Arial"/>
              </a:rPr>
              <a:t> văn </a:t>
            </a:r>
            <a:r>
              <a:rPr lang="vi-VN" err="1">
                <a:latin typeface="Arial"/>
                <a:cs typeface="Arial"/>
              </a:rPr>
              <a:t>bản</a:t>
            </a:r>
            <a:endParaRPr lang="vi-VN">
              <a:latin typeface="Arial"/>
              <a:cs typeface="Arial"/>
            </a:endParaRPr>
          </a:p>
          <a:p>
            <a:pPr marL="669290" lvl="2"/>
            <a:r>
              <a:rPr lang="vi-VN">
                <a:latin typeface="Arial"/>
                <a:cs typeface="Arial"/>
              </a:rPr>
              <a:t>Công </a:t>
            </a:r>
            <a:r>
              <a:rPr lang="vi-VN" err="1">
                <a:latin typeface="Arial"/>
                <a:cs typeface="Arial"/>
              </a:rPr>
              <a:t>nghệ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sử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dụng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CountVectorizer</a:t>
            </a:r>
            <a:r>
              <a:rPr lang="vi-VN">
                <a:latin typeface="Arial"/>
                <a:cs typeface="Arial"/>
              </a:rPr>
              <a:t> trong </a:t>
            </a:r>
            <a:r>
              <a:rPr lang="vi-VN" err="1">
                <a:latin typeface="Arial"/>
                <a:cs typeface="Arial"/>
              </a:rPr>
              <a:t>Spark</a:t>
            </a:r>
            <a:r>
              <a:rPr lang="vi-VN">
                <a:latin typeface="Arial"/>
                <a:cs typeface="Arial"/>
              </a:rPr>
              <a:t> ML </a:t>
            </a:r>
            <a:r>
              <a:rPr lang="vi-VN" err="1">
                <a:latin typeface="Arial"/>
                <a:cs typeface="Arial"/>
              </a:rPr>
              <a:t>Feature</a:t>
            </a:r>
          </a:p>
          <a:p>
            <a:pPr marL="383540" lvl="1"/>
            <a:r>
              <a:rPr lang="vi-VN">
                <a:latin typeface="Arial"/>
                <a:cs typeface="Arial"/>
              </a:rPr>
              <a:t> Phân chia </a:t>
            </a:r>
            <a:r>
              <a:rPr lang="vi-VN" err="1">
                <a:latin typeface="Arial"/>
                <a:cs typeface="Arial"/>
              </a:rPr>
              <a:t>tập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dữ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liệu</a:t>
            </a:r>
          </a:p>
          <a:p>
            <a:pPr marL="669290" lvl="2"/>
            <a:r>
              <a:rPr lang="vi-VN">
                <a:latin typeface="Arial"/>
                <a:cs typeface="Arial"/>
              </a:rPr>
              <a:t>Phân chia </a:t>
            </a:r>
            <a:r>
              <a:rPr lang="vi-VN" err="1">
                <a:latin typeface="Arial"/>
                <a:cs typeface="Arial"/>
              </a:rPr>
              <a:t>dữ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liệu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huấn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luyện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và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dữ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liệu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đánh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giá</a:t>
            </a:r>
            <a:r>
              <a:rPr lang="vi-VN">
                <a:latin typeface="Arial"/>
                <a:cs typeface="Arial"/>
              </a:rPr>
              <a:t> theo </a:t>
            </a:r>
            <a:r>
              <a:rPr lang="vi-VN" err="1">
                <a:latin typeface="Arial"/>
                <a:cs typeface="Arial"/>
              </a:rPr>
              <a:t>tỉ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lệ</a:t>
            </a:r>
            <a:r>
              <a:rPr lang="vi-VN">
                <a:latin typeface="Arial"/>
                <a:cs typeface="Arial"/>
              </a:rPr>
              <a:t> 7-3</a:t>
            </a:r>
          </a:p>
          <a:p>
            <a:pPr marL="852170" lvl="3"/>
            <a:r>
              <a:rPr lang="vi-VN" err="1">
                <a:latin typeface="Arial"/>
                <a:cs typeface="Arial"/>
              </a:rPr>
              <a:t>Dữ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liệu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huấn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luyện</a:t>
            </a:r>
            <a:r>
              <a:rPr lang="vi-VN">
                <a:latin typeface="Arial"/>
                <a:cs typeface="Arial"/>
              </a:rPr>
              <a:t>: 160001 văn </a:t>
            </a:r>
            <a:r>
              <a:rPr lang="vi-VN" err="1">
                <a:latin typeface="Arial"/>
                <a:cs typeface="Arial"/>
              </a:rPr>
              <a:t>bản</a:t>
            </a:r>
          </a:p>
          <a:p>
            <a:pPr marL="852170" lvl="3"/>
            <a:r>
              <a:rPr lang="vi-VN" err="1">
                <a:latin typeface="Arial"/>
                <a:cs typeface="Arial"/>
              </a:rPr>
              <a:t>Dữ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liệu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đánh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giá</a:t>
            </a:r>
            <a:r>
              <a:rPr lang="vi-VN">
                <a:latin typeface="Arial"/>
                <a:cs typeface="Arial"/>
              </a:rPr>
              <a:t>: 69007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2856DD6-F232-4A4F-AC5B-2CDA8092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A5AF679-EBF2-4A55-94A0-9C99B011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347C5E7-078C-4FB0-8953-607FD55B68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019" y="841153"/>
            <a:ext cx="1714881" cy="53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6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9118-D86E-47BC-AAB3-2E4C550D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7A1A-FE61-4158-8581-35B9A47E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err="1"/>
              <a:t>Giới</a:t>
            </a:r>
            <a:r>
              <a:rPr lang="en-US"/>
              <a:t> thiệu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Tổng quan hệ thống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/>
              <a:t>Thu thập, </a:t>
            </a:r>
            <a:r>
              <a:rPr lang="en-US" err="1"/>
              <a:t>xử</a:t>
            </a:r>
            <a:r>
              <a:rPr lang="en-US"/>
              <a:t> lý và </a:t>
            </a:r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/>
              <a:t>Quản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/>
              <a:t>ELK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Phân loại văn bản sử dụng SparkML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Tổng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60FD-9294-4752-94E5-AC43E9EB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FCD4-17B6-4A19-A1FE-D14BF43CD6EC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E0999-B0E2-4FBA-A5F9-9721B2D0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99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6BD68B-1DBB-4890-A0C5-B75A573C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>
                <a:latin typeface="Arial"/>
                <a:cs typeface="Arial"/>
              </a:rPr>
              <a:t>5.3. Mô </a:t>
            </a:r>
            <a:r>
              <a:rPr lang="vi-VN" err="1">
                <a:latin typeface="Arial"/>
                <a:cs typeface="Arial"/>
              </a:rPr>
              <a:t>hình</a:t>
            </a:r>
            <a:r>
              <a:rPr lang="vi-VN">
                <a:latin typeface="Arial"/>
                <a:cs typeface="Arial"/>
              </a:rPr>
              <a:t> phân </a:t>
            </a:r>
            <a:r>
              <a:rPr lang="vi-VN" err="1">
                <a:latin typeface="Arial"/>
                <a:cs typeface="Arial"/>
              </a:rPr>
              <a:t>loại</a:t>
            </a:r>
            <a:r>
              <a:rPr lang="vi-VN">
                <a:latin typeface="Arial"/>
                <a:cs typeface="Arial"/>
              </a:rPr>
              <a:t> văn </a:t>
            </a:r>
            <a:r>
              <a:rPr lang="vi-VN" err="1">
                <a:latin typeface="Arial"/>
                <a:cs typeface="Arial"/>
              </a:rPr>
              <a:t>bản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140B71E-F8C4-448C-9385-DA8B25FC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vi-VN">
                <a:latin typeface="Arial"/>
                <a:cs typeface="Arial"/>
              </a:rPr>
              <a:t> Phương </a:t>
            </a:r>
            <a:r>
              <a:rPr lang="vi-VN" err="1">
                <a:latin typeface="Arial"/>
                <a:cs typeface="Arial"/>
              </a:rPr>
              <a:t>pháp</a:t>
            </a:r>
            <a:r>
              <a:rPr lang="vi-VN">
                <a:latin typeface="Arial"/>
                <a:cs typeface="Arial"/>
              </a:rPr>
              <a:t>:</a:t>
            </a:r>
            <a:endParaRPr lang="vi-VN"/>
          </a:p>
          <a:p>
            <a:pPr marL="383540" lvl="1"/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Sử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dụng</a:t>
            </a:r>
            <a:r>
              <a:rPr lang="vi-VN">
                <a:latin typeface="Arial"/>
                <a:cs typeface="Arial"/>
              </a:rPr>
              <a:t> mô </a:t>
            </a:r>
            <a:r>
              <a:rPr lang="vi-VN" err="1">
                <a:latin typeface="Arial"/>
                <a:cs typeface="Arial"/>
              </a:rPr>
              <a:t>hình</a:t>
            </a:r>
            <a:r>
              <a:rPr lang="vi-VN">
                <a:latin typeface="Arial"/>
                <a:cs typeface="Arial"/>
              </a:rPr>
              <a:t> phân </a:t>
            </a:r>
            <a:r>
              <a:rPr lang="vi-VN" err="1">
                <a:latin typeface="Arial"/>
                <a:cs typeface="Arial"/>
              </a:rPr>
              <a:t>loại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xác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suất</a:t>
            </a:r>
            <a:r>
              <a:rPr lang="vi-VN">
                <a:latin typeface="Arial"/>
                <a:cs typeface="Arial"/>
              </a:rPr>
              <a:t> cơ </a:t>
            </a:r>
            <a:r>
              <a:rPr lang="vi-VN" err="1">
                <a:latin typeface="Arial"/>
                <a:cs typeface="Arial"/>
              </a:rPr>
              <a:t>bản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Naive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Bayes</a:t>
            </a:r>
            <a:r>
              <a:rPr lang="vi-VN">
                <a:latin typeface="Arial"/>
                <a:cs typeface="Arial"/>
              </a:rPr>
              <a:t> </a:t>
            </a:r>
          </a:p>
          <a:p>
            <a:r>
              <a:rPr lang="vi-VN">
                <a:latin typeface="Arial"/>
                <a:cs typeface="Arial"/>
              </a:rPr>
              <a:t> Công </a:t>
            </a:r>
            <a:r>
              <a:rPr lang="vi-VN" err="1">
                <a:latin typeface="Arial"/>
                <a:cs typeface="Arial"/>
              </a:rPr>
              <a:t>nghệ</a:t>
            </a:r>
            <a:r>
              <a:rPr lang="vi-VN">
                <a:latin typeface="Arial"/>
                <a:cs typeface="Arial"/>
              </a:rPr>
              <a:t>:</a:t>
            </a:r>
          </a:p>
          <a:p>
            <a:pPr marL="383540" lvl="1"/>
            <a:r>
              <a:rPr lang="vi-VN">
                <a:latin typeface="Arial"/>
                <a:cs typeface="Arial"/>
              </a:rPr>
              <a:t> Xây </a:t>
            </a:r>
            <a:r>
              <a:rPr lang="vi-VN" err="1">
                <a:latin typeface="Arial"/>
                <a:cs typeface="Arial"/>
              </a:rPr>
              <a:t>dựng</a:t>
            </a:r>
            <a:r>
              <a:rPr lang="vi-VN">
                <a:latin typeface="Arial"/>
                <a:cs typeface="Arial"/>
              </a:rPr>
              <a:t> mô </a:t>
            </a:r>
            <a:r>
              <a:rPr lang="vi-VN" err="1">
                <a:latin typeface="Arial"/>
                <a:cs typeface="Arial"/>
              </a:rPr>
              <a:t>hình</a:t>
            </a:r>
            <a:r>
              <a:rPr lang="vi-VN">
                <a:latin typeface="Arial"/>
                <a:cs typeface="Arial"/>
              </a:rPr>
              <a:t> phân </a:t>
            </a:r>
            <a:r>
              <a:rPr lang="vi-VN" err="1">
                <a:latin typeface="Arial"/>
                <a:cs typeface="Arial"/>
              </a:rPr>
              <a:t>loại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bằng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NaiveBayes</a:t>
            </a:r>
            <a:r>
              <a:rPr lang="vi-VN">
                <a:latin typeface="Arial"/>
                <a:cs typeface="Arial"/>
              </a:rPr>
              <a:t> trong </a:t>
            </a:r>
            <a:r>
              <a:rPr lang="vi-VN" err="1">
                <a:latin typeface="Arial"/>
                <a:cs typeface="Arial"/>
              </a:rPr>
              <a:t>SparkML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Classification</a:t>
            </a:r>
            <a:endParaRPr lang="vi-VN">
              <a:latin typeface="Arial"/>
              <a:cs typeface="Arial"/>
            </a:endParaRPr>
          </a:p>
          <a:p>
            <a:pPr marL="383540" lvl="1"/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Đánh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giá</a:t>
            </a:r>
            <a:r>
              <a:rPr lang="vi-VN">
                <a:latin typeface="Arial"/>
                <a:cs typeface="Arial"/>
              </a:rPr>
              <a:t> mô </a:t>
            </a:r>
            <a:r>
              <a:rPr lang="vi-VN" err="1">
                <a:latin typeface="Arial"/>
                <a:cs typeface="Arial"/>
              </a:rPr>
              <a:t>hình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bằng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MulticlassClassificationEvaluator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với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độ</a:t>
            </a:r>
            <a:r>
              <a:rPr lang="vi-VN">
                <a:latin typeface="Arial"/>
                <a:cs typeface="Arial"/>
              </a:rPr>
              <a:t> đo </a:t>
            </a:r>
            <a:r>
              <a:rPr lang="vi-VN" err="1">
                <a:latin typeface="Arial"/>
                <a:cs typeface="Arial"/>
              </a:rPr>
              <a:t>accuracy</a:t>
            </a:r>
            <a:r>
              <a:rPr lang="vi-VN">
                <a:latin typeface="Arial"/>
                <a:cs typeface="Arial"/>
              </a:rPr>
              <a:t> trong </a:t>
            </a:r>
            <a:r>
              <a:rPr lang="vi-VN" err="1">
                <a:latin typeface="Arial"/>
                <a:cs typeface="Arial"/>
              </a:rPr>
              <a:t>SparkML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evaluation</a:t>
            </a:r>
            <a:endParaRPr lang="vi-VN" err="1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761A298-FB19-40AB-98AA-5C2D418C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7B4698A-5FEF-4B9C-A476-C1B7EC9D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44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0FF89A-CF87-4743-ACA1-C8AF023F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>
                <a:latin typeface="Arial"/>
                <a:cs typeface="Arial"/>
              </a:rPr>
              <a:t>5.4. Huấn </a:t>
            </a:r>
            <a:r>
              <a:rPr lang="vi-VN" err="1">
                <a:latin typeface="Arial"/>
                <a:cs typeface="Arial"/>
              </a:rPr>
              <a:t>luyện</a:t>
            </a:r>
            <a:r>
              <a:rPr lang="vi-VN">
                <a:latin typeface="Arial"/>
                <a:cs typeface="Arial"/>
              </a:rPr>
              <a:t> mô </a:t>
            </a:r>
            <a:r>
              <a:rPr lang="vi-VN" err="1">
                <a:latin typeface="Arial"/>
                <a:cs typeface="Arial"/>
              </a:rPr>
              <a:t>hình</a:t>
            </a:r>
            <a:r>
              <a:rPr lang="vi-VN">
                <a:latin typeface="Arial"/>
                <a:cs typeface="Arial"/>
              </a:rPr>
              <a:t> phân </a:t>
            </a:r>
            <a:r>
              <a:rPr lang="vi-VN" err="1">
                <a:latin typeface="Arial"/>
                <a:cs typeface="Arial"/>
              </a:rPr>
              <a:t>loại</a:t>
            </a:r>
            <a:r>
              <a:rPr lang="vi-VN">
                <a:latin typeface="Arial"/>
                <a:cs typeface="Arial"/>
              </a:rPr>
              <a:t> văn </a:t>
            </a:r>
            <a:r>
              <a:rPr lang="vi-VN" err="1">
                <a:latin typeface="Arial"/>
                <a:cs typeface="Arial"/>
              </a:rPr>
              <a:t>bản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BFE1DA9-DD12-49AF-9077-E151F431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vi-VN">
                <a:latin typeface="Arial"/>
                <a:cs typeface="Arial"/>
              </a:rPr>
              <a:t>Job </a:t>
            </a:r>
            <a:r>
              <a:rPr lang="vi-VN" err="1">
                <a:latin typeface="Arial"/>
                <a:cs typeface="Arial"/>
              </a:rPr>
              <a:t>huấn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luyện</a:t>
            </a:r>
            <a:r>
              <a:rPr lang="vi-VN">
                <a:latin typeface="Arial"/>
                <a:cs typeface="Arial"/>
              </a:rPr>
              <a:t> mô </a:t>
            </a:r>
            <a:r>
              <a:rPr lang="vi-VN" err="1">
                <a:latin typeface="Arial"/>
                <a:cs typeface="Arial"/>
              </a:rPr>
              <a:t>hình</a:t>
            </a:r>
            <a:r>
              <a:rPr lang="vi-VN">
                <a:latin typeface="Arial"/>
                <a:cs typeface="Arial"/>
              </a:rPr>
              <a:t> phân </a:t>
            </a:r>
            <a:r>
              <a:rPr lang="vi-VN" err="1">
                <a:latin typeface="Arial"/>
                <a:cs typeface="Arial"/>
              </a:rPr>
              <a:t>loại</a:t>
            </a:r>
            <a:r>
              <a:rPr lang="vi-VN">
                <a:latin typeface="Arial"/>
                <a:cs typeface="Arial"/>
              </a:rPr>
              <a:t> văn </a:t>
            </a:r>
            <a:r>
              <a:rPr lang="vi-VN" err="1">
                <a:latin typeface="Arial"/>
                <a:cs typeface="Arial"/>
              </a:rPr>
              <a:t>bản</a:t>
            </a:r>
            <a:r>
              <a:rPr lang="vi-VN">
                <a:latin typeface="Arial"/>
                <a:cs typeface="Arial"/>
              </a:rPr>
              <a:t> trên </a:t>
            </a:r>
            <a:r>
              <a:rPr lang="vi-VN" err="1">
                <a:latin typeface="Arial"/>
                <a:cs typeface="Arial"/>
              </a:rPr>
              <a:t>Spark</a:t>
            </a:r>
            <a:endParaRPr lang="vi-VN">
              <a:latin typeface="Arial"/>
              <a:cs typeface="Arial"/>
            </a:endParaRPr>
          </a:p>
          <a:p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4B28A43-B729-4964-A02E-D6975D70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1B2E382-7865-4147-8BD3-492A9984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F8483DE1-2EC9-43E9-A704-7887F2651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4" t="17056" r="956" b="-778"/>
          <a:stretch/>
        </p:blipFill>
        <p:spPr>
          <a:xfrm>
            <a:off x="1434637" y="1590260"/>
            <a:ext cx="9322725" cy="46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54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BA59A1-C731-4F04-8D1D-43E2863F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>
                <a:latin typeface="Arial"/>
                <a:cs typeface="Arial"/>
              </a:rPr>
              <a:t>5.4. Huấn </a:t>
            </a:r>
            <a:r>
              <a:rPr lang="vi-VN" err="1">
                <a:latin typeface="Arial"/>
                <a:cs typeface="Arial"/>
              </a:rPr>
              <a:t>luyện</a:t>
            </a:r>
            <a:r>
              <a:rPr lang="vi-VN">
                <a:latin typeface="Arial"/>
                <a:cs typeface="Arial"/>
              </a:rPr>
              <a:t> mô </a:t>
            </a:r>
            <a:r>
              <a:rPr lang="vi-VN" err="1">
                <a:latin typeface="Arial"/>
                <a:cs typeface="Arial"/>
              </a:rPr>
              <a:t>hình</a:t>
            </a:r>
            <a:r>
              <a:rPr lang="vi-VN">
                <a:latin typeface="Arial"/>
                <a:cs typeface="Arial"/>
              </a:rPr>
              <a:t> phân </a:t>
            </a:r>
            <a:r>
              <a:rPr lang="vi-VN" err="1">
                <a:latin typeface="Arial"/>
                <a:cs typeface="Arial"/>
              </a:rPr>
              <a:t>loại</a:t>
            </a:r>
            <a:r>
              <a:rPr lang="vi-VN">
                <a:latin typeface="Arial"/>
                <a:cs typeface="Arial"/>
              </a:rPr>
              <a:t> văn bản (tiếp)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28FA606-D5DE-4934-ABA8-85FF45DA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vi-VN">
                <a:latin typeface="Arial"/>
                <a:cs typeface="Arial"/>
              </a:rPr>
              <a:t>Các </a:t>
            </a:r>
            <a:r>
              <a:rPr lang="vi-VN" err="1">
                <a:latin typeface="Arial"/>
                <a:cs typeface="Arial"/>
              </a:rPr>
              <a:t>job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đã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chạy</a:t>
            </a:r>
            <a:r>
              <a:rPr lang="vi-VN">
                <a:latin typeface="Arial"/>
                <a:cs typeface="Arial"/>
              </a:rPr>
              <a:t> xong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62F3C6-51C9-4785-9301-8CF5FD6A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17E2AF8-031B-420E-A035-95EAC265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3A42D2-74A1-49FE-8269-6062B7674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1" t="21575" r="2064" b="11303"/>
          <a:stretch/>
        </p:blipFill>
        <p:spPr>
          <a:xfrm>
            <a:off x="824184" y="1682496"/>
            <a:ext cx="10729678" cy="441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5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1047CE6-E3E2-4FB2-A5EC-8A39BE3B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>
                <a:latin typeface="Arial"/>
                <a:cs typeface="Arial"/>
              </a:rPr>
              <a:t>5.5. Đánh </a:t>
            </a:r>
            <a:r>
              <a:rPr lang="vi-VN" err="1">
                <a:latin typeface="Arial"/>
                <a:cs typeface="Arial"/>
              </a:rPr>
              <a:t>giá</a:t>
            </a:r>
            <a:r>
              <a:rPr lang="vi-VN">
                <a:latin typeface="Arial"/>
                <a:cs typeface="Arial"/>
              </a:rPr>
              <a:t> mô </a:t>
            </a:r>
            <a:r>
              <a:rPr lang="vi-VN" err="1">
                <a:latin typeface="Arial"/>
                <a:cs typeface="Arial"/>
              </a:rPr>
              <a:t>hình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và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quá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trình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xử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lí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B3D8164-3700-400A-AF87-6C4765D0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vi-VN">
                <a:latin typeface="Arial"/>
                <a:cs typeface="Arial"/>
              </a:rPr>
              <a:t> Thời gian chuẩn bị </a:t>
            </a:r>
            <a:r>
              <a:rPr lang="vi-VN" err="1">
                <a:latin typeface="Arial"/>
                <a:cs typeface="Arial"/>
              </a:rPr>
              <a:t>dữ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liệu</a:t>
            </a:r>
            <a:r>
              <a:rPr lang="vi-VN">
                <a:latin typeface="Arial"/>
                <a:cs typeface="Arial"/>
              </a:rPr>
              <a:t>: 40 </a:t>
            </a:r>
            <a:r>
              <a:rPr lang="vi-VN" err="1">
                <a:latin typeface="Arial"/>
                <a:cs typeface="Arial"/>
              </a:rPr>
              <a:t>phút</a:t>
            </a:r>
            <a:endParaRPr lang="vi-VN">
              <a:latin typeface="Arial"/>
              <a:cs typeface="Arial"/>
            </a:endParaRPr>
          </a:p>
          <a:p>
            <a:r>
              <a:rPr lang="vi-VN">
                <a:latin typeface="Arial"/>
                <a:cs typeface="Arial"/>
              </a:rPr>
              <a:t> Thời gian </a:t>
            </a:r>
            <a:r>
              <a:rPr lang="vi-VN" err="1">
                <a:latin typeface="Arial"/>
                <a:cs typeface="Arial"/>
              </a:rPr>
              <a:t>huấn</a:t>
            </a:r>
            <a:r>
              <a:rPr lang="vi-VN">
                <a:latin typeface="Arial"/>
                <a:cs typeface="Arial"/>
              </a:rPr>
              <a:t> luyện: 35 phút</a:t>
            </a:r>
          </a:p>
          <a:p>
            <a:r>
              <a:rPr lang="vi-VN">
                <a:latin typeface="Arial"/>
                <a:cs typeface="Arial"/>
              </a:rPr>
              <a:t> Thời gian kiểm </a:t>
            </a:r>
            <a:r>
              <a:rPr lang="vi-VN" err="1">
                <a:latin typeface="Arial"/>
                <a:cs typeface="Arial"/>
              </a:rPr>
              <a:t>thử</a:t>
            </a:r>
            <a:r>
              <a:rPr lang="vi-VN">
                <a:latin typeface="Arial"/>
                <a:cs typeface="Arial"/>
              </a:rPr>
              <a:t>: 9 phút</a:t>
            </a:r>
          </a:p>
          <a:p>
            <a:r>
              <a:rPr lang="vi-VN">
                <a:latin typeface="Arial"/>
                <a:cs typeface="Arial"/>
              </a:rPr>
              <a:t> Chất </a:t>
            </a:r>
            <a:r>
              <a:rPr lang="vi-VN" err="1">
                <a:latin typeface="Arial"/>
                <a:cs typeface="Arial"/>
              </a:rPr>
              <a:t>lượng</a:t>
            </a:r>
            <a:r>
              <a:rPr lang="vi-VN">
                <a:latin typeface="Arial"/>
                <a:cs typeface="Arial"/>
              </a:rPr>
              <a:t> mô </a:t>
            </a:r>
            <a:r>
              <a:rPr lang="vi-VN" err="1">
                <a:latin typeface="Arial"/>
                <a:cs typeface="Arial"/>
              </a:rPr>
              <a:t>hình</a:t>
            </a:r>
            <a:r>
              <a:rPr lang="vi-VN">
                <a:latin typeface="Arial"/>
                <a:cs typeface="Arial"/>
              </a:rPr>
              <a:t>: 73.84%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9F774FF-0150-4B0B-ADBA-A83A4959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A9D34A0-CC50-45DA-8BC4-307259F0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50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1970-FDA3-4761-A993-9FFB5ED5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6. Tổng kết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7F92-4092-450F-A5E7-5C307BA4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Các kết quả đã đạt được</a:t>
            </a:r>
          </a:p>
          <a:p>
            <a:pPr lvl="1"/>
            <a:r>
              <a:rPr lang="en-US"/>
              <a:t> Xây dựng và cài đặt hệ thống thu thập, xử lí và lưu trữ dữ liệu</a:t>
            </a:r>
          </a:p>
          <a:p>
            <a:pPr lvl="2"/>
            <a:r>
              <a:rPr lang="en-US"/>
              <a:t>Lưu trữ và xử lí phân tán.</a:t>
            </a:r>
          </a:p>
          <a:p>
            <a:pPr lvl="2"/>
            <a:r>
              <a:rPr lang="en-US"/>
              <a:t>Đảm bảo một số tính chất của hệ thống dữ liệu lớn: có khả năng mở rộng, lưu trữ đảm bảo sẵn sàng dữ liệu, có khả năng biểu diễn dữ liệu.</a:t>
            </a:r>
          </a:p>
          <a:p>
            <a:pPr lvl="2"/>
            <a:r>
              <a:rPr lang="en-US"/>
              <a:t>Sử dụng dữ liệu để xây dựng mô hinh phân loại văn bản.</a:t>
            </a:r>
          </a:p>
          <a:p>
            <a:r>
              <a:rPr lang="en-US"/>
              <a:t> Hướng phát triển</a:t>
            </a:r>
          </a:p>
          <a:p>
            <a:pPr lvl="1"/>
            <a:r>
              <a:rPr lang="en-US"/>
              <a:t> Thu thập dữ liệu thời gian thực, ứng dụng Spark Streaming và Kafka.</a:t>
            </a:r>
          </a:p>
          <a:p>
            <a:pPr lvl="1"/>
            <a:r>
              <a:rPr lang="en-US"/>
              <a:t> Sử dụng đầu vào của Logstash là file từ HDFS thay vì file local.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50B7-381B-4213-95C4-EF171106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E09CC-1FD1-4F7A-94A5-13D6E20E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56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D06D-9E31-4448-8947-8C88FAF2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48BB9-64F6-4A20-A50A-89D5EDD1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7323-4CCA-4FC2-9708-A20C44A1DD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30437" y="2737602"/>
            <a:ext cx="7731125" cy="31019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/>
              <a:t>Cảm ơn thầy và các bạn đã lắng nghe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811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2DB4-CEB0-4369-BD10-0D8E1F65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1. Giới thiệu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804C-06AA-4B50-B548-3A76C93E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quý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đại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nay</a:t>
            </a:r>
          </a:p>
          <a:p>
            <a:pPr lvl="1"/>
            <a:r>
              <a:rPr lang="en-US"/>
              <a:t> </a:t>
            </a:r>
            <a:r>
              <a:rPr lang="en-US" err="1"/>
              <a:t>Nắm</a:t>
            </a:r>
            <a:r>
              <a:rPr lang="en-US"/>
              <a:t> </a:t>
            </a:r>
            <a:r>
              <a:rPr lang="en-US" err="1"/>
              <a:t>bắt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nên</a:t>
            </a:r>
            <a:r>
              <a:rPr lang="en-US"/>
              <a:t> </a:t>
            </a:r>
            <a:r>
              <a:rPr lang="en-US" err="1"/>
              <a:t>lợi</a:t>
            </a:r>
            <a:r>
              <a:rPr lang="en-US"/>
              <a:t> </a:t>
            </a:r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quốc</a:t>
            </a:r>
            <a:r>
              <a:rPr lang="en-US"/>
              <a:t> </a:t>
            </a:r>
            <a:r>
              <a:rPr lang="en-US" err="1"/>
              <a:t>gia</a:t>
            </a:r>
            <a:r>
              <a:rPr lang="en-US"/>
              <a:t>, </a:t>
            </a:r>
            <a:r>
              <a:rPr lang="en-US" err="1"/>
              <a:t>tổ</a:t>
            </a:r>
            <a:r>
              <a:rPr lang="en-US"/>
              <a:t> </a:t>
            </a: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</a:t>
            </a:r>
          </a:p>
          <a:p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án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: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nhỏ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:</a:t>
            </a:r>
          </a:p>
          <a:p>
            <a:pPr lvl="1"/>
            <a:r>
              <a:rPr lang="en-US"/>
              <a:t> Thu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trừ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trực</a:t>
            </a:r>
            <a:r>
              <a:rPr lang="en-US"/>
              <a:t> </a:t>
            </a:r>
            <a:r>
              <a:rPr lang="en-US" err="1"/>
              <a:t>tuyến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tán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lí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sạch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lvl="1"/>
            <a:r>
              <a:rPr lang="en-US"/>
              <a:t> Quản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thập</a:t>
            </a:r>
          </a:p>
          <a:p>
            <a:pPr lvl="1"/>
            <a:r>
              <a:rPr lang="en-US"/>
              <a:t> Xây dựng mô hình phân loại văn bản</a:t>
            </a:r>
          </a:p>
          <a:p>
            <a:pPr lvl="1"/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4C11D-CEF6-4FFB-A71F-96E267CF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CF3FA-9E3C-41CC-84C3-572B88560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B4B3-99D4-4534-ACE3-14BB0647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2. Tổng quan hệ thống</a:t>
            </a:r>
            <a:endParaRPr lang="vi-V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F5805-3A4D-425B-87C4-B839E31C8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172818"/>
            <a:ext cx="4462272" cy="4696277"/>
          </a:xfrm>
        </p:spPr>
        <p:txBody>
          <a:bodyPr/>
          <a:lstStyle/>
          <a:p>
            <a:r>
              <a:rPr lang="en-US"/>
              <a:t> Các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:</a:t>
            </a:r>
          </a:p>
          <a:p>
            <a:pPr lvl="1"/>
            <a:r>
              <a:rPr lang="en-US"/>
              <a:t>Thu thập dữ liệu: Scrapy</a:t>
            </a:r>
          </a:p>
          <a:p>
            <a:pPr lvl="1"/>
            <a:r>
              <a:rPr lang="en-US"/>
              <a:t> Lưu trữ dữ liệu: Hadoop</a:t>
            </a:r>
          </a:p>
          <a:p>
            <a:pPr lvl="1"/>
            <a:r>
              <a:rPr lang="en-US"/>
              <a:t> Xử lí và tích hợp dữ liệu: Spark</a:t>
            </a:r>
          </a:p>
          <a:p>
            <a:pPr lvl="1"/>
            <a:r>
              <a:rPr lang="en-US"/>
              <a:t> Biểu diễn dữ liệu: ELK Stack</a:t>
            </a:r>
          </a:p>
          <a:p>
            <a:r>
              <a:rPr lang="en-US"/>
              <a:t> Đạt được các yêu cầu đối với hệ thống dữ liệu lớn về:</a:t>
            </a:r>
          </a:p>
          <a:p>
            <a:pPr lvl="1"/>
            <a:r>
              <a:rPr lang="en-US"/>
              <a:t> Khả năng mở rộng</a:t>
            </a:r>
          </a:p>
          <a:p>
            <a:pPr lvl="1"/>
            <a:r>
              <a:rPr lang="en-US"/>
              <a:t> Tính bền vững của dữ liệu</a:t>
            </a:r>
          </a:p>
          <a:p>
            <a:pPr lvl="1"/>
            <a:r>
              <a:rPr lang="en-US"/>
              <a:t> Tốc độ tính toán cao</a:t>
            </a:r>
          </a:p>
          <a:p>
            <a:pPr lvl="1"/>
            <a:r>
              <a:rPr lang="en-US"/>
              <a:t> Khả năng trực quan hóa dữ liệu</a:t>
            </a:r>
          </a:p>
          <a:p>
            <a:endParaRPr lang="en-US"/>
          </a:p>
          <a:p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4977-0A9F-4E00-B854-A479B222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3178-32B3-473A-B5E7-951DBCB29A4E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63CC7-7E8B-4316-A53C-473D04EC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EC84888-32C2-48C2-ACB6-F5EE30F5FA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9552" y="1558992"/>
            <a:ext cx="5899081" cy="4126190"/>
          </a:xfrm>
        </p:spPr>
      </p:pic>
    </p:spTree>
    <p:extLst>
      <p:ext uri="{BB962C8B-B14F-4D97-AF65-F5344CB8AC3E}">
        <p14:creationId xmlns:p14="http://schemas.microsoft.com/office/powerpoint/2010/main" val="104219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B98A-3434-4118-9B10-7A5EE1F9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</a:t>
            </a:r>
            <a:r>
              <a:rPr lang="en-US"/>
              <a:t>. Tổng quan hệ thống (tiếp)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6D496-6789-4710-A4D5-1A7A0B2BF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DE5A4-73A7-4CE7-8E5B-93F53D5D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1875-08B9-4162-8E30-E7310EE287DB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3D2BE5-8DBC-4FF9-89F0-41B55B5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564CAF2-447E-4795-836E-5AEE1E70E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51346"/>
              </p:ext>
            </p:extLst>
          </p:nvPr>
        </p:nvGraphicFramePr>
        <p:xfrm>
          <a:off x="2017776" y="1681186"/>
          <a:ext cx="8156448" cy="428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515">
                  <a:extLst>
                    <a:ext uri="{9D8B030D-6E8A-4147-A177-3AD203B41FA5}">
                      <a16:colId xmlns:a16="http://schemas.microsoft.com/office/drawing/2014/main" val="2171734281"/>
                    </a:ext>
                  </a:extLst>
                </a:gridCol>
                <a:gridCol w="1469311">
                  <a:extLst>
                    <a:ext uri="{9D8B030D-6E8A-4147-A177-3AD203B41FA5}">
                      <a16:colId xmlns:a16="http://schemas.microsoft.com/office/drawing/2014/main" val="3019411446"/>
                    </a:ext>
                  </a:extLst>
                </a:gridCol>
                <a:gridCol w="1469311">
                  <a:extLst>
                    <a:ext uri="{9D8B030D-6E8A-4147-A177-3AD203B41FA5}">
                      <a16:colId xmlns:a16="http://schemas.microsoft.com/office/drawing/2014/main" val="3373065546"/>
                    </a:ext>
                  </a:extLst>
                </a:gridCol>
                <a:gridCol w="1469311">
                  <a:extLst>
                    <a:ext uri="{9D8B030D-6E8A-4147-A177-3AD203B41FA5}">
                      <a16:colId xmlns:a16="http://schemas.microsoft.com/office/drawing/2014/main" val="2481063062"/>
                    </a:ext>
                  </a:extLst>
                </a:gridCol>
              </a:tblGrid>
              <a:tr h="44214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Hadoop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ELK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377187"/>
                  </a:ext>
                </a:extLst>
              </a:tr>
              <a:tr h="1389590">
                <a:tc>
                  <a:txBody>
                    <a:bodyPr/>
                    <a:lstStyle/>
                    <a:p>
                      <a:pPr lvl="1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Hostname: vostro2420</a:t>
                      </a:r>
                    </a:p>
                    <a:p>
                      <a:pPr lvl="1"/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hành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Ubuntu 18.04</a:t>
                      </a:r>
                    </a:p>
                    <a:p>
                      <a:pPr lvl="1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Chip: Core i5-3230M, </a:t>
                      </a: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cores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lvl="1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RAM: 8GB DDR3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697789"/>
                  </a:ext>
                </a:extLst>
              </a:tr>
              <a:tr h="1389590">
                <a:tc>
                  <a:txBody>
                    <a:bodyPr/>
                    <a:lstStyle/>
                    <a:p>
                      <a:pPr lvl="1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Hostname: thinkpadt530</a:t>
                      </a:r>
                    </a:p>
                    <a:p>
                      <a:pPr lvl="1"/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hành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Ubuntu 18.04</a:t>
                      </a:r>
                    </a:p>
                    <a:p>
                      <a:pPr lvl="1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Chip: Core i5-3320M, </a:t>
                      </a:r>
                      <a:r>
                        <a:rPr lang="en-US" sz="1600" b="1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cores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RAM: 6GB DDR3</a:t>
                      </a: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475214"/>
                  </a:ext>
                </a:extLst>
              </a:tr>
              <a:tr h="1010611">
                <a:tc>
                  <a:txBody>
                    <a:bodyPr/>
                    <a:lstStyle/>
                    <a:p>
                      <a:pPr lvl="1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Hostname: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asus</a:t>
                      </a: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1"/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hành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Window 10 Pro</a:t>
                      </a:r>
                    </a:p>
                    <a:p>
                      <a:pPr lvl="1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Chip: i5-6198U</a:t>
                      </a:r>
                    </a:p>
                    <a:p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RAM: 8GB DDR3 </a:t>
                      </a: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72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58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C95-22AE-41B8-B76B-15AE59BB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3. Thu </a:t>
            </a:r>
            <a:r>
              <a:rPr lang="en-US" err="1"/>
              <a:t>thập</a:t>
            </a:r>
            <a:r>
              <a:rPr lang="en-US"/>
              <a:t>,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dirty="0"/>
              <a:t>l</a:t>
            </a:r>
            <a:r>
              <a:rPr lang="vi-VN" dirty="0"/>
              <a:t>ư</a:t>
            </a:r>
            <a:r>
              <a:rPr lang="en-US"/>
              <a:t>u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E08202B-73AC-44E8-B5E7-69CCD93AE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278" y="1562877"/>
            <a:ext cx="9249476" cy="45198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18DA-4AEB-4E60-9D0A-45CC4A08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BE4-B744-4AEB-AD65-F48EA43E7529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8A2C-D3F6-4271-95A8-FAB970DA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9169C-D701-4818-B790-3F445563F7EA}"/>
              </a:ext>
            </a:extLst>
          </p:cNvPr>
          <p:cNvSpPr txBox="1"/>
          <p:nvPr/>
        </p:nvSpPr>
        <p:spPr>
          <a:xfrm>
            <a:off x="1097280" y="1039700"/>
            <a:ext cx="4432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Luồng thu thập và xử lý dữ 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6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C95-22AE-41B8-B76B-15AE59BB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3.1. Thu thập dữ liệu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957F91-57A4-466F-91F5-0603853D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2757"/>
            <a:ext cx="4216126" cy="4686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Scrapy</a:t>
            </a:r>
            <a:r>
              <a:rPr lang="en-US" dirty="0"/>
              <a:t> (</a:t>
            </a:r>
            <a:r>
              <a:rPr lang="en-US"/>
              <a:t>python).</a:t>
            </a:r>
          </a:p>
          <a:p>
            <a:pPr lvl="1"/>
            <a:r>
              <a:rPr lang="en-US"/>
              <a:t> Đầu vào: link bài báo</a:t>
            </a:r>
          </a:p>
          <a:p>
            <a:pPr lvl="1"/>
            <a:r>
              <a:rPr lang="en-US"/>
              <a:t> Đầu ra: các thông tin: tiêu đề, thể loại, nội dung, ngày đăng, link các bài báo liên quan.</a:t>
            </a:r>
            <a:endParaRPr lang="en-US" dirty="0"/>
          </a:p>
          <a:p>
            <a:pPr lvl="1"/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err="1"/>
              <a:t>chiều</a:t>
            </a:r>
            <a:r>
              <a:rPr lang="en-US"/>
              <a:t> rộng .</a:t>
            </a:r>
            <a:endParaRPr lang="en-US" dirty="0"/>
          </a:p>
          <a:p>
            <a:pPr lvl="1"/>
            <a:r>
              <a:rPr lang="en-US" dirty="0" err="1"/>
              <a:t>Nguồn</a:t>
            </a:r>
            <a:r>
              <a:rPr lang="en-US" dirty="0"/>
              <a:t>: soha.vn, baophapluat.vn, 24h.com</a:t>
            </a:r>
          </a:p>
          <a:p>
            <a:pPr lvl="1"/>
            <a:r>
              <a:rPr lang="en-US"/>
              <a:t>Thời </a:t>
            </a:r>
            <a:r>
              <a:rPr lang="en-US" dirty="0" err="1"/>
              <a:t>gian</a:t>
            </a:r>
            <a:r>
              <a:rPr lang="en-US" dirty="0"/>
              <a:t>: </a:t>
            </a:r>
            <a:r>
              <a:rPr lang="en-US"/>
              <a:t>8 giờ.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18DA-4AEB-4E60-9D0A-45CC4A08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BE4-B744-4AEB-AD65-F48EA43E7529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8A2C-D3F6-4271-95A8-FAB970DA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9A6AD9C-7F0F-47DE-A808-4690B187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275" y="1502465"/>
            <a:ext cx="5509445" cy="2737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42DA2-7183-40EA-8090-7ABC30AC2A5A}"/>
              </a:ext>
            </a:extLst>
          </p:cNvPr>
          <p:cNvSpPr txBox="1"/>
          <p:nvPr/>
        </p:nvSpPr>
        <p:spPr>
          <a:xfrm>
            <a:off x="6927911" y="4597371"/>
            <a:ext cx="354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Chi </a:t>
            </a:r>
            <a:r>
              <a:rPr lang="en-US" err="1"/>
              <a:t>tiết</a:t>
            </a:r>
            <a:r>
              <a:rPr lang="en-US"/>
              <a:t> </a:t>
            </a:r>
            <a:r>
              <a:rPr lang="en-US" err="1"/>
              <a:t>luồng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2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6C95-22AE-41B8-B76B-15AE59BB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3.1. Thu thập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(</a:t>
            </a:r>
            <a:r>
              <a:rPr lang="en-US" err="1"/>
              <a:t>tiếp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957F91-57A4-466F-91F5-0603853D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err="1"/>
              <a:t>Kết</a:t>
            </a:r>
            <a:r>
              <a:rPr lang="en-US" sz="2000"/>
              <a:t> </a:t>
            </a:r>
            <a:r>
              <a:rPr lang="en-US" sz="2000" err="1"/>
              <a:t>quả</a:t>
            </a:r>
            <a:r>
              <a:rPr lang="en-US" sz="2000"/>
              <a:t> </a:t>
            </a:r>
            <a:r>
              <a:rPr lang="en-US" sz="2000" err="1"/>
              <a:t>thu</a:t>
            </a:r>
            <a:r>
              <a:rPr lang="en-US" sz="2000"/>
              <a:t>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18DA-4AEB-4E60-9D0A-45CC4A08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BE4-B744-4AEB-AD65-F48EA43E7529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8A2C-D3F6-4271-95A8-FAB970DA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72EC351-4C61-4940-ACA1-3984DA163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75224"/>
              </p:ext>
            </p:extLst>
          </p:nvPr>
        </p:nvGraphicFramePr>
        <p:xfrm>
          <a:off x="2550273" y="2440383"/>
          <a:ext cx="7350187" cy="235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242">
                  <a:extLst>
                    <a:ext uri="{9D8B030D-6E8A-4147-A177-3AD203B41FA5}">
                      <a16:colId xmlns:a16="http://schemas.microsoft.com/office/drawing/2014/main" val="2162198370"/>
                    </a:ext>
                  </a:extLst>
                </a:gridCol>
                <a:gridCol w="1844405">
                  <a:extLst>
                    <a:ext uri="{9D8B030D-6E8A-4147-A177-3AD203B41FA5}">
                      <a16:colId xmlns:a16="http://schemas.microsoft.com/office/drawing/2014/main" val="327008740"/>
                    </a:ext>
                  </a:extLst>
                </a:gridCol>
                <a:gridCol w="1889769">
                  <a:extLst>
                    <a:ext uri="{9D8B030D-6E8A-4147-A177-3AD203B41FA5}">
                      <a16:colId xmlns:a16="http://schemas.microsoft.com/office/drawing/2014/main" val="1845419737"/>
                    </a:ext>
                  </a:extLst>
                </a:gridCol>
                <a:gridCol w="1954771">
                  <a:extLst>
                    <a:ext uri="{9D8B030D-6E8A-4147-A177-3AD203B41FA5}">
                      <a16:colId xmlns:a16="http://schemas.microsoft.com/office/drawing/2014/main" val="2049274834"/>
                    </a:ext>
                  </a:extLst>
                </a:gridCol>
              </a:tblGrid>
              <a:tr h="57139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Nguồn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</a:t>
                      </a:r>
                      <a:r>
                        <a:rPr lang="en-US" dirty="0" err="1"/>
                        <a:t>đã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duyệt</a:t>
                      </a:r>
                      <a:r>
                        <a:rPr lang="en-US" dirty="0"/>
                        <a:t> qua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Số</a:t>
                      </a:r>
                      <a:r>
                        <a:rPr lang="en-US" dirty="0"/>
                        <a:t> l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Dung l</a:t>
                      </a:r>
                      <a:r>
                        <a:rPr lang="vi-VN"/>
                        <a:t>ư</a:t>
                      </a:r>
                      <a:r>
                        <a:rPr lang="en-US"/>
                        <a:t>ợng (MB)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22436"/>
                  </a:ext>
                </a:extLst>
              </a:tr>
              <a:tr h="571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24h.com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~800.000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555143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61789"/>
                  </a:ext>
                </a:extLst>
              </a:tr>
              <a:tr h="571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Baophapluat.vn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75896"/>
                  </a:ext>
                </a:extLst>
              </a:tr>
              <a:tr h="571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Soha.vn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~300.000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196497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209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44EFB8-594D-42FD-A64B-782B5F448C78}"/>
              </a:ext>
            </a:extLst>
          </p:cNvPr>
          <p:cNvSpPr txBox="1"/>
          <p:nvPr/>
        </p:nvSpPr>
        <p:spPr>
          <a:xfrm>
            <a:off x="4862617" y="4962544"/>
            <a:ext cx="246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957F91-57A4-466F-91F5-0603853D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4" y="963303"/>
            <a:ext cx="10058401" cy="519895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:</a:t>
            </a:r>
          </a:p>
          <a:p>
            <a:r>
              <a:rPr lang="en-US" sz="2000"/>
              <a:t> Công </a:t>
            </a:r>
            <a:r>
              <a:rPr lang="en-US" sz="2000" dirty="0" err="1"/>
              <a:t>cụ</a:t>
            </a:r>
            <a:r>
              <a:rPr lang="en-US" sz="2000"/>
              <a:t>: Spark</a:t>
            </a:r>
            <a:endParaRPr lang="en-US" sz="2000" dirty="0"/>
          </a:p>
          <a:p>
            <a:r>
              <a:rPr lang="en-US" sz="2000"/>
              <a:t> Loại bỏ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: </a:t>
            </a:r>
            <a:r>
              <a:rPr lang="en-US" sz="2000" dirty="0" err="1"/>
              <a:t>thiếu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dung,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,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err="1"/>
              <a:t>loại</a:t>
            </a:r>
            <a:r>
              <a:rPr lang="en-US" sz="2000"/>
              <a:t>...</a:t>
            </a:r>
          </a:p>
          <a:p>
            <a:r>
              <a:rPr lang="en-US" sz="2000"/>
              <a:t> Lưu lại thành một file duy nhất, thống nhất về các trường dữ liệu.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18DA-4AEB-4E60-9D0A-45CC4A08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5BE4-B744-4AEB-AD65-F48EA43E7529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58A2C-D3F6-4271-95A8-FAB970DA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DataFrames in Spark | A Solution to Structured Data Processing | Edureka">
            <a:extLst>
              <a:ext uri="{FF2B5EF4-FFF2-40B4-BE49-F238E27FC236}">
                <a16:creationId xmlns:a16="http://schemas.microsoft.com/office/drawing/2014/main" id="{92B0632B-AB11-42C3-B2BC-F97E91720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8" t="11482" r="35848" b="12279"/>
          <a:stretch/>
        </p:blipFill>
        <p:spPr bwMode="auto">
          <a:xfrm>
            <a:off x="8703420" y="2287463"/>
            <a:ext cx="3488580" cy="336217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3CA85B-CA8D-4E88-BD1A-8186708E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487362"/>
          </a:xfrm>
        </p:spPr>
        <p:txBody>
          <a:bodyPr>
            <a:normAutofit fontScale="90000"/>
          </a:bodyPr>
          <a:lstStyle/>
          <a:p>
            <a:r>
              <a:rPr lang="en-US"/>
              <a:t>3.2. Xử </a:t>
            </a:r>
            <a:r>
              <a:rPr lang="en-US" err="1"/>
              <a:t>lý</a:t>
            </a:r>
            <a:r>
              <a:rPr lang="en-US"/>
              <a:t> dữ liệu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8497F8-CA71-47DF-B353-D12577223A03}"/>
              </a:ext>
            </a:extLst>
          </p:cNvPr>
          <p:cNvSpPr/>
          <p:nvPr/>
        </p:nvSpPr>
        <p:spPr>
          <a:xfrm>
            <a:off x="1630992" y="3075290"/>
            <a:ext cx="1739819" cy="9375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soha_news.csv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99DCF-54FB-40D6-883F-2F952021DF80}"/>
              </a:ext>
            </a:extLst>
          </p:cNvPr>
          <p:cNvSpPr/>
          <p:nvPr/>
        </p:nvSpPr>
        <p:spPr>
          <a:xfrm>
            <a:off x="4125143" y="3075290"/>
            <a:ext cx="1739818" cy="93757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baophapluat.csv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5E439-340C-43A1-A181-5C78ABCE3D0F}"/>
              </a:ext>
            </a:extLst>
          </p:cNvPr>
          <p:cNvSpPr/>
          <p:nvPr/>
        </p:nvSpPr>
        <p:spPr>
          <a:xfrm>
            <a:off x="6676999" y="3034931"/>
            <a:ext cx="1579418" cy="9375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24h_news.csv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4A935-E59E-4AD4-AE7B-00E33CAD0271}"/>
              </a:ext>
            </a:extLst>
          </p:cNvPr>
          <p:cNvSpPr/>
          <p:nvPr/>
        </p:nvSpPr>
        <p:spPr>
          <a:xfrm>
            <a:off x="4117725" y="4743933"/>
            <a:ext cx="1739819" cy="7892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news.csv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2412F0-CFEF-41B2-8CC7-1EB7B28FF615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2500902" y="4012862"/>
            <a:ext cx="2486733" cy="73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2CCD8C-E13A-4847-9414-0ACAACAA80F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4987635" y="4012862"/>
            <a:ext cx="7417" cy="731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6B97A5-5B1C-4AFB-A5FB-635A38AE8317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4987635" y="3972503"/>
            <a:ext cx="2479073" cy="771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EC2D38-AD0B-4117-B71D-1C4F721315E3}"/>
              </a:ext>
            </a:extLst>
          </p:cNvPr>
          <p:cNvSpPr txBox="1"/>
          <p:nvPr/>
        </p:nvSpPr>
        <p:spPr>
          <a:xfrm>
            <a:off x="4117725" y="583073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34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7502-Ngô Việt Hoàng-Nguyễn Thị Nhung-CBNVUD.pptx" id="{18AB0818-2E9B-435C-BA5A-7CA132C8F580}" vid="{208241F0-264E-4CA8-AE8E-28C724692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6BDD6C0BB2642B22F92766D2279A6" ma:contentTypeVersion="2" ma:contentTypeDescription="Create a new document." ma:contentTypeScope="" ma:versionID="3634e4103e20403531129129832b12c3">
  <xsd:schema xmlns:xsd="http://www.w3.org/2001/XMLSchema" xmlns:xs="http://www.w3.org/2001/XMLSchema" xmlns:p="http://schemas.microsoft.com/office/2006/metadata/properties" xmlns:ns3="23c1be91-8e8f-464b-8798-90014cc9a5f7" targetNamespace="http://schemas.microsoft.com/office/2006/metadata/properties" ma:root="true" ma:fieldsID="4dd5e5098d7874cdf1274beb1261b2d0" ns3:_="">
    <xsd:import namespace="23c1be91-8e8f-464b-8798-90014cc9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1be91-8e8f-464b-8798-90014cc9a5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6DE79D-BCBE-4A15-BC52-226D341D048A}">
  <ds:schemaRefs>
    <ds:schemaRef ds:uri="23c1be91-8e8f-464b-8798-90014cc9a5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DA405E-7F2C-41E1-A06B-144015CD7E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FB01D4-ECE6-471D-A0B9-4EBA998E637B}">
  <ds:schemaRefs>
    <ds:schemaRef ds:uri="http://schemas.microsoft.com/office/2006/documentManagement/types"/>
    <ds:schemaRef ds:uri="http://purl.org/dc/dcmitype/"/>
    <ds:schemaRef ds:uri="23c1be91-8e8f-464b-8798-90014cc9a5f7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hoang-template-ppt</Template>
  <TotalTime>387</TotalTime>
  <Words>1359</Words>
  <Application>Microsoft Office PowerPoint</Application>
  <PresentationFormat>Widescreen</PresentationFormat>
  <Paragraphs>219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Retrospect</vt:lpstr>
      <vt:lpstr>Thu thập, lưu trữ và xử lý dữ liệu báo điện tử sử dụng Spark, Hadoop và ELK Stack</vt:lpstr>
      <vt:lpstr>Nội dung</vt:lpstr>
      <vt:lpstr>1. Giới thiệu</vt:lpstr>
      <vt:lpstr>2. Tổng quan hệ thống</vt:lpstr>
      <vt:lpstr>2. Tổng quan hệ thống (tiếp)</vt:lpstr>
      <vt:lpstr>3. Thu thập, xử lý và lưu trữ dữ liệu</vt:lpstr>
      <vt:lpstr>3.1. Thu thập dữ liệu</vt:lpstr>
      <vt:lpstr>3.1. Thu thập dữ liệu (tiếp)</vt:lpstr>
      <vt:lpstr>3.2. Xử lý dữ liệu</vt:lpstr>
      <vt:lpstr>3.2. Lưu trữ dữ liệu</vt:lpstr>
      <vt:lpstr>4. Quản lý dữ liệu với ELK Stack</vt:lpstr>
      <vt:lpstr>4. Quản lý dữ liệu với ELK Stack (tiếp)</vt:lpstr>
      <vt:lpstr>4. Quản lý dữ liệu với ELK Stack (tiếp)</vt:lpstr>
      <vt:lpstr>4. Quản lý dữ liệu với ELK Stack (tiếp)</vt:lpstr>
      <vt:lpstr>4. Quản lý dữ liệu với ELK stack (tiếp)</vt:lpstr>
      <vt:lpstr>4. Quản lý dữ liệu với ELK stack (tiếp)</vt:lpstr>
      <vt:lpstr>5. Phân loại văn bản với Spark MLlib</vt:lpstr>
      <vt:lpstr>5.1. Xử lí và phân loại dữ liệu</vt:lpstr>
      <vt:lpstr>5.2. Chuẩn bị dữ liệu</vt:lpstr>
      <vt:lpstr>5.3. Mô hình phân loại văn bản</vt:lpstr>
      <vt:lpstr>5.4. Huấn luyện mô hình phân loại văn bản</vt:lpstr>
      <vt:lpstr>5.4. Huấn luyện mô hình phân loại văn bản (tiếp)</vt:lpstr>
      <vt:lpstr>5.5. Đánh giá mô hình và quá trình xử lí</vt:lpstr>
      <vt:lpstr>6. 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 thập và xử lý bài báo</dc:title>
  <dc:creator>Tuyên Đàm</dc:creator>
  <cp:lastModifiedBy>Ngo Viet Hoang 20173142</cp:lastModifiedBy>
  <cp:revision>18</cp:revision>
  <dcterms:created xsi:type="dcterms:W3CDTF">2020-12-20T08:00:41Z</dcterms:created>
  <dcterms:modified xsi:type="dcterms:W3CDTF">2020-12-28T05:05:01Z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0x010100E006BDD6C0BB2642B22F92766D2279A6</vt:lpwstr>
  </property>
</Properties>
</file>