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7" r:id="rId6"/>
    <p:sldId id="257" r:id="rId7"/>
    <p:sldId id="261" r:id="rId8"/>
    <p:sldId id="258" r:id="rId9"/>
    <p:sldId id="278" r:id="rId10"/>
    <p:sldId id="259" r:id="rId11"/>
    <p:sldId id="260" r:id="rId12"/>
    <p:sldId id="262" r:id="rId13"/>
    <p:sldId id="265" r:id="rId14"/>
    <p:sldId id="264" r:id="rId15"/>
    <p:sldId id="274" r:id="rId16"/>
    <p:sldId id="275" r:id="rId17"/>
    <p:sldId id="263" r:id="rId18"/>
    <p:sldId id="276" r:id="rId19"/>
    <p:sldId id="267" r:id="rId20"/>
    <p:sldId id="266" r:id="rId21"/>
    <p:sldId id="271" r:id="rId22"/>
    <p:sldId id="272" r:id="rId23"/>
    <p:sldId id="268" r:id="rId24"/>
    <p:sldId id="273"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22F8B-FCB8-415C-B732-0D3874774993}" v="18" dt="2020-05-31T13:43:09.352"/>
    <p1510:client id="{5F4D8FE1-E025-47A4-93A8-1B66FA18FAC5}" v="2" dt="2020-05-30T14:25:27.132"/>
    <p1510:client id="{784E94DC-1CD6-4BC0-A789-D64AA0892261}" v="9" dt="2020-05-31T14:12:24.732"/>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Hai Nam 20173264" userId="S::nam.lh173264@sis.hust.edu.vn::547e1172-8da2-4da7-860d-9a17bc2657f4" providerId="AD" clId="Web-{47022F8B-FCB8-415C-B732-0D3874774993}"/>
    <pc:docChg chg="modSld">
      <pc:chgData name="Le Hai Nam 20173264" userId="S::nam.lh173264@sis.hust.edu.vn::547e1172-8da2-4da7-860d-9a17bc2657f4" providerId="AD" clId="Web-{47022F8B-FCB8-415C-B732-0D3874774993}" dt="2020-05-31T13:43:09.352" v="15" actId="20577"/>
      <pc:docMkLst>
        <pc:docMk/>
      </pc:docMkLst>
      <pc:sldChg chg="modSp">
        <pc:chgData name="Le Hai Nam 20173264" userId="S::nam.lh173264@sis.hust.edu.vn::547e1172-8da2-4da7-860d-9a17bc2657f4" providerId="AD" clId="Web-{47022F8B-FCB8-415C-B732-0D3874774993}" dt="2020-05-31T13:42:06.383" v="10" actId="20577"/>
        <pc:sldMkLst>
          <pc:docMk/>
          <pc:sldMk cId="3617290041" sldId="268"/>
        </pc:sldMkLst>
        <pc:spChg chg="mod">
          <ac:chgData name="Le Hai Nam 20173264" userId="S::nam.lh173264@sis.hust.edu.vn::547e1172-8da2-4da7-860d-9a17bc2657f4" providerId="AD" clId="Web-{47022F8B-FCB8-415C-B732-0D3874774993}" dt="2020-05-31T13:42:06.383" v="10" actId="20577"/>
          <ac:spMkLst>
            <pc:docMk/>
            <pc:sldMk cId="3617290041" sldId="268"/>
            <ac:spMk id="2" creationId="{BB2DD3DB-8EEF-4304-8FDA-B24D58A0D1FE}"/>
          </ac:spMkLst>
        </pc:spChg>
      </pc:sldChg>
      <pc:sldChg chg="modSp">
        <pc:chgData name="Le Hai Nam 20173264" userId="S::nam.lh173264@sis.hust.edu.vn::547e1172-8da2-4da7-860d-9a17bc2657f4" providerId="AD" clId="Web-{47022F8B-FCB8-415C-B732-0D3874774993}" dt="2020-05-31T13:43:09.352" v="14" actId="20577"/>
        <pc:sldMkLst>
          <pc:docMk/>
          <pc:sldMk cId="3996636283" sldId="273"/>
        </pc:sldMkLst>
        <pc:spChg chg="mod">
          <ac:chgData name="Le Hai Nam 20173264" userId="S::nam.lh173264@sis.hust.edu.vn::547e1172-8da2-4da7-860d-9a17bc2657f4" providerId="AD" clId="Web-{47022F8B-FCB8-415C-B732-0D3874774993}" dt="2020-05-31T13:43:09.352" v="14" actId="20577"/>
          <ac:spMkLst>
            <pc:docMk/>
            <pc:sldMk cId="3996636283" sldId="273"/>
            <ac:spMk id="2" creationId="{BB2DD3DB-8EEF-4304-8FDA-B24D58A0D1FE}"/>
          </ac:spMkLst>
        </pc:spChg>
      </pc:sldChg>
      <pc:sldChg chg="modSp">
        <pc:chgData name="Le Hai Nam 20173264" userId="S::nam.lh173264@sis.hust.edu.vn::547e1172-8da2-4da7-860d-9a17bc2657f4" providerId="AD" clId="Web-{47022F8B-FCB8-415C-B732-0D3874774993}" dt="2020-05-31T13:41:28.523" v="4" actId="20577"/>
        <pc:sldMkLst>
          <pc:docMk/>
          <pc:sldMk cId="3114033938" sldId="277"/>
        </pc:sldMkLst>
        <pc:spChg chg="mod">
          <ac:chgData name="Le Hai Nam 20173264" userId="S::nam.lh173264@sis.hust.edu.vn::547e1172-8da2-4da7-860d-9a17bc2657f4" providerId="AD" clId="Web-{47022F8B-FCB8-415C-B732-0D3874774993}" dt="2020-05-31T13:41:28.523" v="4" actId="20577"/>
          <ac:spMkLst>
            <pc:docMk/>
            <pc:sldMk cId="3114033938" sldId="277"/>
            <ac:spMk id="3" creationId="{224364A3-E437-4659-BAB3-E18430C48092}"/>
          </ac:spMkLst>
        </pc:spChg>
      </pc:sldChg>
    </pc:docChg>
  </pc:docChgLst>
  <pc:docChgLst>
    <pc:chgData name="Dam Trong Tuyen 20173463" userId="S::tuyen.dt173463@sis.hust.edu.vn::1a5a3eb4-c555-4860-87fc-e0364622a399" providerId="AD" clId="Web-{5F4D8FE1-E025-47A4-93A8-1B66FA18FAC5}"/>
    <pc:docChg chg="modSld">
      <pc:chgData name="Dam Trong Tuyen 20173463" userId="S::tuyen.dt173463@sis.hust.edu.vn::1a5a3eb4-c555-4860-87fc-e0364622a399" providerId="AD" clId="Web-{5F4D8FE1-E025-47A4-93A8-1B66FA18FAC5}" dt="2020-05-30T14:25:27.132" v="1" actId="20577"/>
      <pc:docMkLst>
        <pc:docMk/>
      </pc:docMkLst>
      <pc:sldChg chg="modSp">
        <pc:chgData name="Dam Trong Tuyen 20173463" userId="S::tuyen.dt173463@sis.hust.edu.vn::1a5a3eb4-c555-4860-87fc-e0364622a399" providerId="AD" clId="Web-{5F4D8FE1-E025-47A4-93A8-1B66FA18FAC5}" dt="2020-05-30T14:25:27.132" v="0" actId="20577"/>
        <pc:sldMkLst>
          <pc:docMk/>
          <pc:sldMk cId="2369129167" sldId="256"/>
        </pc:sldMkLst>
        <pc:spChg chg="mod">
          <ac:chgData name="Dam Trong Tuyen 20173463" userId="S::tuyen.dt173463@sis.hust.edu.vn::1a5a3eb4-c555-4860-87fc-e0364622a399" providerId="AD" clId="Web-{5F4D8FE1-E025-47A4-93A8-1B66FA18FAC5}" dt="2020-05-30T14:25:27.132" v="0" actId="20577"/>
          <ac:spMkLst>
            <pc:docMk/>
            <pc:sldMk cId="2369129167" sldId="256"/>
            <ac:spMk id="2" creationId="{189ACDB7-30B0-44DD-A833-459A87CD6253}"/>
          </ac:spMkLst>
        </pc:spChg>
      </pc:sldChg>
    </pc:docChg>
  </pc:docChgLst>
  <pc:docChgLst>
    <pc:chgData name="Le Hai Nam 20173264" userId="S::nam.lh173264@sis.hust.edu.vn::547e1172-8da2-4da7-860d-9a17bc2657f4" providerId="AD" clId="Web-{784E94DC-1CD6-4BC0-A789-D64AA0892261}"/>
    <pc:docChg chg="modSld">
      <pc:chgData name="Le Hai Nam 20173264" userId="S::nam.lh173264@sis.hust.edu.vn::547e1172-8da2-4da7-860d-9a17bc2657f4" providerId="AD" clId="Web-{784E94DC-1CD6-4BC0-A789-D64AA0892261}" dt="2020-05-31T14:12:16.326" v="7" actId="20577"/>
      <pc:docMkLst>
        <pc:docMk/>
      </pc:docMkLst>
      <pc:sldChg chg="modSp">
        <pc:chgData name="Le Hai Nam 20173264" userId="S::nam.lh173264@sis.hust.edu.vn::547e1172-8da2-4da7-860d-9a17bc2657f4" providerId="AD" clId="Web-{784E94DC-1CD6-4BC0-A789-D64AA0892261}" dt="2020-05-31T14:12:16.326" v="6" actId="20577"/>
        <pc:sldMkLst>
          <pc:docMk/>
          <pc:sldMk cId="2610784390" sldId="275"/>
        </pc:sldMkLst>
        <pc:spChg chg="mod">
          <ac:chgData name="Le Hai Nam 20173264" userId="S::nam.lh173264@sis.hust.edu.vn::547e1172-8da2-4da7-860d-9a17bc2657f4" providerId="AD" clId="Web-{784E94DC-1CD6-4BC0-A789-D64AA0892261}" dt="2020-05-31T14:12:16.326" v="6" actId="20577"/>
          <ac:spMkLst>
            <pc:docMk/>
            <pc:sldMk cId="2610784390" sldId="275"/>
            <ac:spMk id="3" creationId="{E6747A7F-6750-44BC-8EE2-E5836E901F5B}"/>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latin typeface="Times New Roman" panose="02020603050405020304" pitchFamily="18" charset="0"/>
                <a:ea typeface="Tahoma" panose="020B0604030504040204" pitchFamily="34" charset="0"/>
                <a:cs typeface="Times New Roman" panose="02020603050405020304" pitchFamily="18" charset="0"/>
              </a:rPr>
              <a:t>Total: 33759</a:t>
            </a:r>
          </a:p>
        </c:rich>
      </c:tx>
      <c:layout>
        <c:manualLayout>
          <c:xMode val="edge"/>
          <c:yMode val="edge"/>
          <c:x val="0.75846826365014242"/>
          <c:y val="3.1746031746031744E-2"/>
        </c:manualLayout>
      </c:layout>
      <c:overlay val="0"/>
      <c:spPr>
        <a:noFill/>
        <a:ln>
          <a:noFill/>
        </a:ln>
        <a:effectLst/>
      </c:spPr>
    </c:title>
    <c:autoTitleDeleted val="0"/>
    <c:plotArea>
      <c:layout>
        <c:manualLayout>
          <c:layoutTarget val="inner"/>
          <c:xMode val="edge"/>
          <c:yMode val="edge"/>
          <c:x val="6.8685815681490514E-2"/>
          <c:y val="0.16525809273840769"/>
          <c:w val="0.89375549887250005"/>
          <c:h val="0.59774121984751905"/>
        </c:manualLayout>
      </c:layout>
      <c:barChart>
        <c:barDir val="col"/>
        <c:grouping val="clustered"/>
        <c:varyColors val="0"/>
        <c:ser>
          <c:idx val="0"/>
          <c:order val="0"/>
          <c:tx>
            <c:strRef>
              <c:f>Sheet1!$B$1</c:f>
              <c:strCache>
                <c:ptCount val="1"/>
                <c:pt idx="0">
                  <c:v>Tập train: 33759 total</c:v>
                </c:pt>
              </c:strCache>
            </c:strRef>
          </c:tx>
          <c:spPr>
            <a:solidFill>
              <a:schemeClr val="accent1"/>
            </a:solidFill>
            <a:ln>
              <a:noFill/>
            </a:ln>
            <a:effectLst/>
          </c:spPr>
          <c:invertIfNegative val="0"/>
          <c:dPt>
            <c:idx val="1"/>
            <c:invertIfNegative val="0"/>
            <c:bubble3D val="0"/>
            <c:spPr>
              <a:solidFill>
                <a:srgbClr val="FFC000"/>
              </a:solidFill>
              <a:ln>
                <a:noFill/>
              </a:ln>
              <a:effectLst/>
            </c:spPr>
            <c:extLst>
              <c:ext xmlns:c16="http://schemas.microsoft.com/office/drawing/2014/chart" uri="{C3380CC4-5D6E-409C-BE32-E72D297353CC}">
                <c16:uniqueId val="{00000001-75E3-442B-9E07-AF27F8B636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75E3-442B-9E07-AF27F8B636E5}"/>
              </c:ext>
            </c:extLst>
          </c:dPt>
          <c:dPt>
            <c:idx val="3"/>
            <c:invertIfNegative val="0"/>
            <c:bubble3D val="0"/>
            <c:spPr>
              <a:solidFill>
                <a:srgbClr val="FF0000"/>
              </a:solidFill>
              <a:ln>
                <a:noFill/>
              </a:ln>
              <a:effectLst/>
            </c:spPr>
            <c:extLst>
              <c:ext xmlns:c16="http://schemas.microsoft.com/office/drawing/2014/chart" uri="{C3380CC4-5D6E-409C-BE32-E72D297353CC}">
                <c16:uniqueId val="{00000005-75E3-442B-9E07-AF27F8B636E5}"/>
              </c:ext>
            </c:extLst>
          </c:dPt>
          <c:dPt>
            <c:idx val="4"/>
            <c:invertIfNegative val="0"/>
            <c:bubble3D val="0"/>
            <c:spPr>
              <a:solidFill>
                <a:srgbClr val="7030A0"/>
              </a:solidFill>
              <a:ln>
                <a:noFill/>
              </a:ln>
              <a:effectLst/>
            </c:spPr>
            <c:extLst>
              <c:ext xmlns:c16="http://schemas.microsoft.com/office/drawing/2014/chart" uri="{C3380CC4-5D6E-409C-BE32-E72D297353CC}">
                <c16:uniqueId val="{00000007-75E3-442B-9E07-AF27F8B636E5}"/>
              </c:ext>
            </c:extLst>
          </c:dPt>
          <c:dPt>
            <c:idx val="5"/>
            <c:invertIfNegative val="0"/>
            <c:bubble3D val="0"/>
            <c:spPr>
              <a:solidFill>
                <a:schemeClr val="accent2">
                  <a:lumMod val="50000"/>
                </a:schemeClr>
              </a:solidFill>
              <a:ln>
                <a:noFill/>
              </a:ln>
              <a:effectLst/>
            </c:spPr>
            <c:extLst>
              <c:ext xmlns:c16="http://schemas.microsoft.com/office/drawing/2014/chart" uri="{C3380CC4-5D6E-409C-BE32-E72D297353CC}">
                <c16:uniqueId val="{00000009-75E3-442B-9E07-AF27F8B636E5}"/>
              </c:ext>
            </c:extLst>
          </c:dPt>
          <c:dPt>
            <c:idx val="6"/>
            <c:invertIfNegative val="0"/>
            <c:bubble3D val="0"/>
            <c:spPr>
              <a:solidFill>
                <a:srgbClr val="C00000"/>
              </a:solidFill>
              <a:ln>
                <a:noFill/>
              </a:ln>
              <a:effectLst/>
            </c:spPr>
            <c:extLst>
              <c:ext xmlns:c16="http://schemas.microsoft.com/office/drawing/2014/chart" uri="{C3380CC4-5D6E-409C-BE32-E72D297353CC}">
                <c16:uniqueId val="{0000000B-75E3-442B-9E07-AF27F8B636E5}"/>
              </c:ext>
            </c:extLst>
          </c:dPt>
          <c:dPt>
            <c:idx val="7"/>
            <c:invertIfNegative val="0"/>
            <c:bubble3D val="0"/>
            <c:spPr>
              <a:solidFill>
                <a:srgbClr val="002060"/>
              </a:solidFill>
              <a:ln>
                <a:noFill/>
              </a:ln>
              <a:effectLst/>
            </c:spPr>
            <c:extLst>
              <c:ext xmlns:c16="http://schemas.microsoft.com/office/drawing/2014/chart" uri="{C3380CC4-5D6E-409C-BE32-E72D297353CC}">
                <c16:uniqueId val="{0000000D-75E3-442B-9E07-AF27F8B636E5}"/>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F-75E3-442B-9E07-AF27F8B636E5}"/>
              </c:ext>
            </c:extLst>
          </c:dPt>
          <c:dPt>
            <c:idx val="9"/>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11-75E3-442B-9E07-AF27F8B636E5}"/>
              </c:ext>
            </c:extLst>
          </c:dPt>
          <c:cat>
            <c:strRef>
              <c:f>Sheet1!$A$2:$A$11</c:f>
              <c:strCache>
                <c:ptCount val="10"/>
                <c:pt idx="0">
                  <c:v>Chinh tri Xa hoi</c:v>
                </c:pt>
                <c:pt idx="1">
                  <c:v>Doi song</c:v>
                </c:pt>
                <c:pt idx="2">
                  <c:v>Khoa hoc</c:v>
                </c:pt>
                <c:pt idx="3">
                  <c:v>Kinh doanh</c:v>
                </c:pt>
                <c:pt idx="4">
                  <c:v>Phap luat</c:v>
                </c:pt>
                <c:pt idx="5">
                  <c:v>Suc khoe</c:v>
                </c:pt>
                <c:pt idx="6">
                  <c:v>The gioi</c:v>
                </c:pt>
                <c:pt idx="7">
                  <c:v>The thao</c:v>
                </c:pt>
                <c:pt idx="8">
                  <c:v>Van hoa</c:v>
                </c:pt>
                <c:pt idx="9">
                  <c:v>Vi tinh</c:v>
                </c:pt>
              </c:strCache>
            </c:strRef>
          </c:cat>
          <c:val>
            <c:numRef>
              <c:f>Sheet1!$B$2:$B$11</c:f>
              <c:numCache>
                <c:formatCode>General</c:formatCode>
                <c:ptCount val="10"/>
                <c:pt idx="0">
                  <c:v>5219</c:v>
                </c:pt>
                <c:pt idx="1">
                  <c:v>3159</c:v>
                </c:pt>
                <c:pt idx="2">
                  <c:v>1820</c:v>
                </c:pt>
                <c:pt idx="3">
                  <c:v>2552</c:v>
                </c:pt>
                <c:pt idx="4">
                  <c:v>3868</c:v>
                </c:pt>
                <c:pt idx="5">
                  <c:v>3384</c:v>
                </c:pt>
                <c:pt idx="6">
                  <c:v>2898</c:v>
                </c:pt>
                <c:pt idx="7">
                  <c:v>5298</c:v>
                </c:pt>
                <c:pt idx="8">
                  <c:v>3080</c:v>
                </c:pt>
                <c:pt idx="9">
                  <c:v>2481</c:v>
                </c:pt>
              </c:numCache>
            </c:numRef>
          </c:val>
          <c:extLst>
            <c:ext xmlns:c16="http://schemas.microsoft.com/office/drawing/2014/chart" uri="{C3380CC4-5D6E-409C-BE32-E72D297353CC}">
              <c16:uniqueId val="{00000012-75E3-442B-9E07-AF27F8B636E5}"/>
            </c:ext>
          </c:extLst>
        </c:ser>
        <c:dLbls>
          <c:showLegendKey val="0"/>
          <c:showVal val="0"/>
          <c:showCatName val="0"/>
          <c:showSerName val="0"/>
          <c:showPercent val="0"/>
          <c:showBubbleSize val="0"/>
        </c:dLbls>
        <c:gapWidth val="219"/>
        <c:overlap val="-27"/>
        <c:axId val="83020800"/>
        <c:axId val="89924352"/>
      </c:barChart>
      <c:catAx>
        <c:axId val="8302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24352"/>
        <c:crosses val="autoZero"/>
        <c:auto val="1"/>
        <c:lblAlgn val="ctr"/>
        <c:lblOffset val="100"/>
        <c:noMultiLvlLbl val="0"/>
      </c:catAx>
      <c:valAx>
        <c:axId val="8992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20800"/>
        <c:crosses val="autoZero"/>
        <c:crossBetween val="between"/>
      </c:valAx>
      <c:spPr>
        <a:noFill/>
        <a:ln>
          <a:noFill/>
        </a:ln>
        <a:effectLst/>
      </c:spPr>
    </c:plotArea>
    <c:legend>
      <c:legendPos val="b"/>
      <c:layout>
        <c:manualLayout>
          <c:xMode val="edge"/>
          <c:yMode val="edge"/>
          <c:x val="4.1156888839599275E-2"/>
          <c:y val="0.84821334833145856"/>
          <c:w val="0.91533861964437546"/>
          <c:h val="0.127977127859017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latin typeface="Times New Roman" panose="02020603050405020304" pitchFamily="18" charset="0"/>
                <a:ea typeface="Tahoma" panose="020B0604030504040204" pitchFamily="34" charset="0"/>
                <a:cs typeface="Times New Roman" panose="02020603050405020304" pitchFamily="18" charset="0"/>
              </a:rPr>
              <a:t>Total: 50373</a:t>
            </a:r>
          </a:p>
        </c:rich>
      </c:tx>
      <c:layout>
        <c:manualLayout>
          <c:xMode val="edge"/>
          <c:yMode val="edge"/>
          <c:x val="0.75846826365014242"/>
          <c:y val="3.1746031746031744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Total: 50373</c:v>
                </c:pt>
              </c:strCache>
            </c:strRef>
          </c:tx>
          <c:spPr>
            <a:solidFill>
              <a:schemeClr val="accent1"/>
            </a:solidFill>
            <a:ln>
              <a:noFill/>
            </a:ln>
            <a:effectLst/>
          </c:spPr>
          <c:invertIfNegative val="0"/>
          <c:dPt>
            <c:idx val="1"/>
            <c:invertIfNegative val="0"/>
            <c:bubble3D val="0"/>
            <c:spPr>
              <a:solidFill>
                <a:srgbClr val="FFC000"/>
              </a:solidFill>
              <a:ln>
                <a:noFill/>
              </a:ln>
              <a:effectLst/>
            </c:spPr>
            <c:extLst>
              <c:ext xmlns:c16="http://schemas.microsoft.com/office/drawing/2014/chart" uri="{C3380CC4-5D6E-409C-BE32-E72D297353CC}">
                <c16:uniqueId val="{00000001-585E-4C16-8A32-55C5A898D5A0}"/>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585E-4C16-8A32-55C5A898D5A0}"/>
              </c:ext>
            </c:extLst>
          </c:dPt>
          <c:dPt>
            <c:idx val="3"/>
            <c:invertIfNegative val="0"/>
            <c:bubble3D val="0"/>
            <c:spPr>
              <a:solidFill>
                <a:srgbClr val="FF0000"/>
              </a:solidFill>
              <a:ln>
                <a:noFill/>
              </a:ln>
              <a:effectLst/>
            </c:spPr>
            <c:extLst>
              <c:ext xmlns:c16="http://schemas.microsoft.com/office/drawing/2014/chart" uri="{C3380CC4-5D6E-409C-BE32-E72D297353CC}">
                <c16:uniqueId val="{00000005-585E-4C16-8A32-55C5A898D5A0}"/>
              </c:ext>
            </c:extLst>
          </c:dPt>
          <c:dPt>
            <c:idx val="4"/>
            <c:invertIfNegative val="0"/>
            <c:bubble3D val="0"/>
            <c:spPr>
              <a:solidFill>
                <a:srgbClr val="7030A0"/>
              </a:solidFill>
              <a:ln>
                <a:noFill/>
              </a:ln>
              <a:effectLst/>
            </c:spPr>
            <c:extLst>
              <c:ext xmlns:c16="http://schemas.microsoft.com/office/drawing/2014/chart" uri="{C3380CC4-5D6E-409C-BE32-E72D297353CC}">
                <c16:uniqueId val="{00000007-585E-4C16-8A32-55C5A898D5A0}"/>
              </c:ext>
            </c:extLst>
          </c:dPt>
          <c:dPt>
            <c:idx val="5"/>
            <c:invertIfNegative val="0"/>
            <c:bubble3D val="0"/>
            <c:spPr>
              <a:solidFill>
                <a:schemeClr val="accent2">
                  <a:lumMod val="50000"/>
                </a:schemeClr>
              </a:solidFill>
              <a:ln>
                <a:noFill/>
              </a:ln>
              <a:effectLst/>
            </c:spPr>
            <c:extLst>
              <c:ext xmlns:c16="http://schemas.microsoft.com/office/drawing/2014/chart" uri="{C3380CC4-5D6E-409C-BE32-E72D297353CC}">
                <c16:uniqueId val="{00000009-585E-4C16-8A32-55C5A898D5A0}"/>
              </c:ext>
            </c:extLst>
          </c:dPt>
          <c:dPt>
            <c:idx val="6"/>
            <c:invertIfNegative val="0"/>
            <c:bubble3D val="0"/>
            <c:spPr>
              <a:solidFill>
                <a:srgbClr val="C00000"/>
              </a:solidFill>
              <a:ln>
                <a:noFill/>
              </a:ln>
              <a:effectLst/>
            </c:spPr>
            <c:extLst>
              <c:ext xmlns:c16="http://schemas.microsoft.com/office/drawing/2014/chart" uri="{C3380CC4-5D6E-409C-BE32-E72D297353CC}">
                <c16:uniqueId val="{0000000B-585E-4C16-8A32-55C5A898D5A0}"/>
              </c:ext>
            </c:extLst>
          </c:dPt>
          <c:dPt>
            <c:idx val="7"/>
            <c:invertIfNegative val="0"/>
            <c:bubble3D val="0"/>
            <c:spPr>
              <a:solidFill>
                <a:srgbClr val="002060"/>
              </a:solidFill>
              <a:ln>
                <a:noFill/>
              </a:ln>
              <a:effectLst/>
            </c:spPr>
            <c:extLst>
              <c:ext xmlns:c16="http://schemas.microsoft.com/office/drawing/2014/chart" uri="{C3380CC4-5D6E-409C-BE32-E72D297353CC}">
                <c16:uniqueId val="{0000000D-585E-4C16-8A32-55C5A898D5A0}"/>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F-585E-4C16-8A32-55C5A898D5A0}"/>
              </c:ext>
            </c:extLst>
          </c:dPt>
          <c:dPt>
            <c:idx val="9"/>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11-585E-4C16-8A32-55C5A898D5A0}"/>
              </c:ext>
            </c:extLst>
          </c:dPt>
          <c:cat>
            <c:strRef>
              <c:f>Sheet1!$A$2:$A$11</c:f>
              <c:strCache>
                <c:ptCount val="10"/>
                <c:pt idx="0">
                  <c:v>Chinh tri Xa hoi</c:v>
                </c:pt>
                <c:pt idx="1">
                  <c:v>Doi song</c:v>
                </c:pt>
                <c:pt idx="2">
                  <c:v>Khoa hoc</c:v>
                </c:pt>
                <c:pt idx="3">
                  <c:v>Kinh doanh</c:v>
                </c:pt>
                <c:pt idx="4">
                  <c:v>Phap luat</c:v>
                </c:pt>
                <c:pt idx="5">
                  <c:v>Suc khoe</c:v>
                </c:pt>
                <c:pt idx="6">
                  <c:v>The gioi</c:v>
                </c:pt>
                <c:pt idx="7">
                  <c:v>The thao</c:v>
                </c:pt>
                <c:pt idx="8">
                  <c:v>Van hoa</c:v>
                </c:pt>
                <c:pt idx="9">
                  <c:v>Vi tinh</c:v>
                </c:pt>
              </c:strCache>
            </c:strRef>
          </c:cat>
          <c:val>
            <c:numRef>
              <c:f>Sheet1!$B$2:$B$11</c:f>
              <c:numCache>
                <c:formatCode>General</c:formatCode>
                <c:ptCount val="10"/>
                <c:pt idx="0">
                  <c:v>7567</c:v>
                </c:pt>
                <c:pt idx="1">
                  <c:v>2036</c:v>
                </c:pt>
                <c:pt idx="2">
                  <c:v>2096</c:v>
                </c:pt>
                <c:pt idx="3">
                  <c:v>5276</c:v>
                </c:pt>
                <c:pt idx="4">
                  <c:v>3788</c:v>
                </c:pt>
                <c:pt idx="5">
                  <c:v>5417</c:v>
                </c:pt>
                <c:pt idx="6">
                  <c:v>6716</c:v>
                </c:pt>
                <c:pt idx="7">
                  <c:v>6667</c:v>
                </c:pt>
                <c:pt idx="8">
                  <c:v>6250</c:v>
                </c:pt>
                <c:pt idx="9">
                  <c:v>4560</c:v>
                </c:pt>
              </c:numCache>
            </c:numRef>
          </c:val>
          <c:extLst>
            <c:ext xmlns:c16="http://schemas.microsoft.com/office/drawing/2014/chart" uri="{C3380CC4-5D6E-409C-BE32-E72D297353CC}">
              <c16:uniqueId val="{00000012-585E-4C16-8A32-55C5A898D5A0}"/>
            </c:ext>
          </c:extLst>
        </c:ser>
        <c:dLbls>
          <c:showLegendKey val="0"/>
          <c:showVal val="0"/>
          <c:showCatName val="0"/>
          <c:showSerName val="0"/>
          <c:showPercent val="0"/>
          <c:showBubbleSize val="0"/>
        </c:dLbls>
        <c:gapWidth val="219"/>
        <c:overlap val="-27"/>
        <c:axId val="111751936"/>
        <c:axId val="111753472"/>
      </c:barChart>
      <c:catAx>
        <c:axId val="11175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3472"/>
        <c:crosses val="autoZero"/>
        <c:auto val="1"/>
        <c:lblAlgn val="ctr"/>
        <c:lblOffset val="100"/>
        <c:noMultiLvlLbl val="0"/>
      </c:catAx>
      <c:valAx>
        <c:axId val="111753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1936"/>
        <c:crosses val="autoZero"/>
        <c:crossBetween val="between"/>
      </c:valAx>
      <c:spPr>
        <a:noFill/>
        <a:ln>
          <a:noFill/>
        </a:ln>
        <a:effectLst/>
      </c:spPr>
    </c:plotArea>
    <c:legend>
      <c:legendPos val="b"/>
      <c:layout>
        <c:manualLayout>
          <c:xMode val="edge"/>
          <c:yMode val="edge"/>
          <c:x val="6.9325902924106314E-2"/>
          <c:y val="0.84821334833145856"/>
          <c:w val="0.90360153044249747"/>
          <c:h val="0.127977127859017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5/31/2020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CDB7-30B0-44DD-A833-459A87CD6253}"/>
              </a:ext>
            </a:extLst>
          </p:cNvPr>
          <p:cNvSpPr>
            <a:spLocks noGrp="1"/>
          </p:cNvSpPr>
          <p:nvPr>
            <p:ph type="ctrTitle"/>
          </p:nvPr>
        </p:nvSpPr>
        <p:spPr>
          <a:xfrm>
            <a:off x="1752737" y="919787"/>
            <a:ext cx="8689976" cy="2509213"/>
          </a:xfrm>
        </p:spPr>
        <p:txBody>
          <a:bodyPr/>
          <a:lstStyle/>
          <a:p>
            <a:r>
              <a:rPr lang="en-US" dirty="0" err="1">
                <a:latin typeface="Algerian"/>
                <a:cs typeface="Angsana New"/>
              </a:rPr>
              <a:t>Phân</a:t>
            </a:r>
            <a:r>
              <a:rPr lang="en-US" dirty="0">
                <a:latin typeface="Algerian"/>
                <a:cs typeface="Angsana New"/>
              </a:rPr>
              <a:t> </a:t>
            </a:r>
            <a:r>
              <a:rPr lang="en-US" dirty="0" err="1">
                <a:latin typeface="Algerian"/>
                <a:cs typeface="Angsana New"/>
              </a:rPr>
              <a:t>loại</a:t>
            </a:r>
            <a:r>
              <a:rPr lang="en-US" dirty="0">
                <a:latin typeface="Algerian"/>
                <a:cs typeface="Angsana New"/>
              </a:rPr>
              <a:t> </a:t>
            </a:r>
            <a:r>
              <a:rPr lang="en-US" dirty="0" err="1">
                <a:latin typeface="Algerian"/>
                <a:cs typeface="Angsana New"/>
              </a:rPr>
              <a:t>văn</a:t>
            </a:r>
            <a:r>
              <a:rPr lang="en-US" dirty="0">
                <a:latin typeface="Algerian"/>
                <a:cs typeface="Angsana New"/>
              </a:rPr>
              <a:t> </a:t>
            </a:r>
            <a:r>
              <a:rPr lang="en-US" dirty="0" err="1">
                <a:latin typeface="Algerian"/>
                <a:cs typeface="Angsana New"/>
              </a:rPr>
              <a:t>bản</a:t>
            </a:r>
            <a:r>
              <a:rPr lang="en-US" dirty="0">
                <a:latin typeface="Algerian"/>
                <a:cs typeface="Angsana New"/>
              </a:rPr>
              <a:t> </a:t>
            </a:r>
            <a:br>
              <a:rPr lang="en-US" dirty="0">
                <a:latin typeface="Algerian"/>
                <a:cs typeface="Angsana New"/>
              </a:rPr>
            </a:br>
            <a:r>
              <a:rPr lang="en-US">
                <a:latin typeface="Algerian"/>
                <a:cs typeface="Angsana New"/>
              </a:rPr>
              <a:t>tiếng</a:t>
            </a:r>
            <a:r>
              <a:rPr lang="en-US" dirty="0">
                <a:latin typeface="Algerian"/>
                <a:cs typeface="Angsana New"/>
              </a:rPr>
              <a:t> </a:t>
            </a:r>
            <a:r>
              <a:rPr lang="en-US" dirty="0" err="1">
                <a:latin typeface="Algerian"/>
                <a:cs typeface="Angsana New"/>
              </a:rPr>
              <a:t>việt</a:t>
            </a:r>
            <a:r>
              <a:rPr lang="en-US" dirty="0">
                <a:latin typeface="Algerian"/>
                <a:cs typeface="Angsana New"/>
              </a:rPr>
              <a:t> </a:t>
            </a:r>
            <a:br>
              <a:rPr lang="en-US" dirty="0">
                <a:latin typeface="Algerian" panose="04020705040A02060702" pitchFamily="82" charset="0"/>
                <a:cs typeface="Angsana New" panose="020B0502040204020203" pitchFamily="18" charset="-34"/>
              </a:rPr>
            </a:br>
            <a:r>
              <a:rPr lang="en-US" dirty="0" err="1">
                <a:latin typeface="Algerian"/>
                <a:cs typeface="Angsana New"/>
              </a:rPr>
              <a:t>với</a:t>
            </a:r>
            <a:r>
              <a:rPr lang="en-US" dirty="0">
                <a:latin typeface="Algerian"/>
                <a:cs typeface="Angsana New"/>
              </a:rPr>
              <a:t> machine learning</a:t>
            </a:r>
          </a:p>
        </p:txBody>
      </p:sp>
      <p:sp>
        <p:nvSpPr>
          <p:cNvPr id="3" name="Subtitle 2">
            <a:extLst>
              <a:ext uri="{FF2B5EF4-FFF2-40B4-BE49-F238E27FC236}">
                <a16:creationId xmlns:a16="http://schemas.microsoft.com/office/drawing/2014/main" id="{7110321C-967E-4C75-9F75-31BE602481CB}"/>
              </a:ext>
            </a:extLst>
          </p:cNvPr>
          <p:cNvSpPr>
            <a:spLocks noGrp="1"/>
          </p:cNvSpPr>
          <p:nvPr>
            <p:ph type="subTitle" idx="1"/>
          </p:nvPr>
        </p:nvSpPr>
        <p:spPr>
          <a:xfrm>
            <a:off x="1752737" y="3432313"/>
            <a:ext cx="8689976" cy="2660374"/>
          </a:xfrm>
        </p:spPr>
        <p:txBody>
          <a:bodyPr>
            <a:normAutofit/>
          </a:bodyPr>
          <a:lstStyle/>
          <a:p>
            <a:r>
              <a:rPr lang="en-US" dirty="0" err="1"/>
              <a:t>Nhóm</a:t>
            </a:r>
            <a:r>
              <a:rPr lang="en-US" dirty="0"/>
              <a:t> 04</a:t>
            </a:r>
          </a:p>
          <a:p>
            <a:r>
              <a:rPr lang="en-US" dirty="0"/>
              <a:t>Đàm </a:t>
            </a:r>
            <a:r>
              <a:rPr lang="en-US" dirty="0" err="1"/>
              <a:t>Trọng</a:t>
            </a:r>
            <a:r>
              <a:rPr lang="en-US" dirty="0"/>
              <a:t> Tuyên (20173463)</a:t>
            </a:r>
          </a:p>
          <a:p>
            <a:r>
              <a:rPr lang="en-US" dirty="0"/>
              <a:t>Lê </a:t>
            </a:r>
            <a:r>
              <a:rPr lang="en-US" dirty="0" err="1"/>
              <a:t>Hải</a:t>
            </a:r>
            <a:r>
              <a:rPr lang="en-US" dirty="0"/>
              <a:t> Nam (20173264)</a:t>
            </a:r>
          </a:p>
          <a:p>
            <a:r>
              <a:rPr lang="en-US" dirty="0"/>
              <a:t>Lê Anh </a:t>
            </a:r>
            <a:r>
              <a:rPr lang="en-US" dirty="0" err="1"/>
              <a:t>Thành</a:t>
            </a:r>
            <a:r>
              <a:rPr lang="en-US" dirty="0"/>
              <a:t> (20170115) </a:t>
            </a:r>
          </a:p>
          <a:p>
            <a:r>
              <a:rPr lang="en-US" dirty="0" err="1"/>
              <a:t>Trần</a:t>
            </a:r>
            <a:r>
              <a:rPr lang="en-US" dirty="0"/>
              <a:t> </a:t>
            </a:r>
            <a:r>
              <a:rPr lang="en-US" dirty="0" err="1"/>
              <a:t>Tất</a:t>
            </a:r>
            <a:r>
              <a:rPr lang="en-US" dirty="0"/>
              <a:t> </a:t>
            </a:r>
            <a:r>
              <a:rPr lang="en-US" dirty="0" err="1"/>
              <a:t>Đắc</a:t>
            </a:r>
            <a:r>
              <a:rPr lang="en-US" dirty="0"/>
              <a:t> (20172992) </a:t>
            </a:r>
          </a:p>
        </p:txBody>
      </p:sp>
    </p:spTree>
    <p:extLst>
      <p:ext uri="{BB962C8B-B14F-4D97-AF65-F5344CB8AC3E}">
        <p14:creationId xmlns:p14="http://schemas.microsoft.com/office/powerpoint/2010/main" val="2369129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Thuật</a:t>
            </a:r>
            <a:r>
              <a:rPr lang="en-US" dirty="0"/>
              <a:t> </a:t>
            </a:r>
            <a:r>
              <a:rPr lang="en-US" dirty="0" err="1"/>
              <a:t>toán</a:t>
            </a:r>
            <a:r>
              <a:rPr lang="en-US" dirty="0"/>
              <a:t>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2. Support vector machine</a:t>
            </a:r>
          </a:p>
          <a:p>
            <a:endParaRPr lang="en-US" dirty="0"/>
          </a:p>
          <a:p>
            <a:r>
              <a:rPr lang="en-US" dirty="0" err="1"/>
              <a:t>siêu</a:t>
            </a:r>
            <a:r>
              <a:rPr lang="en-US" dirty="0"/>
              <a:t> </a:t>
            </a:r>
            <a:r>
              <a:rPr lang="en-US" dirty="0" err="1"/>
              <a:t>phằng</a:t>
            </a:r>
            <a:r>
              <a:rPr lang="en-US" dirty="0"/>
              <a:t> </a:t>
            </a:r>
            <a:r>
              <a:rPr lang="en-US" dirty="0" err="1"/>
              <a:t>phân</a:t>
            </a:r>
            <a:r>
              <a:rPr lang="en-US" dirty="0"/>
              <a:t> </a:t>
            </a:r>
            <a:r>
              <a:rPr lang="en-US" dirty="0" err="1"/>
              <a:t>tách</a:t>
            </a:r>
            <a:endParaRPr lang="en-US" dirty="0"/>
          </a:p>
          <a:p>
            <a:r>
              <a:rPr lang="en-US" dirty="0" err="1"/>
              <a:t>Cực</a:t>
            </a:r>
            <a:r>
              <a:rPr lang="en-US" dirty="0"/>
              <a:t> </a:t>
            </a:r>
            <a:r>
              <a:rPr lang="en-US" dirty="0" err="1"/>
              <a:t>đại</a:t>
            </a:r>
            <a:r>
              <a:rPr lang="en-US" dirty="0"/>
              <a:t> </a:t>
            </a:r>
            <a:r>
              <a:rPr lang="en-US" dirty="0" err="1"/>
              <a:t>hóa</a:t>
            </a:r>
            <a:r>
              <a:rPr lang="en-US" dirty="0"/>
              <a:t> </a:t>
            </a:r>
            <a:r>
              <a:rPr lang="en-US" dirty="0" err="1"/>
              <a:t>lề</a:t>
            </a:r>
            <a:endParaRPr lang="en-US" dirty="0"/>
          </a:p>
        </p:txBody>
      </p:sp>
      <p:pic>
        <p:nvPicPr>
          <p:cNvPr id="2050" name="Picture 2">
            <a:extLst>
              <a:ext uri="{FF2B5EF4-FFF2-40B4-BE49-F238E27FC236}">
                <a16:creationId xmlns:a16="http://schemas.microsoft.com/office/drawing/2014/main" id="{2E099B27-412C-48F9-A97A-42044DFA3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731" y="2614634"/>
            <a:ext cx="4993445" cy="33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7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Thuật</a:t>
            </a:r>
            <a:r>
              <a:rPr lang="en-US" dirty="0"/>
              <a:t> </a:t>
            </a:r>
            <a:r>
              <a:rPr lang="en-US" dirty="0" err="1"/>
              <a:t>toán</a:t>
            </a:r>
            <a:r>
              <a:rPr lang="en-US" dirty="0"/>
              <a:t> </a:t>
            </a:r>
            <a:r>
              <a:rPr lang="en-US" dirty="0" err="1"/>
              <a:t>phân</a:t>
            </a:r>
            <a:r>
              <a:rPr lang="en-US" dirty="0"/>
              <a:t> </a:t>
            </a:r>
            <a:r>
              <a:rPr lang="en-US" dirty="0" err="1"/>
              <a:t>loại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3. Logistic regression</a:t>
                </a:r>
              </a:p>
              <a:p>
                <a:endParaRPr lang="en-US" dirty="0"/>
              </a:p>
              <a:p>
                <a:r>
                  <a:rPr lang="en-US" dirty="0"/>
                  <a:t>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 </m:t>
                    </m:r>
                  </m:oMath>
                </a14:m>
                <a:r>
                  <a:rPr lang="en-US" dirty="0"/>
                  <a:t>=1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 f(</a:t>
                </a:r>
                <a:r>
                  <a:rPr lang="en-US" dirty="0" err="1"/>
                  <a:t>w</a:t>
                </a:r>
                <a:r>
                  <a:rPr lang="en-US" baseline="30000" dirty="0" err="1"/>
                  <a:t>T</a:t>
                </a:r>
                <a:r>
                  <a:rPr lang="en-US" dirty="0" err="1"/>
                  <a:t>x</a:t>
                </a:r>
                <a14:m>
                  <m:oMath xmlns:m="http://schemas.openxmlformats.org/officeDocument/2006/math">
                    <m:r>
                      <a:rPr lang="en-US" b="0" i="1" baseline="-25000" smtClean="0">
                        <a:latin typeface="Cambria Math" panose="02040503050406030204" pitchFamily="18" charset="0"/>
                      </a:rPr>
                      <m:t>𝑖</m:t>
                    </m:r>
                  </m:oMath>
                </a14:m>
                <a:r>
                  <a:rPr lang="en-US" dirty="0"/>
                  <a:t>) </a:t>
                </a:r>
              </a:p>
              <a:p>
                <a:r>
                  <a:rPr lang="en-US" dirty="0"/>
                  <a:t>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 </m:t>
                    </m:r>
                  </m:oMath>
                </a14:m>
                <a:r>
                  <a:rPr lang="en-US" dirty="0"/>
                  <a:t>=0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 1 - f(</a:t>
                </a:r>
                <a:r>
                  <a:rPr lang="en-US" dirty="0" err="1"/>
                  <a:t>w</a:t>
                </a:r>
                <a:r>
                  <a:rPr lang="en-US" baseline="30000" dirty="0" err="1"/>
                  <a:t>T</a:t>
                </a:r>
                <a:r>
                  <a:rPr lang="en-US" dirty="0" err="1"/>
                  <a:t>x</a:t>
                </a:r>
                <a14:m>
                  <m:oMath xmlns:m="http://schemas.openxmlformats.org/officeDocument/2006/math">
                    <m:r>
                      <a:rPr lang="en-US" i="1" baseline="-25000">
                        <a:latin typeface="Cambria Math" panose="02040503050406030204" pitchFamily="18" charset="0"/>
                      </a:rPr>
                      <m:t>𝑖</m:t>
                    </m:r>
                  </m:oMath>
                </a14:m>
                <a:r>
                  <a:rPr lang="en-US" dirty="0"/>
                  <a:t>)  </a:t>
                </a:r>
              </a:p>
              <a:p>
                <a:endParaRPr lang="en-US" dirty="0"/>
              </a:p>
              <a:p>
                <a:r>
                  <a:rPr lang="en-US" dirty="0"/>
                  <a:t>F(x) = sigmoid(x)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a14:m>
                <a:endParaRPr lang="en-US" dirty="0"/>
              </a:p>
            </p:txBody>
          </p:sp>
        </mc:Choice>
        <mc:Fallback xmlns="">
          <p:sp>
            <p:nvSpPr>
              <p:cNvPr id="3" name="Content Placeholder 2">
                <a:extLst>
                  <a:ext uri="{FF2B5EF4-FFF2-40B4-BE49-F238E27FC236}">
                    <a16:creationId xmlns:a16="http://schemas.microsoft.com/office/drawing/2014/main" id="{5E20887C-5C55-49A3-8CB0-1DC9FAB5DDFB}"/>
                  </a:ext>
                </a:extLst>
              </p:cNvPr>
              <p:cNvSpPr>
                <a:spLocks noGrp="1" noRot="1" noChangeAspect="1" noMove="1" noResize="1" noEditPoints="1" noAdjustHandles="1" noChangeArrowheads="1" noChangeShapeType="1" noTextEdit="1"/>
              </p:cNvSpPr>
              <p:nvPr>
                <p:ph sz="quarter" idx="13"/>
              </p:nvPr>
            </p:nvSpPr>
            <p:spPr>
              <a:blipFill>
                <a:blip r:embed="rId2"/>
                <a:stretch>
                  <a:fillRect l="-529"/>
                </a:stretch>
              </a:blipFill>
            </p:spPr>
            <p:txBody>
              <a:bodyPr/>
              <a:lstStyle/>
              <a:p>
                <a:r>
                  <a:rPr lang="en-US">
                    <a:noFill/>
                  </a:rPr>
                  <a:t> </a:t>
                </a:r>
              </a:p>
            </p:txBody>
          </p:sp>
        </mc:Fallback>
      </mc:AlternateContent>
      <p:pic>
        <p:nvPicPr>
          <p:cNvPr id="5" name="Picture 2" descr="Top 10 thuật toán machine learning dành cho newbie | Tech Talk">
            <a:extLst>
              <a:ext uri="{FF2B5EF4-FFF2-40B4-BE49-F238E27FC236}">
                <a16:creationId xmlns:a16="http://schemas.microsoft.com/office/drawing/2014/main" id="{BE6CAC97-650C-47C4-999E-EF696EE80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927" y="2519490"/>
            <a:ext cx="4202313" cy="34241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78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graphicFrame>
        <p:nvGraphicFramePr>
          <p:cNvPr id="4" name="Table 4">
            <a:extLst>
              <a:ext uri="{FF2B5EF4-FFF2-40B4-BE49-F238E27FC236}">
                <a16:creationId xmlns:a16="http://schemas.microsoft.com/office/drawing/2014/main" id="{37C3D8E1-E62D-478B-859A-913540B4AC60}"/>
              </a:ext>
            </a:extLst>
          </p:cNvPr>
          <p:cNvGraphicFramePr>
            <a:graphicFrameLocks noGrp="1"/>
          </p:cNvGraphicFramePr>
          <p:nvPr>
            <p:ph sz="quarter" idx="13"/>
            <p:extLst>
              <p:ext uri="{D42A27DB-BD31-4B8C-83A1-F6EECF244321}">
                <p14:modId xmlns:p14="http://schemas.microsoft.com/office/powerpoint/2010/main" val="710476543"/>
              </p:ext>
            </p:extLst>
          </p:nvPr>
        </p:nvGraphicFramePr>
        <p:xfrm>
          <a:off x="914400" y="2366963"/>
          <a:ext cx="103632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858463174"/>
                    </a:ext>
                  </a:extLst>
                </a:gridCol>
                <a:gridCol w="2590800">
                  <a:extLst>
                    <a:ext uri="{9D8B030D-6E8A-4147-A177-3AD203B41FA5}">
                      <a16:colId xmlns:a16="http://schemas.microsoft.com/office/drawing/2014/main" val="3214931646"/>
                    </a:ext>
                  </a:extLst>
                </a:gridCol>
                <a:gridCol w="2590800">
                  <a:extLst>
                    <a:ext uri="{9D8B030D-6E8A-4147-A177-3AD203B41FA5}">
                      <a16:colId xmlns:a16="http://schemas.microsoft.com/office/drawing/2014/main" val="31111762"/>
                    </a:ext>
                  </a:extLst>
                </a:gridCol>
                <a:gridCol w="2590800">
                  <a:extLst>
                    <a:ext uri="{9D8B030D-6E8A-4147-A177-3AD203B41FA5}">
                      <a16:colId xmlns:a16="http://schemas.microsoft.com/office/drawing/2014/main" val="4226123944"/>
                    </a:ext>
                  </a:extLst>
                </a:gridCol>
              </a:tblGrid>
              <a:tr h="370840">
                <a:tc>
                  <a:txBody>
                    <a:bodyPr/>
                    <a:lstStyle/>
                    <a:p>
                      <a:endParaRPr lang="en-US"/>
                    </a:p>
                  </a:txBody>
                  <a:tcPr/>
                </a:tc>
                <a:tc>
                  <a:txBody>
                    <a:bodyPr/>
                    <a:lstStyle/>
                    <a:p>
                      <a:r>
                        <a:rPr lang="en-US" dirty="0"/>
                        <a:t>Naïve Bayes</a:t>
                      </a:r>
                    </a:p>
                  </a:txBody>
                  <a:tcPr/>
                </a:tc>
                <a:tc>
                  <a:txBody>
                    <a:bodyPr/>
                    <a:lstStyle/>
                    <a:p>
                      <a:r>
                        <a:rPr lang="en-US" dirty="0"/>
                        <a:t>SVM</a:t>
                      </a:r>
                    </a:p>
                  </a:txBody>
                  <a:tcPr/>
                </a:tc>
                <a:tc>
                  <a:txBody>
                    <a:bodyPr/>
                    <a:lstStyle/>
                    <a:p>
                      <a:r>
                        <a:rPr lang="en-US" dirty="0"/>
                        <a:t>Logistic Regression</a:t>
                      </a:r>
                    </a:p>
                  </a:txBody>
                  <a:tcPr/>
                </a:tc>
                <a:extLst>
                  <a:ext uri="{0D108BD9-81ED-4DB2-BD59-A6C34878D82A}">
                    <a16:rowId xmlns:a16="http://schemas.microsoft.com/office/drawing/2014/main" val="475439089"/>
                  </a:ext>
                </a:extLst>
              </a:tr>
              <a:tr h="370840">
                <a:tc>
                  <a:txBody>
                    <a:bodyPr/>
                    <a:lstStyle/>
                    <a:p>
                      <a:r>
                        <a:rPr lang="en-US" dirty="0"/>
                        <a:t>Train accuracy </a:t>
                      </a:r>
                    </a:p>
                  </a:txBody>
                  <a:tcPr/>
                </a:tc>
                <a:tc>
                  <a:txBody>
                    <a:bodyPr/>
                    <a:lstStyle/>
                    <a:p>
                      <a:r>
                        <a:rPr lang="en-US" dirty="0"/>
                        <a:t>0.857</a:t>
                      </a:r>
                    </a:p>
                  </a:txBody>
                  <a:tcPr/>
                </a:tc>
                <a:tc>
                  <a:txBody>
                    <a:bodyPr/>
                    <a:lstStyle/>
                    <a:p>
                      <a:r>
                        <a:rPr lang="en-US" dirty="0"/>
                        <a:t>0.963</a:t>
                      </a:r>
                    </a:p>
                  </a:txBody>
                  <a:tcPr/>
                </a:tc>
                <a:tc>
                  <a:txBody>
                    <a:bodyPr/>
                    <a:lstStyle/>
                    <a:p>
                      <a:r>
                        <a:rPr lang="en-US" sz="1800" kern="1200" dirty="0">
                          <a:solidFill>
                            <a:schemeClr val="dk1"/>
                          </a:solidFill>
                          <a:effectLst/>
                          <a:latin typeface="+mn-lt"/>
                          <a:ea typeface="+mn-ea"/>
                          <a:cs typeface="+mn-cs"/>
                        </a:rPr>
                        <a:t>0.877</a:t>
                      </a:r>
                      <a:endParaRPr lang="en-US" dirty="0"/>
                    </a:p>
                  </a:txBody>
                  <a:tcPr/>
                </a:tc>
                <a:extLst>
                  <a:ext uri="{0D108BD9-81ED-4DB2-BD59-A6C34878D82A}">
                    <a16:rowId xmlns:a16="http://schemas.microsoft.com/office/drawing/2014/main" val="3156704417"/>
                  </a:ext>
                </a:extLst>
              </a:tr>
              <a:tr h="370840">
                <a:tc>
                  <a:txBody>
                    <a:bodyPr/>
                    <a:lstStyle/>
                    <a:p>
                      <a:r>
                        <a:rPr lang="en-US" dirty="0"/>
                        <a:t>Valid accuracy</a:t>
                      </a:r>
                    </a:p>
                  </a:txBody>
                  <a:tcPr/>
                </a:tc>
                <a:tc>
                  <a:txBody>
                    <a:bodyPr/>
                    <a:lstStyle/>
                    <a:p>
                      <a:r>
                        <a:rPr lang="en-US" dirty="0"/>
                        <a:t>0.829</a:t>
                      </a:r>
                    </a:p>
                  </a:txBody>
                  <a:tcPr/>
                </a:tc>
                <a:tc>
                  <a:txBody>
                    <a:bodyPr/>
                    <a:lstStyle/>
                    <a:p>
                      <a:r>
                        <a:rPr lang="en-US" dirty="0"/>
                        <a:t>0.914</a:t>
                      </a:r>
                    </a:p>
                  </a:txBody>
                  <a:tcPr/>
                </a:tc>
                <a:tc>
                  <a:txBody>
                    <a:bodyPr/>
                    <a:lstStyle/>
                    <a:p>
                      <a:r>
                        <a:rPr lang="en-US" dirty="0"/>
                        <a:t>0.852</a:t>
                      </a:r>
                    </a:p>
                  </a:txBody>
                  <a:tcPr/>
                </a:tc>
                <a:extLst>
                  <a:ext uri="{0D108BD9-81ED-4DB2-BD59-A6C34878D82A}">
                    <a16:rowId xmlns:a16="http://schemas.microsoft.com/office/drawing/2014/main" val="3204075565"/>
                  </a:ext>
                </a:extLst>
              </a:tr>
            </a:tbl>
          </a:graphicData>
        </a:graphic>
      </p:graphicFrame>
    </p:spTree>
    <p:extLst>
      <p:ext uri="{BB962C8B-B14F-4D97-AF65-F5344CB8AC3E}">
        <p14:creationId xmlns:p14="http://schemas.microsoft.com/office/powerpoint/2010/main" val="14458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9664-6E52-44B9-AF8E-4EF705709AB6}"/>
              </a:ext>
            </a:extLst>
          </p:cNvPr>
          <p:cNvSpPr>
            <a:spLocks noGrp="1"/>
          </p:cNvSpPr>
          <p:nvPr>
            <p:ph type="title"/>
          </p:nvPr>
        </p:nvSpPr>
        <p:spPr/>
        <p:txBody>
          <a:bodyPr/>
          <a:lstStyle/>
          <a:p>
            <a:r>
              <a:rPr lang="en-US" dirty="0" err="1"/>
              <a:t>Tối</a:t>
            </a:r>
            <a:r>
              <a:rPr lang="en-US" dirty="0"/>
              <a:t> </a:t>
            </a:r>
            <a:r>
              <a:rPr lang="vi-VN" dirty="0"/>
              <a:t>ư</a:t>
            </a:r>
            <a:r>
              <a:rPr lang="en-US" dirty="0"/>
              <a:t>u </a:t>
            </a:r>
            <a:r>
              <a:rPr lang="en-US" dirty="0" err="1"/>
              <a:t>thuật</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E6747A7F-6750-44BC-8EE2-E5836E901F5B}"/>
              </a:ext>
            </a:extLst>
          </p:cNvPr>
          <p:cNvSpPr>
            <a:spLocks noGrp="1"/>
          </p:cNvSpPr>
          <p:nvPr>
            <p:ph sz="quarter" idx="13"/>
          </p:nvPr>
        </p:nvSpPr>
        <p:spPr/>
        <p:txBody>
          <a:bodyPr vert="horz" lIns="91440" tIns="45720" rIns="91440" bIns="45720" rtlCol="0" anchor="t">
            <a:normAutofit/>
          </a:bodyPr>
          <a:lstStyle/>
          <a:p>
            <a:pPr marL="457200" indent="-457200">
              <a:buAutoNum type="arabicPeriod"/>
            </a:pPr>
            <a:r>
              <a:rPr lang="en-US" err="1"/>
              <a:t>xử</a:t>
            </a:r>
            <a:r>
              <a:rPr lang="en-US" dirty="0"/>
              <a:t> </a:t>
            </a:r>
            <a:r>
              <a:rPr lang="en-US" err="1"/>
              <a:t>lý</a:t>
            </a:r>
            <a:r>
              <a:rPr lang="en-US" dirty="0"/>
              <a:t> </a:t>
            </a:r>
            <a:r>
              <a:rPr lang="en-US" err="1"/>
              <a:t>dữ</a:t>
            </a:r>
            <a:r>
              <a:rPr lang="en-US" dirty="0"/>
              <a:t> </a:t>
            </a:r>
            <a:r>
              <a:rPr lang="en-US" err="1"/>
              <a:t>liệu</a:t>
            </a:r>
            <a:r>
              <a:rPr lang="en-US" dirty="0"/>
              <a:t>	</a:t>
            </a:r>
          </a:p>
          <a:p>
            <a:pPr marL="914400" lvl="1" indent="-457200">
              <a:buAutoNum type="arabicPeriod"/>
            </a:pPr>
            <a:r>
              <a:rPr lang="en-US" err="1"/>
              <a:t>Bổ</a:t>
            </a:r>
            <a:r>
              <a:rPr lang="en-US"/>
              <a:t> Sung </a:t>
            </a:r>
            <a:r>
              <a:rPr lang="en-US" err="1"/>
              <a:t>danh</a:t>
            </a:r>
            <a:r>
              <a:rPr lang="en-US" dirty="0"/>
              <a:t> </a:t>
            </a:r>
            <a:r>
              <a:rPr lang="en-US" err="1"/>
              <a:t>sách</a:t>
            </a:r>
            <a:r>
              <a:rPr lang="en-US" dirty="0"/>
              <a:t> </a:t>
            </a:r>
            <a:r>
              <a:rPr lang="en-US" err="1"/>
              <a:t>từ</a:t>
            </a:r>
            <a:r>
              <a:rPr lang="en-US" dirty="0"/>
              <a:t> </a:t>
            </a:r>
            <a:r>
              <a:rPr lang="en-US" err="1"/>
              <a:t>viết</a:t>
            </a:r>
            <a:r>
              <a:rPr lang="en-US" dirty="0"/>
              <a:t> </a:t>
            </a:r>
            <a:r>
              <a:rPr lang="en-US" err="1"/>
              <a:t>tắt</a:t>
            </a:r>
            <a:endParaRPr lang="en-US"/>
          </a:p>
          <a:p>
            <a:pPr marL="914400" lvl="1" indent="-457200">
              <a:buAutoNum type="arabicPeriod"/>
            </a:pPr>
            <a:r>
              <a:rPr lang="en-US" err="1"/>
              <a:t>Bổ</a:t>
            </a:r>
            <a:r>
              <a:rPr lang="en-US"/>
              <a:t> Sung </a:t>
            </a:r>
            <a:r>
              <a:rPr lang="en-US" err="1"/>
              <a:t>danh</a:t>
            </a:r>
            <a:r>
              <a:rPr lang="en-US" dirty="0"/>
              <a:t> </a:t>
            </a:r>
            <a:r>
              <a:rPr lang="en-US" err="1"/>
              <a:t>sách</a:t>
            </a:r>
            <a:r>
              <a:rPr lang="en-US" dirty="0"/>
              <a:t> stops word </a:t>
            </a:r>
          </a:p>
          <a:p>
            <a:pPr marL="914400" lvl="1" indent="-457200">
              <a:buAutoNum type="arabicPeriod"/>
            </a:pPr>
            <a:r>
              <a:rPr lang="en-US" err="1"/>
              <a:t>Gán</a:t>
            </a:r>
            <a:r>
              <a:rPr lang="en-US" dirty="0"/>
              <a:t> </a:t>
            </a:r>
            <a:r>
              <a:rPr lang="en-US" err="1"/>
              <a:t>lại</a:t>
            </a:r>
            <a:r>
              <a:rPr lang="en-US" dirty="0"/>
              <a:t> </a:t>
            </a:r>
            <a:r>
              <a:rPr lang="en-US" err="1"/>
              <a:t>nhãn</a:t>
            </a:r>
            <a:r>
              <a:rPr lang="en-US" dirty="0"/>
              <a:t> </a:t>
            </a:r>
            <a:r>
              <a:rPr lang="en-US" err="1"/>
              <a:t>sai</a:t>
            </a:r>
            <a:endParaRPr lang="en-US"/>
          </a:p>
          <a:p>
            <a:pPr marL="457200" indent="-457200">
              <a:buAutoNum type="arabicPeriod"/>
            </a:pPr>
            <a:r>
              <a:rPr lang="en-US" dirty="0"/>
              <a:t>Tuning </a:t>
            </a:r>
            <a:r>
              <a:rPr lang="en-US" err="1"/>
              <a:t>tham</a:t>
            </a:r>
            <a:r>
              <a:rPr lang="en-US" dirty="0"/>
              <a:t> </a:t>
            </a:r>
            <a:r>
              <a:rPr lang="en-US" err="1"/>
              <a:t>số</a:t>
            </a:r>
            <a:endParaRPr lang="en-US"/>
          </a:p>
          <a:p>
            <a:pPr marL="914400" lvl="1" indent="-457200">
              <a:buAutoNum type="arabicPeriod"/>
            </a:pPr>
            <a:r>
              <a:rPr lang="en-US" dirty="0"/>
              <a:t>Tham </a:t>
            </a:r>
            <a:r>
              <a:rPr lang="en-US" dirty="0" err="1"/>
              <a:t>số</a:t>
            </a:r>
            <a:r>
              <a:rPr lang="en-US" dirty="0"/>
              <a:t> </a:t>
            </a:r>
            <a:r>
              <a:rPr lang="en-US" i="1" dirty="0" err="1"/>
              <a:t>max_df</a:t>
            </a:r>
            <a:r>
              <a:rPr lang="en-US" i="1" dirty="0"/>
              <a:t>, </a:t>
            </a:r>
            <a:r>
              <a:rPr lang="en-US" i="1" dirty="0" err="1"/>
              <a:t>min_df</a:t>
            </a:r>
            <a:r>
              <a:rPr lang="en-US" i="1" dirty="0"/>
              <a:t> </a:t>
            </a:r>
            <a:r>
              <a:rPr lang="en-US" dirty="0" err="1"/>
              <a:t>các</a:t>
            </a:r>
            <a:r>
              <a:rPr lang="en-US" dirty="0"/>
              <a:t> </a:t>
            </a:r>
            <a:r>
              <a:rPr lang="en-US" dirty="0" err="1"/>
              <a:t>hàm</a:t>
            </a:r>
            <a:r>
              <a:rPr lang="en-US" dirty="0"/>
              <a:t> vectorize</a:t>
            </a:r>
          </a:p>
          <a:p>
            <a:pPr marL="914400" lvl="1" indent="-457200">
              <a:buAutoNum type="arabicPeriod"/>
            </a:pPr>
            <a:r>
              <a:rPr lang="en-US" dirty="0"/>
              <a:t>Hyper parameter </a:t>
            </a:r>
            <a:r>
              <a:rPr lang="en-US" err="1"/>
              <a:t>của</a:t>
            </a:r>
            <a:r>
              <a:rPr lang="en-US" dirty="0"/>
              <a:t> </a:t>
            </a:r>
            <a:r>
              <a:rPr lang="en-US" err="1"/>
              <a:t>các</a:t>
            </a:r>
            <a:r>
              <a:rPr lang="en-US" dirty="0"/>
              <a:t> </a:t>
            </a:r>
            <a:r>
              <a:rPr lang="en-US" err="1"/>
              <a:t>thuật</a:t>
            </a:r>
            <a:r>
              <a:rPr lang="en-US" dirty="0"/>
              <a:t> </a:t>
            </a:r>
            <a:r>
              <a:rPr lang="en-US" err="1"/>
              <a:t>toán</a:t>
            </a:r>
            <a:endParaRPr lang="en-US"/>
          </a:p>
        </p:txBody>
      </p:sp>
    </p:spTree>
    <p:extLst>
      <p:ext uri="{BB962C8B-B14F-4D97-AF65-F5344CB8AC3E}">
        <p14:creationId xmlns:p14="http://schemas.microsoft.com/office/powerpoint/2010/main" val="261078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graphicFrame>
        <p:nvGraphicFramePr>
          <p:cNvPr id="4" name="Table 4">
            <a:extLst>
              <a:ext uri="{FF2B5EF4-FFF2-40B4-BE49-F238E27FC236}">
                <a16:creationId xmlns:a16="http://schemas.microsoft.com/office/drawing/2014/main" id="{37C3D8E1-E62D-478B-859A-913540B4AC60}"/>
              </a:ext>
            </a:extLst>
          </p:cNvPr>
          <p:cNvGraphicFramePr>
            <a:graphicFrameLocks noGrp="1"/>
          </p:cNvGraphicFramePr>
          <p:nvPr>
            <p:ph sz="quarter" idx="13"/>
            <p:extLst>
              <p:ext uri="{D42A27DB-BD31-4B8C-83A1-F6EECF244321}">
                <p14:modId xmlns:p14="http://schemas.microsoft.com/office/powerpoint/2010/main" val="907162311"/>
              </p:ext>
            </p:extLst>
          </p:nvPr>
        </p:nvGraphicFramePr>
        <p:xfrm>
          <a:off x="914400" y="2366963"/>
          <a:ext cx="10363200" cy="18542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858463174"/>
                    </a:ext>
                  </a:extLst>
                </a:gridCol>
                <a:gridCol w="2590800">
                  <a:extLst>
                    <a:ext uri="{9D8B030D-6E8A-4147-A177-3AD203B41FA5}">
                      <a16:colId xmlns:a16="http://schemas.microsoft.com/office/drawing/2014/main" val="3214931646"/>
                    </a:ext>
                  </a:extLst>
                </a:gridCol>
                <a:gridCol w="2590800">
                  <a:extLst>
                    <a:ext uri="{9D8B030D-6E8A-4147-A177-3AD203B41FA5}">
                      <a16:colId xmlns:a16="http://schemas.microsoft.com/office/drawing/2014/main" val="31111762"/>
                    </a:ext>
                  </a:extLst>
                </a:gridCol>
                <a:gridCol w="2590800">
                  <a:extLst>
                    <a:ext uri="{9D8B030D-6E8A-4147-A177-3AD203B41FA5}">
                      <a16:colId xmlns:a16="http://schemas.microsoft.com/office/drawing/2014/main" val="4226123944"/>
                    </a:ext>
                  </a:extLst>
                </a:gridCol>
              </a:tblGrid>
              <a:tr h="370840">
                <a:tc>
                  <a:txBody>
                    <a:bodyPr/>
                    <a:lstStyle/>
                    <a:p>
                      <a:endParaRPr lang="en-US"/>
                    </a:p>
                  </a:txBody>
                  <a:tcPr/>
                </a:tc>
                <a:tc>
                  <a:txBody>
                    <a:bodyPr/>
                    <a:lstStyle/>
                    <a:p>
                      <a:r>
                        <a:rPr lang="en-US" dirty="0"/>
                        <a:t>Naïve Bayes</a:t>
                      </a:r>
                    </a:p>
                  </a:txBody>
                  <a:tcPr/>
                </a:tc>
                <a:tc>
                  <a:txBody>
                    <a:bodyPr/>
                    <a:lstStyle/>
                    <a:p>
                      <a:r>
                        <a:rPr lang="en-US" dirty="0"/>
                        <a:t>SVM</a:t>
                      </a:r>
                    </a:p>
                  </a:txBody>
                  <a:tcPr/>
                </a:tc>
                <a:tc>
                  <a:txBody>
                    <a:bodyPr/>
                    <a:lstStyle/>
                    <a:p>
                      <a:r>
                        <a:rPr lang="en-US" dirty="0"/>
                        <a:t>Logistic Regression</a:t>
                      </a:r>
                    </a:p>
                  </a:txBody>
                  <a:tcPr/>
                </a:tc>
                <a:extLst>
                  <a:ext uri="{0D108BD9-81ED-4DB2-BD59-A6C34878D82A}">
                    <a16:rowId xmlns:a16="http://schemas.microsoft.com/office/drawing/2014/main" val="475439089"/>
                  </a:ext>
                </a:extLst>
              </a:tr>
              <a:tr h="370840">
                <a:tc>
                  <a:txBody>
                    <a:bodyPr/>
                    <a:lstStyle/>
                    <a:p>
                      <a:r>
                        <a:rPr lang="en-US" dirty="0" err="1"/>
                        <a:t>Thời</a:t>
                      </a:r>
                      <a:r>
                        <a:rPr lang="en-US" dirty="0"/>
                        <a:t> </a:t>
                      </a:r>
                      <a:r>
                        <a:rPr lang="en-US" dirty="0" err="1"/>
                        <a:t>gian</a:t>
                      </a:r>
                      <a:r>
                        <a:rPr lang="en-US" dirty="0"/>
                        <a:t> train (s)</a:t>
                      </a:r>
                    </a:p>
                  </a:txBody>
                  <a:tcPr/>
                </a:tc>
                <a:tc>
                  <a:txBody>
                    <a:bodyPr/>
                    <a:lstStyle/>
                    <a:p>
                      <a:r>
                        <a:rPr lang="en-US" sz="1800" kern="1200" dirty="0">
                          <a:solidFill>
                            <a:schemeClr val="dk1"/>
                          </a:solidFill>
                          <a:effectLst/>
                          <a:latin typeface="+mn-lt"/>
                          <a:ea typeface="+mn-ea"/>
                          <a:cs typeface="+mn-cs"/>
                        </a:rPr>
                        <a:t>0.061</a:t>
                      </a:r>
                      <a:endParaRPr lang="en-US" dirty="0"/>
                    </a:p>
                  </a:txBody>
                  <a:tcPr/>
                </a:tc>
                <a:tc>
                  <a:txBody>
                    <a:bodyPr/>
                    <a:lstStyle/>
                    <a:p>
                      <a:r>
                        <a:rPr lang="en-US" sz="1800" kern="1200" dirty="0">
                          <a:solidFill>
                            <a:schemeClr val="dk1"/>
                          </a:solidFill>
                          <a:effectLst/>
                          <a:latin typeface="+mn-lt"/>
                          <a:ea typeface="+mn-ea"/>
                          <a:cs typeface="+mn-cs"/>
                        </a:rPr>
                        <a:t>200</a:t>
                      </a:r>
                      <a:endParaRPr lang="en-US" dirty="0"/>
                    </a:p>
                  </a:txBody>
                  <a:tcPr/>
                </a:tc>
                <a:tc>
                  <a:txBody>
                    <a:bodyPr/>
                    <a:lstStyle/>
                    <a:p>
                      <a:r>
                        <a:rPr lang="en-US" sz="1800" kern="1200" dirty="0">
                          <a:solidFill>
                            <a:schemeClr val="dk1"/>
                          </a:solidFill>
                          <a:effectLst/>
                          <a:latin typeface="+mn-lt"/>
                          <a:ea typeface="+mn-ea"/>
                          <a:cs typeface="+mn-cs"/>
                        </a:rPr>
                        <a:t>13.1 (22 iterations)</a:t>
                      </a:r>
                      <a:endParaRPr lang="en-US" dirty="0"/>
                    </a:p>
                  </a:txBody>
                  <a:tcPr/>
                </a:tc>
                <a:extLst>
                  <a:ext uri="{0D108BD9-81ED-4DB2-BD59-A6C34878D82A}">
                    <a16:rowId xmlns:a16="http://schemas.microsoft.com/office/drawing/2014/main" val="3039346108"/>
                  </a:ext>
                </a:extLst>
              </a:tr>
              <a:tr h="370840">
                <a:tc>
                  <a:txBody>
                    <a:bodyPr/>
                    <a:lstStyle/>
                    <a:p>
                      <a:r>
                        <a:rPr lang="en-US" dirty="0"/>
                        <a:t>Train accuracy </a:t>
                      </a:r>
                    </a:p>
                  </a:txBody>
                  <a:tcPr/>
                </a:tc>
                <a:tc>
                  <a:txBody>
                    <a:bodyPr/>
                    <a:lstStyle/>
                    <a:p>
                      <a:r>
                        <a:rPr lang="en-US" dirty="0"/>
                        <a:t>0.947</a:t>
                      </a:r>
                    </a:p>
                  </a:txBody>
                  <a:tcPr/>
                </a:tc>
                <a:tc>
                  <a:txBody>
                    <a:bodyPr/>
                    <a:lstStyle/>
                    <a:p>
                      <a:r>
                        <a:rPr lang="en-US" dirty="0"/>
                        <a:t>0.963</a:t>
                      </a:r>
                    </a:p>
                  </a:txBody>
                  <a:tcPr/>
                </a:tc>
                <a:tc>
                  <a:txBody>
                    <a:bodyPr/>
                    <a:lstStyle/>
                    <a:p>
                      <a:r>
                        <a:rPr lang="en-US" sz="1800" kern="1200" dirty="0">
                          <a:solidFill>
                            <a:schemeClr val="dk1"/>
                          </a:solidFill>
                          <a:effectLst/>
                          <a:latin typeface="+mn-lt"/>
                          <a:ea typeface="+mn-ea"/>
                          <a:cs typeface="+mn-cs"/>
                        </a:rPr>
                        <a:t>0.978</a:t>
                      </a:r>
                      <a:endParaRPr lang="en-US" dirty="0"/>
                    </a:p>
                  </a:txBody>
                  <a:tcPr/>
                </a:tc>
                <a:extLst>
                  <a:ext uri="{0D108BD9-81ED-4DB2-BD59-A6C34878D82A}">
                    <a16:rowId xmlns:a16="http://schemas.microsoft.com/office/drawing/2014/main" val="3156704417"/>
                  </a:ext>
                </a:extLst>
              </a:tr>
              <a:tr h="370840">
                <a:tc>
                  <a:txBody>
                    <a:bodyPr/>
                    <a:lstStyle/>
                    <a:p>
                      <a:r>
                        <a:rPr lang="en-US" dirty="0"/>
                        <a:t>Valid accuracy</a:t>
                      </a:r>
                    </a:p>
                  </a:txBody>
                  <a:tcPr/>
                </a:tc>
                <a:tc>
                  <a:txBody>
                    <a:bodyPr/>
                    <a:lstStyle/>
                    <a:p>
                      <a:r>
                        <a:rPr lang="en-US" dirty="0"/>
                        <a:t>0.895</a:t>
                      </a:r>
                    </a:p>
                  </a:txBody>
                  <a:tcPr/>
                </a:tc>
                <a:tc>
                  <a:txBody>
                    <a:bodyPr/>
                    <a:lstStyle/>
                    <a:p>
                      <a:r>
                        <a:rPr lang="en-US" dirty="0"/>
                        <a:t>0.914</a:t>
                      </a:r>
                    </a:p>
                  </a:txBody>
                  <a:tcPr/>
                </a:tc>
                <a:tc>
                  <a:txBody>
                    <a:bodyPr/>
                    <a:lstStyle/>
                    <a:p>
                      <a:r>
                        <a:rPr lang="en-US" dirty="0"/>
                        <a:t>0.899</a:t>
                      </a:r>
                    </a:p>
                  </a:txBody>
                  <a:tcPr/>
                </a:tc>
                <a:extLst>
                  <a:ext uri="{0D108BD9-81ED-4DB2-BD59-A6C34878D82A}">
                    <a16:rowId xmlns:a16="http://schemas.microsoft.com/office/drawing/2014/main" val="3204075565"/>
                  </a:ext>
                </a:extLst>
              </a:tr>
              <a:tr h="370840">
                <a:tc>
                  <a:txBody>
                    <a:bodyPr/>
                    <a:lstStyle/>
                    <a:p>
                      <a:r>
                        <a:rPr lang="en-US" dirty="0"/>
                        <a:t>Test accuracy</a:t>
                      </a:r>
                    </a:p>
                  </a:txBody>
                  <a:tcPr/>
                </a:tc>
                <a:tc>
                  <a:txBody>
                    <a:bodyPr/>
                    <a:lstStyle/>
                    <a:p>
                      <a:r>
                        <a:rPr lang="en-US" dirty="0"/>
                        <a:t>0.900</a:t>
                      </a:r>
                    </a:p>
                  </a:txBody>
                  <a:tcPr/>
                </a:tc>
                <a:tc>
                  <a:txBody>
                    <a:bodyPr/>
                    <a:lstStyle/>
                    <a:p>
                      <a:r>
                        <a:rPr lang="en-US" dirty="0"/>
                        <a:t>0.910</a:t>
                      </a:r>
                    </a:p>
                  </a:txBody>
                  <a:tcPr/>
                </a:tc>
                <a:tc>
                  <a:txBody>
                    <a:bodyPr/>
                    <a:lstStyle/>
                    <a:p>
                      <a:r>
                        <a:rPr lang="en-US" dirty="0"/>
                        <a:t>0.890</a:t>
                      </a:r>
                    </a:p>
                  </a:txBody>
                  <a:tcPr/>
                </a:tc>
                <a:extLst>
                  <a:ext uri="{0D108BD9-81ED-4DB2-BD59-A6C34878D82A}">
                    <a16:rowId xmlns:a16="http://schemas.microsoft.com/office/drawing/2014/main" val="1753446995"/>
                  </a:ext>
                </a:extLst>
              </a:tr>
            </a:tbl>
          </a:graphicData>
        </a:graphic>
      </p:graphicFrame>
    </p:spTree>
    <p:extLst>
      <p:ext uri="{BB962C8B-B14F-4D97-AF65-F5344CB8AC3E}">
        <p14:creationId xmlns:p14="http://schemas.microsoft.com/office/powerpoint/2010/main" val="122286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B17-9774-4B63-B4CA-98C001C303B2}"/>
              </a:ext>
            </a:extLst>
          </p:cNvPr>
          <p:cNvSpPr>
            <a:spLocks noGrp="1"/>
          </p:cNvSpPr>
          <p:nvPr>
            <p:ph type="title"/>
          </p:nvPr>
        </p:nvSpPr>
        <p:spPr>
          <a:xfrm>
            <a:off x="913775" y="618517"/>
            <a:ext cx="10364451" cy="1596177"/>
          </a:xfrm>
        </p:spPr>
        <p:txBody>
          <a:bodyPr>
            <a:normAutofit/>
          </a:bodyPr>
          <a:lstStyle/>
          <a:p>
            <a:r>
              <a:rPr lang="en-US" dirty="0" err="1"/>
              <a:t>Kết</a:t>
            </a:r>
            <a:r>
              <a:rPr lang="en-US" dirty="0"/>
              <a:t> </a:t>
            </a:r>
            <a:r>
              <a:rPr lang="en-US" dirty="0" err="1"/>
              <a:t>quả</a:t>
            </a:r>
            <a:endParaRPr lang="en-US" dirty="0"/>
          </a:p>
        </p:txBody>
      </p:sp>
      <p:graphicFrame>
        <p:nvGraphicFramePr>
          <p:cNvPr id="4" name="Content Placeholder 3">
            <a:extLst>
              <a:ext uri="{FF2B5EF4-FFF2-40B4-BE49-F238E27FC236}">
                <a16:creationId xmlns:a16="http://schemas.microsoft.com/office/drawing/2014/main" id="{0D7AB300-A0A0-435B-B236-609574B5ABE1}"/>
              </a:ext>
            </a:extLst>
          </p:cNvPr>
          <p:cNvGraphicFramePr>
            <a:graphicFrameLocks noGrp="1"/>
          </p:cNvGraphicFramePr>
          <p:nvPr>
            <p:ph sz="quarter" idx="13"/>
            <p:extLst>
              <p:ext uri="{D42A27DB-BD31-4B8C-83A1-F6EECF244321}">
                <p14:modId xmlns:p14="http://schemas.microsoft.com/office/powerpoint/2010/main" val="1473012616"/>
              </p:ext>
            </p:extLst>
          </p:nvPr>
        </p:nvGraphicFramePr>
        <p:xfrm>
          <a:off x="1282779" y="2254097"/>
          <a:ext cx="9626441" cy="3154470"/>
        </p:xfrm>
        <a:graphic>
          <a:graphicData uri="http://schemas.openxmlformats.org/drawingml/2006/table">
            <a:tbl>
              <a:tblPr firstRow="1" firstCol="1" bandRow="1">
                <a:tableStyleId>{5C22544A-7EE6-4342-B048-85BDC9FD1C3A}</a:tableStyleId>
              </a:tblPr>
              <a:tblGrid>
                <a:gridCol w="1247079">
                  <a:extLst>
                    <a:ext uri="{9D8B030D-6E8A-4147-A177-3AD203B41FA5}">
                      <a16:colId xmlns:a16="http://schemas.microsoft.com/office/drawing/2014/main" val="2318742319"/>
                    </a:ext>
                  </a:extLst>
                </a:gridCol>
                <a:gridCol w="744003">
                  <a:extLst>
                    <a:ext uri="{9D8B030D-6E8A-4147-A177-3AD203B41FA5}">
                      <a16:colId xmlns:a16="http://schemas.microsoft.com/office/drawing/2014/main" val="1221854878"/>
                    </a:ext>
                  </a:extLst>
                </a:gridCol>
                <a:gridCol w="924796">
                  <a:extLst>
                    <a:ext uri="{9D8B030D-6E8A-4147-A177-3AD203B41FA5}">
                      <a16:colId xmlns:a16="http://schemas.microsoft.com/office/drawing/2014/main" val="3430133746"/>
                    </a:ext>
                  </a:extLst>
                </a:gridCol>
                <a:gridCol w="871736">
                  <a:extLst>
                    <a:ext uri="{9D8B030D-6E8A-4147-A177-3AD203B41FA5}">
                      <a16:colId xmlns:a16="http://schemas.microsoft.com/office/drawing/2014/main" val="1347614695"/>
                    </a:ext>
                  </a:extLst>
                </a:gridCol>
                <a:gridCol w="891388">
                  <a:extLst>
                    <a:ext uri="{9D8B030D-6E8A-4147-A177-3AD203B41FA5}">
                      <a16:colId xmlns:a16="http://schemas.microsoft.com/office/drawing/2014/main" val="1288290839"/>
                    </a:ext>
                  </a:extLst>
                </a:gridCol>
                <a:gridCol w="742037">
                  <a:extLst>
                    <a:ext uri="{9D8B030D-6E8A-4147-A177-3AD203B41FA5}">
                      <a16:colId xmlns:a16="http://schemas.microsoft.com/office/drawing/2014/main" val="2282732814"/>
                    </a:ext>
                  </a:extLst>
                </a:gridCol>
                <a:gridCol w="698804">
                  <a:extLst>
                    <a:ext uri="{9D8B030D-6E8A-4147-A177-3AD203B41FA5}">
                      <a16:colId xmlns:a16="http://schemas.microsoft.com/office/drawing/2014/main" val="201230777"/>
                    </a:ext>
                  </a:extLst>
                </a:gridCol>
                <a:gridCol w="871736">
                  <a:extLst>
                    <a:ext uri="{9D8B030D-6E8A-4147-A177-3AD203B41FA5}">
                      <a16:colId xmlns:a16="http://schemas.microsoft.com/office/drawing/2014/main" val="3762119275"/>
                    </a:ext>
                  </a:extLst>
                </a:gridCol>
                <a:gridCol w="924796">
                  <a:extLst>
                    <a:ext uri="{9D8B030D-6E8A-4147-A177-3AD203B41FA5}">
                      <a16:colId xmlns:a16="http://schemas.microsoft.com/office/drawing/2014/main" val="3252223358"/>
                    </a:ext>
                  </a:extLst>
                </a:gridCol>
                <a:gridCol w="828503">
                  <a:extLst>
                    <a:ext uri="{9D8B030D-6E8A-4147-A177-3AD203B41FA5}">
                      <a16:colId xmlns:a16="http://schemas.microsoft.com/office/drawing/2014/main" val="3026964005"/>
                    </a:ext>
                  </a:extLst>
                </a:gridCol>
                <a:gridCol w="881563">
                  <a:extLst>
                    <a:ext uri="{9D8B030D-6E8A-4147-A177-3AD203B41FA5}">
                      <a16:colId xmlns:a16="http://schemas.microsoft.com/office/drawing/2014/main" val="4267523967"/>
                    </a:ext>
                  </a:extLst>
                </a:gridCol>
              </a:tblGrid>
              <a:tr h="640636">
                <a:tc>
                  <a:txBody>
                    <a:bodyPr/>
                    <a:lstStyle/>
                    <a:p>
                      <a:pPr marL="0" marR="0">
                        <a:lnSpc>
                          <a:spcPct val="107000"/>
                        </a:lnSpc>
                        <a:spcBef>
                          <a:spcPts val="0"/>
                        </a:spcBef>
                        <a:spcAft>
                          <a:spcPts val="0"/>
                        </a:spcAft>
                      </a:pPr>
                      <a:r>
                        <a:rPr lang="en-US" sz="12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Chinh tri Xa hoi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Doi song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Khoa hoc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Kinh doanh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Phap luat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Suc khoe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The gioi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The thao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Van hoa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nSpc>
                          <a:spcPct val="107000"/>
                        </a:lnSpc>
                        <a:spcBef>
                          <a:spcPts val="0"/>
                        </a:spcBef>
                        <a:spcAft>
                          <a:spcPts val="0"/>
                        </a:spcAft>
                      </a:pPr>
                      <a:r>
                        <a:rPr lang="en-US" sz="1200">
                          <a:effectLst/>
                        </a:rPr>
                        <a:t>Vi tinh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4151276272"/>
                  </a:ext>
                </a:extLst>
              </a:tr>
              <a:tr h="256177">
                <a:tc>
                  <a:txBody>
                    <a:bodyPr/>
                    <a:lstStyle/>
                    <a:p>
                      <a:pPr marL="0" marR="0">
                        <a:lnSpc>
                          <a:spcPct val="107000"/>
                        </a:lnSpc>
                        <a:spcBef>
                          <a:spcPts val="0"/>
                        </a:spcBef>
                        <a:spcAft>
                          <a:spcPts val="0"/>
                        </a:spcAft>
                      </a:pPr>
                      <a:r>
                        <a:rPr lang="en-US" sz="1200">
                          <a:effectLst/>
                        </a:rPr>
                        <a:t>Chinh tri Xa hoi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6631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145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215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112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109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400">
                          <a:effectLst/>
                        </a:rPr>
                        <a:t>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1196712559"/>
                  </a:ext>
                </a:extLst>
              </a:tr>
              <a:tr h="236918">
                <a:tc>
                  <a:txBody>
                    <a:bodyPr/>
                    <a:lstStyle/>
                    <a:p>
                      <a:pPr marL="0" marR="0">
                        <a:lnSpc>
                          <a:spcPct val="107000"/>
                        </a:lnSpc>
                        <a:spcBef>
                          <a:spcPts val="0"/>
                        </a:spcBef>
                        <a:spcAft>
                          <a:spcPts val="0"/>
                        </a:spcAft>
                      </a:pPr>
                      <a:r>
                        <a:rPr lang="en-US" sz="1200">
                          <a:effectLst/>
                        </a:rPr>
                        <a:t>Doi song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1430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2049008621"/>
                  </a:ext>
                </a:extLst>
              </a:tr>
              <a:tr h="236918">
                <a:tc>
                  <a:txBody>
                    <a:bodyPr/>
                    <a:lstStyle/>
                    <a:p>
                      <a:pPr marL="0" marR="0">
                        <a:lnSpc>
                          <a:spcPct val="107000"/>
                        </a:lnSpc>
                        <a:spcBef>
                          <a:spcPts val="0"/>
                        </a:spcBef>
                        <a:spcAft>
                          <a:spcPts val="0"/>
                        </a:spcAft>
                      </a:pPr>
                      <a:r>
                        <a:rPr lang="en-US" sz="1200">
                          <a:effectLst/>
                        </a:rPr>
                        <a:t>Khoa hoc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1513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2352987464"/>
                  </a:ext>
                </a:extLst>
              </a:tr>
              <a:tr h="236918">
                <a:tc>
                  <a:txBody>
                    <a:bodyPr/>
                    <a:lstStyle/>
                    <a:p>
                      <a:pPr marL="0" marR="0">
                        <a:lnSpc>
                          <a:spcPct val="107000"/>
                        </a:lnSpc>
                        <a:spcBef>
                          <a:spcPts val="0"/>
                        </a:spcBef>
                        <a:spcAft>
                          <a:spcPts val="0"/>
                        </a:spcAft>
                      </a:pPr>
                      <a:r>
                        <a:rPr lang="en-US" sz="1200">
                          <a:effectLst/>
                        </a:rPr>
                        <a:t>Kinh doanh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4545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4140063204"/>
                  </a:ext>
                </a:extLst>
              </a:tr>
              <a:tr h="236918">
                <a:tc>
                  <a:txBody>
                    <a:bodyPr/>
                    <a:lstStyle/>
                    <a:p>
                      <a:pPr marL="0" marR="0">
                        <a:lnSpc>
                          <a:spcPct val="107000"/>
                        </a:lnSpc>
                        <a:spcBef>
                          <a:spcPts val="0"/>
                        </a:spcBef>
                        <a:spcAft>
                          <a:spcPts val="0"/>
                        </a:spcAft>
                      </a:pPr>
                      <a:r>
                        <a:rPr lang="en-US" sz="1200">
                          <a:effectLst/>
                        </a:rPr>
                        <a:t>Phap luat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3397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4187772652"/>
                  </a:ext>
                </a:extLst>
              </a:tr>
              <a:tr h="236918">
                <a:tc>
                  <a:txBody>
                    <a:bodyPr/>
                    <a:lstStyle/>
                    <a:p>
                      <a:pPr marL="0" marR="0">
                        <a:lnSpc>
                          <a:spcPct val="107000"/>
                        </a:lnSpc>
                        <a:spcBef>
                          <a:spcPts val="0"/>
                        </a:spcBef>
                        <a:spcAft>
                          <a:spcPts val="0"/>
                        </a:spcAft>
                      </a:pPr>
                      <a:r>
                        <a:rPr lang="en-US" sz="1200">
                          <a:effectLst/>
                        </a:rPr>
                        <a:t>Suc khoe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5056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934439629"/>
                  </a:ext>
                </a:extLst>
              </a:tr>
              <a:tr h="236918">
                <a:tc>
                  <a:txBody>
                    <a:bodyPr/>
                    <a:lstStyle/>
                    <a:p>
                      <a:pPr marL="0" marR="0">
                        <a:lnSpc>
                          <a:spcPct val="107000"/>
                        </a:lnSpc>
                        <a:spcBef>
                          <a:spcPts val="0"/>
                        </a:spcBef>
                        <a:spcAft>
                          <a:spcPts val="0"/>
                        </a:spcAft>
                      </a:pPr>
                      <a:r>
                        <a:rPr lang="en-US" sz="1200">
                          <a:effectLst/>
                        </a:rPr>
                        <a:t>The gioi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6097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1346932287"/>
                  </a:ext>
                </a:extLst>
              </a:tr>
              <a:tr h="236918">
                <a:tc>
                  <a:txBody>
                    <a:bodyPr/>
                    <a:lstStyle/>
                    <a:p>
                      <a:pPr marL="0" marR="0">
                        <a:lnSpc>
                          <a:spcPct val="107000"/>
                        </a:lnSpc>
                        <a:spcBef>
                          <a:spcPts val="0"/>
                        </a:spcBef>
                        <a:spcAft>
                          <a:spcPts val="0"/>
                        </a:spcAft>
                      </a:pPr>
                      <a:r>
                        <a:rPr lang="en-US" sz="1200">
                          <a:effectLst/>
                        </a:rPr>
                        <a:t>The thao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6420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2586105380"/>
                  </a:ext>
                </a:extLst>
              </a:tr>
              <a:tr h="236918">
                <a:tc>
                  <a:txBody>
                    <a:bodyPr/>
                    <a:lstStyle/>
                    <a:p>
                      <a:pPr marL="0" marR="0">
                        <a:lnSpc>
                          <a:spcPct val="107000"/>
                        </a:lnSpc>
                        <a:spcBef>
                          <a:spcPts val="0"/>
                        </a:spcBef>
                        <a:spcAft>
                          <a:spcPts val="0"/>
                        </a:spcAft>
                      </a:pPr>
                      <a:r>
                        <a:rPr lang="en-US" sz="1200">
                          <a:effectLst/>
                        </a:rPr>
                        <a:t>Van hoa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5919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2971273037"/>
                  </a:ext>
                </a:extLst>
              </a:tr>
              <a:tr h="236918">
                <a:tc>
                  <a:txBody>
                    <a:bodyPr/>
                    <a:lstStyle/>
                    <a:p>
                      <a:pPr marL="0" marR="0">
                        <a:lnSpc>
                          <a:spcPct val="107000"/>
                        </a:lnSpc>
                        <a:spcBef>
                          <a:spcPts val="0"/>
                        </a:spcBef>
                        <a:spcAft>
                          <a:spcPts val="0"/>
                        </a:spcAft>
                      </a:pPr>
                      <a:r>
                        <a:rPr lang="en-US" sz="1200">
                          <a:effectLst/>
                        </a:rPr>
                        <a:t>Vi tinh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a:effectLst/>
                        </a:rPr>
                        <a:t>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tc>
                  <a:txBody>
                    <a:bodyPr/>
                    <a:lstStyle/>
                    <a:p>
                      <a:pPr marL="0" marR="0" algn="ctr">
                        <a:lnSpc>
                          <a:spcPct val="107000"/>
                        </a:lnSpc>
                        <a:spcBef>
                          <a:spcPts val="0"/>
                        </a:spcBef>
                        <a:spcAft>
                          <a:spcPts val="0"/>
                        </a:spcAft>
                      </a:pPr>
                      <a:r>
                        <a:rPr lang="en-US" sz="1200" dirty="0">
                          <a:effectLst/>
                        </a:rPr>
                        <a:t>4245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4894" marR="84894" marT="0" marB="0"/>
                </a:tc>
                <a:extLst>
                  <a:ext uri="{0D108BD9-81ED-4DB2-BD59-A6C34878D82A}">
                    <a16:rowId xmlns:a16="http://schemas.microsoft.com/office/drawing/2014/main" val="2464132293"/>
                  </a:ext>
                </a:extLst>
              </a:tr>
            </a:tbl>
          </a:graphicData>
        </a:graphic>
      </p:graphicFrame>
      <p:sp>
        <p:nvSpPr>
          <p:cNvPr id="5" name="TextBox 4">
            <a:extLst>
              <a:ext uri="{FF2B5EF4-FFF2-40B4-BE49-F238E27FC236}">
                <a16:creationId xmlns:a16="http://schemas.microsoft.com/office/drawing/2014/main" id="{D2A0420C-1EF5-4911-BBF3-3208F5E36F4B}"/>
              </a:ext>
            </a:extLst>
          </p:cNvPr>
          <p:cNvSpPr txBox="1"/>
          <p:nvPr/>
        </p:nvSpPr>
        <p:spPr>
          <a:xfrm>
            <a:off x="3528629" y="5647670"/>
            <a:ext cx="5134739" cy="369332"/>
          </a:xfrm>
          <a:prstGeom prst="rect">
            <a:avLst/>
          </a:prstGeom>
          <a:noFill/>
        </p:spPr>
        <p:txBody>
          <a:bodyPr wrap="none" rtlCol="0">
            <a:spAutoFit/>
          </a:bodyPr>
          <a:lstStyle/>
          <a:p>
            <a:r>
              <a:rPr lang="en-US" dirty="0"/>
              <a:t>Confusion matrix on training data – Naïve Bayes</a:t>
            </a:r>
          </a:p>
        </p:txBody>
      </p:sp>
    </p:spTree>
    <p:extLst>
      <p:ext uri="{BB962C8B-B14F-4D97-AF65-F5344CB8AC3E}">
        <p14:creationId xmlns:p14="http://schemas.microsoft.com/office/powerpoint/2010/main" val="77108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F46-7FF5-4286-85D0-A0744199E4C0}"/>
              </a:ext>
            </a:extLst>
          </p:cNvPr>
          <p:cNvSpPr>
            <a:spLocks noGrp="1"/>
          </p:cNvSpPr>
          <p:nvPr>
            <p:ph type="title"/>
          </p:nvPr>
        </p:nvSpPr>
        <p:spPr/>
        <p:txBody>
          <a:bodyPr/>
          <a:lstStyle/>
          <a:p>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F49A6501-CEDF-4480-BC20-321D1E5A9AE0}"/>
              </a:ext>
            </a:extLst>
          </p:cNvPr>
          <p:cNvSpPr>
            <a:spLocks noGrp="1"/>
          </p:cNvSpPr>
          <p:nvPr>
            <p:ph sz="quarter" idx="13"/>
          </p:nvPr>
        </p:nvSpPr>
        <p:spPr>
          <a:xfrm>
            <a:off x="913774" y="2367092"/>
            <a:ext cx="10363826" cy="4007204"/>
          </a:xfrm>
        </p:spPr>
        <p:txBody>
          <a:bodyPr/>
          <a:lstStyle/>
          <a:p>
            <a:pPr marL="457200" indent="-457200">
              <a:buAutoNum type="arabicPeriod"/>
            </a:pPr>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a:p>
            <a:r>
              <a:rPr lang="en-US" dirty="0"/>
              <a:t>Count vectorize:</a:t>
            </a:r>
          </a:p>
          <a:p>
            <a:pPr lvl="1"/>
            <a:r>
              <a:rPr lang="en-US" dirty="0"/>
              <a:t>Đ</a:t>
            </a:r>
            <a:r>
              <a:rPr lang="vi-VN" dirty="0"/>
              <a:t>ơ</a:t>
            </a:r>
            <a:r>
              <a:rPr lang="en-US" dirty="0"/>
              <a:t>n </a:t>
            </a:r>
            <a:r>
              <a:rPr lang="en-US" dirty="0" err="1"/>
              <a:t>giản</a:t>
            </a:r>
            <a:endParaRPr lang="en-US" dirty="0"/>
          </a:p>
          <a:p>
            <a:pPr lvl="1"/>
            <a:r>
              <a:rPr lang="en-US" dirty="0" err="1"/>
              <a:t>Độ</a:t>
            </a:r>
            <a:r>
              <a:rPr lang="en-US" dirty="0"/>
              <a:t> </a:t>
            </a:r>
            <a:r>
              <a:rPr lang="en-US" dirty="0" err="1"/>
              <a:t>quan</a:t>
            </a:r>
            <a:r>
              <a:rPr lang="en-US" dirty="0"/>
              <a:t> </a:t>
            </a:r>
            <a:r>
              <a:rPr lang="en-US" dirty="0" err="1"/>
              <a:t>trọng</a:t>
            </a:r>
            <a:r>
              <a:rPr lang="en-US" dirty="0"/>
              <a:t> </a:t>
            </a:r>
            <a:r>
              <a:rPr lang="en-US" dirty="0" err="1"/>
              <a:t>các</a:t>
            </a:r>
            <a:r>
              <a:rPr lang="en-US" dirty="0"/>
              <a:t> </a:t>
            </a:r>
            <a:r>
              <a:rPr lang="en-US" dirty="0" err="1"/>
              <a:t>từ</a:t>
            </a:r>
            <a:r>
              <a:rPr lang="en-US" dirty="0"/>
              <a:t> </a:t>
            </a:r>
            <a:r>
              <a:rPr lang="en-US" dirty="0" err="1"/>
              <a:t>là</a:t>
            </a:r>
            <a:r>
              <a:rPr lang="en-US" dirty="0"/>
              <a:t> </a:t>
            </a:r>
            <a:r>
              <a:rPr lang="en-US" dirty="0" err="1"/>
              <a:t>nh</a:t>
            </a:r>
            <a:r>
              <a:rPr lang="vi-VN" dirty="0"/>
              <a:t>ư</a:t>
            </a:r>
            <a:r>
              <a:rPr lang="en-US" dirty="0"/>
              <a:t> </a:t>
            </a:r>
            <a:r>
              <a:rPr lang="en-US" dirty="0" err="1"/>
              <a:t>nhau</a:t>
            </a:r>
            <a:endParaRPr lang="en-US" dirty="0"/>
          </a:p>
          <a:p>
            <a:pPr lvl="1"/>
            <a:r>
              <a:rPr lang="en-US" dirty="0" err="1"/>
              <a:t>Không</a:t>
            </a:r>
            <a:r>
              <a:rPr lang="en-US" dirty="0"/>
              <a:t> </a:t>
            </a:r>
            <a:r>
              <a:rPr lang="en-US" dirty="0" err="1"/>
              <a:t>biểu</a:t>
            </a:r>
            <a:r>
              <a:rPr lang="en-US" dirty="0"/>
              <a:t> </a:t>
            </a:r>
            <a:r>
              <a:rPr lang="en-US" dirty="0" err="1"/>
              <a:t>diễn</a:t>
            </a:r>
            <a:r>
              <a:rPr lang="en-US" dirty="0"/>
              <a:t> </a:t>
            </a:r>
            <a:r>
              <a:rPr lang="en-US" dirty="0" err="1"/>
              <a:t>ngữ</a:t>
            </a:r>
            <a:r>
              <a:rPr lang="en-US" dirty="0"/>
              <a:t> </a:t>
            </a:r>
            <a:r>
              <a:rPr lang="en-US" dirty="0" err="1"/>
              <a:t>cảnh</a:t>
            </a:r>
            <a:endParaRPr lang="en-US" dirty="0"/>
          </a:p>
          <a:p>
            <a:r>
              <a:rPr lang="en-US" dirty="0" err="1"/>
              <a:t>Tf-idf</a:t>
            </a:r>
            <a:r>
              <a:rPr lang="en-US" dirty="0"/>
              <a:t> vectorize </a:t>
            </a:r>
          </a:p>
          <a:p>
            <a:pPr lvl="1"/>
            <a:r>
              <a:rPr lang="en-US" dirty="0"/>
              <a:t>Đ</a:t>
            </a:r>
            <a:r>
              <a:rPr lang="vi-VN" dirty="0"/>
              <a:t>ơ</a:t>
            </a:r>
            <a:r>
              <a:rPr lang="en-US" dirty="0"/>
              <a:t>n </a:t>
            </a:r>
            <a:r>
              <a:rPr lang="en-US" dirty="0" err="1"/>
              <a:t>giản</a:t>
            </a:r>
            <a:endParaRPr lang="en-US" dirty="0"/>
          </a:p>
          <a:p>
            <a:pPr lvl="1"/>
            <a:r>
              <a:rPr lang="en-US" dirty="0" err="1"/>
              <a:t>Đánh</a:t>
            </a:r>
            <a:r>
              <a:rPr lang="en-US" dirty="0"/>
              <a:t> </a:t>
            </a:r>
            <a:r>
              <a:rPr lang="en-US" dirty="0" err="1"/>
              <a:t>giá</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các</a:t>
            </a:r>
            <a:r>
              <a:rPr lang="en-US" dirty="0"/>
              <a:t> </a:t>
            </a:r>
            <a:r>
              <a:rPr lang="en-US" dirty="0" err="1"/>
              <a:t>từ</a:t>
            </a:r>
            <a:r>
              <a:rPr lang="en-US" dirty="0"/>
              <a:t> </a:t>
            </a:r>
            <a:r>
              <a:rPr lang="en-US" dirty="0" err="1"/>
              <a:t>khác</a:t>
            </a:r>
            <a:r>
              <a:rPr lang="en-US" dirty="0"/>
              <a:t> </a:t>
            </a:r>
            <a:r>
              <a:rPr lang="en-US" dirty="0" err="1"/>
              <a:t>nhau</a:t>
            </a:r>
            <a:endParaRPr lang="en-US" dirty="0"/>
          </a:p>
          <a:p>
            <a:pPr lvl="1"/>
            <a:r>
              <a:rPr lang="en-US" dirty="0" err="1"/>
              <a:t>Không</a:t>
            </a:r>
            <a:r>
              <a:rPr lang="en-US" dirty="0"/>
              <a:t> </a:t>
            </a:r>
            <a:r>
              <a:rPr lang="en-US" dirty="0" err="1"/>
              <a:t>biểu</a:t>
            </a:r>
            <a:r>
              <a:rPr lang="en-US" dirty="0"/>
              <a:t> </a:t>
            </a:r>
            <a:r>
              <a:rPr lang="en-US" dirty="0" err="1"/>
              <a:t>diễn</a:t>
            </a:r>
            <a:r>
              <a:rPr lang="en-US" dirty="0"/>
              <a:t> </a:t>
            </a:r>
            <a:r>
              <a:rPr lang="en-US" dirty="0" err="1"/>
              <a:t>ngữ</a:t>
            </a:r>
            <a:r>
              <a:rPr lang="en-US" dirty="0"/>
              <a:t> </a:t>
            </a:r>
            <a:r>
              <a:rPr lang="en-US" dirty="0" err="1"/>
              <a:t>cảnh</a:t>
            </a:r>
            <a:endParaRPr lang="en-US" dirty="0"/>
          </a:p>
        </p:txBody>
      </p:sp>
    </p:spTree>
    <p:extLst>
      <p:ext uri="{BB962C8B-B14F-4D97-AF65-F5344CB8AC3E}">
        <p14:creationId xmlns:p14="http://schemas.microsoft.com/office/powerpoint/2010/main" val="122737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2. </a:t>
            </a:r>
            <a:r>
              <a:rPr lang="en-US" dirty="0" err="1"/>
              <a:t>thuật</a:t>
            </a:r>
            <a:r>
              <a:rPr lang="en-US" dirty="0"/>
              <a:t> </a:t>
            </a:r>
            <a:r>
              <a:rPr lang="en-US" dirty="0" err="1"/>
              <a:t>toán</a:t>
            </a:r>
            <a:endParaRPr lang="en-US" dirty="0"/>
          </a:p>
          <a:p>
            <a:pPr lvl="1"/>
            <a:r>
              <a:rPr lang="en-US" dirty="0"/>
              <a:t>Naïve </a:t>
            </a:r>
            <a:r>
              <a:rPr lang="en-US" dirty="0" err="1"/>
              <a:t>bayes</a:t>
            </a:r>
            <a:endParaRPr lang="en-US" dirty="0"/>
          </a:p>
          <a:p>
            <a:pPr lvl="2"/>
            <a:r>
              <a:rPr lang="en-US" dirty="0"/>
              <a:t>Đ</a:t>
            </a:r>
            <a:r>
              <a:rPr lang="vi-VN" dirty="0"/>
              <a:t>ơ</a:t>
            </a:r>
            <a:r>
              <a:rPr lang="en-US" dirty="0"/>
              <a:t>n </a:t>
            </a:r>
            <a:r>
              <a:rPr lang="en-US" dirty="0" err="1"/>
              <a:t>giản</a:t>
            </a:r>
            <a:endParaRPr lang="en-US" dirty="0"/>
          </a:p>
          <a:p>
            <a:pPr lvl="2"/>
            <a:r>
              <a:rPr lang="en-US" dirty="0" err="1"/>
              <a:t>Tốc</a:t>
            </a:r>
            <a:r>
              <a:rPr lang="en-US" dirty="0"/>
              <a:t> </a:t>
            </a:r>
            <a:r>
              <a:rPr lang="en-US" dirty="0" err="1"/>
              <a:t>độ</a:t>
            </a:r>
            <a:r>
              <a:rPr lang="en-US" dirty="0"/>
              <a:t> </a:t>
            </a:r>
            <a:r>
              <a:rPr lang="en-US" dirty="0" err="1"/>
              <a:t>nhanh</a:t>
            </a:r>
            <a:endParaRPr lang="en-US" dirty="0"/>
          </a:p>
          <a:p>
            <a:pPr lvl="2"/>
            <a:r>
              <a:rPr lang="en-US" dirty="0"/>
              <a:t>Quan </a:t>
            </a:r>
            <a:r>
              <a:rPr lang="en-US" dirty="0" err="1"/>
              <a:t>tâm</a:t>
            </a:r>
            <a:r>
              <a:rPr lang="en-US" dirty="0"/>
              <a:t> </a:t>
            </a:r>
            <a:r>
              <a:rPr lang="en-US" dirty="0" err="1"/>
              <a:t>tới</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từ</a:t>
            </a:r>
            <a:endParaRPr lang="en-US" dirty="0"/>
          </a:p>
          <a:p>
            <a:pPr lvl="2"/>
            <a:r>
              <a:rPr lang="en-US" dirty="0" err="1"/>
              <a:t>không</a:t>
            </a:r>
            <a:r>
              <a:rPr lang="en-US" dirty="0"/>
              <a:t> </a:t>
            </a:r>
            <a:r>
              <a:rPr lang="en-US" dirty="0" err="1"/>
              <a:t>quan</a:t>
            </a:r>
            <a:r>
              <a:rPr lang="en-US" dirty="0"/>
              <a:t> </a:t>
            </a:r>
            <a:r>
              <a:rPr lang="en-US" dirty="0" err="1"/>
              <a:t>tâm</a:t>
            </a:r>
            <a:r>
              <a:rPr lang="en-US" dirty="0"/>
              <a:t> </a:t>
            </a:r>
            <a:r>
              <a:rPr lang="en-US" dirty="0" err="1"/>
              <a:t>tới</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từ</a:t>
            </a:r>
            <a:r>
              <a:rPr lang="en-US" dirty="0"/>
              <a:t> </a:t>
            </a:r>
            <a:r>
              <a:rPr lang="en-US" dirty="0" err="1"/>
              <a:t>trong</a:t>
            </a:r>
            <a:r>
              <a:rPr lang="en-US" dirty="0"/>
              <a:t> </a:t>
            </a:r>
            <a:r>
              <a:rPr lang="en-US" dirty="0" err="1"/>
              <a:t>câu</a:t>
            </a:r>
            <a:endParaRPr lang="en-US" dirty="0"/>
          </a:p>
          <a:p>
            <a:pPr lvl="2"/>
            <a:endParaRPr lang="en-US" dirty="0"/>
          </a:p>
        </p:txBody>
      </p:sp>
    </p:spTree>
    <p:extLst>
      <p:ext uri="{BB962C8B-B14F-4D97-AF65-F5344CB8AC3E}">
        <p14:creationId xmlns:p14="http://schemas.microsoft.com/office/powerpoint/2010/main" val="412053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2. </a:t>
            </a:r>
            <a:r>
              <a:rPr lang="en-US" dirty="0" err="1"/>
              <a:t>thuật</a:t>
            </a:r>
            <a:r>
              <a:rPr lang="en-US" dirty="0"/>
              <a:t> </a:t>
            </a:r>
            <a:r>
              <a:rPr lang="en-US" dirty="0" err="1"/>
              <a:t>toán</a:t>
            </a:r>
            <a:endParaRPr lang="en-US" dirty="0"/>
          </a:p>
          <a:p>
            <a:pPr lvl="1"/>
            <a:r>
              <a:rPr lang="en-US" dirty="0"/>
              <a:t>Support vector machine</a:t>
            </a:r>
          </a:p>
          <a:p>
            <a:pPr lvl="2"/>
            <a:r>
              <a:rPr lang="en-US" dirty="0" err="1"/>
              <a:t>Phức</a:t>
            </a:r>
            <a:r>
              <a:rPr lang="en-US" dirty="0"/>
              <a:t> </a:t>
            </a:r>
            <a:r>
              <a:rPr lang="en-US" dirty="0" err="1"/>
              <a:t>tạp</a:t>
            </a:r>
            <a:endParaRPr lang="en-US" dirty="0"/>
          </a:p>
          <a:p>
            <a:pPr lvl="2"/>
            <a:r>
              <a:rPr lang="en-US" dirty="0" err="1"/>
              <a:t>Tốc</a:t>
            </a:r>
            <a:r>
              <a:rPr lang="en-US" dirty="0"/>
              <a:t> </a:t>
            </a:r>
            <a:r>
              <a:rPr lang="en-US" dirty="0" err="1"/>
              <a:t>độ</a:t>
            </a:r>
            <a:r>
              <a:rPr lang="en-US" dirty="0"/>
              <a:t> </a:t>
            </a:r>
            <a:r>
              <a:rPr lang="en-US" dirty="0" err="1"/>
              <a:t>chậm</a:t>
            </a:r>
            <a:r>
              <a:rPr lang="en-US" dirty="0"/>
              <a:t> (</a:t>
            </a:r>
            <a:r>
              <a:rPr lang="en-US" dirty="0" err="1"/>
              <a:t>số</a:t>
            </a:r>
            <a:r>
              <a:rPr lang="en-US" dirty="0"/>
              <a:t> </a:t>
            </a:r>
            <a:r>
              <a:rPr lang="en-US" dirty="0" err="1"/>
              <a:t>chiều</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quá</a:t>
            </a:r>
            <a:r>
              <a:rPr lang="en-US" dirty="0"/>
              <a:t> </a:t>
            </a:r>
            <a:r>
              <a:rPr lang="en-US" dirty="0" err="1"/>
              <a:t>lớn</a:t>
            </a:r>
            <a:r>
              <a:rPr lang="en-US" dirty="0"/>
              <a:t>)</a:t>
            </a:r>
          </a:p>
          <a:p>
            <a:pPr lvl="2"/>
            <a:r>
              <a:rPr lang="en-US" dirty="0" err="1"/>
              <a:t>Phân</a:t>
            </a:r>
            <a:r>
              <a:rPr lang="en-US" dirty="0"/>
              <a:t> </a:t>
            </a:r>
            <a:r>
              <a:rPr lang="en-US" dirty="0" err="1"/>
              <a:t>loại</a:t>
            </a:r>
            <a:r>
              <a:rPr lang="en-US" dirty="0"/>
              <a:t> </a:t>
            </a:r>
            <a:r>
              <a:rPr lang="en-US" dirty="0" err="1"/>
              <a:t>tốt</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gần</a:t>
            </a:r>
            <a:r>
              <a:rPr lang="en-US" dirty="0"/>
              <a:t> </a:t>
            </a:r>
            <a:r>
              <a:rPr lang="en-US" dirty="0" err="1"/>
              <a:t>phân</a:t>
            </a:r>
            <a:r>
              <a:rPr lang="en-US" dirty="0"/>
              <a:t> </a:t>
            </a:r>
            <a:r>
              <a:rPr lang="en-US" dirty="0" err="1"/>
              <a:t>biệt</a:t>
            </a:r>
            <a:r>
              <a:rPr lang="en-US" dirty="0"/>
              <a:t> </a:t>
            </a:r>
            <a:r>
              <a:rPr lang="en-US" dirty="0" err="1"/>
              <a:t>tuyến</a:t>
            </a:r>
            <a:r>
              <a:rPr lang="en-US" dirty="0"/>
              <a:t> </a:t>
            </a:r>
            <a:r>
              <a:rPr lang="en-US" dirty="0" err="1"/>
              <a:t>tính</a:t>
            </a:r>
            <a:r>
              <a:rPr lang="en-US" dirty="0"/>
              <a:t> (kernel)</a:t>
            </a:r>
          </a:p>
        </p:txBody>
      </p:sp>
    </p:spTree>
    <p:extLst>
      <p:ext uri="{BB962C8B-B14F-4D97-AF65-F5344CB8AC3E}">
        <p14:creationId xmlns:p14="http://schemas.microsoft.com/office/powerpoint/2010/main" val="3461873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2. </a:t>
            </a:r>
            <a:r>
              <a:rPr lang="en-US" dirty="0" err="1"/>
              <a:t>thuật</a:t>
            </a:r>
            <a:r>
              <a:rPr lang="en-US" dirty="0"/>
              <a:t> </a:t>
            </a:r>
            <a:r>
              <a:rPr lang="en-US" dirty="0" err="1"/>
              <a:t>toán</a:t>
            </a:r>
            <a:endParaRPr lang="en-US" dirty="0"/>
          </a:p>
          <a:p>
            <a:pPr lvl="1"/>
            <a:r>
              <a:rPr lang="en-US" dirty="0"/>
              <a:t>Logistic regression</a:t>
            </a:r>
          </a:p>
          <a:p>
            <a:pPr lvl="2"/>
            <a:r>
              <a:rPr lang="en-US" dirty="0"/>
              <a:t>Đ</a:t>
            </a:r>
            <a:r>
              <a:rPr lang="vi-VN" dirty="0"/>
              <a:t>ơ</a:t>
            </a:r>
            <a:r>
              <a:rPr lang="en-US" dirty="0"/>
              <a:t>n </a:t>
            </a:r>
            <a:r>
              <a:rPr lang="en-US" dirty="0" err="1"/>
              <a:t>giản</a:t>
            </a:r>
            <a:endParaRPr lang="en-US" dirty="0"/>
          </a:p>
          <a:p>
            <a:pPr lvl="2"/>
            <a:r>
              <a:rPr lang="en-US" dirty="0" err="1"/>
              <a:t>Tốc</a:t>
            </a:r>
            <a:r>
              <a:rPr lang="en-US" dirty="0"/>
              <a:t> </a:t>
            </a:r>
            <a:r>
              <a:rPr lang="en-US" dirty="0" err="1"/>
              <a:t>độ</a:t>
            </a:r>
            <a:r>
              <a:rPr lang="en-US" dirty="0"/>
              <a:t> </a:t>
            </a:r>
            <a:r>
              <a:rPr lang="en-US" dirty="0" err="1"/>
              <a:t>nhanh</a:t>
            </a:r>
            <a:endParaRPr lang="en-US" dirty="0"/>
          </a:p>
          <a:p>
            <a:pPr lvl="2"/>
            <a:r>
              <a:rPr lang="en-US" dirty="0"/>
              <a:t>overfit</a:t>
            </a:r>
          </a:p>
        </p:txBody>
      </p:sp>
      <p:pic>
        <p:nvPicPr>
          <p:cNvPr id="3074" name="Picture 2" descr="Deep Neural Networks - Viblo">
            <a:extLst>
              <a:ext uri="{FF2B5EF4-FFF2-40B4-BE49-F238E27FC236}">
                <a16:creationId xmlns:a16="http://schemas.microsoft.com/office/drawing/2014/main" id="{855B797E-9435-4D54-9D35-92F808D56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187" y="2715797"/>
            <a:ext cx="3990975" cy="2495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5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92A-CD50-46D7-8A8F-4E0AB55797D5}"/>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224364A3-E437-4659-BAB3-E18430C48092}"/>
              </a:ext>
            </a:extLst>
          </p:cNvPr>
          <p:cNvSpPr>
            <a:spLocks noGrp="1"/>
          </p:cNvSpPr>
          <p:nvPr>
            <p:ph sz="quarter" idx="13"/>
          </p:nvPr>
        </p:nvSpPr>
        <p:spPr/>
        <p:txBody>
          <a:bodyPr vert="horz" lIns="91440" tIns="45720" rIns="91440" bIns="45720" rtlCol="0" anchor="t">
            <a:normAutofit/>
          </a:bodyPr>
          <a:lstStyle/>
          <a:p>
            <a:pPr marL="457200" indent="-457200">
              <a:buAutoNum type="arabicPeriod"/>
            </a:pP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a:p>
            <a:pPr marL="457200" indent="-457200">
              <a:buAutoNum type="arabicPeriod"/>
            </a:pPr>
            <a:r>
              <a:rPr lang="en-US" dirty="0"/>
              <a:t>TIỀN XỬ LÝ </a:t>
            </a:r>
          </a:p>
          <a:p>
            <a:pPr marL="457200" indent="-457200">
              <a:buAutoNum type="arabicPeriod"/>
            </a:pPr>
            <a:r>
              <a:rPr lang="en-US" dirty="0"/>
              <a:t>GIỚI THIỆU </a:t>
            </a:r>
            <a:r>
              <a:rPr lang="en-US" dirty="0" err="1"/>
              <a:t>thuật</a:t>
            </a:r>
            <a:r>
              <a:rPr lang="en-US" dirty="0"/>
              <a:t> </a:t>
            </a:r>
            <a:r>
              <a:rPr lang="en-US" dirty="0" err="1"/>
              <a:t>toán</a:t>
            </a:r>
            <a:endParaRPr lang="en-US" dirty="0"/>
          </a:p>
          <a:p>
            <a:pPr marL="457200" indent="-457200">
              <a:buAutoNum type="arabicPeriod"/>
            </a:pPr>
            <a:r>
              <a:rPr lang="en-US" dirty="0" err="1"/>
              <a:t>Kết</a:t>
            </a:r>
            <a:r>
              <a:rPr lang="en-US" dirty="0"/>
              <a:t> </a:t>
            </a:r>
            <a:r>
              <a:rPr lang="en-US" dirty="0" err="1"/>
              <a:t>quả</a:t>
            </a:r>
            <a:r>
              <a:rPr lang="en-US" dirty="0"/>
              <a:t> - ĐÁNH GIÁ</a:t>
            </a:r>
          </a:p>
          <a:p>
            <a:pPr marL="457200" indent="-457200">
              <a:buAutoNum type="arabicPeriod"/>
            </a:pPr>
            <a:r>
              <a:rPr lang="en-US" dirty="0" err="1"/>
              <a:t>Đề</a:t>
            </a:r>
            <a:r>
              <a:rPr lang="en-US" dirty="0"/>
              <a:t> </a:t>
            </a:r>
            <a:r>
              <a:rPr lang="en-US" dirty="0" err="1"/>
              <a:t>Xuất</a:t>
            </a:r>
            <a:r>
              <a:rPr lang="en-US" dirty="0"/>
              <a:t> </a:t>
            </a:r>
            <a:r>
              <a:rPr lang="en-US" dirty="0" err="1"/>
              <a:t>cải</a:t>
            </a:r>
            <a:r>
              <a:rPr lang="en-US" dirty="0"/>
              <a:t> </a:t>
            </a:r>
            <a:r>
              <a:rPr lang="en-US" dirty="0" err="1"/>
              <a:t>tiến</a:t>
            </a:r>
            <a:endParaRPr lang="en-US" dirty="0"/>
          </a:p>
        </p:txBody>
      </p:sp>
    </p:spTree>
    <p:extLst>
      <p:ext uri="{BB962C8B-B14F-4D97-AF65-F5344CB8AC3E}">
        <p14:creationId xmlns:p14="http://schemas.microsoft.com/office/powerpoint/2010/main" val="311403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D3DB-8EEF-4304-8FDA-B24D58A0D1FE}"/>
              </a:ext>
            </a:extLst>
          </p:cNvPr>
          <p:cNvSpPr>
            <a:spLocks noGrp="1"/>
          </p:cNvSpPr>
          <p:nvPr>
            <p:ph type="title"/>
          </p:nvPr>
        </p:nvSpPr>
        <p:spPr/>
        <p:txBody>
          <a:bodyPr/>
          <a:lstStyle/>
          <a:p>
            <a:r>
              <a:rPr lang="en-US" dirty="0" err="1"/>
              <a:t>Đề</a:t>
            </a:r>
            <a:r>
              <a:rPr lang="en-US" dirty="0"/>
              <a:t> </a:t>
            </a:r>
            <a:r>
              <a:rPr lang="en-US" dirty="0" err="1"/>
              <a:t>Xuất</a:t>
            </a:r>
            <a:r>
              <a:rPr lang="en-US" dirty="0"/>
              <a:t> </a:t>
            </a:r>
            <a:r>
              <a:rPr lang="en-US" dirty="0" err="1"/>
              <a:t>cải</a:t>
            </a:r>
            <a:r>
              <a:rPr lang="en-US" dirty="0"/>
              <a:t> </a:t>
            </a:r>
            <a:r>
              <a:rPr lang="en-US" dirty="0" err="1"/>
              <a:t>tiến</a:t>
            </a:r>
            <a:endParaRPr lang="en-US" dirty="0"/>
          </a:p>
        </p:txBody>
      </p:sp>
      <p:sp>
        <p:nvSpPr>
          <p:cNvPr id="3" name="Content Placeholder 2">
            <a:extLst>
              <a:ext uri="{FF2B5EF4-FFF2-40B4-BE49-F238E27FC236}">
                <a16:creationId xmlns:a16="http://schemas.microsoft.com/office/drawing/2014/main" id="{F273BE30-3519-4E64-9753-B9085770C186}"/>
              </a:ext>
            </a:extLst>
          </p:cNvPr>
          <p:cNvSpPr>
            <a:spLocks noGrp="1"/>
          </p:cNvSpPr>
          <p:nvPr>
            <p:ph sz="quarter" idx="13"/>
          </p:nvPr>
        </p:nvSpPr>
        <p:spPr/>
        <p:txBody>
          <a:bodyPr/>
          <a:lstStyle/>
          <a:p>
            <a:r>
              <a:rPr lang="en-US" dirty="0"/>
              <a:t>1. </a:t>
            </a:r>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a:p>
            <a:pPr lvl="1"/>
            <a:r>
              <a:rPr lang="en-US" dirty="0" err="1"/>
              <a:t>Biểu</a:t>
            </a:r>
            <a:r>
              <a:rPr lang="en-US" dirty="0"/>
              <a:t> </a:t>
            </a:r>
            <a:r>
              <a:rPr lang="en-US" dirty="0" err="1"/>
              <a:t>diễn</a:t>
            </a:r>
            <a:r>
              <a:rPr lang="en-US" dirty="0"/>
              <a:t> ý </a:t>
            </a:r>
            <a:r>
              <a:rPr lang="en-US" dirty="0" err="1"/>
              <a:t>nghĩa</a:t>
            </a:r>
            <a:r>
              <a:rPr lang="en-US" dirty="0"/>
              <a:t> </a:t>
            </a:r>
            <a:r>
              <a:rPr lang="en-US" dirty="0" err="1"/>
              <a:t>của</a:t>
            </a:r>
            <a:r>
              <a:rPr lang="en-US" dirty="0"/>
              <a:t> </a:t>
            </a:r>
            <a:r>
              <a:rPr lang="en-US" dirty="0" err="1"/>
              <a:t>từ</a:t>
            </a:r>
            <a:r>
              <a:rPr lang="en-US" dirty="0"/>
              <a:t>: </a:t>
            </a:r>
          </a:p>
          <a:p>
            <a:pPr lvl="2"/>
            <a:r>
              <a:rPr lang="en-US" i="1" dirty="0"/>
              <a:t>Word2vec</a:t>
            </a:r>
          </a:p>
          <a:p>
            <a:pPr lvl="2"/>
            <a:r>
              <a:rPr lang="en-US" i="1" dirty="0" err="1"/>
              <a:t>Fasttext</a:t>
            </a:r>
            <a:endParaRPr lang="en-US" i="1" dirty="0"/>
          </a:p>
          <a:p>
            <a:pPr lvl="2"/>
            <a:r>
              <a:rPr lang="en-US" i="1" dirty="0"/>
              <a:t>Glove</a:t>
            </a:r>
          </a:p>
          <a:p>
            <a:pPr marL="914400" lvl="2" indent="0">
              <a:buNone/>
            </a:pPr>
            <a:r>
              <a:rPr lang="en-US" i="1" dirty="0"/>
              <a:t>	</a:t>
            </a:r>
          </a:p>
          <a:p>
            <a:pPr lvl="1"/>
            <a:r>
              <a:rPr lang="en-US" dirty="0" err="1"/>
              <a:t>Biểu</a:t>
            </a:r>
            <a:r>
              <a:rPr lang="en-US" dirty="0"/>
              <a:t> </a:t>
            </a:r>
            <a:r>
              <a:rPr lang="en-US" dirty="0" err="1"/>
              <a:t>diễn</a:t>
            </a:r>
            <a:r>
              <a:rPr lang="en-US" dirty="0"/>
              <a:t> </a:t>
            </a:r>
            <a:r>
              <a:rPr lang="en-US" dirty="0" err="1"/>
              <a:t>ngữ</a:t>
            </a:r>
            <a:r>
              <a:rPr lang="en-US" dirty="0"/>
              <a:t> </a:t>
            </a:r>
            <a:r>
              <a:rPr lang="en-US" dirty="0" err="1"/>
              <a:t>cảnh</a:t>
            </a:r>
            <a:endParaRPr lang="en-US" dirty="0"/>
          </a:p>
          <a:p>
            <a:pPr lvl="2"/>
            <a:r>
              <a:rPr lang="en-US" dirty="0"/>
              <a:t>Bert</a:t>
            </a:r>
          </a:p>
        </p:txBody>
      </p:sp>
    </p:spTree>
    <p:extLst>
      <p:ext uri="{BB962C8B-B14F-4D97-AF65-F5344CB8AC3E}">
        <p14:creationId xmlns:p14="http://schemas.microsoft.com/office/powerpoint/2010/main" val="361729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D3DB-8EEF-4304-8FDA-B24D58A0D1FE}"/>
              </a:ext>
            </a:extLst>
          </p:cNvPr>
          <p:cNvSpPr>
            <a:spLocks noGrp="1"/>
          </p:cNvSpPr>
          <p:nvPr>
            <p:ph type="title"/>
          </p:nvPr>
        </p:nvSpPr>
        <p:spPr/>
        <p:txBody>
          <a:bodyPr/>
          <a:lstStyle/>
          <a:p>
            <a:r>
              <a:rPr lang="en-US" dirty="0" err="1"/>
              <a:t>Đề</a:t>
            </a:r>
            <a:r>
              <a:rPr lang="en-US" dirty="0"/>
              <a:t> </a:t>
            </a:r>
            <a:r>
              <a:rPr lang="en-US" dirty="0" err="1"/>
              <a:t>Xuất</a:t>
            </a:r>
            <a:r>
              <a:rPr lang="en-US" dirty="0"/>
              <a:t> </a:t>
            </a:r>
            <a:r>
              <a:rPr lang="en-US" dirty="0" err="1"/>
              <a:t>cải</a:t>
            </a:r>
            <a:r>
              <a:rPr lang="en-US" dirty="0"/>
              <a:t> </a:t>
            </a:r>
            <a:r>
              <a:rPr lang="en-US" dirty="0" err="1"/>
              <a:t>tiến</a:t>
            </a:r>
            <a:endParaRPr lang="en-US" dirty="0"/>
          </a:p>
        </p:txBody>
      </p:sp>
      <p:sp>
        <p:nvSpPr>
          <p:cNvPr id="3" name="Content Placeholder 2">
            <a:extLst>
              <a:ext uri="{FF2B5EF4-FFF2-40B4-BE49-F238E27FC236}">
                <a16:creationId xmlns:a16="http://schemas.microsoft.com/office/drawing/2014/main" id="{F273BE30-3519-4E64-9753-B9085770C186}"/>
              </a:ext>
            </a:extLst>
          </p:cNvPr>
          <p:cNvSpPr>
            <a:spLocks noGrp="1"/>
          </p:cNvSpPr>
          <p:nvPr>
            <p:ph sz="quarter" idx="13"/>
          </p:nvPr>
        </p:nvSpPr>
        <p:spPr>
          <a:xfrm>
            <a:off x="913774" y="2367092"/>
            <a:ext cx="10363826" cy="3424107"/>
          </a:xfrm>
        </p:spPr>
        <p:txBody>
          <a:bodyPr/>
          <a:lstStyle/>
          <a:p>
            <a:r>
              <a:rPr lang="en-US" dirty="0"/>
              <a:t>2. </a:t>
            </a:r>
            <a:r>
              <a:rPr lang="en-US" dirty="0" err="1"/>
              <a:t>thuật</a:t>
            </a:r>
            <a:r>
              <a:rPr lang="en-US" dirty="0"/>
              <a:t> </a:t>
            </a:r>
            <a:r>
              <a:rPr lang="en-US" dirty="0" err="1"/>
              <a:t>toán</a:t>
            </a:r>
            <a:endParaRPr lang="en-US" dirty="0"/>
          </a:p>
          <a:p>
            <a:pPr lvl="1"/>
            <a:r>
              <a:rPr lang="en-US" dirty="0" err="1"/>
              <a:t>Cải</a:t>
            </a:r>
            <a:r>
              <a:rPr lang="en-US" dirty="0"/>
              <a:t> </a:t>
            </a:r>
            <a:r>
              <a:rPr lang="en-US" dirty="0" err="1"/>
              <a:t>tiến</a:t>
            </a:r>
            <a:r>
              <a:rPr lang="en-US" dirty="0"/>
              <a:t> </a:t>
            </a:r>
            <a:r>
              <a:rPr lang="en-US" dirty="0" err="1"/>
              <a:t>thuật</a:t>
            </a:r>
            <a:r>
              <a:rPr lang="en-US" dirty="0"/>
              <a:t> </a:t>
            </a:r>
            <a:r>
              <a:rPr lang="en-US" dirty="0" err="1"/>
              <a:t>toán</a:t>
            </a:r>
            <a:endParaRPr lang="en-US" dirty="0"/>
          </a:p>
          <a:p>
            <a:pPr lvl="2"/>
            <a:r>
              <a:rPr lang="en-US" dirty="0" err="1"/>
              <a:t>Thêm</a:t>
            </a:r>
            <a:r>
              <a:rPr lang="en-US" dirty="0"/>
              <a:t> topic con (</a:t>
            </a:r>
            <a:r>
              <a:rPr lang="en-US" dirty="0" err="1"/>
              <a:t>các</a:t>
            </a:r>
            <a:r>
              <a:rPr lang="en-US" dirty="0"/>
              <a:t> class hay </a:t>
            </a:r>
            <a:r>
              <a:rPr lang="en-US" dirty="0" err="1"/>
              <a:t>nhập</a:t>
            </a:r>
            <a:r>
              <a:rPr lang="en-US" dirty="0"/>
              <a:t> </a:t>
            </a:r>
            <a:r>
              <a:rPr lang="en-US" dirty="0" err="1"/>
              <a:t>nhằng</a:t>
            </a:r>
            <a:r>
              <a:rPr lang="en-US" dirty="0"/>
              <a:t>)</a:t>
            </a:r>
          </a:p>
          <a:p>
            <a:pPr lvl="1"/>
            <a:r>
              <a:rPr lang="en-US" dirty="0" err="1"/>
              <a:t>sử</a:t>
            </a:r>
            <a:r>
              <a:rPr lang="en-US" dirty="0"/>
              <a:t> </a:t>
            </a:r>
            <a:r>
              <a:rPr lang="en-US" dirty="0" err="1"/>
              <a:t>dụng</a:t>
            </a:r>
            <a:r>
              <a:rPr lang="en-US" dirty="0"/>
              <a:t> deep learning</a:t>
            </a:r>
          </a:p>
          <a:p>
            <a:pPr lvl="2"/>
            <a:r>
              <a:rPr lang="en-US" dirty="0" err="1"/>
              <a:t>Rnn</a:t>
            </a:r>
            <a:endParaRPr lang="en-US" dirty="0"/>
          </a:p>
          <a:p>
            <a:pPr lvl="2"/>
            <a:r>
              <a:rPr lang="en-US" dirty="0" err="1"/>
              <a:t>Lstm</a:t>
            </a:r>
            <a:endParaRPr lang="en-US" dirty="0"/>
          </a:p>
          <a:p>
            <a:pPr lvl="2"/>
            <a:r>
              <a:rPr lang="en-US" dirty="0" err="1"/>
              <a:t>Cnn</a:t>
            </a:r>
            <a:endParaRPr lang="en-US" dirty="0"/>
          </a:p>
          <a:p>
            <a:pPr lvl="2"/>
            <a:r>
              <a:rPr lang="en-US" dirty="0"/>
              <a:t>…..</a:t>
            </a:r>
          </a:p>
        </p:txBody>
      </p:sp>
    </p:spTree>
    <p:extLst>
      <p:ext uri="{BB962C8B-B14F-4D97-AF65-F5344CB8AC3E}">
        <p14:creationId xmlns:p14="http://schemas.microsoft.com/office/powerpoint/2010/main" val="399663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A7761-430B-4829-BDFF-5C8A7782FF8D}"/>
              </a:ext>
            </a:extLst>
          </p:cNvPr>
          <p:cNvSpPr>
            <a:spLocks noGrp="1"/>
          </p:cNvSpPr>
          <p:nvPr>
            <p:ph sz="quarter" idx="13"/>
          </p:nvPr>
        </p:nvSpPr>
        <p:spPr>
          <a:xfrm>
            <a:off x="913774" y="848140"/>
            <a:ext cx="10363826" cy="4943060"/>
          </a:xfrm>
        </p:spPr>
        <p:txBody>
          <a:bodyPr anchor="ctr">
            <a:normAutofit/>
          </a:bodyPr>
          <a:lstStyle/>
          <a:p>
            <a:pPr marL="0" indent="0" algn="ctr">
              <a:buNone/>
            </a:pPr>
            <a:r>
              <a:rPr lang="en-US" sz="6000" dirty="0">
                <a:latin typeface="Algerian" panose="04020705040A02060702" pitchFamily="82" charset="0"/>
              </a:rPr>
              <a:t>Thanks you</a:t>
            </a:r>
          </a:p>
        </p:txBody>
      </p:sp>
    </p:spTree>
    <p:extLst>
      <p:ext uri="{BB962C8B-B14F-4D97-AF65-F5344CB8AC3E}">
        <p14:creationId xmlns:p14="http://schemas.microsoft.com/office/powerpoint/2010/main" val="421273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3F3-1AF8-4B99-9135-F13BC30F1A8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296C19-8374-452D-A04A-436EC5C8330A}"/>
              </a:ext>
            </a:extLst>
          </p:cNvPr>
          <p:cNvSpPr>
            <a:spLocks noGrp="1"/>
          </p:cNvSpPr>
          <p:nvPr>
            <p:ph sz="quarter" idx="13"/>
          </p:nvPr>
        </p:nvSpPr>
        <p:spPr/>
        <p:txBody>
          <a:bodyPr/>
          <a:lstStyle/>
          <a:p>
            <a:r>
              <a:rPr lang="en-US" dirty="0" err="1"/>
              <a:t>Phân</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là</a:t>
            </a:r>
            <a:r>
              <a:rPr lang="en-US" dirty="0"/>
              <a:t> </a:t>
            </a:r>
            <a:r>
              <a:rPr lang="en-US" dirty="0" err="1"/>
              <a:t>gì</a:t>
            </a:r>
            <a:r>
              <a:rPr lang="en-US" dirty="0"/>
              <a:t>?</a:t>
            </a:r>
          </a:p>
        </p:txBody>
      </p:sp>
      <p:sp>
        <p:nvSpPr>
          <p:cNvPr id="5" name="Oval 4">
            <a:extLst>
              <a:ext uri="{FF2B5EF4-FFF2-40B4-BE49-F238E27FC236}">
                <a16:creationId xmlns:a16="http://schemas.microsoft.com/office/drawing/2014/main" id="{FF68CD9A-1C68-402D-8280-B1F149EB88F1}"/>
              </a:ext>
            </a:extLst>
          </p:cNvPr>
          <p:cNvSpPr/>
          <p:nvPr/>
        </p:nvSpPr>
        <p:spPr>
          <a:xfrm>
            <a:off x="2570922" y="3448010"/>
            <a:ext cx="2096844" cy="1262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classification</a:t>
            </a:r>
          </a:p>
        </p:txBody>
      </p:sp>
      <p:sp>
        <p:nvSpPr>
          <p:cNvPr id="6" name="Oval 5">
            <a:extLst>
              <a:ext uri="{FF2B5EF4-FFF2-40B4-BE49-F238E27FC236}">
                <a16:creationId xmlns:a16="http://schemas.microsoft.com/office/drawing/2014/main" id="{F7420CD0-1B8B-4F8C-B190-AB7638FD3299}"/>
              </a:ext>
            </a:extLst>
          </p:cNvPr>
          <p:cNvSpPr/>
          <p:nvPr/>
        </p:nvSpPr>
        <p:spPr>
          <a:xfrm>
            <a:off x="6394172" y="4876798"/>
            <a:ext cx="18619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a:t>
            </a:r>
            <a:r>
              <a:rPr lang="en-US" dirty="0" err="1"/>
              <a:t>recogition</a:t>
            </a:r>
            <a:endParaRPr lang="en-US" dirty="0"/>
          </a:p>
        </p:txBody>
      </p:sp>
      <p:sp>
        <p:nvSpPr>
          <p:cNvPr id="7" name="Oval 6">
            <a:extLst>
              <a:ext uri="{FF2B5EF4-FFF2-40B4-BE49-F238E27FC236}">
                <a16:creationId xmlns:a16="http://schemas.microsoft.com/office/drawing/2014/main" id="{169A7463-B3F6-4811-97B2-2D8E926E6718}"/>
              </a:ext>
            </a:extLst>
          </p:cNvPr>
          <p:cNvSpPr/>
          <p:nvPr/>
        </p:nvSpPr>
        <p:spPr>
          <a:xfrm>
            <a:off x="6394173" y="3621945"/>
            <a:ext cx="18619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Topic Detection</a:t>
            </a:r>
            <a:endParaRPr lang="en-US" dirty="0"/>
          </a:p>
        </p:txBody>
      </p:sp>
      <p:sp>
        <p:nvSpPr>
          <p:cNvPr id="8" name="Oval 7">
            <a:extLst>
              <a:ext uri="{FF2B5EF4-FFF2-40B4-BE49-F238E27FC236}">
                <a16:creationId xmlns:a16="http://schemas.microsoft.com/office/drawing/2014/main" id="{3EC48C2F-E3F4-4954-A3EA-B7D6C61DB2EF}"/>
              </a:ext>
            </a:extLst>
          </p:cNvPr>
          <p:cNvSpPr/>
          <p:nvPr/>
        </p:nvSpPr>
        <p:spPr>
          <a:xfrm>
            <a:off x="6394172" y="2367092"/>
            <a:ext cx="186193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Sentiment Analysis</a:t>
            </a:r>
            <a:endParaRPr lang="en-US" dirty="0"/>
          </a:p>
        </p:txBody>
      </p:sp>
      <p:cxnSp>
        <p:nvCxnSpPr>
          <p:cNvPr id="10" name="Straight Arrow Connector 9">
            <a:extLst>
              <a:ext uri="{FF2B5EF4-FFF2-40B4-BE49-F238E27FC236}">
                <a16:creationId xmlns:a16="http://schemas.microsoft.com/office/drawing/2014/main" id="{62100C6C-038D-43C9-927F-B5516312F344}"/>
              </a:ext>
            </a:extLst>
          </p:cNvPr>
          <p:cNvCxnSpPr>
            <a:cxnSpLocks/>
            <a:stCxn id="5" idx="7"/>
            <a:endCxn id="8" idx="2"/>
          </p:cNvCxnSpPr>
          <p:nvPr/>
        </p:nvCxnSpPr>
        <p:spPr>
          <a:xfrm flipV="1">
            <a:off x="4360690" y="2824292"/>
            <a:ext cx="2033482" cy="80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2CE579-AE00-4AD6-B8EC-CEF0727DF21D}"/>
              </a:ext>
            </a:extLst>
          </p:cNvPr>
          <p:cNvCxnSpPr>
            <a:cxnSpLocks/>
            <a:stCxn id="5" idx="5"/>
            <a:endCxn id="6" idx="2"/>
          </p:cNvCxnSpPr>
          <p:nvPr/>
        </p:nvCxnSpPr>
        <p:spPr>
          <a:xfrm>
            <a:off x="4360690" y="4525425"/>
            <a:ext cx="2033482" cy="80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F347B8-FBE2-41C1-8678-88DF35A54766}"/>
              </a:ext>
            </a:extLst>
          </p:cNvPr>
          <p:cNvCxnSpPr>
            <a:cxnSpLocks/>
            <a:stCxn id="5" idx="6"/>
            <a:endCxn id="7" idx="2"/>
          </p:cNvCxnSpPr>
          <p:nvPr/>
        </p:nvCxnSpPr>
        <p:spPr>
          <a:xfrm>
            <a:off x="4667766" y="4079145"/>
            <a:ext cx="1726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2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3F3-1AF8-4B99-9135-F13BC30F1A8A}"/>
              </a:ext>
            </a:extLst>
          </p:cNvPr>
          <p:cNvSpPr>
            <a:spLocks noGrp="1"/>
          </p:cNvSpPr>
          <p:nvPr>
            <p:ph type="title"/>
          </p:nvPr>
        </p:nvSpPr>
        <p:spPr>
          <a:xfrm>
            <a:off x="913775" y="618517"/>
            <a:ext cx="10364451" cy="1596177"/>
          </a:xfrm>
        </p:spPr>
        <p:txBody>
          <a:bodyPr/>
          <a:lstStyle/>
          <a:p>
            <a:r>
              <a:rPr lang="en-US" dirty="0" err="1">
                <a:cs typeface="Times New Roman" panose="02020603050405020304" pitchFamily="18" charset="0"/>
              </a:rPr>
              <a:t>Giới</a:t>
            </a:r>
            <a:r>
              <a:rPr lang="en-US" dirty="0">
                <a:cs typeface="Times New Roman" panose="02020603050405020304" pitchFamily="18" charset="0"/>
              </a:rPr>
              <a:t> </a:t>
            </a:r>
            <a:r>
              <a:rPr lang="en-US" dirty="0" err="1">
                <a:cs typeface="Times New Roman" panose="02020603050405020304" pitchFamily="18" charset="0"/>
              </a:rPr>
              <a:t>thiệu</a:t>
            </a:r>
            <a:r>
              <a:rPr lang="en-US" dirty="0">
                <a:cs typeface="Times New Roman" panose="02020603050405020304" pitchFamily="18" charset="0"/>
              </a:rPr>
              <a:t> </a:t>
            </a:r>
            <a:r>
              <a:rPr lang="en-US" dirty="0" err="1">
                <a:cs typeface="Times New Roman" panose="02020603050405020304" pitchFamily="18" charset="0"/>
              </a:rPr>
              <a:t>đề</a:t>
            </a:r>
            <a:r>
              <a:rPr lang="en-US" dirty="0">
                <a:cs typeface="Times New Roman" panose="02020603050405020304" pitchFamily="18" charset="0"/>
              </a:rPr>
              <a:t> </a:t>
            </a:r>
            <a:r>
              <a:rPr lang="en-US" dirty="0" err="1">
                <a:cs typeface="Times New Roman" panose="02020603050405020304" pitchFamily="18" charset="0"/>
              </a:rPr>
              <a:t>tài</a:t>
            </a: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8296C19-8374-452D-A04A-436EC5C8330A}"/>
              </a:ext>
            </a:extLst>
          </p:cNvPr>
          <p:cNvSpPr>
            <a:spLocks noGrp="1"/>
          </p:cNvSpPr>
          <p:nvPr>
            <p:ph sz="quarter" idx="13"/>
          </p:nvPr>
        </p:nvSpPr>
        <p:spPr>
          <a:xfrm>
            <a:off x="913774" y="2367092"/>
            <a:ext cx="10363826" cy="3872391"/>
          </a:xfrm>
        </p:spPr>
        <p:txBody>
          <a:bodyPr/>
          <a:lstStyle/>
          <a:p>
            <a:r>
              <a:rPr lang="en-US" dirty="0"/>
              <a:t>Topic classification</a:t>
            </a:r>
          </a:p>
        </p:txBody>
      </p:sp>
      <p:sp>
        <p:nvSpPr>
          <p:cNvPr id="4" name="Rectangle 3">
            <a:extLst>
              <a:ext uri="{FF2B5EF4-FFF2-40B4-BE49-F238E27FC236}">
                <a16:creationId xmlns:a16="http://schemas.microsoft.com/office/drawing/2014/main" id="{A8385ACE-6427-40FD-AA31-3307CC5B1E11}"/>
              </a:ext>
            </a:extLst>
          </p:cNvPr>
          <p:cNvSpPr/>
          <p:nvPr/>
        </p:nvSpPr>
        <p:spPr>
          <a:xfrm>
            <a:off x="5055235" y="4572333"/>
            <a:ext cx="3028591" cy="166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Trận</a:t>
            </a:r>
            <a:r>
              <a:rPr lang="en-US" b="1" dirty="0"/>
              <a:t> </a:t>
            </a:r>
            <a:r>
              <a:rPr lang="en-US" b="1" dirty="0" err="1"/>
              <a:t>đấu</a:t>
            </a:r>
            <a:r>
              <a:rPr lang="en-US" b="1" dirty="0"/>
              <a:t> </a:t>
            </a:r>
            <a:r>
              <a:rPr lang="en-US" b="1" dirty="0" err="1"/>
              <a:t>giữa</a:t>
            </a:r>
            <a:r>
              <a:rPr lang="en-US" b="1" dirty="0"/>
              <a:t> Dortmund </a:t>
            </a:r>
            <a:r>
              <a:rPr lang="en-US" b="1" dirty="0" err="1"/>
              <a:t>và</a:t>
            </a:r>
            <a:r>
              <a:rPr lang="en-US" b="1" dirty="0"/>
              <a:t> </a:t>
            </a:r>
            <a:r>
              <a:rPr lang="en-US" b="1" dirty="0" err="1"/>
              <a:t>bayern</a:t>
            </a:r>
            <a:r>
              <a:rPr lang="en-US" b="1" dirty="0"/>
              <a:t> </a:t>
            </a:r>
            <a:r>
              <a:rPr lang="en-US" b="1" dirty="0" err="1"/>
              <a:t>munich</a:t>
            </a:r>
            <a:r>
              <a:rPr lang="en-US" b="1" dirty="0"/>
              <a:t> </a:t>
            </a:r>
            <a:r>
              <a:rPr lang="en-US" b="1" dirty="0" err="1"/>
              <a:t>diễn</a:t>
            </a:r>
            <a:r>
              <a:rPr lang="en-US" b="1" dirty="0"/>
              <a:t> ra </a:t>
            </a:r>
            <a:r>
              <a:rPr lang="en-US" b="1" dirty="0" err="1"/>
              <a:t>ngày</a:t>
            </a:r>
            <a:r>
              <a:rPr lang="en-US" b="1" dirty="0"/>
              <a:t> 12/12/2012 </a:t>
            </a:r>
            <a:r>
              <a:rPr lang="en-US" b="1" dirty="0" err="1"/>
              <a:t>đã</a:t>
            </a:r>
            <a:r>
              <a:rPr lang="en-US" b="1" dirty="0"/>
              <a:t> </a:t>
            </a:r>
            <a:r>
              <a:rPr lang="en-US" b="1" dirty="0" err="1"/>
              <a:t>kết</a:t>
            </a:r>
            <a:r>
              <a:rPr lang="en-US" b="1" dirty="0"/>
              <a:t> </a:t>
            </a:r>
            <a:r>
              <a:rPr lang="en-US" b="1" dirty="0" err="1"/>
              <a:t>thúc</a:t>
            </a:r>
            <a:r>
              <a:rPr lang="en-US" b="1" dirty="0"/>
              <a:t> </a:t>
            </a:r>
            <a:r>
              <a:rPr lang="en-US" b="1" dirty="0" err="1"/>
              <a:t>với</a:t>
            </a:r>
            <a:r>
              <a:rPr lang="en-US" b="1" dirty="0"/>
              <a:t> </a:t>
            </a:r>
            <a:r>
              <a:rPr lang="en-US" b="1" dirty="0" err="1"/>
              <a:t>kết</a:t>
            </a:r>
            <a:r>
              <a:rPr lang="en-US" b="1" dirty="0"/>
              <a:t> </a:t>
            </a:r>
            <a:r>
              <a:rPr lang="en-US" b="1" dirty="0" err="1"/>
              <a:t>quả</a:t>
            </a:r>
            <a:r>
              <a:rPr lang="en-US" b="1" dirty="0"/>
              <a:t> </a:t>
            </a:r>
            <a:r>
              <a:rPr lang="en-US" b="1" dirty="0" err="1"/>
              <a:t>hòa</a:t>
            </a:r>
            <a:r>
              <a:rPr lang="en-US" b="1" dirty="0"/>
              <a:t> 1-1.</a:t>
            </a:r>
            <a:endParaRPr lang="en-US" dirty="0"/>
          </a:p>
        </p:txBody>
      </p:sp>
      <p:sp>
        <p:nvSpPr>
          <p:cNvPr id="11" name="Oval 10">
            <a:extLst>
              <a:ext uri="{FF2B5EF4-FFF2-40B4-BE49-F238E27FC236}">
                <a16:creationId xmlns:a16="http://schemas.microsoft.com/office/drawing/2014/main" id="{6CF4FDA8-6781-46FC-8B74-C471BD74ACED}"/>
              </a:ext>
            </a:extLst>
          </p:cNvPr>
          <p:cNvSpPr/>
          <p:nvPr/>
        </p:nvSpPr>
        <p:spPr>
          <a:xfrm>
            <a:off x="1689182" y="4303287"/>
            <a:ext cx="1107026" cy="104429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Thể</a:t>
            </a:r>
            <a:r>
              <a:rPr lang="en-US" dirty="0"/>
              <a:t> </a:t>
            </a:r>
            <a:r>
              <a:rPr lang="en-US" dirty="0" err="1">
                <a:latin typeface="Times New Roman" panose="02020603050405020304" pitchFamily="18" charset="0"/>
                <a:cs typeface="Times New Roman" panose="02020603050405020304" pitchFamily="18" charset="0"/>
              </a:rPr>
              <a:t>thao</a:t>
            </a:r>
            <a:endParaRPr lang="en-US"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4F5D5FC9-A7F9-405D-8E30-4B3528C86033}"/>
              </a:ext>
            </a:extLst>
          </p:cNvPr>
          <p:cNvSpPr/>
          <p:nvPr/>
        </p:nvSpPr>
        <p:spPr>
          <a:xfrm>
            <a:off x="4247010" y="2374426"/>
            <a:ext cx="1120120" cy="105457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2A2EA555-35DE-4B38-A0F6-35A0EA624C22}"/>
              </a:ext>
            </a:extLst>
          </p:cNvPr>
          <p:cNvSpPr/>
          <p:nvPr/>
        </p:nvSpPr>
        <p:spPr>
          <a:xfrm>
            <a:off x="8083826" y="2367091"/>
            <a:ext cx="1219200" cy="1054573"/>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4BF1EED6-F877-4EFE-BB71-F2CB5B267DF1}"/>
              </a:ext>
            </a:extLst>
          </p:cNvPr>
          <p:cNvSpPr/>
          <p:nvPr/>
        </p:nvSpPr>
        <p:spPr>
          <a:xfrm>
            <a:off x="9758062" y="4303286"/>
            <a:ext cx="1169582" cy="1044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D95A-F54D-43D7-8E2A-9AE34476FFA0}"/>
              </a:ext>
            </a:extLst>
          </p:cNvPr>
          <p:cNvSpPr>
            <a:spLocks noGrp="1"/>
          </p:cNvSpPr>
          <p:nvPr>
            <p:ph type="title"/>
          </p:nvPr>
        </p:nvSpPr>
        <p:spPr>
          <a:xfrm>
            <a:off x="913775" y="618517"/>
            <a:ext cx="10364451" cy="1596177"/>
          </a:xfrm>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br>
              <a:rPr lang="en-US" dirty="0">
                <a:latin typeface="Times New Roman" panose="02020603050405020304" pitchFamily="18" charset="0"/>
                <a:cs typeface="Times New Roman" panose="02020603050405020304" pitchFamily="18" charset="0"/>
              </a:rPr>
            </a:br>
            <a:endParaRPr lang="en-US" sz="2800" dirty="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BCA4220E-6098-48CF-8B86-1A54B7B27C28}"/>
              </a:ext>
            </a:extLst>
          </p:cNvPr>
          <p:cNvGraphicFramePr/>
          <p:nvPr>
            <p:extLst>
              <p:ext uri="{D42A27DB-BD31-4B8C-83A1-F6EECF244321}">
                <p14:modId xmlns:p14="http://schemas.microsoft.com/office/powerpoint/2010/main" val="1531362423"/>
              </p:ext>
            </p:extLst>
          </p:nvPr>
        </p:nvGraphicFramePr>
        <p:xfrm>
          <a:off x="685800" y="2891017"/>
          <a:ext cx="54102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73DBAD7-AAE5-4624-82C2-13616543F9E1}"/>
              </a:ext>
            </a:extLst>
          </p:cNvPr>
          <p:cNvGraphicFramePr/>
          <p:nvPr>
            <p:extLst>
              <p:ext uri="{D42A27DB-BD31-4B8C-83A1-F6EECF244321}">
                <p14:modId xmlns:p14="http://schemas.microsoft.com/office/powerpoint/2010/main" val="2539073578"/>
              </p:ext>
            </p:extLst>
          </p:nvPr>
        </p:nvGraphicFramePr>
        <p:xfrm>
          <a:off x="6421553" y="2872950"/>
          <a:ext cx="5410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9468DCD-D06F-40EC-9566-06AFAA0F3901}"/>
              </a:ext>
            </a:extLst>
          </p:cNvPr>
          <p:cNvSpPr txBox="1"/>
          <p:nvPr/>
        </p:nvSpPr>
        <p:spPr>
          <a:xfrm>
            <a:off x="2536523" y="6091417"/>
            <a:ext cx="1522596" cy="369332"/>
          </a:xfrm>
          <a:prstGeom prst="rect">
            <a:avLst/>
          </a:prstGeom>
          <a:noFill/>
        </p:spPr>
        <p:txBody>
          <a:bodyPr wrap="none" rtlCol="0">
            <a:spAutoFit/>
          </a:bodyPr>
          <a:lstStyle/>
          <a:p>
            <a:r>
              <a:rPr lang="en-US" dirty="0"/>
              <a:t>Training data</a:t>
            </a:r>
          </a:p>
        </p:txBody>
      </p:sp>
      <p:sp>
        <p:nvSpPr>
          <p:cNvPr id="7" name="TextBox 6">
            <a:extLst>
              <a:ext uri="{FF2B5EF4-FFF2-40B4-BE49-F238E27FC236}">
                <a16:creationId xmlns:a16="http://schemas.microsoft.com/office/drawing/2014/main" id="{78AE03DB-072F-4BD7-8447-289C736C9AC7}"/>
              </a:ext>
            </a:extLst>
          </p:cNvPr>
          <p:cNvSpPr txBox="1"/>
          <p:nvPr/>
        </p:nvSpPr>
        <p:spPr>
          <a:xfrm>
            <a:off x="8840606" y="6091417"/>
            <a:ext cx="1120884" cy="369332"/>
          </a:xfrm>
          <a:prstGeom prst="rect">
            <a:avLst/>
          </a:prstGeom>
          <a:noFill/>
        </p:spPr>
        <p:txBody>
          <a:bodyPr wrap="square" rtlCol="0">
            <a:spAutoFit/>
          </a:bodyPr>
          <a:lstStyle/>
          <a:p>
            <a:r>
              <a:rPr lang="en-US" dirty="0"/>
              <a:t>Test data</a:t>
            </a:r>
          </a:p>
        </p:txBody>
      </p:sp>
      <p:sp>
        <p:nvSpPr>
          <p:cNvPr id="3" name="TextBox 2">
            <a:extLst>
              <a:ext uri="{FF2B5EF4-FFF2-40B4-BE49-F238E27FC236}">
                <a16:creationId xmlns:a16="http://schemas.microsoft.com/office/drawing/2014/main" id="{88889CC9-DAA7-4CD9-8197-47F7806E7990}"/>
              </a:ext>
            </a:extLst>
          </p:cNvPr>
          <p:cNvSpPr txBox="1"/>
          <p:nvPr/>
        </p:nvSpPr>
        <p:spPr>
          <a:xfrm>
            <a:off x="740912" y="2014639"/>
            <a:ext cx="1125629" cy="369332"/>
          </a:xfrm>
          <a:prstGeom prst="rect">
            <a:avLst/>
          </a:prstGeom>
          <a:noFill/>
        </p:spPr>
        <p:txBody>
          <a:bodyPr wrap="none" rtlCol="0">
            <a:spAutoFit/>
          </a:bodyPr>
          <a:lstStyle/>
          <a:p>
            <a:r>
              <a:rPr lang="en-US" dirty="0">
                <a:cs typeface="Times New Roman" panose="02020603050405020304" pitchFamily="18" charset="0"/>
              </a:rPr>
              <a:t>DỮ LIỆU</a:t>
            </a:r>
            <a:endParaRPr lang="en-US" sz="2000" dirty="0"/>
          </a:p>
        </p:txBody>
      </p:sp>
    </p:spTree>
    <p:extLst>
      <p:ext uri="{BB962C8B-B14F-4D97-AF65-F5344CB8AC3E}">
        <p14:creationId xmlns:p14="http://schemas.microsoft.com/office/powerpoint/2010/main" val="120018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D95A-F54D-43D7-8E2A-9AE34476FFA0}"/>
              </a:ext>
            </a:extLst>
          </p:cNvPr>
          <p:cNvSpPr>
            <a:spLocks noGrp="1"/>
          </p:cNvSpPr>
          <p:nvPr>
            <p:ph type="title"/>
          </p:nvPr>
        </p:nvSpPr>
        <p:spPr>
          <a:xfrm>
            <a:off x="913775" y="618517"/>
            <a:ext cx="10364451" cy="1596177"/>
          </a:xfrm>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br>
              <a:rPr lang="en-US" dirty="0">
                <a:latin typeface="Times New Roman" panose="02020603050405020304" pitchFamily="18" charset="0"/>
                <a:cs typeface="Times New Roman" panose="02020603050405020304" pitchFamily="18" charset="0"/>
              </a:rPr>
            </a:br>
            <a:endParaRPr lang="en-US" sz="2800" dirty="0">
              <a:cs typeface="Times New Roman" panose="02020603050405020304" pitchFamily="18" charset="0"/>
            </a:endParaRPr>
          </a:p>
        </p:txBody>
      </p:sp>
      <p:sp>
        <p:nvSpPr>
          <p:cNvPr id="3" name="TextBox 2">
            <a:extLst>
              <a:ext uri="{FF2B5EF4-FFF2-40B4-BE49-F238E27FC236}">
                <a16:creationId xmlns:a16="http://schemas.microsoft.com/office/drawing/2014/main" id="{88889CC9-DAA7-4CD9-8197-47F7806E7990}"/>
              </a:ext>
            </a:extLst>
          </p:cNvPr>
          <p:cNvSpPr txBox="1"/>
          <p:nvPr/>
        </p:nvSpPr>
        <p:spPr>
          <a:xfrm>
            <a:off x="740912" y="2014639"/>
            <a:ext cx="1125629" cy="369332"/>
          </a:xfrm>
          <a:prstGeom prst="rect">
            <a:avLst/>
          </a:prstGeom>
          <a:noFill/>
        </p:spPr>
        <p:txBody>
          <a:bodyPr wrap="none" rtlCol="0">
            <a:spAutoFit/>
          </a:bodyPr>
          <a:lstStyle/>
          <a:p>
            <a:r>
              <a:rPr lang="en-US" dirty="0">
                <a:cs typeface="Times New Roman" panose="02020603050405020304" pitchFamily="18" charset="0"/>
              </a:rPr>
              <a:t>DỮ LIỆU</a:t>
            </a:r>
            <a:endParaRPr lang="en-US" sz="2000" dirty="0"/>
          </a:p>
        </p:txBody>
      </p:sp>
      <p:sp>
        <p:nvSpPr>
          <p:cNvPr id="8" name="Rectangle 7">
            <a:extLst>
              <a:ext uri="{FF2B5EF4-FFF2-40B4-BE49-F238E27FC236}">
                <a16:creationId xmlns:a16="http://schemas.microsoft.com/office/drawing/2014/main" id="{7AFF0BE2-8B95-4783-A225-A8E1A37C44D6}"/>
              </a:ext>
            </a:extLst>
          </p:cNvPr>
          <p:cNvSpPr/>
          <p:nvPr/>
        </p:nvSpPr>
        <p:spPr>
          <a:xfrm>
            <a:off x="1152938" y="3610816"/>
            <a:ext cx="6957391" cy="2544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857 loài động, thực vật ở VN bị đe dọa tuyệt chủng Hồ Việt An - Quảng Nam được bảo vệ tốt nên đã có nhiều loại chim quý hiếm đến sinh sống. Ảnh: TTXVN (NLĐ)- Theo một điều tra mới đây của Cục Bảo vệ môi trường (Bộ Tài nguyên và Môi trường) phối hợp với Tổ chức Bảo tồn Thiên nhiên Thế giới, chỉ trong vòng 10 năm, từ 1996-2006, các loài động, thực vật bị đe dọa tuyệt chủng ở VN đã tăng đến mức báo động, từ 709 lên 857 loài. </a:t>
            </a:r>
            <a:endParaRPr lang="en-US" dirty="0"/>
          </a:p>
          <a:p>
            <a:pPr algn="ctr"/>
            <a:endParaRPr lang="en-US" dirty="0"/>
          </a:p>
        </p:txBody>
      </p:sp>
      <p:sp>
        <p:nvSpPr>
          <p:cNvPr id="9" name="Oval 8">
            <a:extLst>
              <a:ext uri="{FF2B5EF4-FFF2-40B4-BE49-F238E27FC236}">
                <a16:creationId xmlns:a16="http://schemas.microsoft.com/office/drawing/2014/main" id="{72315737-D295-4974-B6DD-02E32BDB64B8}"/>
              </a:ext>
            </a:extLst>
          </p:cNvPr>
          <p:cNvSpPr/>
          <p:nvPr/>
        </p:nvSpPr>
        <p:spPr>
          <a:xfrm>
            <a:off x="8110329" y="2026471"/>
            <a:ext cx="1444487" cy="852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Khoa </a:t>
            </a:r>
            <a:r>
              <a:rPr lang="en-US" dirty="0" err="1"/>
              <a:t>học</a:t>
            </a:r>
            <a:endParaRPr lang="en-US" dirty="0"/>
          </a:p>
        </p:txBody>
      </p:sp>
    </p:spTree>
    <p:extLst>
      <p:ext uri="{BB962C8B-B14F-4D97-AF65-F5344CB8AC3E}">
        <p14:creationId xmlns:p14="http://schemas.microsoft.com/office/powerpoint/2010/main" val="179484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79DD-4D32-4731-94A1-5B3B25C51260}"/>
              </a:ext>
            </a:extLst>
          </p:cNvPr>
          <p:cNvSpPr>
            <a:spLocks noGrp="1"/>
          </p:cNvSpPr>
          <p:nvPr>
            <p:ph type="title"/>
          </p:nvPr>
        </p:nvSpPr>
        <p:spPr/>
        <p:txBody>
          <a:bodyPr/>
          <a:lstStyle/>
          <a:p>
            <a:r>
              <a:rPr lang="en-US" dirty="0" err="1"/>
              <a:t>Tiền</a:t>
            </a:r>
            <a:r>
              <a:rPr lang="en-US" dirty="0"/>
              <a:t> </a:t>
            </a:r>
            <a:r>
              <a:rPr lang="en-US" dirty="0" err="1"/>
              <a:t>xử</a:t>
            </a:r>
            <a:r>
              <a:rPr lang="en-US" dirty="0"/>
              <a:t> </a:t>
            </a:r>
            <a:r>
              <a:rPr lang="en-US" dirty="0" err="1"/>
              <a:t>lý</a:t>
            </a:r>
            <a:endParaRPr lang="en-US" dirty="0"/>
          </a:p>
        </p:txBody>
      </p:sp>
      <p:sp>
        <p:nvSpPr>
          <p:cNvPr id="3" name="Content Placeholder 2">
            <a:extLst>
              <a:ext uri="{FF2B5EF4-FFF2-40B4-BE49-F238E27FC236}">
                <a16:creationId xmlns:a16="http://schemas.microsoft.com/office/drawing/2014/main" id="{A83CF2A2-B4AD-44B7-A8DA-2F8B7FFC88BF}"/>
              </a:ext>
            </a:extLst>
          </p:cNvPr>
          <p:cNvSpPr>
            <a:spLocks noGrp="1"/>
          </p:cNvSpPr>
          <p:nvPr>
            <p:ph sz="quarter" idx="13"/>
          </p:nvPr>
        </p:nvSpPr>
        <p:spPr/>
        <p:txBody>
          <a:bodyPr/>
          <a:lstStyle/>
          <a:p>
            <a:r>
              <a:rPr lang="en-US" dirty="0"/>
              <a:t>CHUẨN HÓA DỮ LIỆU</a:t>
            </a:r>
          </a:p>
        </p:txBody>
      </p:sp>
      <p:sp>
        <p:nvSpPr>
          <p:cNvPr id="4" name="Rectangle 3">
            <a:extLst>
              <a:ext uri="{FF2B5EF4-FFF2-40B4-BE49-F238E27FC236}">
                <a16:creationId xmlns:a16="http://schemas.microsoft.com/office/drawing/2014/main" id="{8338E159-93A6-4A4F-82FB-6FF9CC5C7CEC}"/>
              </a:ext>
            </a:extLst>
          </p:cNvPr>
          <p:cNvSpPr/>
          <p:nvPr/>
        </p:nvSpPr>
        <p:spPr>
          <a:xfrm>
            <a:off x="1132434" y="4063368"/>
            <a:ext cx="20938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dirty="0" err="1">
                <a:latin typeface="Times New Roman" panose="02020603050405020304" pitchFamily="18" charset="0"/>
                <a:cs typeface="Times New Roman" panose="02020603050405020304" pitchFamily="18" charset="0"/>
              </a:rPr>
              <a:t>Trận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đấu</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giữa</a:t>
            </a:r>
            <a:r>
              <a:rPr lang="en-US" sz="1200" b="1" dirty="0">
                <a:latin typeface="Times New Roman" panose="02020603050405020304" pitchFamily="18" charset="0"/>
                <a:cs typeface="Times New Roman" panose="02020603050405020304" pitchFamily="18" charset="0"/>
              </a:rPr>
              <a:t> Dortmund </a:t>
            </a:r>
            <a:r>
              <a:rPr lang="en-US" sz="1200" b="1" dirty="0" err="1">
                <a:latin typeface="Times New Roman" panose="02020603050405020304" pitchFamily="18" charset="0"/>
                <a:cs typeface="Times New Roman" panose="02020603050405020304" pitchFamily="18" charset="0"/>
              </a:rPr>
              <a:t>và</a:t>
            </a:r>
            <a:r>
              <a:rPr lang="en-US" sz="1200" b="1" dirty="0">
                <a:latin typeface="Times New Roman" panose="02020603050405020304" pitchFamily="18" charset="0"/>
                <a:cs typeface="Times New Roman" panose="02020603050405020304" pitchFamily="18" charset="0"/>
              </a:rPr>
              <a:t> Bayern Munich </a:t>
            </a:r>
            <a:r>
              <a:rPr lang="en-US" sz="1200" b="1" dirty="0" err="1">
                <a:latin typeface="Times New Roman" panose="02020603050405020304" pitchFamily="18" charset="0"/>
                <a:cs typeface="Times New Roman" panose="02020603050405020304" pitchFamily="18" charset="0"/>
              </a:rPr>
              <a:t>diễn</a:t>
            </a:r>
            <a:r>
              <a:rPr lang="en-US" sz="1200" b="1" dirty="0">
                <a:latin typeface="Times New Roman" panose="02020603050405020304" pitchFamily="18" charset="0"/>
                <a:cs typeface="Times New Roman" panose="02020603050405020304" pitchFamily="18" charset="0"/>
              </a:rPr>
              <a:t> ra </a:t>
            </a:r>
            <a:r>
              <a:rPr lang="en-US" sz="1200" b="1" dirty="0" err="1">
                <a:latin typeface="Times New Roman" panose="02020603050405020304" pitchFamily="18" charset="0"/>
                <a:cs typeface="Times New Roman" panose="02020603050405020304" pitchFamily="18" charset="0"/>
              </a:rPr>
              <a:t>ngày</a:t>
            </a:r>
            <a:r>
              <a:rPr lang="en-US" sz="1200" b="1" dirty="0">
                <a:latin typeface="Times New Roman" panose="02020603050405020304" pitchFamily="18" charset="0"/>
                <a:cs typeface="Times New Roman" panose="02020603050405020304" pitchFamily="18" charset="0"/>
              </a:rPr>
              <a:t> 12/12/2012 </a:t>
            </a:r>
            <a:r>
              <a:rPr lang="en-US" sz="1200" b="1" dirty="0" err="1">
                <a:latin typeface="Times New Roman" panose="02020603050405020304" pitchFamily="18" charset="0"/>
                <a:cs typeface="Times New Roman" panose="02020603050405020304" pitchFamily="18" charset="0"/>
              </a:rPr>
              <a:t>đã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thúc</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với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hòa</a:t>
            </a:r>
            <a:r>
              <a:rPr lang="en-US" sz="1200" b="1" dirty="0">
                <a:latin typeface="Times New Roman" panose="02020603050405020304" pitchFamily="18" charset="0"/>
                <a:cs typeface="Times New Roman" panose="02020603050405020304" pitchFamily="18" charset="0"/>
              </a:rPr>
              <a:t> 1-1.</a:t>
            </a:r>
            <a:endParaRPr lang="en-US" sz="1200" dirty="0">
              <a:latin typeface="Times New Roman" panose="02020603050405020304" pitchFamily="18" charset="0"/>
              <a:cs typeface="Times New Roman" panose="02020603050405020304" pitchFamily="18" charset="0"/>
            </a:endParaRPr>
          </a:p>
          <a:p>
            <a:pPr algn="ctr"/>
            <a:endParaRPr lang="en-US" dirty="0"/>
          </a:p>
        </p:txBody>
      </p:sp>
      <p:sp>
        <p:nvSpPr>
          <p:cNvPr id="5" name="Rectangle 4">
            <a:extLst>
              <a:ext uri="{FF2B5EF4-FFF2-40B4-BE49-F238E27FC236}">
                <a16:creationId xmlns:a16="http://schemas.microsoft.com/office/drawing/2014/main" id="{531D6096-6B4C-400E-B90C-C66B3602F10D}"/>
              </a:ext>
            </a:extLst>
          </p:cNvPr>
          <p:cNvSpPr/>
          <p:nvPr/>
        </p:nvSpPr>
        <p:spPr>
          <a:xfrm>
            <a:off x="8852452" y="4063368"/>
            <a:ext cx="20938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Trận_đấu</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giữa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dortmund</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và</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bayern_munich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diễn_ra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ngày</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kết_thúc</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với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hòa</a:t>
            </a:r>
            <a:endParaRPr lang="en-US" sz="1200" dirty="0">
              <a:latin typeface="Times New Roman" panose="02020603050405020304" pitchFamily="18" charset="0"/>
              <a:cs typeface="Times New Roman" panose="02020603050405020304" pitchFamily="18" charset="0"/>
            </a:endParaRPr>
          </a:p>
          <a:p>
            <a:pPr algn="ctr"/>
            <a:endParaRPr lang="en-US" sz="1200" dirty="0"/>
          </a:p>
        </p:txBody>
      </p:sp>
      <p:sp>
        <p:nvSpPr>
          <p:cNvPr id="6" name="Rectangle 5">
            <a:extLst>
              <a:ext uri="{FF2B5EF4-FFF2-40B4-BE49-F238E27FC236}">
                <a16:creationId xmlns:a16="http://schemas.microsoft.com/office/drawing/2014/main" id="{7A785EFD-5A7B-480F-B876-2AEDC612C7EB}"/>
              </a:ext>
            </a:extLst>
          </p:cNvPr>
          <p:cNvSpPr/>
          <p:nvPr/>
        </p:nvSpPr>
        <p:spPr>
          <a:xfrm>
            <a:off x="6427148" y="4063368"/>
            <a:ext cx="20938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Trận_đấu</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giữa</a:t>
            </a:r>
            <a:r>
              <a:rPr lang="en-US" sz="1200" b="1" dirty="0">
                <a:latin typeface="Times New Roman" panose="02020603050405020304" pitchFamily="18" charset="0"/>
                <a:cs typeface="Times New Roman" panose="02020603050405020304" pitchFamily="18" charset="0"/>
              </a:rPr>
              <a:t> Dortmund </a:t>
            </a:r>
            <a:r>
              <a:rPr lang="en-US" sz="1200" b="1" dirty="0" err="1">
                <a:latin typeface="Times New Roman" panose="02020603050405020304" pitchFamily="18" charset="0"/>
                <a:cs typeface="Times New Roman" panose="02020603050405020304" pitchFamily="18" charset="0"/>
              </a:rPr>
              <a:t>và</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Bayern_Munich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diễn_ra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ngày</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kết_thúc</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với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hòa</a:t>
            </a:r>
            <a:endParaRPr lang="en-US" sz="1200" dirty="0">
              <a:latin typeface="Times New Roman" panose="02020603050405020304" pitchFamily="18" charset="0"/>
              <a:cs typeface="Times New Roman" panose="02020603050405020304" pitchFamily="18" charset="0"/>
            </a:endParaRPr>
          </a:p>
          <a:p>
            <a:pPr algn="ctr"/>
            <a:endParaRPr lang="en-US" sz="1200" dirty="0"/>
          </a:p>
        </p:txBody>
      </p:sp>
      <p:sp>
        <p:nvSpPr>
          <p:cNvPr id="7" name="Rectangle 6">
            <a:extLst>
              <a:ext uri="{FF2B5EF4-FFF2-40B4-BE49-F238E27FC236}">
                <a16:creationId xmlns:a16="http://schemas.microsoft.com/office/drawing/2014/main" id="{D9455652-300A-441E-8E85-73555C228E01}"/>
              </a:ext>
            </a:extLst>
          </p:cNvPr>
          <p:cNvSpPr/>
          <p:nvPr/>
        </p:nvSpPr>
        <p:spPr>
          <a:xfrm>
            <a:off x="3671009" y="4063368"/>
            <a:ext cx="20938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Trận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đấu</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giữa</a:t>
            </a:r>
            <a:r>
              <a:rPr lang="en-US" sz="1200" b="1" dirty="0">
                <a:latin typeface="Times New Roman" panose="02020603050405020304" pitchFamily="18" charset="0"/>
                <a:cs typeface="Times New Roman" panose="02020603050405020304" pitchFamily="18" charset="0"/>
              </a:rPr>
              <a:t> Dortmund </a:t>
            </a:r>
            <a:r>
              <a:rPr lang="en-US" sz="1200" b="1" dirty="0" err="1">
                <a:latin typeface="Times New Roman" panose="02020603050405020304" pitchFamily="18" charset="0"/>
                <a:cs typeface="Times New Roman" panose="02020603050405020304" pitchFamily="18" charset="0"/>
              </a:rPr>
              <a:t>và</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bayern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munich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diễn</a:t>
            </a:r>
            <a:r>
              <a:rPr lang="en-US" sz="1200" b="1" dirty="0">
                <a:latin typeface="Times New Roman" panose="02020603050405020304" pitchFamily="18" charset="0"/>
                <a:cs typeface="Times New Roman" panose="02020603050405020304" pitchFamily="18" charset="0"/>
              </a:rPr>
              <a:t> ra </a:t>
            </a:r>
            <a:r>
              <a:rPr lang="en-US" sz="1200" b="1" dirty="0" err="1">
                <a:latin typeface="Times New Roman" panose="02020603050405020304" pitchFamily="18" charset="0"/>
                <a:cs typeface="Times New Roman" panose="02020603050405020304" pitchFamily="18" charset="0"/>
              </a:rPr>
              <a:t>ngày</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thúc</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với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kết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quả</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hòa</a:t>
            </a:r>
            <a:r>
              <a:rPr lang="en-US" sz="1200" b="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7FDBA240-5568-4D57-93DC-0C35659C123A}"/>
              </a:ext>
            </a:extLst>
          </p:cNvPr>
          <p:cNvSpPr/>
          <p:nvPr/>
        </p:nvSpPr>
        <p:spPr>
          <a:xfrm>
            <a:off x="3226278" y="4406824"/>
            <a:ext cx="444731" cy="2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7CC9121-2C72-42BD-9411-AA4E954FCEEE}"/>
              </a:ext>
            </a:extLst>
          </p:cNvPr>
          <p:cNvSpPr/>
          <p:nvPr/>
        </p:nvSpPr>
        <p:spPr>
          <a:xfrm>
            <a:off x="8492636" y="4418738"/>
            <a:ext cx="388016" cy="17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6063212-CB3A-487E-814E-2C72E5FEAC30}"/>
              </a:ext>
            </a:extLst>
          </p:cNvPr>
          <p:cNvSpPr/>
          <p:nvPr/>
        </p:nvSpPr>
        <p:spPr>
          <a:xfrm>
            <a:off x="5762688" y="4394908"/>
            <a:ext cx="662295" cy="203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CF46D8-7CD4-4262-808D-232AB1CB43F7}"/>
              </a:ext>
            </a:extLst>
          </p:cNvPr>
          <p:cNvSpPr/>
          <p:nvPr/>
        </p:nvSpPr>
        <p:spPr>
          <a:xfrm>
            <a:off x="2604492" y="3215385"/>
            <a:ext cx="1848238" cy="4841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Tách</a:t>
            </a:r>
            <a:r>
              <a:rPr lang="en-US" dirty="0">
                <a:solidFill>
                  <a:schemeClr val="tx1"/>
                </a:solidFill>
              </a:rPr>
              <a:t> </a:t>
            </a:r>
            <a:r>
              <a:rPr lang="en-US" dirty="0" err="1">
                <a:solidFill>
                  <a:schemeClr val="tx1"/>
                </a:solidFill>
              </a:rPr>
              <a:t>câu</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kí</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lạ</a:t>
            </a:r>
            <a:endParaRPr lang="en-US" dirty="0">
              <a:solidFill>
                <a:schemeClr val="tx1"/>
              </a:solidFill>
            </a:endParaRPr>
          </a:p>
        </p:txBody>
      </p:sp>
      <p:sp>
        <p:nvSpPr>
          <p:cNvPr id="13" name="Rectangle 12">
            <a:extLst>
              <a:ext uri="{FF2B5EF4-FFF2-40B4-BE49-F238E27FC236}">
                <a16:creationId xmlns:a16="http://schemas.microsoft.com/office/drawing/2014/main" id="{0CC50FDE-BEDB-4F6E-A0C4-53D2AE21CD40}"/>
              </a:ext>
            </a:extLst>
          </p:cNvPr>
          <p:cNvSpPr/>
          <p:nvPr/>
        </p:nvSpPr>
        <p:spPr>
          <a:xfrm>
            <a:off x="7712255" y="3167886"/>
            <a:ext cx="1999578" cy="5080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Gộp</a:t>
            </a:r>
            <a:r>
              <a:rPr lang="en-US" dirty="0">
                <a:solidFill>
                  <a:schemeClr val="tx1"/>
                </a:solidFill>
              </a:rPr>
              <a:t> </a:t>
            </a:r>
            <a:r>
              <a:rPr lang="en-US" dirty="0" err="1">
                <a:solidFill>
                  <a:schemeClr val="tx1"/>
                </a:solidFill>
              </a:rPr>
              <a:t>câu</a:t>
            </a:r>
            <a:r>
              <a:rPr lang="en-US" dirty="0">
                <a:solidFill>
                  <a:schemeClr val="tx1"/>
                </a:solidFill>
              </a:rPr>
              <a:t>, </a:t>
            </a:r>
            <a:r>
              <a:rPr lang="en-US" dirty="0" err="1">
                <a:solidFill>
                  <a:schemeClr val="tx1"/>
                </a:solidFill>
              </a:rPr>
              <a:t>chuyển</a:t>
            </a:r>
            <a:r>
              <a:rPr lang="en-US" dirty="0">
                <a:solidFill>
                  <a:schemeClr val="tx1"/>
                </a:solidFill>
              </a:rPr>
              <a:t> </a:t>
            </a:r>
            <a:r>
              <a:rPr lang="en-US" dirty="0" err="1">
                <a:solidFill>
                  <a:schemeClr val="tx1"/>
                </a:solidFill>
              </a:rPr>
              <a:t>chữ</a:t>
            </a:r>
            <a:r>
              <a:rPr lang="en-US" dirty="0">
                <a:solidFill>
                  <a:schemeClr val="tx1"/>
                </a:solidFill>
              </a:rPr>
              <a:t> </a:t>
            </a:r>
            <a:r>
              <a:rPr lang="en-US" dirty="0" err="1">
                <a:solidFill>
                  <a:schemeClr val="tx1"/>
                </a:solidFill>
              </a:rPr>
              <a:t>thường</a:t>
            </a:r>
            <a:endParaRPr lang="en-US" dirty="0">
              <a:solidFill>
                <a:schemeClr val="tx1"/>
              </a:solidFill>
            </a:endParaRPr>
          </a:p>
        </p:txBody>
      </p:sp>
      <p:sp>
        <p:nvSpPr>
          <p:cNvPr id="14" name="Rectangle 13">
            <a:extLst>
              <a:ext uri="{FF2B5EF4-FFF2-40B4-BE49-F238E27FC236}">
                <a16:creationId xmlns:a16="http://schemas.microsoft.com/office/drawing/2014/main" id="{B0871D6C-1F8D-48CD-9AEC-6504E515FF13}"/>
              </a:ext>
            </a:extLst>
          </p:cNvPr>
          <p:cNvSpPr/>
          <p:nvPr/>
        </p:nvSpPr>
        <p:spPr>
          <a:xfrm>
            <a:off x="5312544" y="3177984"/>
            <a:ext cx="1671352" cy="5061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Tokenize, </a:t>
            </a:r>
            <a:r>
              <a:rPr lang="en-US" dirty="0" err="1">
                <a:solidFill>
                  <a:schemeClr val="tx1"/>
                </a:solidFill>
              </a:rPr>
              <a:t>bỏ</a:t>
            </a:r>
            <a:r>
              <a:rPr lang="en-US" dirty="0">
                <a:solidFill>
                  <a:schemeClr val="tx1"/>
                </a:solidFill>
              </a:rPr>
              <a:t> </a:t>
            </a:r>
            <a:r>
              <a:rPr lang="en-US" dirty="0" err="1">
                <a:solidFill>
                  <a:schemeClr val="tx1"/>
                </a:solidFill>
              </a:rPr>
              <a:t>stopsword</a:t>
            </a:r>
            <a:endParaRPr lang="en-US" dirty="0">
              <a:solidFill>
                <a:schemeClr val="tx1"/>
              </a:solidFill>
            </a:endParaRPr>
          </a:p>
        </p:txBody>
      </p:sp>
    </p:spTree>
    <p:extLst>
      <p:ext uri="{BB962C8B-B14F-4D97-AF65-F5344CB8AC3E}">
        <p14:creationId xmlns:p14="http://schemas.microsoft.com/office/powerpoint/2010/main" val="240819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a:cs typeface="Times New Roman" panose="02020603050405020304" pitchFamily="18" charset="0"/>
              </a:rPr>
              <a:t>TIỀN XỬ LÝ</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a:xfrm>
            <a:off x="913775" y="2931253"/>
            <a:ext cx="10363826" cy="3424107"/>
          </a:xfrm>
        </p:spPr>
        <p:txBody>
          <a:bodyPr/>
          <a:lstStyle/>
          <a:p>
            <a:r>
              <a:rPr lang="en-US" dirty="0"/>
              <a:t>1. Count vectorize</a:t>
            </a:r>
          </a:p>
          <a:p>
            <a:pPr lvl="1"/>
            <a:r>
              <a:rPr lang="en-US" dirty="0"/>
              <a:t>1 </a:t>
            </a:r>
            <a:r>
              <a:rPr lang="en-US" dirty="0" err="1"/>
              <a:t>từ</a:t>
            </a:r>
            <a:r>
              <a:rPr lang="en-US" dirty="0"/>
              <a:t> = 1 one-hot vector</a:t>
            </a:r>
          </a:p>
          <a:p>
            <a:pPr lvl="1"/>
            <a:r>
              <a:rPr lang="en-US" dirty="0" err="1"/>
              <a:t>Độ</a:t>
            </a:r>
            <a:r>
              <a:rPr lang="en-US" dirty="0"/>
              <a:t> </a:t>
            </a:r>
            <a:r>
              <a:rPr lang="en-US" dirty="0" err="1"/>
              <a:t>dài</a:t>
            </a:r>
            <a:r>
              <a:rPr lang="en-US" dirty="0"/>
              <a:t> vector = </a:t>
            </a:r>
            <a:r>
              <a:rPr lang="en-US" dirty="0" err="1"/>
              <a:t>độ</a:t>
            </a:r>
            <a:r>
              <a:rPr lang="en-US" dirty="0"/>
              <a:t> </a:t>
            </a:r>
            <a:r>
              <a:rPr lang="en-US" dirty="0" err="1"/>
              <a:t>dài</a:t>
            </a:r>
            <a:r>
              <a:rPr lang="en-US" dirty="0"/>
              <a:t> </a:t>
            </a:r>
            <a:r>
              <a:rPr lang="en-US" dirty="0" err="1"/>
              <a:t>bộ</a:t>
            </a:r>
            <a:r>
              <a:rPr lang="en-US" dirty="0"/>
              <a:t> </a:t>
            </a:r>
            <a:r>
              <a:rPr lang="en-US" dirty="0" err="1"/>
              <a:t>từ</a:t>
            </a:r>
            <a:r>
              <a:rPr lang="en-US" dirty="0"/>
              <a:t> </a:t>
            </a:r>
            <a:r>
              <a:rPr lang="en-US" dirty="0" err="1"/>
              <a:t>điển</a:t>
            </a:r>
            <a:endParaRPr lang="en-US" dirty="0"/>
          </a:p>
          <a:p>
            <a:pPr lvl="1"/>
            <a:r>
              <a:rPr lang="en-US" dirty="0" err="1"/>
              <a:t>Giá</a:t>
            </a:r>
            <a:r>
              <a:rPr lang="en-US" dirty="0"/>
              <a:t> </a:t>
            </a:r>
            <a:r>
              <a:rPr lang="en-US" dirty="0" err="1"/>
              <a:t>trị</a:t>
            </a:r>
            <a:r>
              <a:rPr lang="en-US" dirty="0"/>
              <a:t> 1 </a:t>
            </a:r>
            <a:r>
              <a:rPr lang="en-US" dirty="0" err="1"/>
              <a:t>tại</a:t>
            </a:r>
            <a:r>
              <a:rPr lang="en-US" dirty="0"/>
              <a:t> </a:t>
            </a:r>
            <a:r>
              <a:rPr lang="en-US" dirty="0" err="1"/>
              <a:t>vị</a:t>
            </a:r>
            <a:r>
              <a:rPr lang="en-US" dirty="0"/>
              <a:t> </a:t>
            </a:r>
            <a:r>
              <a:rPr lang="en-US" dirty="0" err="1"/>
              <a:t>trí</a:t>
            </a:r>
            <a:r>
              <a:rPr lang="en-US" dirty="0"/>
              <a:t> t</a:t>
            </a:r>
            <a:r>
              <a:rPr lang="vi-VN" dirty="0"/>
              <a:t>ư</a:t>
            </a:r>
            <a:r>
              <a:rPr lang="en-US" dirty="0" err="1"/>
              <a:t>ơng</a:t>
            </a:r>
            <a:r>
              <a:rPr lang="en-US" dirty="0"/>
              <a:t> </a:t>
            </a:r>
            <a:r>
              <a:rPr lang="en-US" dirty="0" err="1"/>
              <a:t>ứng</a:t>
            </a:r>
            <a:r>
              <a:rPr lang="en-US" dirty="0"/>
              <a:t> </a:t>
            </a:r>
            <a:r>
              <a:rPr lang="en-US" dirty="0" err="1"/>
              <a:t>của</a:t>
            </a:r>
            <a:r>
              <a:rPr lang="en-US" dirty="0"/>
              <a:t> </a:t>
            </a:r>
            <a:r>
              <a:rPr lang="en-US" dirty="0" err="1"/>
              <a:t>từ</a:t>
            </a:r>
            <a:r>
              <a:rPr lang="en-US" dirty="0"/>
              <a:t> </a:t>
            </a:r>
            <a:r>
              <a:rPr lang="en-US" dirty="0" err="1"/>
              <a:t>trong</a:t>
            </a:r>
            <a:r>
              <a:rPr lang="en-US" dirty="0"/>
              <a:t> </a:t>
            </a:r>
            <a:r>
              <a:rPr lang="en-US" dirty="0" err="1"/>
              <a:t>từ</a:t>
            </a:r>
            <a:r>
              <a:rPr lang="en-US" dirty="0"/>
              <a:t> </a:t>
            </a:r>
            <a:r>
              <a:rPr lang="en-US" dirty="0" err="1"/>
              <a:t>điển</a:t>
            </a:r>
            <a:r>
              <a:rPr lang="en-US" dirty="0"/>
              <a:t> (</a:t>
            </a:r>
            <a:r>
              <a:rPr lang="en-US" dirty="0" err="1"/>
              <a:t>độ</a:t>
            </a:r>
            <a:r>
              <a:rPr lang="en-US" dirty="0"/>
              <a:t> </a:t>
            </a:r>
            <a:r>
              <a:rPr lang="en-US" dirty="0" err="1"/>
              <a:t>dài</a:t>
            </a:r>
            <a:r>
              <a:rPr lang="en-US" dirty="0"/>
              <a:t> </a:t>
            </a:r>
            <a:r>
              <a:rPr lang="en-US" dirty="0" err="1"/>
              <a:t>từ</a:t>
            </a:r>
            <a:r>
              <a:rPr lang="en-US" dirty="0"/>
              <a:t> </a:t>
            </a:r>
            <a:r>
              <a:rPr lang="en-US" dirty="0" err="1"/>
              <a:t>điển</a:t>
            </a:r>
            <a:r>
              <a:rPr lang="en-US" dirty="0"/>
              <a:t>=50138)</a:t>
            </a:r>
          </a:p>
          <a:p>
            <a:r>
              <a:rPr lang="en-US" dirty="0"/>
              <a:t>2. </a:t>
            </a:r>
            <a:r>
              <a:rPr lang="en-US" dirty="0" err="1"/>
              <a:t>Tfidf</a:t>
            </a:r>
            <a:r>
              <a:rPr lang="en-US" dirty="0"/>
              <a:t> vectorize</a:t>
            </a:r>
          </a:p>
          <a:p>
            <a:pPr lvl="1"/>
            <a:r>
              <a:rPr lang="en-US" dirty="0"/>
              <a:t>Count vectorize + </a:t>
            </a:r>
            <a:r>
              <a:rPr lang="en-US" dirty="0" err="1"/>
              <a:t>đánh</a:t>
            </a:r>
            <a:r>
              <a:rPr lang="en-US" dirty="0"/>
              <a:t> </a:t>
            </a:r>
            <a:r>
              <a:rPr lang="en-US" dirty="0" err="1"/>
              <a:t>trọng</a:t>
            </a:r>
            <a:r>
              <a:rPr lang="en-US" dirty="0"/>
              <a:t> </a:t>
            </a:r>
            <a:r>
              <a:rPr lang="en-US" dirty="0" err="1"/>
              <a:t>số</a:t>
            </a:r>
            <a:r>
              <a:rPr lang="en-US" dirty="0"/>
              <a:t> </a:t>
            </a:r>
            <a:r>
              <a:rPr lang="en-US" dirty="0" err="1"/>
              <a:t>cho</a:t>
            </a:r>
            <a:r>
              <a:rPr lang="en-US" dirty="0"/>
              <a:t> </a:t>
            </a:r>
            <a:r>
              <a:rPr lang="en-US" dirty="0" err="1"/>
              <a:t>từ</a:t>
            </a:r>
            <a:endParaRPr lang="en-US" dirty="0"/>
          </a:p>
          <a:p>
            <a:pPr lvl="1"/>
            <a:r>
              <a:rPr lang="en-US" dirty="0" err="1"/>
              <a:t>Tfidf</a:t>
            </a:r>
            <a:r>
              <a:rPr lang="en-US" dirty="0"/>
              <a:t> = </a:t>
            </a:r>
            <a:r>
              <a:rPr lang="en-US" dirty="0" err="1"/>
              <a:t>term_frequence</a:t>
            </a:r>
            <a:r>
              <a:rPr lang="en-US" dirty="0"/>
              <a:t> * </a:t>
            </a:r>
            <a:r>
              <a:rPr lang="en-US" dirty="0" err="1"/>
              <a:t>inverse_document_frequency</a:t>
            </a:r>
            <a:endParaRPr lang="en-US" dirty="0"/>
          </a:p>
        </p:txBody>
      </p:sp>
      <p:sp>
        <p:nvSpPr>
          <p:cNvPr id="4" name="TextBox 3">
            <a:extLst>
              <a:ext uri="{FF2B5EF4-FFF2-40B4-BE49-F238E27FC236}">
                <a16:creationId xmlns:a16="http://schemas.microsoft.com/office/drawing/2014/main" id="{9EBEB17F-17A9-4C07-A2BC-C235A3D9AAC0}"/>
              </a:ext>
            </a:extLst>
          </p:cNvPr>
          <p:cNvSpPr txBox="1"/>
          <p:nvPr/>
        </p:nvSpPr>
        <p:spPr>
          <a:xfrm>
            <a:off x="1046922" y="2411896"/>
            <a:ext cx="2585964" cy="400110"/>
          </a:xfrm>
          <a:prstGeom prst="rect">
            <a:avLst/>
          </a:prstGeom>
          <a:noFill/>
        </p:spPr>
        <p:txBody>
          <a:bodyPr wrap="none" rtlCol="0">
            <a:spAutoFit/>
          </a:bodyPr>
          <a:lstStyle/>
          <a:p>
            <a:r>
              <a:rPr lang="en-US" sz="2000" dirty="0"/>
              <a:t>BIỂU DIỄN DỮ LIỆU</a:t>
            </a:r>
          </a:p>
        </p:txBody>
      </p:sp>
    </p:spTree>
    <p:extLst>
      <p:ext uri="{BB962C8B-B14F-4D97-AF65-F5344CB8AC3E}">
        <p14:creationId xmlns:p14="http://schemas.microsoft.com/office/powerpoint/2010/main" val="419116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4DEA-3DB8-4A89-B470-24D7D6FA8CB4}"/>
              </a:ext>
            </a:extLst>
          </p:cNvPr>
          <p:cNvSpPr>
            <a:spLocks noGrp="1"/>
          </p:cNvSpPr>
          <p:nvPr>
            <p:ph type="title"/>
          </p:nvPr>
        </p:nvSpPr>
        <p:spPr/>
        <p:txBody>
          <a:bodyPr/>
          <a:lstStyle/>
          <a:p>
            <a:r>
              <a:rPr lang="en-US" dirty="0" err="1"/>
              <a:t>Thuật</a:t>
            </a:r>
            <a:r>
              <a:rPr lang="en-US" dirty="0"/>
              <a:t> </a:t>
            </a:r>
            <a:r>
              <a:rPr lang="en-US" dirty="0" err="1"/>
              <a:t>toán</a:t>
            </a:r>
            <a:r>
              <a:rPr lang="en-US" dirty="0"/>
              <a:t> </a:t>
            </a:r>
            <a:r>
              <a:rPr lang="en-US" dirty="0" err="1"/>
              <a:t>phân</a:t>
            </a:r>
            <a:r>
              <a:rPr lang="en-US" dirty="0"/>
              <a:t> </a:t>
            </a:r>
            <a:r>
              <a:rPr lang="en-US" dirty="0" err="1"/>
              <a:t>loại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20887C-5C55-49A3-8CB0-1DC9FAB5DDFB}"/>
                  </a:ext>
                </a:extLst>
              </p:cNvPr>
              <p:cNvSpPr>
                <a:spLocks noGrp="1"/>
              </p:cNvSpPr>
              <p:nvPr>
                <p:ph sz="quarter" idx="13"/>
              </p:nvPr>
            </p:nvSpPr>
            <p:spPr/>
            <p:txBody>
              <a:bodyPr/>
              <a:lstStyle/>
              <a:p>
                <a:r>
                  <a:rPr lang="en-US" dirty="0"/>
                  <a:t>1. naïve </a:t>
                </a:r>
                <a:r>
                  <a:rPr lang="en-US" dirty="0" err="1"/>
                  <a:t>bayes</a:t>
                </a:r>
                <a:endParaRPr lang="en-US" dirty="0"/>
              </a:p>
              <a:p>
                <a14:m>
                  <m:oMath xmlns:m="http://schemas.openxmlformats.org/officeDocument/2006/math">
                    <m:r>
                      <a:rPr lang="en-US" i="1">
                        <a:latin typeface="Cambria Math" panose="02040503050406030204" pitchFamily="18" charset="0"/>
                      </a:rPr>
                      <m:t>𝑃</m:t>
                    </m:r>
                    <m:d>
                      <m:dPr>
                        <m:sep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d>
                        <m:r>
                          <a:rPr lang="en-US" i="1">
                            <a:latin typeface="Cambria Math" panose="02040503050406030204" pitchFamily="18" charset="0"/>
                          </a:rPr>
                          <m:t>𝑃</m:t>
                        </m:r>
                        <m:d>
                          <m:dPr>
                            <m:sep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den>
                    </m:f>
                  </m:oMath>
                </a14:m>
                <a:endParaRPr lang="en-US" dirty="0"/>
              </a:p>
              <a:p>
                <a:r>
                  <a:rPr lang="en-US" dirty="0" err="1"/>
                  <a:t>Giả</a:t>
                </a:r>
                <a:r>
                  <a:rPr lang="en-US" dirty="0"/>
                  <a:t> </a:t>
                </a:r>
                <a:r>
                  <a:rPr lang="en-US" dirty="0" err="1"/>
                  <a:t>thiết</a:t>
                </a:r>
                <a:r>
                  <a:rPr lang="en-US" dirty="0"/>
                  <a:t> </a:t>
                </a:r>
                <a:r>
                  <a:rPr lang="en-US" dirty="0" err="1"/>
                  <a:t>các</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t>
                </a:r>
                <a:r>
                  <a:rPr lang="en-US" dirty="0" err="1"/>
                  <a:t>độc</a:t>
                </a:r>
                <a:r>
                  <a:rPr lang="en-US" dirty="0"/>
                  <a:t> </a:t>
                </a:r>
                <a:r>
                  <a:rPr lang="en-US" dirty="0" err="1"/>
                  <a:t>lập</a:t>
                </a:r>
                <a:endParaRPr lang="en-US" dirty="0"/>
              </a:p>
              <a:p>
                <a:r>
                  <a:rPr lang="en-US" dirty="0">
                    <a:sym typeface="Wingdings" panose="05000000000000000000" pitchFamily="2" charset="2"/>
                  </a:rPr>
                  <a:t> </a:t>
                </a:r>
                <a14:m>
                  <m:oMath xmlns:m="http://schemas.openxmlformats.org/officeDocument/2006/math">
                    <m:r>
                      <a:rPr lang="en-US" i="1">
                        <a:latin typeface="Cambria Math" panose="02040503050406030204" pitchFamily="18" charset="0"/>
                      </a:rPr>
                      <m:t>𝑃</m:t>
                    </m:r>
                    <m:d>
                      <m:dPr>
                        <m:sep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smtClean="0">
                                <a:latin typeface="Cambria Math" panose="02040503050406030204" pitchFamily="18" charset="0"/>
                              </a:rPr>
                              <m:t>𝑗</m:t>
                            </m:r>
                          </m:sub>
                        </m:sSub>
                        <m:r>
                          <a:rPr lang="en-US" i="1">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sub>
                              <m:sup>
                                <m:r>
                                  <a:rPr lang="en-US" i="1">
                                    <a:latin typeface="Cambria Math" panose="02040503050406030204" pitchFamily="18" charset="0"/>
                                  </a:rPr>
                                  <m:t>𝑖</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e>
                        </m:nary>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den>
                    </m:f>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20887C-5C55-49A3-8CB0-1DC9FAB5DDFB}"/>
                  </a:ext>
                </a:extLst>
              </p:cNvPr>
              <p:cNvSpPr>
                <a:spLocks noGrp="1" noRot="1" noChangeAspect="1" noMove="1" noResize="1" noEditPoints="1" noAdjustHandles="1" noChangeArrowheads="1" noChangeShapeType="1" noTextEdit="1"/>
              </p:cNvSpPr>
              <p:nvPr>
                <p:ph sz="quarter" idx="13"/>
              </p:nvPr>
            </p:nvSpPr>
            <p:spPr>
              <a:blipFill>
                <a:blip r:embed="rId2"/>
                <a:stretch>
                  <a:fillRect l="-529"/>
                </a:stretch>
              </a:blipFill>
            </p:spPr>
            <p:txBody>
              <a:bodyPr/>
              <a:lstStyle/>
              <a:p>
                <a:r>
                  <a:rPr lang="en-US">
                    <a:noFill/>
                  </a:rPr>
                  <a:t> </a:t>
                </a:r>
              </a:p>
            </p:txBody>
          </p:sp>
        </mc:Fallback>
      </mc:AlternateContent>
    </p:spTree>
    <p:extLst>
      <p:ext uri="{BB962C8B-B14F-4D97-AF65-F5344CB8AC3E}">
        <p14:creationId xmlns:p14="http://schemas.microsoft.com/office/powerpoint/2010/main" val="23859459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3ADA5B8462494A9F4E85F7BB53C7FD" ma:contentTypeVersion="2" ma:contentTypeDescription="Create a new document." ma:contentTypeScope="" ma:versionID="c3b6d420d8b95bfcec55f206d0ac9d5f">
  <xsd:schema xmlns:xsd="http://www.w3.org/2001/XMLSchema" xmlns:xs="http://www.w3.org/2001/XMLSchema" xmlns:p="http://schemas.microsoft.com/office/2006/metadata/properties" xmlns:ns2="408d2543-2086-419c-ad8f-1f4779eb6c34" targetNamespace="http://schemas.microsoft.com/office/2006/metadata/properties" ma:root="true" ma:fieldsID="26dabfc49b7d18f638a3865632c48857" ns2:_="">
    <xsd:import namespace="408d2543-2086-419c-ad8f-1f4779eb6c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d2543-2086-419c-ad8f-1f4779eb6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95DBA-ACD6-4271-B113-B7B9057F5F2E}">
  <ds:schemaRefs>
    <ds:schemaRef ds:uri="http://schemas.microsoft.com/sharepoint/v3/contenttype/forms"/>
  </ds:schemaRefs>
</ds:datastoreItem>
</file>

<file path=customXml/itemProps2.xml><?xml version="1.0" encoding="utf-8"?>
<ds:datastoreItem xmlns:ds="http://schemas.openxmlformats.org/officeDocument/2006/customXml" ds:itemID="{C67EE7E9-92BB-4277-9F12-DC06C2BCCB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d2543-2086-419c-ad8f-1f4779eb6c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366713-EC6E-47AE-A4AA-0E893A393B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TotalTime>
  <Words>883</Words>
  <Application>Microsoft Office PowerPoint</Application>
  <PresentationFormat>Widescreen</PresentationFormat>
  <Paragraphs>282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Droplet</vt:lpstr>
      <vt:lpstr>Phân loại văn bản  tiếng việt  với machine learning</vt:lpstr>
      <vt:lpstr>Nội dung</vt:lpstr>
      <vt:lpstr>Giới thiệu đề tài</vt:lpstr>
      <vt:lpstr>Giới thiệu đề tài</vt:lpstr>
      <vt:lpstr>Giới thiệu đề tài </vt:lpstr>
      <vt:lpstr>Giới thiệu đề tài </vt:lpstr>
      <vt:lpstr>Tiền xử lý</vt:lpstr>
      <vt:lpstr>TIỀN XỬ LÝ</vt:lpstr>
      <vt:lpstr>Thuật toán phân loại</vt:lpstr>
      <vt:lpstr>Thuật toán phân loại</vt:lpstr>
      <vt:lpstr>Thuật toán phân loại</vt:lpstr>
      <vt:lpstr>Kết quả</vt:lpstr>
      <vt:lpstr>Tối ưu thuật toán</vt:lpstr>
      <vt:lpstr>Kết quả</vt:lpstr>
      <vt:lpstr>Kết quả</vt:lpstr>
      <vt:lpstr>Đánh giá</vt:lpstr>
      <vt:lpstr>Đánh giá</vt:lpstr>
      <vt:lpstr>Đánh giá</vt:lpstr>
      <vt:lpstr>Đánh giá</vt:lpstr>
      <vt:lpstr>Đề Xuất cải tiến</vt:lpstr>
      <vt:lpstr>Đề Xuất cải tiến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loại văn bản tiếng việt  với machine learning</dc:title>
  <dc:creator>Tuyên Đàm</dc:creator>
  <cp:lastModifiedBy>Tuyên Đàm</cp:lastModifiedBy>
  <cp:revision>13</cp:revision>
  <dcterms:created xsi:type="dcterms:W3CDTF">2020-05-30T13:49:42Z</dcterms:created>
  <dcterms:modified xsi:type="dcterms:W3CDTF">2020-05-31T14:12:29Z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0x010100D53ADA5B8462494A9F4E85F7BB53C7FD</vt:lpwstr>
  </property>
</Properties>
</file>