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DFFDE8-4CB4-449E-ADDB-8E7BC5BD35CA}">
  <a:tblStyle styleId="{20DFFDE8-4CB4-449E-ADDB-8E7BC5BD35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513faf101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513faf101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53dc1d69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53dc1d69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513faf101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513faf101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213990f5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213990f5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213990f5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213990f5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513faf10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513faf10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53dc1d69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53dc1d69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53dc1d6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53dc1d6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513faf101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513faf101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513faf101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2513faf101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213990f5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213990f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513faf101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2513faf101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513faf101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513faf101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513faf101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2513faf101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53dc1d699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253dc1d699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53dc1d699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53dc1d699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53dc1d699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253dc1d699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530561b0b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2530561b0b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877,986 Loans in SCB’s 2017-2018 Loan Portfolio 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530561b0b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2530561b0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877,986 Loans in SCB’s 2017-2018 Loan Portfolio 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53dc1d699_2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253dc1d699_2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53dc1d699_2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53dc1d699_2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53dc1d699_2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53dc1d699_2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Small Capital Bank (SCB) is a novel loan company headquartered in New York City. SCB loans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are made available to almost anyone in small amounts, and can help those who otherwise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would be unable to secure a loan from a more conventional bank.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Specifically, we have been asked to advise SCB on three main objectives.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253dc1d699_2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253dc1d699_2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530561b0b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2530561b0b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53dc1d699_2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253dc1d699_2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53dc1d699_2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253dc1d699_2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253dc1d699_2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253dc1d699_2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253dc1d699_2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253dc1d699_2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2513faf101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2513faf101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53dc1d699_2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53dc1d699_2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SCB wants a decision boundary (a model) for accepting or rejecting future loan applicants. They wish to use this new acceptance process to maximize profitability.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SCB is concerned about bias present within its current loan acceptance rules. If there is bias present, SCB wants to know how to mitigate it.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SCB wants to know how well their 2017-2018 loan portfolio is performing in regards to profitability. And they also want to know what factors affect the profitability of a loan.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213990f5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213990f5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513faf101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513faf101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513faf101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513faf101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513faf101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513faf101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513faf101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513faf101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2875" l="0" r="0" t="2875"/>
          <a:stretch/>
        </p:blipFill>
        <p:spPr>
          <a:xfrm>
            <a:off x="4614014" y="-50427"/>
            <a:ext cx="3699212" cy="522981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8293231" y="-70597"/>
            <a:ext cx="951000" cy="5229900"/>
          </a:xfrm>
          <a:prstGeom prst="rect">
            <a:avLst/>
          </a:prstGeom>
          <a:solidFill>
            <a:srgbClr val="FC6800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262038" y="3311611"/>
            <a:ext cx="4065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body"/>
          </p:nvPr>
        </p:nvSpPr>
        <p:spPr>
          <a:xfrm>
            <a:off x="0" y="4149566"/>
            <a:ext cx="91440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b="0" i="1" sz="3200" u="none" cap="none" strike="noStrik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3" type="body"/>
          </p:nvPr>
        </p:nvSpPr>
        <p:spPr>
          <a:xfrm>
            <a:off x="262038" y="663241"/>
            <a:ext cx="40659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b="1" i="0" sz="4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4" type="body"/>
          </p:nvPr>
        </p:nvSpPr>
        <p:spPr>
          <a:xfrm>
            <a:off x="262038" y="3695326"/>
            <a:ext cx="40659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11719" y="109426"/>
            <a:ext cx="451434" cy="172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verview">
  <p:cSld name="Overview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" type="body"/>
          </p:nvPr>
        </p:nvSpPr>
        <p:spPr>
          <a:xfrm>
            <a:off x="204065" y="740368"/>
            <a:ext cx="2705700" cy="3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2" type="body"/>
          </p:nvPr>
        </p:nvSpPr>
        <p:spPr>
          <a:xfrm>
            <a:off x="3252528" y="1305759"/>
            <a:ext cx="56439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3" type="body"/>
          </p:nvPr>
        </p:nvSpPr>
        <p:spPr>
          <a:xfrm>
            <a:off x="3246526" y="1920619"/>
            <a:ext cx="5649900" cy="22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E4610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00"/>
              </a:spcBef>
              <a:spcAft>
                <a:spcPts val="0"/>
              </a:spcAft>
              <a:buClr>
                <a:srgbClr val="E4610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300"/>
              </a:spcBef>
              <a:spcAft>
                <a:spcPts val="0"/>
              </a:spcAft>
              <a:buClr>
                <a:srgbClr val="D95E00"/>
              </a:buClr>
              <a:buSzPts val="1400"/>
              <a:buFont typeface="NTR"/>
              <a:buChar char="&gt;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00"/>
              </a:spcBef>
              <a:spcAft>
                <a:spcPts val="0"/>
              </a:spcAft>
              <a:buClr>
                <a:srgbClr val="D95E00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00"/>
              </a:spcBef>
              <a:spcAft>
                <a:spcPts val="0"/>
              </a:spcAft>
              <a:buClr>
                <a:srgbClr val="D95E00"/>
              </a:buClr>
              <a:buSzPts val="1100"/>
              <a:buFont typeface="NTR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00"/>
              </a:spcBef>
              <a:spcAft>
                <a:spcPts val="0"/>
              </a:spcAft>
              <a:buClr>
                <a:srgbClr val="D95E00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4" type="body"/>
          </p:nvPr>
        </p:nvSpPr>
        <p:spPr>
          <a:xfrm>
            <a:off x="0" y="4133850"/>
            <a:ext cx="91440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b="0" i="1" sz="3200" u="none" cap="none" strike="noStrik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2" name="Google Shape;22;p3"/>
          <p:cNvCxnSpPr/>
          <p:nvPr/>
        </p:nvCxnSpPr>
        <p:spPr>
          <a:xfrm>
            <a:off x="204064" y="384371"/>
            <a:ext cx="20061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3"/>
          <p:cNvCxnSpPr/>
          <p:nvPr/>
        </p:nvCxnSpPr>
        <p:spPr>
          <a:xfrm>
            <a:off x="2532476" y="384371"/>
            <a:ext cx="6364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4"/>
          <p:cNvCxnSpPr/>
          <p:nvPr/>
        </p:nvCxnSpPr>
        <p:spPr>
          <a:xfrm>
            <a:off x="204064" y="384819"/>
            <a:ext cx="20061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4"/>
          <p:cNvCxnSpPr/>
          <p:nvPr/>
        </p:nvCxnSpPr>
        <p:spPr>
          <a:xfrm>
            <a:off x="2532476" y="384819"/>
            <a:ext cx="6364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0" y="4133851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b="0" i="1" sz="3200" u="none" cap="none" strike="noStrik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204064" y="718839"/>
            <a:ext cx="86925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3" type="body"/>
          </p:nvPr>
        </p:nvSpPr>
        <p:spPr>
          <a:xfrm>
            <a:off x="204064" y="1308169"/>
            <a:ext cx="8692500" cy="28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E4610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E4610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00"/>
              </a:spcBef>
              <a:spcAft>
                <a:spcPts val="0"/>
              </a:spcAft>
              <a:buClr>
                <a:srgbClr val="D95E00"/>
              </a:buClr>
              <a:buSzPts val="1600"/>
              <a:buFont typeface="NTR"/>
              <a:buChar char="&gt;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D95E00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200"/>
              </a:spcBef>
              <a:spcAft>
                <a:spcPts val="0"/>
              </a:spcAft>
              <a:buClr>
                <a:srgbClr val="D95E00"/>
              </a:buClr>
              <a:buSzPts val="1200"/>
              <a:buFont typeface="NTR"/>
              <a:buChar char="&gt;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rgbClr val="D95E00"/>
              </a:buClr>
              <a:buSzPts val="1000"/>
              <a:buFont typeface="Noto Sans Symbols"/>
              <a:buChar char="▪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spcBef>
                <a:spcPts val="200"/>
              </a:spcBef>
              <a:spcAft>
                <a:spcPts val="0"/>
              </a:spcAft>
              <a:buClr>
                <a:srgbClr val="D95E00"/>
              </a:buClr>
              <a:buSzPts val="900"/>
              <a:buFont typeface="NTR"/>
              <a:buChar char="&gt;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-Page Content">
  <p:cSld name="Full-Page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5"/>
          <p:cNvCxnSpPr/>
          <p:nvPr/>
        </p:nvCxnSpPr>
        <p:spPr>
          <a:xfrm>
            <a:off x="204064" y="384819"/>
            <a:ext cx="20061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5"/>
          <p:cNvCxnSpPr/>
          <p:nvPr/>
        </p:nvCxnSpPr>
        <p:spPr>
          <a:xfrm>
            <a:off x="2532476" y="384819"/>
            <a:ext cx="6364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0" y="4133851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b="0" i="1" sz="3200" u="none" cap="none" strike="noStrik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204064" y="647571"/>
            <a:ext cx="8692500" cy="3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1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6"/>
          <p:cNvCxnSpPr/>
          <p:nvPr/>
        </p:nvCxnSpPr>
        <p:spPr>
          <a:xfrm>
            <a:off x="204064" y="384819"/>
            <a:ext cx="20061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p6"/>
          <p:cNvCxnSpPr/>
          <p:nvPr/>
        </p:nvCxnSpPr>
        <p:spPr>
          <a:xfrm>
            <a:off x="2532476" y="384819"/>
            <a:ext cx="6364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0" y="4133851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b="0" i="1" sz="3200" u="none" cap="none" strike="noStrik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692650" y="647769"/>
            <a:ext cx="42036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1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204064" y="647571"/>
            <a:ext cx="4209300" cy="3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1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p7"/>
          <p:cNvCxnSpPr/>
          <p:nvPr/>
        </p:nvCxnSpPr>
        <p:spPr>
          <a:xfrm>
            <a:off x="204064" y="384819"/>
            <a:ext cx="20061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" name="Google Shape;43;p7"/>
          <p:cNvCxnSpPr/>
          <p:nvPr/>
        </p:nvCxnSpPr>
        <p:spPr>
          <a:xfrm>
            <a:off x="2532476" y="384819"/>
            <a:ext cx="6364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0" y="4133851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b="0" i="1" sz="3200" u="none" cap="none" strike="noStrik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198438" y="647007"/>
            <a:ext cx="26034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198438" y="1405005"/>
            <a:ext cx="2603400" cy="27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4" type="body"/>
          </p:nvPr>
        </p:nvSpPr>
        <p:spPr>
          <a:xfrm>
            <a:off x="3000376" y="647769"/>
            <a:ext cx="58959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1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" showMasterSp="0">
  <p:cSld name="Transi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Google Shape;49;p8"/>
          <p:cNvCxnSpPr/>
          <p:nvPr/>
        </p:nvCxnSpPr>
        <p:spPr>
          <a:xfrm>
            <a:off x="204064" y="384818"/>
            <a:ext cx="20061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" name="Google Shape;50;p8"/>
          <p:cNvCxnSpPr/>
          <p:nvPr/>
        </p:nvCxnSpPr>
        <p:spPr>
          <a:xfrm>
            <a:off x="2532476" y="384818"/>
            <a:ext cx="6364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0" y="4133851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b="0" i="1" sz="3200" u="none" cap="none" strike="noStrik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204064" y="2990850"/>
            <a:ext cx="8692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3" name="Google Shape;5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8825" y="149031"/>
            <a:ext cx="417143" cy="163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or End Slide">
  <p:cSld name="Section Header or End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0" y="0"/>
            <a:ext cx="9141600" cy="5143500"/>
          </a:xfrm>
          <a:prstGeom prst="rect">
            <a:avLst/>
          </a:prstGeom>
          <a:solidFill>
            <a:srgbClr val="E4610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Google Shape;56;p9"/>
          <p:cNvCxnSpPr/>
          <p:nvPr/>
        </p:nvCxnSpPr>
        <p:spPr>
          <a:xfrm>
            <a:off x="204064" y="384818"/>
            <a:ext cx="2006100" cy="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9"/>
          <p:cNvCxnSpPr/>
          <p:nvPr/>
        </p:nvCxnSpPr>
        <p:spPr>
          <a:xfrm>
            <a:off x="2532476" y="384818"/>
            <a:ext cx="63642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204064" y="3194050"/>
            <a:ext cx="86925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1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0" y="4133851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b="0" i="1" sz="3200" u="none" cap="none" strike="noStrik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0" name="Google Shape;6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8825" y="149031"/>
            <a:ext cx="417143" cy="163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63" name="Google Shape;63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6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8607620" y="193157"/>
            <a:ext cx="9309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|  </a:t>
            </a: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68825" y="149031"/>
            <a:ext cx="417143" cy="163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3924" y="228608"/>
            <a:ext cx="1693698" cy="10121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262038" y="3311611"/>
            <a:ext cx="4065900" cy="261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 Hochman, Tron Schell</a:t>
            </a:r>
            <a:endParaRPr/>
          </a:p>
        </p:txBody>
      </p:sp>
      <p:sp>
        <p:nvSpPr>
          <p:cNvPr id="88" name="Google Shape;88;p15"/>
          <p:cNvSpPr txBox="1"/>
          <p:nvPr>
            <p:ph idx="2" type="body"/>
          </p:nvPr>
        </p:nvSpPr>
        <p:spPr>
          <a:xfrm>
            <a:off x="0" y="4149566"/>
            <a:ext cx="9144000" cy="1009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>
            <p:ph idx="3" type="body"/>
          </p:nvPr>
        </p:nvSpPr>
        <p:spPr>
          <a:xfrm>
            <a:off x="262050" y="710901"/>
            <a:ext cx="4065900" cy="118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2637"/>
              <a:t>RIT Business Analytics</a:t>
            </a:r>
            <a:endParaRPr sz="2637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2637"/>
              <a:t>Spring 2022 </a:t>
            </a:r>
            <a:r>
              <a:rPr lang="en" sz="2637"/>
              <a:t>Competition</a:t>
            </a:r>
            <a:endParaRPr sz="2637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2637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2637"/>
          </a:p>
        </p:txBody>
      </p:sp>
      <p:sp>
        <p:nvSpPr>
          <p:cNvPr id="90" name="Google Shape;90;p15"/>
          <p:cNvSpPr txBox="1"/>
          <p:nvPr>
            <p:ph idx="4" type="body"/>
          </p:nvPr>
        </p:nvSpPr>
        <p:spPr>
          <a:xfrm>
            <a:off x="262058" y="2987314"/>
            <a:ext cx="3372000" cy="2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Team MaTron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0" y="4133851"/>
            <a:ext cx="9144000" cy="1050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 txBox="1"/>
          <p:nvPr>
            <p:ph idx="2" type="body"/>
          </p:nvPr>
        </p:nvSpPr>
        <p:spPr>
          <a:xfrm>
            <a:off x="204064" y="718839"/>
            <a:ext cx="8692500" cy="522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Exploratory Data Analysis (cont.)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3666225" y="1509744"/>
            <a:ext cx="1397100" cy="364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0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i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00" y="1915888"/>
            <a:ext cx="3894152" cy="2956788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1477" y="1915888"/>
            <a:ext cx="4210132" cy="2956787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204064" y="3194050"/>
            <a:ext cx="8692500" cy="939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Predictive Model</a:t>
            </a:r>
            <a:endParaRPr/>
          </a:p>
        </p:txBody>
      </p:sp>
      <p:sp>
        <p:nvSpPr>
          <p:cNvPr id="169" name="Google Shape;169;p25"/>
          <p:cNvSpPr txBox="1"/>
          <p:nvPr>
            <p:ph idx="2" type="body"/>
          </p:nvPr>
        </p:nvSpPr>
        <p:spPr>
          <a:xfrm>
            <a:off x="0" y="4133851"/>
            <a:ext cx="9144000" cy="1050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0" y="4133851"/>
            <a:ext cx="9144000" cy="1050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6"/>
          <p:cNvSpPr txBox="1"/>
          <p:nvPr>
            <p:ph idx="2" type="body"/>
          </p:nvPr>
        </p:nvSpPr>
        <p:spPr>
          <a:xfrm>
            <a:off x="204064" y="718839"/>
            <a:ext cx="8692500" cy="522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Predictive Model</a:t>
            </a:r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511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idx="2" type="body"/>
          </p:nvPr>
        </p:nvSpPr>
        <p:spPr>
          <a:xfrm>
            <a:off x="204064" y="718839"/>
            <a:ext cx="8692500" cy="522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Predictive Model Selection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"/>
          <p:cNvSpPr txBox="1"/>
          <p:nvPr>
            <p:ph idx="3" type="body"/>
          </p:nvPr>
        </p:nvSpPr>
        <p:spPr>
          <a:xfrm>
            <a:off x="204064" y="1308169"/>
            <a:ext cx="8692500" cy="2825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Three models were constructed</a:t>
            </a:r>
            <a:endParaRPr/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Decision Tree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/>
              <a:t>Simplicity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AdaBoost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/>
              <a:t>Worked well with unbalanced datasets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XGBoost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/>
              <a:t>A “good at everything” machine learning algorithm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0" y="4133851"/>
            <a:ext cx="9144000" cy="1050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8"/>
          <p:cNvSpPr txBox="1"/>
          <p:nvPr>
            <p:ph idx="2" type="body"/>
          </p:nvPr>
        </p:nvSpPr>
        <p:spPr>
          <a:xfrm>
            <a:off x="204064" y="718839"/>
            <a:ext cx="8692500" cy="522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Final Predictive Model Selection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8"/>
          <p:cNvSpPr txBox="1"/>
          <p:nvPr>
            <p:ph idx="3" type="body"/>
          </p:nvPr>
        </p:nvSpPr>
        <p:spPr>
          <a:xfrm>
            <a:off x="204064" y="1308169"/>
            <a:ext cx="8692500" cy="2825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XGBoost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/>
              <a:t>High base F1 score (0.93)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/>
              <a:t>Hyperparameter tuning 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“scale_pos_weight”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/>
              <a:t>Industry standard ML model</a:t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199" y="1538437"/>
            <a:ext cx="3974676" cy="206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50" y="985100"/>
            <a:ext cx="8679899" cy="3880917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96" name="Google Shape;196;p29"/>
          <p:cNvSpPr txBox="1"/>
          <p:nvPr>
            <p:ph idx="2" type="body"/>
          </p:nvPr>
        </p:nvSpPr>
        <p:spPr>
          <a:xfrm>
            <a:off x="219439" y="421914"/>
            <a:ext cx="8692500" cy="522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factors Influenced the Model?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488" y="1032150"/>
            <a:ext cx="6333021" cy="38065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2" name="Google Shape;202;p30"/>
          <p:cNvSpPr txBox="1"/>
          <p:nvPr>
            <p:ph idx="2" type="body"/>
          </p:nvPr>
        </p:nvSpPr>
        <p:spPr>
          <a:xfrm>
            <a:off x="204064" y="490239"/>
            <a:ext cx="8692500" cy="522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Competition Comparison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204064" y="3194050"/>
            <a:ext cx="8692500" cy="939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Bias</a:t>
            </a:r>
            <a:endParaRPr/>
          </a:p>
        </p:txBody>
      </p:sp>
      <p:sp>
        <p:nvSpPr>
          <p:cNvPr id="208" name="Google Shape;208;p31"/>
          <p:cNvSpPr txBox="1"/>
          <p:nvPr>
            <p:ph idx="2" type="body"/>
          </p:nvPr>
        </p:nvSpPr>
        <p:spPr>
          <a:xfrm>
            <a:off x="0" y="4133851"/>
            <a:ext cx="9144000" cy="1050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idx="2" type="body"/>
          </p:nvPr>
        </p:nvSpPr>
        <p:spPr>
          <a:xfrm>
            <a:off x="204064" y="718839"/>
            <a:ext cx="8692500" cy="522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Protected Classes</a:t>
            </a:r>
            <a:endParaRPr/>
          </a:p>
        </p:txBody>
      </p:sp>
      <p:sp>
        <p:nvSpPr>
          <p:cNvPr id="214" name="Google Shape;214;p32"/>
          <p:cNvSpPr txBox="1"/>
          <p:nvPr>
            <p:ph idx="3" type="body"/>
          </p:nvPr>
        </p:nvSpPr>
        <p:spPr>
          <a:xfrm>
            <a:off x="204064" y="1308169"/>
            <a:ext cx="8692500" cy="2825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Regulation of AI and ML Models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/>
              <a:t>Use in </a:t>
            </a:r>
            <a:r>
              <a:rPr lang="en"/>
              <a:t>employment</a:t>
            </a:r>
            <a:r>
              <a:rPr lang="en"/>
              <a:t> decisions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/>
              <a:t>Future regulation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Protected Classes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/>
              <a:t>8 major categories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Focus on Age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2"/>
          <p:cNvSpPr txBox="1"/>
          <p:nvPr/>
        </p:nvSpPr>
        <p:spPr>
          <a:xfrm>
            <a:off x="1043500" y="4433025"/>
            <a:ext cx="7622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Source: https://www.eeoc.gov/newsroom/eeoc-launches-initiative-artificial-intelligence-and-algorithmic-fairness#:~:text=%E2%80%9CBias%20in%20employment%20arising%20from,anti%2Ddiscrimination%20laws%20still%20apply.</a:t>
            </a:r>
            <a:endParaRPr sz="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0" y="4133851"/>
            <a:ext cx="9144000" cy="1050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3"/>
          <p:cNvSpPr txBox="1"/>
          <p:nvPr>
            <p:ph idx="2" type="body"/>
          </p:nvPr>
        </p:nvSpPr>
        <p:spPr>
          <a:xfrm>
            <a:off x="204064" y="718839"/>
            <a:ext cx="8692500" cy="522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Loan Discrimation based on Age</a:t>
            </a:r>
            <a:endParaRPr/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388325"/>
            <a:ext cx="5943600" cy="3581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204064" y="3194050"/>
            <a:ext cx="8692500" cy="939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Problem Description</a:t>
            </a:r>
            <a:endParaRPr/>
          </a:p>
        </p:txBody>
      </p:sp>
      <p:sp>
        <p:nvSpPr>
          <p:cNvPr id="96" name="Google Shape;96;p16"/>
          <p:cNvSpPr txBox="1"/>
          <p:nvPr>
            <p:ph idx="2" type="body"/>
          </p:nvPr>
        </p:nvSpPr>
        <p:spPr>
          <a:xfrm>
            <a:off x="0" y="4133851"/>
            <a:ext cx="9144000" cy="1050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0" y="4133851"/>
            <a:ext cx="9144000" cy="1050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4"/>
          <p:cNvSpPr txBox="1"/>
          <p:nvPr>
            <p:ph idx="2" type="body"/>
          </p:nvPr>
        </p:nvSpPr>
        <p:spPr>
          <a:xfrm>
            <a:off x="204064" y="718839"/>
            <a:ext cx="8692500" cy="522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Bias Mitigation Solution</a:t>
            </a:r>
            <a:endParaRPr/>
          </a:p>
        </p:txBody>
      </p:sp>
      <p:sp>
        <p:nvSpPr>
          <p:cNvPr id="229" name="Google Shape;229;p34"/>
          <p:cNvSpPr txBox="1"/>
          <p:nvPr>
            <p:ph idx="3" type="body"/>
          </p:nvPr>
        </p:nvSpPr>
        <p:spPr>
          <a:xfrm>
            <a:off x="204070" y="1308175"/>
            <a:ext cx="4687800" cy="2825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 Techniques:</a:t>
            </a:r>
            <a:endParaRPr/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Pre-processing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In-processing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Post-processing</a:t>
            </a:r>
            <a:endParaRPr/>
          </a:p>
        </p:txBody>
      </p:sp>
      <p:pic>
        <p:nvPicPr>
          <p:cNvPr id="230" name="Google Shape;2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7250" y="1241150"/>
            <a:ext cx="4499325" cy="34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0" y="4133851"/>
            <a:ext cx="9144000" cy="1050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5"/>
          <p:cNvSpPr txBox="1"/>
          <p:nvPr>
            <p:ph idx="2" type="body"/>
          </p:nvPr>
        </p:nvSpPr>
        <p:spPr>
          <a:xfrm>
            <a:off x="204064" y="718839"/>
            <a:ext cx="8692500" cy="522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Reweighing Example</a:t>
            </a:r>
            <a:endParaRPr/>
          </a:p>
        </p:txBody>
      </p:sp>
      <p:pic>
        <p:nvPicPr>
          <p:cNvPr id="237" name="Google Shape;237;p3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28175"/>
            <a:ext cx="3583374" cy="23496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p35"/>
          <p:cNvCxnSpPr>
            <a:stCxn id="237" idx="3"/>
            <a:endCxn id="239" idx="1"/>
          </p:cNvCxnSpPr>
          <p:nvPr/>
        </p:nvCxnSpPr>
        <p:spPr>
          <a:xfrm>
            <a:off x="3895074" y="2902975"/>
            <a:ext cx="1137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9" name="Google Shape;239;p35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2425" y="1728175"/>
            <a:ext cx="3799884" cy="234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0" y="4133851"/>
            <a:ext cx="9144000" cy="1050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6"/>
          <p:cNvSpPr txBox="1"/>
          <p:nvPr>
            <p:ph idx="2" type="body"/>
          </p:nvPr>
        </p:nvSpPr>
        <p:spPr>
          <a:xfrm>
            <a:off x="204064" y="718839"/>
            <a:ext cx="8692500" cy="522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Reweighing Effects on Model </a:t>
            </a:r>
            <a:r>
              <a:rPr lang="en"/>
              <a:t>Performance</a:t>
            </a:r>
            <a:endParaRPr/>
          </a:p>
        </p:txBody>
      </p:sp>
      <p:pic>
        <p:nvPicPr>
          <p:cNvPr id="246" name="Google Shape;2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76538"/>
            <a:ext cx="8520600" cy="790418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6"/>
          <p:cNvSpPr txBox="1"/>
          <p:nvPr/>
        </p:nvSpPr>
        <p:spPr>
          <a:xfrm>
            <a:off x="1282050" y="1716975"/>
            <a:ext cx="18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Reweighing</a:t>
            </a:r>
            <a:endParaRPr/>
          </a:p>
        </p:txBody>
      </p:sp>
      <p:sp>
        <p:nvSpPr>
          <p:cNvPr id="248" name="Google Shape;248;p36"/>
          <p:cNvSpPr txBox="1"/>
          <p:nvPr/>
        </p:nvSpPr>
        <p:spPr>
          <a:xfrm>
            <a:off x="5865775" y="1716975"/>
            <a:ext cx="166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Reweighing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idx="1" type="body"/>
          </p:nvPr>
        </p:nvSpPr>
        <p:spPr>
          <a:xfrm>
            <a:off x="204064" y="3194050"/>
            <a:ext cx="8692500" cy="939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Portfolio Performance</a:t>
            </a:r>
            <a:endParaRPr/>
          </a:p>
        </p:txBody>
      </p:sp>
      <p:sp>
        <p:nvSpPr>
          <p:cNvPr id="254" name="Google Shape;254;p37"/>
          <p:cNvSpPr txBox="1"/>
          <p:nvPr>
            <p:ph idx="2" type="body"/>
          </p:nvPr>
        </p:nvSpPr>
        <p:spPr>
          <a:xfrm>
            <a:off x="0" y="4133851"/>
            <a:ext cx="9144000" cy="1050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idx="1" type="body"/>
          </p:nvPr>
        </p:nvSpPr>
        <p:spPr>
          <a:xfrm>
            <a:off x="204065" y="740368"/>
            <a:ext cx="2705700" cy="3392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Portfolio Performance</a:t>
            </a:r>
            <a:endParaRPr/>
          </a:p>
        </p:txBody>
      </p:sp>
      <p:sp>
        <p:nvSpPr>
          <p:cNvPr id="260" name="Google Shape;260;p38"/>
          <p:cNvSpPr txBox="1"/>
          <p:nvPr>
            <p:ph idx="2" type="body"/>
          </p:nvPr>
        </p:nvSpPr>
        <p:spPr>
          <a:xfrm>
            <a:off x="3252528" y="1305759"/>
            <a:ext cx="5643900" cy="467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A Healthy Portfolio?</a:t>
            </a:r>
            <a:endParaRPr/>
          </a:p>
        </p:txBody>
      </p:sp>
      <p:sp>
        <p:nvSpPr>
          <p:cNvPr id="261" name="Google Shape;261;p38"/>
          <p:cNvSpPr txBox="1"/>
          <p:nvPr>
            <p:ph idx="3" type="body"/>
          </p:nvPr>
        </p:nvSpPr>
        <p:spPr>
          <a:xfrm>
            <a:off x="3246526" y="1920619"/>
            <a:ext cx="5649900" cy="2211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High Proportion of Paid Loans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High </a:t>
            </a:r>
            <a:r>
              <a:rPr lang="en"/>
              <a:t>Loan Profitability Ratio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8"/>
          <p:cNvSpPr txBox="1"/>
          <p:nvPr>
            <p:ph idx="4" type="body"/>
          </p:nvPr>
        </p:nvSpPr>
        <p:spPr>
          <a:xfrm>
            <a:off x="0" y="4133850"/>
            <a:ext cx="9144000" cy="1009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>
            <p:ph idx="1" type="body"/>
          </p:nvPr>
        </p:nvSpPr>
        <p:spPr>
          <a:xfrm>
            <a:off x="0" y="4133851"/>
            <a:ext cx="9144000" cy="1050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9"/>
          <p:cNvSpPr txBox="1"/>
          <p:nvPr>
            <p:ph idx="2" type="body"/>
          </p:nvPr>
        </p:nvSpPr>
        <p:spPr>
          <a:xfrm>
            <a:off x="204064" y="2990850"/>
            <a:ext cx="8692500" cy="1143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Is SCB’s Portfolio Healthy?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 txBox="1"/>
          <p:nvPr>
            <p:ph idx="1" type="body"/>
          </p:nvPr>
        </p:nvSpPr>
        <p:spPr>
          <a:xfrm>
            <a:off x="0" y="4133851"/>
            <a:ext cx="9144000" cy="1050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0"/>
          <p:cNvSpPr txBox="1"/>
          <p:nvPr>
            <p:ph idx="2" type="body"/>
          </p:nvPr>
        </p:nvSpPr>
        <p:spPr>
          <a:xfrm>
            <a:off x="198450" y="646999"/>
            <a:ext cx="2603400" cy="3479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Portfolio Statistics</a:t>
            </a:r>
            <a:endParaRPr/>
          </a:p>
        </p:txBody>
      </p:sp>
      <p:pic>
        <p:nvPicPr>
          <p:cNvPr id="275" name="Google Shape;27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850" y="472325"/>
            <a:ext cx="5271880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>
            <p:ph idx="1" type="body"/>
          </p:nvPr>
        </p:nvSpPr>
        <p:spPr>
          <a:xfrm>
            <a:off x="0" y="4133851"/>
            <a:ext cx="9144000" cy="1050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1"/>
          <p:cNvSpPr txBox="1"/>
          <p:nvPr>
            <p:ph idx="2" type="body"/>
          </p:nvPr>
        </p:nvSpPr>
        <p:spPr>
          <a:xfrm>
            <a:off x="198450" y="646999"/>
            <a:ext cx="2603400" cy="3479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Portfolio Statistics</a:t>
            </a:r>
            <a:endParaRPr/>
          </a:p>
        </p:txBody>
      </p:sp>
      <p:pic>
        <p:nvPicPr>
          <p:cNvPr id="282" name="Google Shape;28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850" y="472325"/>
            <a:ext cx="5271880" cy="38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1850" y="472325"/>
            <a:ext cx="5271887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/>
          <p:nvPr>
            <p:ph idx="1" type="body"/>
          </p:nvPr>
        </p:nvSpPr>
        <p:spPr>
          <a:xfrm>
            <a:off x="0" y="4133851"/>
            <a:ext cx="9144000" cy="1050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2"/>
          <p:cNvSpPr txBox="1"/>
          <p:nvPr>
            <p:ph idx="2" type="body"/>
          </p:nvPr>
        </p:nvSpPr>
        <p:spPr>
          <a:xfrm>
            <a:off x="198450" y="646975"/>
            <a:ext cx="2603400" cy="3479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Mean Profitability Ratios</a:t>
            </a:r>
            <a:endParaRPr/>
          </a:p>
        </p:txBody>
      </p:sp>
      <p:graphicFrame>
        <p:nvGraphicFramePr>
          <p:cNvPr id="290" name="Google Shape;290;p42"/>
          <p:cNvGraphicFramePr/>
          <p:nvPr/>
        </p:nvGraphicFramePr>
        <p:xfrm>
          <a:off x="3000375" y="64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{20DFFDE8-4CB4-449E-ADDB-8E7BC5BD35CA}</a:tableStyleId>
              </a:tblPr>
              <a:tblGrid>
                <a:gridCol w="4690050"/>
                <a:gridCol w="1109875"/>
              </a:tblGrid>
              <a:tr h="4349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Mean </a:t>
                      </a:r>
                      <a:r>
                        <a:rPr b="1" lang="en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Profitability Ratios</a:t>
                      </a:r>
                      <a:endParaRPr b="1"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</a:tr>
              <a:tr h="43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Mean of Paid Loans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1.12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Mean of Defaulted Loans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0.40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 36 Month Loans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0.46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 60 Month Loans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0.30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Mean of Paid &amp; Defaulted Loans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0.93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Mean of Current Loans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0.25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Mean of Current Loans (Predicted)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1.16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/>
          <p:nvPr>
            <p:ph idx="1" type="body"/>
          </p:nvPr>
        </p:nvSpPr>
        <p:spPr>
          <a:xfrm>
            <a:off x="0" y="4133851"/>
            <a:ext cx="9144000" cy="1050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3"/>
          <p:cNvSpPr txBox="1"/>
          <p:nvPr>
            <p:ph idx="2" type="body"/>
          </p:nvPr>
        </p:nvSpPr>
        <p:spPr>
          <a:xfrm>
            <a:off x="198450" y="646975"/>
            <a:ext cx="2603400" cy="3486900"/>
          </a:xfrm>
          <a:prstGeom prst="rect">
            <a:avLst/>
          </a:prstGeom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Portfolio </a:t>
            </a:r>
            <a:r>
              <a:rPr lang="en"/>
              <a:t>Profitability Ratios</a:t>
            </a:r>
            <a:endParaRPr/>
          </a:p>
        </p:txBody>
      </p:sp>
      <p:graphicFrame>
        <p:nvGraphicFramePr>
          <p:cNvPr id="297" name="Google Shape;297;p43"/>
          <p:cNvGraphicFramePr/>
          <p:nvPr/>
        </p:nvGraphicFramePr>
        <p:xfrm>
          <a:off x="2801850" y="1266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{20DFFDE8-4CB4-449E-ADDB-8E7BC5BD35CA}</a:tableStyleId>
              </a:tblPr>
              <a:tblGrid>
                <a:gridCol w="4690050"/>
                <a:gridCol w="1109875"/>
              </a:tblGrid>
              <a:tr h="4349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Portfolio</a:t>
                      </a:r>
                      <a:r>
                        <a:rPr b="1" lang="en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Profitability Ratios</a:t>
                      </a:r>
                      <a:endParaRPr b="1"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</a:tr>
              <a:tr h="43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Paid &amp; Defaulted Loans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0.91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All Loans (Current Predicted) </a:t>
                      </a:r>
                      <a:endParaRPr b="1"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1.10</a:t>
                      </a:r>
                      <a:endParaRPr b="1"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63500" marB="63500" marR="63500" marL="63500" anchor="ctr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0" y="4133851"/>
            <a:ext cx="9144000" cy="1050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idx="2" type="body"/>
          </p:nvPr>
        </p:nvSpPr>
        <p:spPr>
          <a:xfrm>
            <a:off x="204064" y="718839"/>
            <a:ext cx="8692500" cy="522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 Description</a:t>
            </a:r>
            <a:endParaRPr/>
          </a:p>
        </p:txBody>
      </p:sp>
      <p:sp>
        <p:nvSpPr>
          <p:cNvPr id="103" name="Google Shape;103;p17"/>
          <p:cNvSpPr txBox="1"/>
          <p:nvPr>
            <p:ph idx="3" type="body"/>
          </p:nvPr>
        </p:nvSpPr>
        <p:spPr>
          <a:xfrm>
            <a:off x="204064" y="1308169"/>
            <a:ext cx="8692500" cy="2825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Small Capital Bank (SCB) is a novel loan company.</a:t>
            </a:r>
            <a:br>
              <a:rPr lang="en"/>
            </a:br>
            <a:endParaRPr/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We have been tasked to advise SCB on their current loan decision making process and loan portfolio health.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>
            <p:ph idx="1" type="body"/>
          </p:nvPr>
        </p:nvSpPr>
        <p:spPr>
          <a:xfrm>
            <a:off x="0" y="4133851"/>
            <a:ext cx="9144000" cy="1050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4"/>
          <p:cNvSpPr txBox="1"/>
          <p:nvPr>
            <p:ph idx="2" type="body"/>
          </p:nvPr>
        </p:nvSpPr>
        <p:spPr>
          <a:xfrm>
            <a:off x="204064" y="718839"/>
            <a:ext cx="8692500" cy="522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Factors Affecting Profitability</a:t>
            </a:r>
            <a:endParaRPr/>
          </a:p>
        </p:txBody>
      </p:sp>
      <p:sp>
        <p:nvSpPr>
          <p:cNvPr id="304" name="Google Shape;304;p44"/>
          <p:cNvSpPr txBox="1"/>
          <p:nvPr>
            <p:ph idx="3" type="body"/>
          </p:nvPr>
        </p:nvSpPr>
        <p:spPr>
          <a:xfrm>
            <a:off x="204064" y="1308169"/>
            <a:ext cx="8692500" cy="2825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Paid Loans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/>
              <a:t>Interest Rate</a:t>
            </a:r>
            <a:br>
              <a:rPr lang="en"/>
            </a:b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Defaulted Loans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/>
              <a:t>Loan Completion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/>
              <a:t>Interest Rate </a:t>
            </a:r>
            <a:endParaRPr/>
          </a:p>
        </p:txBody>
      </p:sp>
      <p:graphicFrame>
        <p:nvGraphicFramePr>
          <p:cNvPr id="305" name="Google Shape;305;p44"/>
          <p:cNvGraphicFramePr/>
          <p:nvPr/>
        </p:nvGraphicFramePr>
        <p:xfrm>
          <a:off x="4572000" y="189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{20DFFDE8-4CB4-449E-ADDB-8E7BC5BD35CA}</a:tableStyleId>
              </a:tblPr>
              <a:tblGrid>
                <a:gridCol w="3179850"/>
                <a:gridCol w="580250"/>
              </a:tblGrid>
              <a:tr h="2667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Time to Default</a:t>
                      </a:r>
                      <a:endParaRPr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Average Months to Default (All)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Average Months to Default (36 Month)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15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Average Months to Default (60 Month)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16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>
            <p:ph idx="1" type="body"/>
          </p:nvPr>
        </p:nvSpPr>
        <p:spPr>
          <a:xfrm>
            <a:off x="0" y="4133851"/>
            <a:ext cx="9144000" cy="1050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5"/>
          <p:cNvSpPr txBox="1"/>
          <p:nvPr>
            <p:ph idx="2" type="body"/>
          </p:nvPr>
        </p:nvSpPr>
        <p:spPr>
          <a:xfrm>
            <a:off x="204064" y="2990850"/>
            <a:ext cx="8692500" cy="1143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Is SCB’s Portfolio Healthy?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6"/>
          <p:cNvSpPr txBox="1"/>
          <p:nvPr>
            <p:ph idx="1" type="body"/>
          </p:nvPr>
        </p:nvSpPr>
        <p:spPr>
          <a:xfrm>
            <a:off x="204064" y="3194050"/>
            <a:ext cx="8692500" cy="939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317" name="Google Shape;317;p46"/>
          <p:cNvSpPr txBox="1"/>
          <p:nvPr>
            <p:ph idx="2" type="body"/>
          </p:nvPr>
        </p:nvSpPr>
        <p:spPr>
          <a:xfrm>
            <a:off x="0" y="4133851"/>
            <a:ext cx="9144000" cy="1050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"/>
          <p:cNvSpPr txBox="1"/>
          <p:nvPr>
            <p:ph idx="1" type="body"/>
          </p:nvPr>
        </p:nvSpPr>
        <p:spPr>
          <a:xfrm>
            <a:off x="0" y="4133851"/>
            <a:ext cx="9144000" cy="1050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7"/>
          <p:cNvSpPr txBox="1"/>
          <p:nvPr>
            <p:ph idx="2" type="body"/>
          </p:nvPr>
        </p:nvSpPr>
        <p:spPr>
          <a:xfrm>
            <a:off x="204064" y="718839"/>
            <a:ext cx="8692500" cy="522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Increase Profitability</a:t>
            </a:r>
            <a:endParaRPr/>
          </a:p>
        </p:txBody>
      </p:sp>
      <p:sp>
        <p:nvSpPr>
          <p:cNvPr id="324" name="Google Shape;324;p47"/>
          <p:cNvSpPr txBox="1"/>
          <p:nvPr>
            <p:ph idx="3" type="body"/>
          </p:nvPr>
        </p:nvSpPr>
        <p:spPr>
          <a:xfrm>
            <a:off x="204064" y="1308169"/>
            <a:ext cx="8692500" cy="2825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Ensure Loan Repayment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/>
              <a:t>Avoid high risk borrowers</a:t>
            </a:r>
            <a:endParaRPr/>
          </a:p>
          <a:p>
            <a:pPr indent="0" lvl="0" marL="914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 36 vs 60 Month </a:t>
            </a:r>
            <a:r>
              <a:rPr lang="en"/>
              <a:t>Loans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/>
              <a:t>Difference in default profitability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8"/>
          <p:cNvSpPr txBox="1"/>
          <p:nvPr>
            <p:ph idx="1" type="body"/>
          </p:nvPr>
        </p:nvSpPr>
        <p:spPr>
          <a:xfrm>
            <a:off x="0" y="4133851"/>
            <a:ext cx="9144000" cy="1050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8"/>
          <p:cNvSpPr txBox="1"/>
          <p:nvPr>
            <p:ph idx="2" type="body"/>
          </p:nvPr>
        </p:nvSpPr>
        <p:spPr>
          <a:xfrm>
            <a:off x="204064" y="718839"/>
            <a:ext cx="8692500" cy="522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Using our Model</a:t>
            </a:r>
            <a:endParaRPr/>
          </a:p>
        </p:txBody>
      </p:sp>
      <p:sp>
        <p:nvSpPr>
          <p:cNvPr id="331" name="Google Shape;331;p48"/>
          <p:cNvSpPr txBox="1"/>
          <p:nvPr>
            <p:ph idx="3" type="body"/>
          </p:nvPr>
        </p:nvSpPr>
        <p:spPr>
          <a:xfrm>
            <a:off x="204064" y="1308169"/>
            <a:ext cx="8692500" cy="2825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Our XGBoost model is an </a:t>
            </a:r>
            <a:r>
              <a:rPr lang="en"/>
              <a:t>effective prediction tool</a:t>
            </a:r>
            <a:endParaRPr/>
          </a:p>
        </p:txBody>
      </p:sp>
      <p:pic>
        <p:nvPicPr>
          <p:cNvPr id="332" name="Google Shape;33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216" y="1824175"/>
            <a:ext cx="3922208" cy="2357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9"/>
          <p:cNvSpPr txBox="1"/>
          <p:nvPr>
            <p:ph idx="2" type="body"/>
          </p:nvPr>
        </p:nvSpPr>
        <p:spPr>
          <a:xfrm>
            <a:off x="204064" y="718839"/>
            <a:ext cx="8692500" cy="522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Bias Mitigation</a:t>
            </a:r>
            <a:endParaRPr/>
          </a:p>
        </p:txBody>
      </p:sp>
      <p:sp>
        <p:nvSpPr>
          <p:cNvPr id="338" name="Google Shape;338;p49"/>
          <p:cNvSpPr txBox="1"/>
          <p:nvPr>
            <p:ph idx="3" type="body"/>
          </p:nvPr>
        </p:nvSpPr>
        <p:spPr>
          <a:xfrm>
            <a:off x="204064" y="1308169"/>
            <a:ext cx="8692500" cy="2825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Changing Data Collection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Reweighing </a:t>
            </a:r>
            <a:endParaRPr/>
          </a:p>
        </p:txBody>
      </p:sp>
      <p:pic>
        <p:nvPicPr>
          <p:cNvPr id="339" name="Google Shape;339;p4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276" y="2383025"/>
            <a:ext cx="3377340" cy="2079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0" name="Google Shape;340;p49"/>
          <p:cNvCxnSpPr>
            <a:stCxn id="339" idx="3"/>
            <a:endCxn id="341" idx="1"/>
          </p:cNvCxnSpPr>
          <p:nvPr/>
        </p:nvCxnSpPr>
        <p:spPr>
          <a:xfrm>
            <a:off x="4037616" y="3422800"/>
            <a:ext cx="10719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41" name="Google Shape;341;p49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9573" y="2383025"/>
            <a:ext cx="3581403" cy="207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0"/>
          <p:cNvSpPr txBox="1"/>
          <p:nvPr>
            <p:ph idx="1" type="body"/>
          </p:nvPr>
        </p:nvSpPr>
        <p:spPr>
          <a:xfrm>
            <a:off x="204064" y="3194050"/>
            <a:ext cx="8692500" cy="939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347" name="Google Shape;347;p50"/>
          <p:cNvSpPr txBox="1"/>
          <p:nvPr>
            <p:ph idx="2" type="body"/>
          </p:nvPr>
        </p:nvSpPr>
        <p:spPr>
          <a:xfrm>
            <a:off x="0" y="4133851"/>
            <a:ext cx="9144000" cy="1050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0" y="4133851"/>
            <a:ext cx="9144000" cy="1050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idx="2" type="body"/>
          </p:nvPr>
        </p:nvSpPr>
        <p:spPr>
          <a:xfrm>
            <a:off x="204064" y="718839"/>
            <a:ext cx="8692500" cy="522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 Description</a:t>
            </a:r>
            <a:endParaRPr/>
          </a:p>
        </p:txBody>
      </p:sp>
      <p:sp>
        <p:nvSpPr>
          <p:cNvPr id="110" name="Google Shape;110;p18"/>
          <p:cNvSpPr txBox="1"/>
          <p:nvPr>
            <p:ph idx="3" type="body"/>
          </p:nvPr>
        </p:nvSpPr>
        <p:spPr>
          <a:xfrm>
            <a:off x="204064" y="1308169"/>
            <a:ext cx="8692500" cy="2825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Decision Boundary (Model)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Mitigation of Bias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Portfolio Performance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204064" y="3194050"/>
            <a:ext cx="8692500" cy="939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16" name="Google Shape;116;p19"/>
          <p:cNvSpPr txBox="1"/>
          <p:nvPr>
            <p:ph idx="2" type="body"/>
          </p:nvPr>
        </p:nvSpPr>
        <p:spPr>
          <a:xfrm>
            <a:off x="0" y="4133851"/>
            <a:ext cx="9144000" cy="1050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0" y="4133851"/>
            <a:ext cx="9144000" cy="1050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>
            <p:ph idx="3" type="body"/>
          </p:nvPr>
        </p:nvSpPr>
        <p:spPr>
          <a:xfrm>
            <a:off x="204075" y="1338450"/>
            <a:ext cx="4209300" cy="278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" sz="2400"/>
              <a:t>Dataset 1</a:t>
            </a:r>
            <a:endParaRPr b="1" i="0" sz="2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Loan portfolio (2017-2018)</a:t>
            </a:r>
            <a:endParaRPr sz="1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Used to build our model</a:t>
            </a:r>
            <a:endParaRPr sz="1400"/>
          </a:p>
        </p:txBody>
      </p:sp>
      <p:sp>
        <p:nvSpPr>
          <p:cNvPr id="123" name="Google Shape;123;p20"/>
          <p:cNvSpPr txBox="1"/>
          <p:nvPr>
            <p:ph idx="2" type="body"/>
          </p:nvPr>
        </p:nvSpPr>
        <p:spPr>
          <a:xfrm>
            <a:off x="4692650" y="1338400"/>
            <a:ext cx="4203600" cy="278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/>
              <a:t>Dataset 2</a:t>
            </a:r>
            <a:endParaRPr b="1" i="0" sz="2400"/>
          </a:p>
          <a:p>
            <a:pPr indent="-228600" lvl="0" marL="457200" rtl="0" algn="ctr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Current loan applications</a:t>
            </a:r>
            <a:endParaRPr sz="1400"/>
          </a:p>
          <a:p>
            <a:pPr indent="0" lvl="0" marL="45720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Where our model will be applied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 txBox="1"/>
          <p:nvPr>
            <p:ph idx="2" type="body"/>
          </p:nvPr>
        </p:nvSpPr>
        <p:spPr>
          <a:xfrm>
            <a:off x="204064" y="718839"/>
            <a:ext cx="8692500" cy="522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" sz="2800">
                <a:solidFill>
                  <a:schemeClr val="accent1"/>
                </a:solidFill>
              </a:rPr>
              <a:t>Datasets</a:t>
            </a:r>
            <a:endParaRPr b="1" i="0" sz="2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idx="2" type="body"/>
          </p:nvPr>
        </p:nvSpPr>
        <p:spPr>
          <a:xfrm>
            <a:off x="204064" y="718839"/>
            <a:ext cx="8692500" cy="522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Datasets (cont.)</a:t>
            </a:r>
            <a:endParaRPr/>
          </a:p>
        </p:txBody>
      </p:sp>
      <p:sp>
        <p:nvSpPr>
          <p:cNvPr id="130" name="Google Shape;130;p21"/>
          <p:cNvSpPr txBox="1"/>
          <p:nvPr>
            <p:ph idx="3" type="body"/>
          </p:nvPr>
        </p:nvSpPr>
        <p:spPr>
          <a:xfrm>
            <a:off x="204075" y="1308174"/>
            <a:ext cx="8692500" cy="2288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There were features in </a:t>
            </a:r>
            <a:r>
              <a:rPr lang="en"/>
              <a:t>Dataset 1 that were not contained in the Dataset 2 and needed to be removed to avoid what is known as “Data Leakage”.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238" y="3568250"/>
            <a:ext cx="1878048" cy="35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1986" y="3568250"/>
            <a:ext cx="2034550" cy="35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2452413" y="3168050"/>
            <a:ext cx="9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1</a:t>
            </a:r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5607413" y="3168050"/>
            <a:ext cx="9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0" y="4133851"/>
            <a:ext cx="9144000" cy="1050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>
            <p:ph idx="2" type="body"/>
          </p:nvPr>
        </p:nvSpPr>
        <p:spPr>
          <a:xfrm>
            <a:off x="204064" y="718839"/>
            <a:ext cx="8692500" cy="522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Datasets (cont.)</a:t>
            </a:r>
            <a:endParaRPr/>
          </a:p>
        </p:txBody>
      </p:sp>
      <p:sp>
        <p:nvSpPr>
          <p:cNvPr id="141" name="Google Shape;141;p22"/>
          <p:cNvSpPr txBox="1"/>
          <p:nvPr>
            <p:ph idx="3" type="body"/>
          </p:nvPr>
        </p:nvSpPr>
        <p:spPr>
          <a:xfrm>
            <a:off x="204064" y="1308169"/>
            <a:ext cx="8692500" cy="2825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Because we are predicting if a person will/will not default, this is called a classification problem.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875" y="2858600"/>
            <a:ext cx="2524125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791875" y="2991875"/>
            <a:ext cx="30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Unbalanced classification problem</a:t>
            </a:r>
            <a:endParaRPr/>
          </a:p>
        </p:txBody>
      </p:sp>
      <p:cxnSp>
        <p:nvCxnSpPr>
          <p:cNvPr id="144" name="Google Shape;144;p22"/>
          <p:cNvCxnSpPr/>
          <p:nvPr/>
        </p:nvCxnSpPr>
        <p:spPr>
          <a:xfrm>
            <a:off x="3749250" y="3191975"/>
            <a:ext cx="1645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0" y="4133851"/>
            <a:ext cx="9144000" cy="1050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 txBox="1"/>
          <p:nvPr>
            <p:ph idx="2" type="body"/>
          </p:nvPr>
        </p:nvSpPr>
        <p:spPr>
          <a:xfrm>
            <a:off x="204064" y="718839"/>
            <a:ext cx="8692500" cy="522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1622600" y="1546744"/>
            <a:ext cx="1397100" cy="409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0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Tableau</a:t>
            </a:r>
            <a:endParaRPr i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834" y="1828225"/>
            <a:ext cx="4065025" cy="2306274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6163650" y="1546749"/>
            <a:ext cx="1397100" cy="409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0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JMP</a:t>
            </a:r>
            <a:endParaRPr i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9008" y="1828213"/>
            <a:ext cx="2846404" cy="2882763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