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TEMOS QUE FAZER O RESUMO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4ec6afc1e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4ec6afc1e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Linhas para a secretária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94ec6afc1e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94ec6afc1e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4ec6afc1e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4ec6afc1e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63b1679a8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63b1679a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4ec6afc1e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4ec6afc1e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963b1679a8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963b1679a8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63b1679a8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963b1679a8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817575" y="796825"/>
            <a:ext cx="4036800" cy="3650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246575" y="263325"/>
            <a:ext cx="25671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/>
              <a:t>Contexto de negócio</a:t>
            </a:r>
            <a:endParaRPr b="1" sz="1700"/>
          </a:p>
        </p:txBody>
      </p:sp>
      <p:sp>
        <p:nvSpPr>
          <p:cNvPr id="56" name="Google Shape;56;p13"/>
          <p:cNvSpPr/>
          <p:nvPr/>
        </p:nvSpPr>
        <p:spPr>
          <a:xfrm>
            <a:off x="693125" y="1820775"/>
            <a:ext cx="1674000" cy="10437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Aluno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57" name="Google Shape;57;p13"/>
          <p:cNvCxnSpPr>
            <a:stCxn id="56" idx="3"/>
          </p:cNvCxnSpPr>
          <p:nvPr/>
        </p:nvCxnSpPr>
        <p:spPr>
          <a:xfrm flipH="1" rot="10800000">
            <a:off x="2367125" y="2327025"/>
            <a:ext cx="2443800" cy="156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Google Shape;58;p13"/>
          <p:cNvSpPr txBox="1"/>
          <p:nvPr/>
        </p:nvSpPr>
        <p:spPr>
          <a:xfrm>
            <a:off x="2417850" y="1284325"/>
            <a:ext cx="22923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1. Realiza matrícula.</a:t>
            </a:r>
            <a:endParaRPr sz="1100"/>
          </a:p>
        </p:txBody>
      </p:sp>
      <p:sp>
        <p:nvSpPr>
          <p:cNvPr id="59" name="Google Shape;59;p13"/>
          <p:cNvSpPr txBox="1"/>
          <p:nvPr/>
        </p:nvSpPr>
        <p:spPr>
          <a:xfrm>
            <a:off x="2417850" y="1500150"/>
            <a:ext cx="22923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2</a:t>
            </a:r>
            <a:r>
              <a:rPr lang="pt-BR" sz="1100"/>
              <a:t>. </a:t>
            </a:r>
            <a:r>
              <a:rPr lang="pt-BR" sz="1100"/>
              <a:t>Assiste</a:t>
            </a:r>
            <a:r>
              <a:rPr lang="pt-BR" sz="1100"/>
              <a:t> aula.</a:t>
            </a:r>
            <a:endParaRPr sz="1100"/>
          </a:p>
        </p:txBody>
      </p:sp>
      <p:sp>
        <p:nvSpPr>
          <p:cNvPr id="60" name="Google Shape;60;p13"/>
          <p:cNvSpPr txBox="1"/>
          <p:nvPr/>
        </p:nvSpPr>
        <p:spPr>
          <a:xfrm>
            <a:off x="2417850" y="1705513"/>
            <a:ext cx="22923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3</a:t>
            </a:r>
            <a:r>
              <a:rPr lang="pt-BR" sz="1100"/>
              <a:t>. Tranca matrícula.</a:t>
            </a:r>
            <a:endParaRPr sz="1100"/>
          </a:p>
        </p:txBody>
      </p:sp>
      <p:sp>
        <p:nvSpPr>
          <p:cNvPr id="61" name="Google Shape;61;p13"/>
          <p:cNvSpPr txBox="1"/>
          <p:nvPr/>
        </p:nvSpPr>
        <p:spPr>
          <a:xfrm>
            <a:off x="2417850" y="2077975"/>
            <a:ext cx="22923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5</a:t>
            </a:r>
            <a:r>
              <a:rPr lang="pt-BR" sz="1100"/>
              <a:t>. Solicite transferência.</a:t>
            </a:r>
            <a:endParaRPr sz="1100"/>
          </a:p>
        </p:txBody>
      </p:sp>
      <p:sp>
        <p:nvSpPr>
          <p:cNvPr id="62" name="Google Shape;62;p13"/>
          <p:cNvSpPr txBox="1"/>
          <p:nvPr/>
        </p:nvSpPr>
        <p:spPr>
          <a:xfrm>
            <a:off x="2417850" y="1896963"/>
            <a:ext cx="22923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4. Reabre a matrícula</a:t>
            </a:r>
            <a:endParaRPr sz="1100"/>
          </a:p>
        </p:txBody>
      </p:sp>
      <p:sp>
        <p:nvSpPr>
          <p:cNvPr id="63" name="Google Shape;63;p13"/>
          <p:cNvSpPr txBox="1"/>
          <p:nvPr/>
        </p:nvSpPr>
        <p:spPr>
          <a:xfrm>
            <a:off x="6246850" y="946825"/>
            <a:ext cx="13989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Escola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>
            <a:off x="4817575" y="796825"/>
            <a:ext cx="4036800" cy="3650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246575" y="263325"/>
            <a:ext cx="34698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/>
              <a:t>Cenário: Realização matrícula.</a:t>
            </a:r>
            <a:endParaRPr b="1" sz="1700"/>
          </a:p>
        </p:txBody>
      </p:sp>
      <p:sp>
        <p:nvSpPr>
          <p:cNvPr id="70" name="Google Shape;70;p14"/>
          <p:cNvSpPr/>
          <p:nvPr/>
        </p:nvSpPr>
        <p:spPr>
          <a:xfrm>
            <a:off x="437175" y="1285925"/>
            <a:ext cx="1674000" cy="10437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Aluno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2111175" y="1530425"/>
            <a:ext cx="22923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1. Realiza matrícula.</a:t>
            </a:r>
            <a:endParaRPr sz="1100"/>
          </a:p>
        </p:txBody>
      </p:sp>
      <p:sp>
        <p:nvSpPr>
          <p:cNvPr id="72" name="Google Shape;72;p14"/>
          <p:cNvSpPr txBox="1"/>
          <p:nvPr/>
        </p:nvSpPr>
        <p:spPr>
          <a:xfrm>
            <a:off x="6568075" y="1073000"/>
            <a:ext cx="7362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Escola </a:t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6117075" y="1530425"/>
            <a:ext cx="1391700" cy="554700"/>
          </a:xfrm>
          <a:prstGeom prst="cube">
            <a:avLst>
              <a:gd fmla="val 25000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Secretária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5760600" y="2286350"/>
            <a:ext cx="25902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Aprova o pagamento da matrícula.</a:t>
            </a:r>
            <a:endParaRPr sz="1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Inclusão do aluno na turma.</a:t>
            </a:r>
            <a:endParaRPr sz="1200"/>
          </a:p>
        </p:txBody>
      </p:sp>
      <p:cxnSp>
        <p:nvCxnSpPr>
          <p:cNvPr id="75" name="Google Shape;75;p14"/>
          <p:cNvCxnSpPr/>
          <p:nvPr/>
        </p:nvCxnSpPr>
        <p:spPr>
          <a:xfrm flipH="1" rot="10800000">
            <a:off x="2111175" y="1798913"/>
            <a:ext cx="4005900" cy="177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>
            <a:off x="4817575" y="796825"/>
            <a:ext cx="4036800" cy="3650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246575" y="263325"/>
            <a:ext cx="34698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/>
              <a:t>Cenário: Assiste aula.</a:t>
            </a:r>
            <a:endParaRPr b="1" sz="1700"/>
          </a:p>
        </p:txBody>
      </p:sp>
      <p:sp>
        <p:nvSpPr>
          <p:cNvPr id="82" name="Google Shape;82;p15"/>
          <p:cNvSpPr/>
          <p:nvPr/>
        </p:nvSpPr>
        <p:spPr>
          <a:xfrm>
            <a:off x="483375" y="1309263"/>
            <a:ext cx="1674000" cy="10437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Aluno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83" name="Google Shape;83;p15"/>
          <p:cNvCxnSpPr>
            <a:stCxn id="82" idx="3"/>
          </p:cNvCxnSpPr>
          <p:nvPr/>
        </p:nvCxnSpPr>
        <p:spPr>
          <a:xfrm flipH="1" rot="10800000">
            <a:off x="2157375" y="1797213"/>
            <a:ext cx="4362000" cy="339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" name="Google Shape;84;p15"/>
          <p:cNvSpPr txBox="1"/>
          <p:nvPr/>
        </p:nvSpPr>
        <p:spPr>
          <a:xfrm>
            <a:off x="2157375" y="1559000"/>
            <a:ext cx="22923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2</a:t>
            </a:r>
            <a:r>
              <a:rPr lang="pt-BR" sz="1100"/>
              <a:t>. Assiste aula.</a:t>
            </a:r>
            <a:endParaRPr sz="1100"/>
          </a:p>
        </p:txBody>
      </p:sp>
      <p:sp>
        <p:nvSpPr>
          <p:cNvPr id="85" name="Google Shape;85;p15"/>
          <p:cNvSpPr txBox="1"/>
          <p:nvPr/>
        </p:nvSpPr>
        <p:spPr>
          <a:xfrm>
            <a:off x="6713525" y="986163"/>
            <a:ext cx="7362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Escola </a:t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6385775" y="1482800"/>
            <a:ext cx="1391700" cy="554700"/>
          </a:xfrm>
          <a:prstGeom prst="cube">
            <a:avLst>
              <a:gd fmla="val 25000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Professor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6044000" y="2110950"/>
            <a:ext cx="26046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Lançamento de notas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Lançamento de Presenças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Ministra aulas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/>
          <p:nvPr/>
        </p:nvSpPr>
        <p:spPr>
          <a:xfrm>
            <a:off x="4817575" y="796825"/>
            <a:ext cx="4036800" cy="3650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246575" y="263325"/>
            <a:ext cx="49254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/>
              <a:t>Cenário:</a:t>
            </a:r>
            <a:r>
              <a:rPr b="1" lang="pt-BR" sz="1700"/>
              <a:t> Tranca matrícula.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</p:txBody>
      </p:sp>
      <p:sp>
        <p:nvSpPr>
          <p:cNvPr id="94" name="Google Shape;94;p16"/>
          <p:cNvSpPr/>
          <p:nvPr/>
        </p:nvSpPr>
        <p:spPr>
          <a:xfrm>
            <a:off x="581575" y="1362200"/>
            <a:ext cx="1674000" cy="10437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Aluno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2255575" y="1606625"/>
            <a:ext cx="22923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3. Tranca matrícula.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96" name="Google Shape;96;p16"/>
          <p:cNvSpPr txBox="1"/>
          <p:nvPr/>
        </p:nvSpPr>
        <p:spPr>
          <a:xfrm>
            <a:off x="6568075" y="1073000"/>
            <a:ext cx="7362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Escola </a:t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6292475" y="1530425"/>
            <a:ext cx="1391700" cy="554700"/>
          </a:xfrm>
          <a:prstGeom prst="cube">
            <a:avLst>
              <a:gd fmla="val 25000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Secretária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6023550" y="2212725"/>
            <a:ext cx="26046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Suspensão do pagamentos das próximas mensalidades.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Retirada do aluno da turma do curso.</a:t>
            </a:r>
            <a:endParaRPr sz="1200"/>
          </a:p>
        </p:txBody>
      </p:sp>
      <p:cxnSp>
        <p:nvCxnSpPr>
          <p:cNvPr id="99" name="Google Shape;99;p16"/>
          <p:cNvCxnSpPr>
            <a:stCxn id="94" idx="3"/>
            <a:endCxn id="97" idx="2"/>
          </p:cNvCxnSpPr>
          <p:nvPr/>
        </p:nvCxnSpPr>
        <p:spPr>
          <a:xfrm flipH="1" rot="10800000">
            <a:off x="2255575" y="1877150"/>
            <a:ext cx="4036800" cy="69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/>
        </p:nvSpPr>
        <p:spPr>
          <a:xfrm>
            <a:off x="246575" y="263325"/>
            <a:ext cx="49254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/>
              <a:t>Cenário: Reabre matrícula.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</p:txBody>
      </p:sp>
      <p:sp>
        <p:nvSpPr>
          <p:cNvPr id="105" name="Google Shape;105;p17"/>
          <p:cNvSpPr/>
          <p:nvPr/>
        </p:nvSpPr>
        <p:spPr>
          <a:xfrm>
            <a:off x="581575" y="1362200"/>
            <a:ext cx="1674000" cy="10437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Aluno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2255575" y="1606625"/>
            <a:ext cx="22923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4</a:t>
            </a:r>
            <a:r>
              <a:rPr lang="pt-BR" sz="1100">
                <a:solidFill>
                  <a:schemeClr val="dk1"/>
                </a:solidFill>
              </a:rPr>
              <a:t>. Reabre a matrícula.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07" name="Google Shape;107;p17"/>
          <p:cNvSpPr/>
          <p:nvPr/>
        </p:nvSpPr>
        <p:spPr>
          <a:xfrm>
            <a:off x="4817575" y="796825"/>
            <a:ext cx="4036800" cy="3650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"/>
          <p:cNvSpPr txBox="1"/>
          <p:nvPr/>
        </p:nvSpPr>
        <p:spPr>
          <a:xfrm>
            <a:off x="6568075" y="1073000"/>
            <a:ext cx="7362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Escola </a:t>
            </a:r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6292475" y="1530425"/>
            <a:ext cx="1391700" cy="554700"/>
          </a:xfrm>
          <a:prstGeom prst="cube">
            <a:avLst>
              <a:gd fmla="val 25000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Secretária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5686025" y="2085850"/>
            <a:ext cx="26046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Análise do cronograma das aulas de acordo com os módulos pendentes do aluno.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Emissão das futuras mensalidades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Aprovação do pagamento da </a:t>
            </a:r>
            <a:r>
              <a:rPr lang="pt-BR" sz="1200">
                <a:solidFill>
                  <a:schemeClr val="dk1"/>
                </a:solidFill>
              </a:rPr>
              <a:t>rematrícula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Inclusão do aluno da turma no curso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111" name="Google Shape;111;p17"/>
          <p:cNvCxnSpPr>
            <a:stCxn id="105" idx="3"/>
            <a:endCxn id="109" idx="2"/>
          </p:cNvCxnSpPr>
          <p:nvPr/>
        </p:nvCxnSpPr>
        <p:spPr>
          <a:xfrm flipH="1" rot="10800000">
            <a:off x="2255575" y="1877150"/>
            <a:ext cx="4036800" cy="69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/>
          <p:nvPr/>
        </p:nvSpPr>
        <p:spPr>
          <a:xfrm>
            <a:off x="4817575" y="818025"/>
            <a:ext cx="4036800" cy="3650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246575" y="263325"/>
            <a:ext cx="49254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/>
              <a:t>Cenário: </a:t>
            </a:r>
            <a:r>
              <a:rPr b="1" lang="pt-BR" sz="1700"/>
              <a:t>Solicita transferência.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</p:txBody>
      </p:sp>
      <p:sp>
        <p:nvSpPr>
          <p:cNvPr id="118" name="Google Shape;118;p18"/>
          <p:cNvSpPr/>
          <p:nvPr/>
        </p:nvSpPr>
        <p:spPr>
          <a:xfrm>
            <a:off x="432875" y="1349800"/>
            <a:ext cx="1674000" cy="10437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Aluno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2106875" y="1597175"/>
            <a:ext cx="22923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5. </a:t>
            </a:r>
            <a:r>
              <a:rPr lang="pt-BR" sz="1100">
                <a:solidFill>
                  <a:schemeClr val="dk1"/>
                </a:solidFill>
              </a:rPr>
              <a:t>Solicita transferência.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20" name="Google Shape;120;p18"/>
          <p:cNvSpPr txBox="1"/>
          <p:nvPr/>
        </p:nvSpPr>
        <p:spPr>
          <a:xfrm>
            <a:off x="6568075" y="1073000"/>
            <a:ext cx="7362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Escola </a:t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6292475" y="1530425"/>
            <a:ext cx="1391700" cy="554700"/>
          </a:xfrm>
          <a:prstGeom prst="cube">
            <a:avLst>
              <a:gd fmla="val 25000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Secretária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5760600" y="2286350"/>
            <a:ext cx="26046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Defere ou indefere a solicitação de acordo com a </a:t>
            </a:r>
            <a:r>
              <a:rPr lang="pt-BR" sz="1200"/>
              <a:t>possibilidade</a:t>
            </a:r>
            <a:r>
              <a:rPr lang="pt-BR" sz="1200"/>
              <a:t> analisada no sistema.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cxnSp>
        <p:nvCxnSpPr>
          <p:cNvPr id="123" name="Google Shape;123;p18"/>
          <p:cNvCxnSpPr>
            <a:stCxn id="118" idx="3"/>
            <a:endCxn id="121" idx="2"/>
          </p:cNvCxnSpPr>
          <p:nvPr/>
        </p:nvCxnSpPr>
        <p:spPr>
          <a:xfrm>
            <a:off x="2106875" y="1871650"/>
            <a:ext cx="4185600" cy="54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/>
        </p:nvSpPr>
        <p:spPr>
          <a:xfrm>
            <a:off x="246575" y="785500"/>
            <a:ext cx="49254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Cenário: Realiza Matrícula</a:t>
            </a:r>
            <a:endParaRPr sz="1100"/>
          </a:p>
        </p:txBody>
      </p:sp>
      <p:sp>
        <p:nvSpPr>
          <p:cNvPr id="129" name="Google Shape;129;p19"/>
          <p:cNvSpPr txBox="1"/>
          <p:nvPr/>
        </p:nvSpPr>
        <p:spPr>
          <a:xfrm>
            <a:off x="5106025" y="785500"/>
            <a:ext cx="23073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/>
              <a:t>Cenário: Assiste aula.</a:t>
            </a:r>
            <a:endParaRPr b="1" sz="1600"/>
          </a:p>
        </p:txBody>
      </p:sp>
      <p:sp>
        <p:nvSpPr>
          <p:cNvPr id="130" name="Google Shape;130;p19"/>
          <p:cNvSpPr txBox="1"/>
          <p:nvPr/>
        </p:nvSpPr>
        <p:spPr>
          <a:xfrm>
            <a:off x="246575" y="263325"/>
            <a:ext cx="49254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600">
                <a:solidFill>
                  <a:schemeClr val="dk1"/>
                </a:solidFill>
              </a:rPr>
              <a:t>Resumo</a:t>
            </a:r>
            <a:endParaRPr sz="1600"/>
          </a:p>
        </p:txBody>
      </p:sp>
      <p:sp>
        <p:nvSpPr>
          <p:cNvPr id="131" name="Google Shape;131;p19"/>
          <p:cNvSpPr txBox="1"/>
          <p:nvPr/>
        </p:nvSpPr>
        <p:spPr>
          <a:xfrm>
            <a:off x="246575" y="2294400"/>
            <a:ext cx="49254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/>
              <a:t>Cenário: Tranca matrícula.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32" name="Google Shape;132;p19"/>
          <p:cNvSpPr txBox="1"/>
          <p:nvPr/>
        </p:nvSpPr>
        <p:spPr>
          <a:xfrm>
            <a:off x="5054225" y="2294400"/>
            <a:ext cx="33744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/>
              <a:t>Cenário: Reabre matrícula.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33" name="Google Shape;133;p19"/>
          <p:cNvSpPr txBox="1"/>
          <p:nvPr/>
        </p:nvSpPr>
        <p:spPr>
          <a:xfrm>
            <a:off x="359425" y="1154475"/>
            <a:ext cx="2637300" cy="10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Nó operacional: Secretária.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Capacidades: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pt-BR" sz="1200">
                <a:solidFill>
                  <a:schemeClr val="dk1"/>
                </a:solidFill>
              </a:rPr>
              <a:t>Inclusão do aluno na turma.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pt-BR" sz="1200">
                <a:solidFill>
                  <a:schemeClr val="dk1"/>
                </a:solidFill>
              </a:rPr>
              <a:t>Aprovação do pagamento da mensalidade.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34" name="Google Shape;134;p19"/>
          <p:cNvSpPr txBox="1"/>
          <p:nvPr/>
        </p:nvSpPr>
        <p:spPr>
          <a:xfrm>
            <a:off x="359425" y="2664700"/>
            <a:ext cx="2561700" cy="14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Nó operacional: Secretária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Capacidades: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pt-BR" sz="1200">
                <a:solidFill>
                  <a:schemeClr val="dk1"/>
                </a:solidFill>
              </a:rPr>
              <a:t>Suspensão do pagamentos das próximas mensalidades.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pt-BR" sz="1200">
                <a:solidFill>
                  <a:schemeClr val="dk1"/>
                </a:solidFill>
              </a:rPr>
              <a:t>Retirada do aluno da turma do curso.</a:t>
            </a:r>
            <a:endParaRPr sz="1200"/>
          </a:p>
        </p:txBody>
      </p:sp>
      <p:sp>
        <p:nvSpPr>
          <p:cNvPr id="135" name="Google Shape;135;p19"/>
          <p:cNvSpPr txBox="1"/>
          <p:nvPr/>
        </p:nvSpPr>
        <p:spPr>
          <a:xfrm>
            <a:off x="5168300" y="2664700"/>
            <a:ext cx="3192900" cy="13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Nó operacional: Secretária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Capacidades: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pt-BR" sz="1200">
                <a:solidFill>
                  <a:schemeClr val="dk1"/>
                </a:solidFill>
              </a:rPr>
              <a:t>Conferência cronograma das aulas.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pt-BR" sz="1200">
                <a:solidFill>
                  <a:schemeClr val="dk1"/>
                </a:solidFill>
              </a:rPr>
              <a:t>Emissão novas mensalidades.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pt-BR" sz="1200">
                <a:solidFill>
                  <a:schemeClr val="dk1"/>
                </a:solidFill>
              </a:rPr>
              <a:t>Aprovação do pagamento.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pt-BR" sz="1200">
                <a:solidFill>
                  <a:schemeClr val="dk1"/>
                </a:solidFill>
              </a:rPr>
              <a:t>Inclusão do aluno da turma no curso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5216375" y="1154475"/>
            <a:ext cx="3050100" cy="10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Nó operacional: Professor.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Capacidades: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pt-BR" sz="1200">
                <a:solidFill>
                  <a:schemeClr val="dk1"/>
                </a:solidFill>
              </a:rPr>
              <a:t>Lançamentos de notas.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pt-BR" sz="1200">
                <a:solidFill>
                  <a:schemeClr val="dk1"/>
                </a:solidFill>
              </a:rPr>
              <a:t>Lançamentos de presenças.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pt-BR" sz="1200">
                <a:solidFill>
                  <a:schemeClr val="dk1"/>
                </a:solidFill>
              </a:rPr>
              <a:t>Ministra aulas.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/>
        </p:nvSpPr>
        <p:spPr>
          <a:xfrm>
            <a:off x="452725" y="1045813"/>
            <a:ext cx="49254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/>
              <a:t>Cenário: Solicite transferência.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42" name="Google Shape;142;p20"/>
          <p:cNvSpPr txBox="1"/>
          <p:nvPr/>
        </p:nvSpPr>
        <p:spPr>
          <a:xfrm>
            <a:off x="518500" y="1378700"/>
            <a:ext cx="29202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Nó operacional: Secretária</a:t>
            </a:r>
            <a:endParaRPr sz="1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Capacidade:</a:t>
            </a:r>
            <a:endParaRPr sz="1200"/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pt-BR" sz="1200">
                <a:solidFill>
                  <a:schemeClr val="dk1"/>
                </a:solidFill>
              </a:rPr>
              <a:t>Defere ou indefere a solicitação de acordo com a possibilidade analisada no sistema.</a:t>
            </a:r>
            <a:endParaRPr sz="1200"/>
          </a:p>
        </p:txBody>
      </p:sp>
      <p:sp>
        <p:nvSpPr>
          <p:cNvPr id="143" name="Google Shape;143;p20"/>
          <p:cNvSpPr txBox="1"/>
          <p:nvPr/>
        </p:nvSpPr>
        <p:spPr>
          <a:xfrm>
            <a:off x="246575" y="263325"/>
            <a:ext cx="49254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600">
                <a:solidFill>
                  <a:schemeClr val="dk1"/>
                </a:solidFill>
              </a:rPr>
              <a:t>Resumo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