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TEMOS QUE FAZER O RESUMO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ec6afc1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ec6afc1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Linhas para a secretária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65e56543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65e56543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65e56543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65e56543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65e56543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65e56543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5e56543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5e56543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63b1679a8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63b1679a8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63b1679a8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63b1679a8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817575" y="796825"/>
            <a:ext cx="4036800" cy="365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57150" dir="6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520050" y="242125"/>
            <a:ext cx="25671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latin typeface="Times New Roman"/>
                <a:ea typeface="Times New Roman"/>
                <a:cs typeface="Times New Roman"/>
                <a:sym typeface="Times New Roman"/>
              </a:rPr>
              <a:t>Contexto </a:t>
            </a:r>
            <a:r>
              <a:rPr lang="pt-BR" sz="2100" b="1">
                <a:latin typeface="Times New Roman"/>
                <a:ea typeface="Times New Roman"/>
                <a:cs typeface="Times New Roman"/>
                <a:sym typeface="Times New Roman"/>
              </a:rPr>
              <a:t>de negócio</a:t>
            </a:r>
            <a:endParaRPr sz="21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" name="Google Shape;56;p13"/>
          <p:cNvCxnSpPr>
            <a:stCxn id="57" idx="3"/>
          </p:cNvCxnSpPr>
          <p:nvPr/>
        </p:nvCxnSpPr>
        <p:spPr>
          <a:xfrm rot="10800000" flipH="1">
            <a:off x="2367125" y="2327025"/>
            <a:ext cx="2443800" cy="156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3"/>
          <p:cNvSpPr txBox="1"/>
          <p:nvPr/>
        </p:nvSpPr>
        <p:spPr>
          <a:xfrm>
            <a:off x="6136525" y="796825"/>
            <a:ext cx="13989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Times New Roman"/>
                <a:ea typeface="Times New Roman"/>
                <a:cs typeface="Times New Roman"/>
                <a:sym typeface="Times New Roman"/>
              </a:rPr>
              <a:t>Escola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36425" y="1766725"/>
            <a:ext cx="1674000" cy="10437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310425" y="2342626"/>
            <a:ext cx="2292300" cy="1441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Realizar Matrícula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Assistir Aula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Trancar Matrícula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Negociar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Reabrir Matrícula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Solicitar Transferência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4817575" y="796825"/>
            <a:ext cx="4036800" cy="365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57150" dir="6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88500" y="242125"/>
            <a:ext cx="34698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latin typeface="Times New Roman"/>
                <a:ea typeface="Times New Roman"/>
                <a:cs typeface="Times New Roman"/>
                <a:sym typeface="Times New Roman"/>
              </a:rPr>
              <a:t>Cenário: Realizar Matrícula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677825" y="1657925"/>
            <a:ext cx="1674000" cy="10437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426925" y="796825"/>
            <a:ext cx="8181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Times New Roman"/>
                <a:ea typeface="Times New Roman"/>
                <a:cs typeface="Times New Roman"/>
                <a:sym typeface="Times New Roman"/>
              </a:rPr>
              <a:t>Escola 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5882275" y="1835225"/>
            <a:ext cx="1907400" cy="554700"/>
          </a:xfrm>
          <a:prstGeom prst="cube">
            <a:avLst>
              <a:gd name="adj" fmla="val 25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Secretaria</a:t>
            </a:r>
            <a:b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(Nó-Operacional)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099750" y="3009475"/>
            <a:ext cx="1504500" cy="5547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" name="Google Shape;71;p14"/>
          <p:cNvCxnSpPr>
            <a:stCxn id="67" idx="3"/>
            <a:endCxn id="69" idx="2"/>
          </p:cNvCxnSpPr>
          <p:nvPr/>
        </p:nvCxnSpPr>
        <p:spPr>
          <a:xfrm>
            <a:off x="2351825" y="2179775"/>
            <a:ext cx="3530400" cy="21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4"/>
          <p:cNvSpPr txBox="1"/>
          <p:nvPr/>
        </p:nvSpPr>
        <p:spPr>
          <a:xfrm>
            <a:off x="6022725" y="3009475"/>
            <a:ext cx="16740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latin typeface="Times New Roman"/>
                <a:ea typeface="Times New Roman"/>
                <a:cs typeface="Times New Roman"/>
                <a:sym typeface="Times New Roman"/>
              </a:rPr>
              <a:t>Realizar a Matrícula do Aluno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3" name="Google Shape;73;p14"/>
          <p:cNvCxnSpPr>
            <a:endCxn id="72" idx="0"/>
          </p:cNvCxnSpPr>
          <p:nvPr/>
        </p:nvCxnSpPr>
        <p:spPr>
          <a:xfrm>
            <a:off x="6859725" y="2389975"/>
            <a:ext cx="0" cy="6195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4817575" y="796825"/>
            <a:ext cx="4036800" cy="365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57150" dir="6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488500" y="242125"/>
            <a:ext cx="34698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latin typeface="Times New Roman"/>
                <a:ea typeface="Times New Roman"/>
                <a:cs typeface="Times New Roman"/>
                <a:sym typeface="Times New Roman"/>
              </a:rPr>
              <a:t>Cenário: Assistir Aula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77825" y="1734125"/>
            <a:ext cx="1674000" cy="10437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451075" y="796825"/>
            <a:ext cx="7698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Times New Roman"/>
                <a:ea typeface="Times New Roman"/>
                <a:cs typeface="Times New Roman"/>
                <a:sym typeface="Times New Roman"/>
              </a:rPr>
              <a:t>Escola 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5882275" y="1911425"/>
            <a:ext cx="1907400" cy="554700"/>
          </a:xfrm>
          <a:prstGeom prst="cube">
            <a:avLst>
              <a:gd name="adj" fmla="val 25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Setor Acadêmico</a:t>
            </a:r>
            <a:b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(Nó-Operacional)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6099750" y="3085675"/>
            <a:ext cx="1504500" cy="5547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" name="Google Shape;84;p15"/>
          <p:cNvCxnSpPr>
            <a:stCxn id="80" idx="3"/>
            <a:endCxn id="82" idx="2"/>
          </p:cNvCxnSpPr>
          <p:nvPr/>
        </p:nvCxnSpPr>
        <p:spPr>
          <a:xfrm>
            <a:off x="2351825" y="2255975"/>
            <a:ext cx="3530400" cy="21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5"/>
          <p:cNvSpPr txBox="1"/>
          <p:nvPr/>
        </p:nvSpPr>
        <p:spPr>
          <a:xfrm>
            <a:off x="6083725" y="3074425"/>
            <a:ext cx="1504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Ministrar Aulas ao Aluno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6" name="Google Shape;86;p15"/>
          <p:cNvCxnSpPr/>
          <p:nvPr/>
        </p:nvCxnSpPr>
        <p:spPr>
          <a:xfrm>
            <a:off x="6835975" y="2454925"/>
            <a:ext cx="0" cy="6195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C9314FA5-5D58-4568-9A29-0526E5538656}"/>
              </a:ext>
            </a:extLst>
          </p:cNvPr>
          <p:cNvSpPr/>
          <p:nvPr/>
        </p:nvSpPr>
        <p:spPr>
          <a:xfrm>
            <a:off x="4817575" y="796825"/>
            <a:ext cx="4036800" cy="365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57150" dir="6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92;p16">
            <a:extLst>
              <a:ext uri="{FF2B5EF4-FFF2-40B4-BE49-F238E27FC236}">
                <a16:creationId xmlns:a16="http://schemas.microsoft.com/office/drawing/2014/main" id="{8A381F5A-7C7D-4B36-9C0E-734713CD3983}"/>
              </a:ext>
            </a:extLst>
          </p:cNvPr>
          <p:cNvSpPr txBox="1"/>
          <p:nvPr/>
        </p:nvSpPr>
        <p:spPr>
          <a:xfrm>
            <a:off x="488500" y="242125"/>
            <a:ext cx="34698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Times New Roman"/>
                <a:ea typeface="Times New Roman"/>
                <a:cs typeface="Times New Roman"/>
                <a:sym typeface="Times New Roman"/>
              </a:rPr>
              <a:t>Cenário: Negociar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93;p16">
            <a:extLst>
              <a:ext uri="{FF2B5EF4-FFF2-40B4-BE49-F238E27FC236}">
                <a16:creationId xmlns:a16="http://schemas.microsoft.com/office/drawing/2014/main" id="{5EA18F70-7AC7-44EA-8653-E832BD6A29D2}"/>
              </a:ext>
            </a:extLst>
          </p:cNvPr>
          <p:cNvSpPr/>
          <p:nvPr/>
        </p:nvSpPr>
        <p:spPr>
          <a:xfrm>
            <a:off x="677825" y="1734125"/>
            <a:ext cx="1674000" cy="10437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94;p16">
            <a:extLst>
              <a:ext uri="{FF2B5EF4-FFF2-40B4-BE49-F238E27FC236}">
                <a16:creationId xmlns:a16="http://schemas.microsoft.com/office/drawing/2014/main" id="{080CB257-B8F1-4ACE-B474-998C5D4EB028}"/>
              </a:ext>
            </a:extLst>
          </p:cNvPr>
          <p:cNvSpPr txBox="1"/>
          <p:nvPr/>
        </p:nvSpPr>
        <p:spPr>
          <a:xfrm>
            <a:off x="6451075" y="796825"/>
            <a:ext cx="7698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Times New Roman"/>
                <a:ea typeface="Times New Roman"/>
                <a:cs typeface="Times New Roman"/>
                <a:sym typeface="Times New Roman"/>
              </a:rPr>
              <a:t>Escola 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95;p16">
            <a:extLst>
              <a:ext uri="{FF2B5EF4-FFF2-40B4-BE49-F238E27FC236}">
                <a16:creationId xmlns:a16="http://schemas.microsoft.com/office/drawing/2014/main" id="{5E69E151-2F97-4C48-BDDA-8B60EB7DD3DE}"/>
              </a:ext>
            </a:extLst>
          </p:cNvPr>
          <p:cNvSpPr/>
          <p:nvPr/>
        </p:nvSpPr>
        <p:spPr>
          <a:xfrm>
            <a:off x="5882275" y="1911425"/>
            <a:ext cx="1907400" cy="554700"/>
          </a:xfrm>
          <a:prstGeom prst="cube">
            <a:avLst>
              <a:gd name="adj" fmla="val 25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Secretaria</a:t>
            </a:r>
            <a:b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(Nó-Operacional)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C854D313-5CD4-4A3F-A730-91B739007122}"/>
              </a:ext>
            </a:extLst>
          </p:cNvPr>
          <p:cNvSpPr/>
          <p:nvPr/>
        </p:nvSpPr>
        <p:spPr>
          <a:xfrm>
            <a:off x="6009500" y="3085675"/>
            <a:ext cx="1764300" cy="5547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latin typeface="Times New Roman"/>
                <a:ea typeface="Times New Roman"/>
                <a:cs typeface="Times New Roman"/>
                <a:sym typeface="Times New Roman"/>
              </a:rPr>
              <a:t>Tratar Negociação com Aluno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" name="Google Shape;97;p16">
            <a:extLst>
              <a:ext uri="{FF2B5EF4-FFF2-40B4-BE49-F238E27FC236}">
                <a16:creationId xmlns:a16="http://schemas.microsoft.com/office/drawing/2014/main" id="{4F8CC4AB-97A4-4D54-A248-157A4F63D2BA}"/>
              </a:ext>
            </a:extLst>
          </p:cNvPr>
          <p:cNvCxnSpPr>
            <a:stCxn id="5" idx="3"/>
            <a:endCxn id="7" idx="2"/>
          </p:cNvCxnSpPr>
          <p:nvPr/>
        </p:nvCxnSpPr>
        <p:spPr>
          <a:xfrm>
            <a:off x="2351825" y="2255975"/>
            <a:ext cx="3530400" cy="21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98;p16">
            <a:extLst>
              <a:ext uri="{FF2B5EF4-FFF2-40B4-BE49-F238E27FC236}">
                <a16:creationId xmlns:a16="http://schemas.microsoft.com/office/drawing/2014/main" id="{8279BD93-DA09-41D0-BF0A-FE8F05E1743C}"/>
              </a:ext>
            </a:extLst>
          </p:cNvPr>
          <p:cNvCxnSpPr/>
          <p:nvPr/>
        </p:nvCxnSpPr>
        <p:spPr>
          <a:xfrm>
            <a:off x="6835975" y="2454925"/>
            <a:ext cx="0" cy="6195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8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4817575" y="796825"/>
            <a:ext cx="4036800" cy="365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57150" dir="6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488500" y="242125"/>
            <a:ext cx="34698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latin typeface="Times New Roman"/>
                <a:ea typeface="Times New Roman"/>
                <a:cs typeface="Times New Roman"/>
                <a:sym typeface="Times New Roman"/>
              </a:rPr>
              <a:t>Cenário: Trancar Matrícula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677825" y="1734125"/>
            <a:ext cx="1674000" cy="10437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451075" y="796825"/>
            <a:ext cx="7698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Times New Roman"/>
                <a:ea typeface="Times New Roman"/>
                <a:cs typeface="Times New Roman"/>
                <a:sym typeface="Times New Roman"/>
              </a:rPr>
              <a:t>Escola 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5882275" y="1911425"/>
            <a:ext cx="1907400" cy="554700"/>
          </a:xfrm>
          <a:prstGeom prst="cube">
            <a:avLst>
              <a:gd name="adj" fmla="val 25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Secretaria</a:t>
            </a:r>
            <a:b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(Nó-Operacional)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6009500" y="3085675"/>
            <a:ext cx="1764300" cy="5547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Trancar a matrícula do Aluno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7" name="Google Shape;97;p16"/>
          <p:cNvCxnSpPr>
            <a:stCxn id="93" idx="3"/>
            <a:endCxn id="95" idx="2"/>
          </p:cNvCxnSpPr>
          <p:nvPr/>
        </p:nvCxnSpPr>
        <p:spPr>
          <a:xfrm>
            <a:off x="2351825" y="2255975"/>
            <a:ext cx="3530400" cy="21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/>
          <p:nvPr/>
        </p:nvCxnSpPr>
        <p:spPr>
          <a:xfrm>
            <a:off x="6835975" y="2454925"/>
            <a:ext cx="0" cy="6195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4817575" y="796825"/>
            <a:ext cx="4036800" cy="365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57150" dir="6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488500" y="242125"/>
            <a:ext cx="34698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latin typeface="Times New Roman"/>
                <a:ea typeface="Times New Roman"/>
                <a:cs typeface="Times New Roman"/>
                <a:sym typeface="Times New Roman"/>
              </a:rPr>
              <a:t>Cenário: Reabrir Matrícula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677825" y="1734125"/>
            <a:ext cx="1674000" cy="10437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6451075" y="796825"/>
            <a:ext cx="7698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Times New Roman"/>
                <a:ea typeface="Times New Roman"/>
                <a:cs typeface="Times New Roman"/>
                <a:sym typeface="Times New Roman"/>
              </a:rPr>
              <a:t>Escola 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5882275" y="1911425"/>
            <a:ext cx="1907400" cy="554700"/>
          </a:xfrm>
          <a:prstGeom prst="cube">
            <a:avLst>
              <a:gd name="adj" fmla="val 25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Secretaria</a:t>
            </a:r>
            <a:b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(Nó-Operacional)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5961325" y="3117250"/>
            <a:ext cx="1674000" cy="717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" name="Google Shape;109;p17"/>
          <p:cNvCxnSpPr>
            <a:stCxn id="105" idx="3"/>
            <a:endCxn id="107" idx="2"/>
          </p:cNvCxnSpPr>
          <p:nvPr/>
        </p:nvCxnSpPr>
        <p:spPr>
          <a:xfrm>
            <a:off x="2351825" y="2255975"/>
            <a:ext cx="3530400" cy="21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7"/>
          <p:cNvSpPr txBox="1"/>
          <p:nvPr/>
        </p:nvSpPr>
        <p:spPr>
          <a:xfrm>
            <a:off x="5965075" y="3041050"/>
            <a:ext cx="16740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Realização da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reabertura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de matrícula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1" name="Google Shape;111;p17"/>
          <p:cNvCxnSpPr/>
          <p:nvPr/>
        </p:nvCxnSpPr>
        <p:spPr>
          <a:xfrm>
            <a:off x="6830725" y="2487525"/>
            <a:ext cx="10500" cy="6417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4817575" y="796825"/>
            <a:ext cx="4036800" cy="365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57150" dir="6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488500" y="242125"/>
            <a:ext cx="37494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latin typeface="Times New Roman"/>
                <a:ea typeface="Times New Roman"/>
                <a:cs typeface="Times New Roman"/>
                <a:sym typeface="Times New Roman"/>
              </a:rPr>
              <a:t>Cenário: Solicitar Transferência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677825" y="1734125"/>
            <a:ext cx="1674000" cy="10437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451075" y="796825"/>
            <a:ext cx="7698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Times New Roman"/>
                <a:ea typeface="Times New Roman"/>
                <a:cs typeface="Times New Roman"/>
                <a:sym typeface="Times New Roman"/>
              </a:rPr>
              <a:t>Escola 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5882275" y="1911425"/>
            <a:ext cx="1907400" cy="554700"/>
          </a:xfrm>
          <a:prstGeom prst="cube">
            <a:avLst>
              <a:gd name="adj" fmla="val 25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Secretaria</a:t>
            </a:r>
            <a:b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(Nó-Operacional)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6036625" y="3117250"/>
            <a:ext cx="1598700" cy="717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" name="Google Shape;122;p18"/>
          <p:cNvCxnSpPr>
            <a:stCxn id="118" idx="3"/>
            <a:endCxn id="120" idx="2"/>
          </p:cNvCxnSpPr>
          <p:nvPr/>
        </p:nvCxnSpPr>
        <p:spPr>
          <a:xfrm>
            <a:off x="2351825" y="2255975"/>
            <a:ext cx="3530400" cy="21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 txBox="1"/>
          <p:nvPr/>
        </p:nvSpPr>
        <p:spPr>
          <a:xfrm>
            <a:off x="5882275" y="3056900"/>
            <a:ext cx="17952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Realização da Transferência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do Aluno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4" name="Google Shape;124;p18"/>
          <p:cNvCxnSpPr/>
          <p:nvPr/>
        </p:nvCxnSpPr>
        <p:spPr>
          <a:xfrm>
            <a:off x="6779875" y="2476088"/>
            <a:ext cx="0" cy="6312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246575" y="310250"/>
            <a:ext cx="11115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Resumo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0" name="Google Shape;130;p19"/>
          <p:cNvGrpSpPr/>
          <p:nvPr/>
        </p:nvGrpSpPr>
        <p:grpSpPr>
          <a:xfrm>
            <a:off x="4695477" y="3063492"/>
            <a:ext cx="2783100" cy="1060373"/>
            <a:chOff x="246575" y="2294400"/>
            <a:chExt cx="2783100" cy="1121850"/>
          </a:xfrm>
        </p:grpSpPr>
        <p:sp>
          <p:nvSpPr>
            <p:cNvPr id="131" name="Google Shape;131;p19"/>
            <p:cNvSpPr txBox="1"/>
            <p:nvPr/>
          </p:nvSpPr>
          <p:spPr>
            <a:xfrm>
              <a:off x="246575" y="2294400"/>
              <a:ext cx="2783100" cy="55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700" b="1" dirty="0">
                  <a:latin typeface="Times New Roman"/>
                  <a:ea typeface="Times New Roman"/>
                  <a:cs typeface="Times New Roman"/>
                  <a:sym typeface="Times New Roman"/>
                </a:rPr>
                <a:t>Cenário: Trancar matrícula</a:t>
              </a:r>
              <a:endParaRPr sz="1700" b="1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  <p:sp>
          <p:nvSpPr>
            <p:cNvPr id="133" name="Google Shape;133;p19"/>
            <p:cNvSpPr txBox="1"/>
            <p:nvPr/>
          </p:nvSpPr>
          <p:spPr>
            <a:xfrm>
              <a:off x="336853" y="2571750"/>
              <a:ext cx="2451600" cy="8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Nó operacional: Secretaria</a:t>
              </a:r>
              <a:endParaRPr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latin typeface="Times New Roman"/>
                  <a:ea typeface="Times New Roman"/>
                  <a:cs typeface="Times New Roman"/>
                  <a:sym typeface="Times New Roman"/>
                </a:rPr>
                <a:t>Capacidades: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lvl="0" indent="-317500" algn="just" rtl="0">
                <a:spcBef>
                  <a:spcPts val="0"/>
                </a:spcBef>
                <a:spcAft>
                  <a:spcPts val="0"/>
                </a:spcAft>
                <a:buSzPts val="1400"/>
                <a:buFont typeface="Times New Roman"/>
                <a:buChar char="-"/>
              </a:pPr>
              <a:r>
                <a:rPr lang="pt-B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Trancar matrícula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5" name="Google Shape;135;p19"/>
          <p:cNvGrpSpPr/>
          <p:nvPr/>
        </p:nvGrpSpPr>
        <p:grpSpPr>
          <a:xfrm>
            <a:off x="246575" y="975264"/>
            <a:ext cx="7034152" cy="1188649"/>
            <a:chOff x="246575" y="740962"/>
            <a:chExt cx="7034152" cy="1147567"/>
          </a:xfrm>
        </p:grpSpPr>
        <p:sp>
          <p:nvSpPr>
            <p:cNvPr id="136" name="Google Shape;136;p19"/>
            <p:cNvSpPr txBox="1"/>
            <p:nvPr/>
          </p:nvSpPr>
          <p:spPr>
            <a:xfrm>
              <a:off x="4744475" y="740962"/>
              <a:ext cx="2497800" cy="55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700" b="1" dirty="0">
                  <a:latin typeface="Times New Roman"/>
                  <a:ea typeface="Times New Roman"/>
                  <a:cs typeface="Times New Roman"/>
                  <a:sym typeface="Times New Roman"/>
                </a:rPr>
                <a:t>Cenário: Assistir aula</a:t>
              </a:r>
              <a:endParaRPr sz="1700" b="1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" name="Google Shape;137;p19"/>
            <p:cNvSpPr txBox="1"/>
            <p:nvPr/>
          </p:nvSpPr>
          <p:spPr>
            <a:xfrm>
              <a:off x="246575" y="785500"/>
              <a:ext cx="2810400" cy="55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7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Cenário: Realizar Matrícula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" name="Google Shape;138;p19"/>
            <p:cNvSpPr txBox="1"/>
            <p:nvPr/>
          </p:nvSpPr>
          <p:spPr>
            <a:xfrm>
              <a:off x="333125" y="1082729"/>
              <a:ext cx="2637300" cy="8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Nó operacional: Secretaria</a:t>
              </a:r>
              <a:endParaRPr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Capacidades:</a:t>
              </a:r>
              <a:endParaRPr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lvl="0" indent="-3175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Char char="-"/>
              </a:pPr>
              <a:r>
                <a:rPr lang="pt-B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Realizar Matrícula</a:t>
              </a:r>
              <a:endParaRPr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/>
            </a:p>
          </p:txBody>
        </p:sp>
        <p:sp>
          <p:nvSpPr>
            <p:cNvPr id="139" name="Google Shape;139;p19"/>
            <p:cNvSpPr txBox="1"/>
            <p:nvPr/>
          </p:nvSpPr>
          <p:spPr>
            <a:xfrm>
              <a:off x="4893327" y="1128329"/>
              <a:ext cx="2387400" cy="71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Nó operacional: Acadêmico</a:t>
              </a:r>
              <a:endParaRPr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Capacidades:</a:t>
              </a:r>
              <a:endParaRPr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lvl="0" indent="-3175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Char char="-"/>
              </a:pPr>
              <a:r>
                <a:rPr lang="pt-B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Ministrar aulas </a:t>
              </a:r>
              <a:endParaRPr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" name="Google Shape;132;p19">
            <a:extLst>
              <a:ext uri="{FF2B5EF4-FFF2-40B4-BE49-F238E27FC236}">
                <a16:creationId xmlns:a16="http://schemas.microsoft.com/office/drawing/2014/main" id="{616CA73A-3858-4B13-83A1-876C6A4D7563}"/>
              </a:ext>
            </a:extLst>
          </p:cNvPr>
          <p:cNvSpPr txBox="1"/>
          <p:nvPr/>
        </p:nvSpPr>
        <p:spPr>
          <a:xfrm>
            <a:off x="252412" y="2979588"/>
            <a:ext cx="2783100" cy="52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dirty="0">
                <a:latin typeface="Times New Roman"/>
                <a:ea typeface="Times New Roman"/>
                <a:cs typeface="Times New Roman"/>
                <a:sym typeface="Times New Roman"/>
              </a:rPr>
              <a:t>Cenário: Negociar</a:t>
            </a:r>
            <a:endParaRPr sz="17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34;p19">
            <a:extLst>
              <a:ext uri="{FF2B5EF4-FFF2-40B4-BE49-F238E27FC236}">
                <a16:creationId xmlns:a16="http://schemas.microsoft.com/office/drawing/2014/main" id="{6C331417-1534-4333-90DA-FA2A862A735E}"/>
              </a:ext>
            </a:extLst>
          </p:cNvPr>
          <p:cNvSpPr txBox="1"/>
          <p:nvPr/>
        </p:nvSpPr>
        <p:spPr>
          <a:xfrm>
            <a:off x="401264" y="3287871"/>
            <a:ext cx="2783099" cy="942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Nó operacional: Secretaria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Capacidades: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pt-B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Tratar negociação com Aluno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0"/>
          <p:cNvGrpSpPr/>
          <p:nvPr/>
        </p:nvGrpSpPr>
        <p:grpSpPr>
          <a:xfrm>
            <a:off x="4708391" y="1137279"/>
            <a:ext cx="3377400" cy="1132816"/>
            <a:chOff x="196175" y="1034125"/>
            <a:chExt cx="3377400" cy="1132816"/>
          </a:xfrm>
        </p:grpSpPr>
        <p:sp>
          <p:nvSpPr>
            <p:cNvPr id="145" name="Google Shape;145;p20"/>
            <p:cNvSpPr txBox="1"/>
            <p:nvPr/>
          </p:nvSpPr>
          <p:spPr>
            <a:xfrm>
              <a:off x="196175" y="1034125"/>
              <a:ext cx="3377400" cy="55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700" b="1" dirty="0">
                  <a:latin typeface="Times New Roman"/>
                  <a:ea typeface="Times New Roman"/>
                  <a:cs typeface="Times New Roman"/>
                  <a:sym typeface="Times New Roman"/>
                </a:rPr>
                <a:t>Cenário: Solicitar transferência</a:t>
              </a:r>
              <a:endParaRPr sz="1700" b="1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  <p:sp>
          <p:nvSpPr>
            <p:cNvPr id="146" name="Google Shape;146;p20"/>
            <p:cNvSpPr txBox="1"/>
            <p:nvPr/>
          </p:nvSpPr>
          <p:spPr>
            <a:xfrm>
              <a:off x="354111" y="1383641"/>
              <a:ext cx="2643900" cy="78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latin typeface="Times New Roman"/>
                  <a:ea typeface="Times New Roman"/>
                  <a:cs typeface="Times New Roman"/>
                  <a:sym typeface="Times New Roman"/>
                </a:rPr>
                <a:t>Nó operacional: Secretaria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latin typeface="Times New Roman"/>
                  <a:ea typeface="Times New Roman"/>
                  <a:cs typeface="Times New Roman"/>
                  <a:sym typeface="Times New Roman"/>
                </a:rPr>
                <a:t>Capacidade: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lvl="0" indent="-317500" algn="just" rtl="0">
                <a:spcBef>
                  <a:spcPts val="0"/>
                </a:spcBef>
                <a:spcAft>
                  <a:spcPts val="0"/>
                </a:spcAft>
                <a:buSzPts val="1400"/>
                <a:buFont typeface="Times New Roman"/>
                <a:buChar char="-"/>
              </a:pPr>
              <a:r>
                <a:rPr lang="pt-B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Realizar transferência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7" name="Google Shape;147;p20"/>
          <p:cNvSpPr txBox="1"/>
          <p:nvPr/>
        </p:nvSpPr>
        <p:spPr>
          <a:xfrm>
            <a:off x="196175" y="286775"/>
            <a:ext cx="11232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Resumo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32;p19">
            <a:extLst>
              <a:ext uri="{FF2B5EF4-FFF2-40B4-BE49-F238E27FC236}">
                <a16:creationId xmlns:a16="http://schemas.microsoft.com/office/drawing/2014/main" id="{B87F118B-78CF-4885-A418-1D4E4ADABF7A}"/>
              </a:ext>
            </a:extLst>
          </p:cNvPr>
          <p:cNvSpPr txBox="1"/>
          <p:nvPr/>
        </p:nvSpPr>
        <p:spPr>
          <a:xfrm>
            <a:off x="196175" y="1129818"/>
            <a:ext cx="2783100" cy="524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dirty="0">
                <a:latin typeface="Times New Roman"/>
                <a:ea typeface="Times New Roman"/>
                <a:cs typeface="Times New Roman"/>
                <a:sym typeface="Times New Roman"/>
              </a:rPr>
              <a:t>Cenário: Reabrir matrícula</a:t>
            </a:r>
            <a:endParaRPr sz="17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34;p19">
            <a:extLst>
              <a:ext uri="{FF2B5EF4-FFF2-40B4-BE49-F238E27FC236}">
                <a16:creationId xmlns:a16="http://schemas.microsoft.com/office/drawing/2014/main" id="{7F18E09D-A057-4CA8-B0F6-FF9EC1E2E8A6}"/>
              </a:ext>
            </a:extLst>
          </p:cNvPr>
          <p:cNvSpPr txBox="1"/>
          <p:nvPr/>
        </p:nvSpPr>
        <p:spPr>
          <a:xfrm>
            <a:off x="281239" y="1471874"/>
            <a:ext cx="2540100" cy="79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Nó operacional: Secretaria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Capacidades: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pt-B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Reabrir matrícula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194</Words>
  <Application>Microsoft Office PowerPoint</Application>
  <PresentationFormat>Apresentação na tela (16:9)</PresentationFormat>
  <Paragraphs>70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Amanda Gomes</cp:lastModifiedBy>
  <cp:revision>4</cp:revision>
  <dcterms:modified xsi:type="dcterms:W3CDTF">2020-10-02T18:49:00Z</dcterms:modified>
</cp:coreProperties>
</file>