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7" r:id="rId3"/>
    <p:sldId id="1140" r:id="rId5"/>
    <p:sldId id="1141" r:id="rId6"/>
    <p:sldId id="1584" r:id="rId7"/>
    <p:sldId id="1981" r:id="rId8"/>
    <p:sldId id="1908" r:id="rId9"/>
    <p:sldId id="1987" r:id="rId10"/>
    <p:sldId id="1988" r:id="rId11"/>
    <p:sldId id="1989" r:id="rId12"/>
    <p:sldId id="1982" r:id="rId13"/>
    <p:sldId id="1623" r:id="rId14"/>
    <p:sldId id="1990" r:id="rId15"/>
    <p:sldId id="1991" r:id="rId16"/>
    <p:sldId id="1992" r:id="rId17"/>
    <p:sldId id="1994" r:id="rId18"/>
    <p:sldId id="1995" r:id="rId19"/>
    <p:sldId id="1683" r:id="rId20"/>
    <p:sldId id="1996" r:id="rId21"/>
    <p:sldId id="1972" r:id="rId22"/>
    <p:sldId id="1999" r:id="rId23"/>
    <p:sldId id="1997" r:id="rId24"/>
    <p:sldId id="2005" r:id="rId25"/>
    <p:sldId id="2001" r:id="rId26"/>
    <p:sldId id="2003" r:id="rId27"/>
    <p:sldId id="2006" r:id="rId28"/>
    <p:sldId id="2004" r:id="rId29"/>
    <p:sldId id="1697" r:id="rId30"/>
    <p:sldId id="2007" r:id="rId31"/>
    <p:sldId id="1977" r:id="rId32"/>
  </p:sldIdLst>
  <p:sldSz cx="12192000" cy="6858000"/>
  <p:notesSz cx="6858000" cy="9144000"/>
  <p:embeddedFontLst>
    <p:embeddedFont>
      <p:font typeface="微软雅黑" panose="020B0503020204020204" charset="-122"/>
      <p:regular r:id="rId37"/>
    </p:embeddedFont>
    <p:embeddedFont>
      <p:font typeface="华文中宋" panose="02010600040101010101" charset="-122"/>
      <p:regular r:id="rId38"/>
    </p:embeddedFont>
    <p:embeddedFont>
      <p:font typeface="Felix Titling" panose="04060505060202020A04" charset="0"/>
      <p:regular r:id="rId39"/>
    </p:embeddedFont>
    <p:embeddedFont>
      <p:font typeface="华文楷体" panose="02010600040101010101" charset="-122"/>
      <p:regular r:id="rId40"/>
    </p:embeddedFont>
    <p:embeddedFont>
      <p:font typeface="Georgia" panose="02040502050405020303" pitchFamily="18" charset="0"/>
      <p:regular r:id="rId41"/>
      <p:bold r:id="rId42"/>
      <p:italic r:id="rId43"/>
      <p:boldItalic r:id="rId44"/>
    </p:embeddedFont>
    <p:embeddedFont>
      <p:font typeface="微软雅黑 Light" panose="020B0502040204020203" pitchFamily="34" charset="-122"/>
      <p:regular r:id="rId45"/>
    </p:embeddedFont>
    <p:embeddedFont>
      <p:font typeface="Arial Black" panose="020B0A04020102020204" charset="0"/>
      <p:bold r:id="rId46"/>
    </p:embeddedFont>
    <p:embeddedFont>
      <p:font typeface="Impact" panose="020B0806030902050204" charset="0"/>
      <p:regular r:id="rId47"/>
    </p:embeddedFont>
    <p:embeddedFont>
      <p:font typeface="Calibri" panose="020F0502020204030204" charset="0"/>
      <p:regular r:id="rId48"/>
      <p:bold r:id="rId49"/>
      <p:italic r:id="rId50"/>
      <p:boldItalic r:id="rId51"/>
    </p:embeddedFont>
    <p:embeddedFont>
      <p:font typeface="华文宋体" panose="02010600040101010101" charset="-122"/>
      <p:regular r:id="rId52"/>
    </p:embeddedFont>
  </p:embeddedFontLst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588E32"/>
    <a:srgbClr val="E6724B"/>
    <a:srgbClr val="DC0000"/>
    <a:srgbClr val="CE0000"/>
    <a:srgbClr val="6E97CF"/>
    <a:srgbClr val="548235"/>
    <a:srgbClr val="BE0000"/>
    <a:srgbClr val="3768B1"/>
    <a:srgbClr val="D86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364.xml"/><Relationship Id="rId52" Type="http://schemas.openxmlformats.org/officeDocument/2006/relationships/font" Target="fonts/font16.fntdata"/><Relationship Id="rId51" Type="http://schemas.openxmlformats.org/officeDocument/2006/relationships/font" Target="fonts/font15.fntdata"/><Relationship Id="rId50" Type="http://schemas.openxmlformats.org/officeDocument/2006/relationships/font" Target="fonts/font14.fntdata"/><Relationship Id="rId5" Type="http://schemas.openxmlformats.org/officeDocument/2006/relationships/slide" Target="slides/slide2.xml"/><Relationship Id="rId49" Type="http://schemas.openxmlformats.org/officeDocument/2006/relationships/font" Target="fonts/font13.fntdata"/><Relationship Id="rId48" Type="http://schemas.openxmlformats.org/officeDocument/2006/relationships/font" Target="fonts/font12.fntdata"/><Relationship Id="rId47" Type="http://schemas.openxmlformats.org/officeDocument/2006/relationships/font" Target="fonts/font11.fntdata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解析器是一个基于规则的函数，负责识别答案</a:t>
            </a:r>
            <a:r>
              <a:rPr lang="en-US" altLang="zh-CN"/>
              <a:t> a jk  </a:t>
            </a:r>
            <a:r>
              <a:rPr lang="zh-CN" altLang="en-US"/>
              <a:t>中选定的选项并转换为相应的分数。我们针对生成答案未明确包含选项的情况设计了一些规则。例如，如果答案</a:t>
            </a:r>
            <a:r>
              <a:rPr lang="en-US" altLang="zh-CN"/>
              <a:t> a jk  </a:t>
            </a:r>
            <a:r>
              <a:rPr lang="zh-CN" altLang="en-US"/>
              <a:t>仅为陈述</a:t>
            </a:r>
            <a:r>
              <a:rPr lang="en-US" altLang="zh-CN"/>
              <a:t>   </a:t>
            </a:r>
            <a:r>
              <a:rPr lang="zh-CN" altLang="en-US"/>
              <a:t>的重复，我们将其标记为</a:t>
            </a:r>
            <a:r>
              <a:rPr lang="en-US" altLang="zh-CN"/>
              <a:t>“</a:t>
            </a:r>
            <a:r>
              <a:rPr lang="zh-CN" altLang="en-US"/>
              <a:t>同意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相比于</a:t>
            </a:r>
            <a:r>
              <a:rPr lang="en-US" altLang="zh-CN"/>
              <a:t>LLM debate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总性能提高</a:t>
            </a:r>
            <a:r>
              <a:rPr lang="en-US" altLang="zh-CN"/>
              <a:t>10.2%</a:t>
            </a:r>
            <a:r>
              <a:rPr lang="zh-CN" altLang="en-US"/>
              <a:t>，</a:t>
            </a:r>
            <a:r>
              <a:rPr lang="en-US" altLang="zh-CN"/>
              <a:t>APIcall </a:t>
            </a:r>
            <a:r>
              <a:rPr lang="zh-CN" altLang="en-US"/>
              <a:t>降低</a:t>
            </a:r>
            <a:r>
              <a:rPr lang="en-US" altLang="zh-CN"/>
              <a:t>10.6%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相较于</a:t>
            </a:r>
            <a:r>
              <a:rPr lang="en-US" altLang="zh-CN"/>
              <a:t> GPT-3</a:t>
            </a:r>
            <a:r>
              <a:rPr lang="zh-CN" altLang="en-US"/>
              <a:t>，</a:t>
            </a:r>
            <a:r>
              <a:rPr lang="en-US" altLang="zh-CN"/>
              <a:t>GPT </a:t>
            </a:r>
            <a:r>
              <a:rPr lang="zh-CN" altLang="en-US"/>
              <a:t>系列的微调模型（</a:t>
            </a:r>
            <a:r>
              <a:rPr lang="en-US" altLang="zh-CN"/>
              <a:t>InstructGPT</a:t>
            </a:r>
            <a:r>
              <a:rPr lang="zh-CN" altLang="en-US"/>
              <a:t>、</a:t>
            </a:r>
            <a:r>
              <a:rPr lang="en-US" altLang="zh-CN"/>
              <a:t>GPT-3.5 </a:t>
            </a:r>
            <a:r>
              <a:rPr lang="zh-CN" altLang="en-US"/>
              <a:t>和</a:t>
            </a:r>
            <a:r>
              <a:rPr lang="en-US" altLang="zh-CN"/>
              <a:t> GPT-4</a:t>
            </a:r>
            <a:r>
              <a:rPr lang="zh-CN" altLang="en-US"/>
              <a:t>）在被要求生成安全输出时，其毒性内容较少。然而，我们的研究发现，这些微调模型在马基雅维利主义和自恋特质上的得分高于</a:t>
            </a:r>
            <a:r>
              <a:rPr lang="en-US" altLang="zh-CN"/>
              <a:t> GPT-3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相较于</a:t>
            </a:r>
            <a:r>
              <a:rPr lang="en-US" altLang="zh-CN"/>
              <a:t> GPT-3</a:t>
            </a:r>
            <a:r>
              <a:rPr lang="zh-CN" altLang="en-US"/>
              <a:t>，</a:t>
            </a:r>
            <a:r>
              <a:rPr lang="en-US" altLang="zh-CN"/>
              <a:t>GPT </a:t>
            </a:r>
            <a:r>
              <a:rPr lang="zh-CN" altLang="en-US"/>
              <a:t>系列的微调模型（</a:t>
            </a:r>
            <a:r>
              <a:rPr lang="en-US" altLang="zh-CN"/>
              <a:t>InstructGPT</a:t>
            </a:r>
            <a:r>
              <a:rPr lang="zh-CN" altLang="en-US"/>
              <a:t>、</a:t>
            </a:r>
            <a:r>
              <a:rPr lang="en-US" altLang="zh-CN"/>
              <a:t>GPT-3.5 </a:t>
            </a:r>
            <a:r>
              <a:rPr lang="zh-CN" altLang="en-US"/>
              <a:t>和</a:t>
            </a:r>
            <a:r>
              <a:rPr lang="en-US" altLang="zh-CN"/>
              <a:t> GPT-4</a:t>
            </a:r>
            <a:r>
              <a:rPr lang="zh-CN" altLang="en-US"/>
              <a:t>）在被要求生成安全输出时，其毒性内容较少。然而，我们的研究发现，这些微调模型在马基雅维利主义和自恋特质上的得分高于</a:t>
            </a:r>
            <a:r>
              <a:rPr lang="en-US" altLang="zh-CN"/>
              <a:t> GPT-3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 RLHF：基于人类反馈的强化学习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相较于</a:t>
            </a:r>
            <a:r>
              <a:rPr lang="en-US" altLang="zh-CN"/>
              <a:t> GPT-3</a:t>
            </a:r>
            <a:r>
              <a:rPr lang="zh-CN" altLang="en-US"/>
              <a:t>，</a:t>
            </a:r>
            <a:r>
              <a:rPr lang="en-US" altLang="zh-CN"/>
              <a:t>GPT </a:t>
            </a:r>
            <a:r>
              <a:rPr lang="zh-CN" altLang="en-US"/>
              <a:t>系列的微调模型（</a:t>
            </a:r>
            <a:r>
              <a:rPr lang="en-US" altLang="zh-CN"/>
              <a:t>InstructGPT</a:t>
            </a:r>
            <a:r>
              <a:rPr lang="zh-CN" altLang="en-US"/>
              <a:t>、</a:t>
            </a:r>
            <a:r>
              <a:rPr lang="en-US" altLang="zh-CN"/>
              <a:t>GPT-3.5 </a:t>
            </a:r>
            <a:r>
              <a:rPr lang="zh-CN" altLang="en-US"/>
              <a:t>和</a:t>
            </a:r>
            <a:r>
              <a:rPr lang="en-US" altLang="zh-CN"/>
              <a:t> GPT-4</a:t>
            </a:r>
            <a:r>
              <a:rPr lang="zh-CN" altLang="en-US"/>
              <a:t>）在被要求生成安全输出时，其毒性内容较少。然而，我们的研究发现，这些微调模型在马基雅维利主义和自恋特质上的得分高于</a:t>
            </a:r>
            <a:r>
              <a:rPr lang="en-US" altLang="zh-CN"/>
              <a:t> GPT-3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RLHF </a:t>
            </a:r>
            <a:r>
              <a:rPr lang="zh-CN" altLang="en-US"/>
              <a:t>是</a:t>
            </a:r>
            <a:r>
              <a:rPr lang="en-US" altLang="zh-CN"/>
              <a:t> Reinforcement Learning from Human Feedback</a:t>
            </a:r>
            <a:r>
              <a:rPr lang="zh-CN" altLang="en-US"/>
              <a:t>（基于人类反馈的强化学习）的缩写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相较于</a:t>
            </a:r>
            <a:r>
              <a:rPr lang="en-US" altLang="zh-CN"/>
              <a:t> GPT-3</a:t>
            </a:r>
            <a:r>
              <a:rPr lang="zh-CN" altLang="en-US"/>
              <a:t>，</a:t>
            </a:r>
            <a:r>
              <a:rPr lang="en-US" altLang="zh-CN"/>
              <a:t>GPT </a:t>
            </a:r>
            <a:r>
              <a:rPr lang="zh-CN" altLang="en-US"/>
              <a:t>系列的微调模型（</a:t>
            </a:r>
            <a:r>
              <a:rPr lang="en-US" altLang="zh-CN"/>
              <a:t>InstructGPT</a:t>
            </a:r>
            <a:r>
              <a:rPr lang="zh-CN" altLang="en-US"/>
              <a:t>、</a:t>
            </a:r>
            <a:r>
              <a:rPr lang="en-US" altLang="zh-CN"/>
              <a:t>GPT-3.5 </a:t>
            </a:r>
            <a:r>
              <a:rPr lang="zh-CN" altLang="en-US"/>
              <a:t>和</a:t>
            </a:r>
            <a:r>
              <a:rPr lang="en-US" altLang="zh-CN"/>
              <a:t> GPT-4</a:t>
            </a:r>
            <a:r>
              <a:rPr lang="zh-CN" altLang="en-US"/>
              <a:t>）在被要求生成安全输出时，其毒性内容较少。然而，我们的研究发现，这些微调模型在马基雅维利主义和自恋特质上的得分高于</a:t>
            </a:r>
            <a:r>
              <a:rPr lang="en-US" altLang="zh-CN"/>
              <a:t> GPT-3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RLHF </a:t>
            </a:r>
            <a:r>
              <a:rPr lang="zh-CN" altLang="en-US"/>
              <a:t>是</a:t>
            </a:r>
            <a:r>
              <a:rPr lang="en-US" altLang="zh-CN"/>
              <a:t> Reinforcement Learning from Human Feedback</a:t>
            </a:r>
            <a:r>
              <a:rPr lang="zh-CN" altLang="en-US"/>
              <a:t>（基于人类反馈的强化学习）的缩写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相较于</a:t>
            </a:r>
            <a:r>
              <a:rPr lang="en-US" altLang="zh-CN"/>
              <a:t> GPT-3</a:t>
            </a:r>
            <a:r>
              <a:rPr lang="zh-CN" altLang="en-US"/>
              <a:t>，</a:t>
            </a:r>
            <a:r>
              <a:rPr lang="en-US" altLang="zh-CN"/>
              <a:t>GPT </a:t>
            </a:r>
            <a:r>
              <a:rPr lang="zh-CN" altLang="en-US"/>
              <a:t>系列的微调模型（</a:t>
            </a:r>
            <a:r>
              <a:rPr lang="en-US" altLang="zh-CN"/>
              <a:t>InstructGPT</a:t>
            </a:r>
            <a:r>
              <a:rPr lang="zh-CN" altLang="en-US"/>
              <a:t>、</a:t>
            </a:r>
            <a:r>
              <a:rPr lang="en-US" altLang="zh-CN"/>
              <a:t>GPT-3.5 </a:t>
            </a:r>
            <a:r>
              <a:rPr lang="zh-CN" altLang="en-US"/>
              <a:t>和</a:t>
            </a:r>
            <a:r>
              <a:rPr lang="en-US" altLang="zh-CN"/>
              <a:t> GPT-4</a:t>
            </a:r>
            <a:r>
              <a:rPr lang="zh-CN" altLang="en-US"/>
              <a:t>）在被要求生成安全输出时，其毒性内容较少。然而，我们的研究发现，这些微调模型在马基雅维利主义和自恋特质上的得分高于</a:t>
            </a:r>
            <a:r>
              <a:rPr lang="en-US" altLang="zh-CN"/>
              <a:t> GPT-3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RLHF </a:t>
            </a:r>
            <a:r>
              <a:rPr lang="zh-CN" altLang="en-US"/>
              <a:t>是</a:t>
            </a:r>
            <a:r>
              <a:rPr lang="en-US" altLang="zh-CN"/>
              <a:t> Reinforcement Learning from Human Feedback</a:t>
            </a:r>
            <a:r>
              <a:rPr lang="zh-CN" altLang="en-US"/>
              <a:t>（基于人类反馈的强化学习）的缩写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我们首先收集了所有</a:t>
            </a:r>
            <a:r>
              <a:rPr lang="en-US" altLang="zh-CN"/>
              <a:t> LLM </a:t>
            </a:r>
            <a:r>
              <a:rPr lang="zh-CN" altLang="en-US"/>
              <a:t>在</a:t>
            </a:r>
            <a:r>
              <a:rPr lang="en-US" altLang="zh-CN"/>
              <a:t> BFI </a:t>
            </a:r>
            <a:r>
              <a:rPr lang="zh-CN" altLang="en-US"/>
              <a:t>测试中的答案。接着，我们将宜人性较高、神经质较低的得分归类为</a:t>
            </a:r>
            <a:r>
              <a:rPr lang="en-US" altLang="zh-CN"/>
              <a:t>“</a:t>
            </a:r>
            <a:r>
              <a:rPr lang="zh-CN" altLang="en-US"/>
              <a:t>积极</a:t>
            </a:r>
            <a:r>
              <a:rPr lang="en-US" altLang="zh-CN"/>
              <a:t>”</a:t>
            </a:r>
            <a:r>
              <a:rPr lang="zh-CN" altLang="en-US"/>
              <a:t>特质，并筛选出</a:t>
            </a:r>
            <a:r>
              <a:rPr lang="en-US" altLang="zh-CN"/>
              <a:t> 4,318 </a:t>
            </a:r>
            <a:r>
              <a:rPr lang="zh-CN" altLang="en-US"/>
              <a:t>条正面问题</a:t>
            </a:r>
            <a:r>
              <a:rPr lang="en-US" altLang="zh-CN"/>
              <a:t>-</a:t>
            </a:r>
            <a:r>
              <a:rPr lang="zh-CN" altLang="en-US"/>
              <a:t>答案对。</a:t>
            </a:r>
            <a:r>
              <a:rPr lang="en-US" altLang="zh-CN"/>
              <a:t>DPO </a:t>
            </a:r>
            <a:r>
              <a:rPr lang="zh-CN" altLang="en-US"/>
              <a:t>微调需要包括</a:t>
            </a:r>
            <a:r>
              <a:rPr lang="en-US" altLang="zh-CN"/>
              <a:t>“</a:t>
            </a:r>
            <a:r>
              <a:rPr lang="zh-CN" altLang="en-US"/>
              <a:t>选定文本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被拒文本</a:t>
            </a:r>
            <a:r>
              <a:rPr lang="en-US" altLang="zh-CN"/>
              <a:t>”</a:t>
            </a:r>
            <a:r>
              <a:rPr lang="zh-CN" altLang="en-US"/>
              <a:t>的偏好数据，因此，我们将正面答案作为</a:t>
            </a:r>
            <a:r>
              <a:rPr lang="en-US" altLang="zh-CN"/>
              <a:t>“</a:t>
            </a:r>
            <a:r>
              <a:rPr lang="zh-CN" altLang="en-US"/>
              <a:t>选定文本</a:t>
            </a:r>
            <a:r>
              <a:rPr lang="en-US" altLang="zh-CN"/>
              <a:t>”</a:t>
            </a:r>
            <a:r>
              <a:rPr lang="zh-CN" altLang="en-US"/>
              <a:t>，然后利用</a:t>
            </a:r>
            <a:r>
              <a:rPr lang="en-US" altLang="zh-CN"/>
              <a:t> GPT-3.5 </a:t>
            </a:r>
            <a:r>
              <a:rPr lang="zh-CN" altLang="en-US"/>
              <a:t>生成对应的</a:t>
            </a:r>
            <a:r>
              <a:rPr lang="en-US" altLang="zh-CN"/>
              <a:t>“</a:t>
            </a:r>
            <a:r>
              <a:rPr lang="zh-CN" altLang="en-US"/>
              <a:t>被拒文本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例如，若</a:t>
            </a:r>
            <a:r>
              <a:rPr lang="en-US" altLang="zh-CN"/>
              <a:t>“</a:t>
            </a:r>
            <a:r>
              <a:rPr lang="zh-CN" altLang="en-US"/>
              <a:t>同意</a:t>
            </a:r>
            <a:r>
              <a:rPr lang="en-US" altLang="zh-CN"/>
              <a:t>”</a:t>
            </a:r>
            <a:r>
              <a:rPr lang="zh-CN" altLang="en-US"/>
              <a:t>是正面选项，则</a:t>
            </a:r>
            <a:r>
              <a:rPr lang="en-US" altLang="zh-CN"/>
              <a:t>“</a:t>
            </a:r>
            <a:r>
              <a:rPr lang="zh-CN" altLang="en-US"/>
              <a:t>不同意</a:t>
            </a:r>
            <a:r>
              <a:rPr lang="en-US" altLang="zh-CN"/>
              <a:t>”</a:t>
            </a:r>
            <a:r>
              <a:rPr lang="zh-CN" altLang="en-US"/>
              <a:t>作为被拒选项，并使用</a:t>
            </a:r>
            <a:r>
              <a:rPr lang="en-US" altLang="zh-CN"/>
              <a:t> GPT-3.5 </a:t>
            </a:r>
            <a:r>
              <a:rPr lang="zh-CN" altLang="en-US"/>
              <a:t>生成对该选项的解释。这些</a:t>
            </a:r>
            <a:r>
              <a:rPr lang="en-US" altLang="zh-CN"/>
              <a:t>“</a:t>
            </a:r>
            <a:r>
              <a:rPr lang="zh-CN" altLang="en-US"/>
              <a:t>被拒选项</a:t>
            </a:r>
            <a:r>
              <a:rPr lang="en-US" altLang="zh-CN"/>
              <a:t>”</a:t>
            </a:r>
            <a:r>
              <a:rPr lang="zh-CN" altLang="en-US"/>
              <a:t>及其解释构成了最终的</a:t>
            </a:r>
            <a:r>
              <a:rPr lang="en-US" altLang="zh-CN"/>
              <a:t> DPO </a:t>
            </a:r>
            <a:r>
              <a:rPr lang="zh-CN" altLang="en-US"/>
              <a:t>数据集。最终，我们使用问题及其对应的选定文本和被拒文本，构建</a:t>
            </a:r>
            <a:r>
              <a:rPr lang="en-US" altLang="zh-CN"/>
              <a:t> DPO </a:t>
            </a:r>
            <a:r>
              <a:rPr lang="zh-CN" altLang="en-US"/>
              <a:t>问题</a:t>
            </a:r>
            <a:r>
              <a:rPr lang="en-US" altLang="zh-CN"/>
              <a:t>-</a:t>
            </a:r>
            <a:r>
              <a:rPr lang="zh-CN" altLang="en-US"/>
              <a:t>答案对。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我们首先收集了所有</a:t>
            </a:r>
            <a:r>
              <a:rPr lang="en-US" altLang="zh-CN"/>
              <a:t> LLM </a:t>
            </a:r>
            <a:r>
              <a:rPr lang="zh-CN" altLang="en-US"/>
              <a:t>在</a:t>
            </a:r>
            <a:r>
              <a:rPr lang="en-US" altLang="zh-CN"/>
              <a:t> BFI </a:t>
            </a:r>
            <a:r>
              <a:rPr lang="zh-CN" altLang="en-US"/>
              <a:t>测试中的答案。接着，我们将宜人性较高、神经质较低的得分归类为</a:t>
            </a:r>
            <a:r>
              <a:rPr lang="en-US" altLang="zh-CN"/>
              <a:t>“</a:t>
            </a:r>
            <a:r>
              <a:rPr lang="zh-CN" altLang="en-US"/>
              <a:t>积极</a:t>
            </a:r>
            <a:r>
              <a:rPr lang="en-US" altLang="zh-CN"/>
              <a:t>”</a:t>
            </a:r>
            <a:r>
              <a:rPr lang="zh-CN" altLang="en-US"/>
              <a:t>特质，并筛选出</a:t>
            </a:r>
            <a:r>
              <a:rPr lang="en-US" altLang="zh-CN"/>
              <a:t> 4,318 </a:t>
            </a:r>
            <a:r>
              <a:rPr lang="zh-CN" altLang="en-US"/>
              <a:t>条正面问题</a:t>
            </a:r>
            <a:r>
              <a:rPr lang="en-US" altLang="zh-CN"/>
              <a:t>-</a:t>
            </a:r>
            <a:r>
              <a:rPr lang="zh-CN" altLang="en-US"/>
              <a:t>答案对。</a:t>
            </a:r>
            <a:r>
              <a:rPr lang="en-US" altLang="zh-CN"/>
              <a:t>DPO </a:t>
            </a:r>
            <a:r>
              <a:rPr lang="zh-CN" altLang="en-US"/>
              <a:t>微调需要包括</a:t>
            </a:r>
            <a:r>
              <a:rPr lang="en-US" altLang="zh-CN"/>
              <a:t>“</a:t>
            </a:r>
            <a:r>
              <a:rPr lang="zh-CN" altLang="en-US"/>
              <a:t>选定文本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被拒文本</a:t>
            </a:r>
            <a:r>
              <a:rPr lang="en-US" altLang="zh-CN"/>
              <a:t>”</a:t>
            </a:r>
            <a:r>
              <a:rPr lang="zh-CN" altLang="en-US"/>
              <a:t>的偏好数据，因此，我们将正面答案作为</a:t>
            </a:r>
            <a:r>
              <a:rPr lang="en-US" altLang="zh-CN"/>
              <a:t>“</a:t>
            </a:r>
            <a:r>
              <a:rPr lang="zh-CN" altLang="en-US"/>
              <a:t>选定文本</a:t>
            </a:r>
            <a:r>
              <a:rPr lang="en-US" altLang="zh-CN"/>
              <a:t>”</a:t>
            </a:r>
            <a:r>
              <a:rPr lang="zh-CN" altLang="en-US"/>
              <a:t>，然后利用</a:t>
            </a:r>
            <a:r>
              <a:rPr lang="en-US" altLang="zh-CN"/>
              <a:t> GPT-3.5 </a:t>
            </a:r>
            <a:r>
              <a:rPr lang="zh-CN" altLang="en-US"/>
              <a:t>生成对应的</a:t>
            </a:r>
            <a:r>
              <a:rPr lang="en-US" altLang="zh-CN"/>
              <a:t>“</a:t>
            </a:r>
            <a:r>
              <a:rPr lang="zh-CN" altLang="en-US"/>
              <a:t>被拒文本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例如，若</a:t>
            </a:r>
            <a:r>
              <a:rPr lang="en-US" altLang="zh-CN"/>
              <a:t>“</a:t>
            </a:r>
            <a:r>
              <a:rPr lang="zh-CN" altLang="en-US"/>
              <a:t>同意</a:t>
            </a:r>
            <a:r>
              <a:rPr lang="en-US" altLang="zh-CN"/>
              <a:t>”</a:t>
            </a:r>
            <a:r>
              <a:rPr lang="zh-CN" altLang="en-US"/>
              <a:t>是正面选项，则</a:t>
            </a:r>
            <a:r>
              <a:rPr lang="en-US" altLang="zh-CN"/>
              <a:t>“</a:t>
            </a:r>
            <a:r>
              <a:rPr lang="zh-CN" altLang="en-US"/>
              <a:t>不同意</a:t>
            </a:r>
            <a:r>
              <a:rPr lang="en-US" altLang="zh-CN"/>
              <a:t>”</a:t>
            </a:r>
            <a:r>
              <a:rPr lang="zh-CN" altLang="en-US"/>
              <a:t>作为被拒选项，并使用</a:t>
            </a:r>
            <a:r>
              <a:rPr lang="en-US" altLang="zh-CN"/>
              <a:t> GPT-3.5 </a:t>
            </a:r>
            <a:r>
              <a:rPr lang="zh-CN" altLang="en-US"/>
              <a:t>生成对该选项的解释。这些</a:t>
            </a:r>
            <a:r>
              <a:rPr lang="en-US" altLang="zh-CN"/>
              <a:t>“</a:t>
            </a:r>
            <a:r>
              <a:rPr lang="zh-CN" altLang="en-US"/>
              <a:t>被拒选项</a:t>
            </a:r>
            <a:r>
              <a:rPr lang="en-US" altLang="zh-CN"/>
              <a:t>”</a:t>
            </a:r>
            <a:r>
              <a:rPr lang="zh-CN" altLang="en-US"/>
              <a:t>及其解释构成了最终的</a:t>
            </a:r>
            <a:r>
              <a:rPr lang="en-US" altLang="zh-CN"/>
              <a:t> DPO </a:t>
            </a:r>
            <a:r>
              <a:rPr lang="zh-CN" altLang="en-US"/>
              <a:t>数据集。最终，我们使用问题及其对应的选定文本和被拒文本，构建</a:t>
            </a:r>
            <a:r>
              <a:rPr lang="en-US" altLang="zh-CN"/>
              <a:t> DPO </a:t>
            </a:r>
            <a:r>
              <a:rPr lang="zh-CN" altLang="en-US"/>
              <a:t>问题</a:t>
            </a:r>
            <a:r>
              <a:rPr lang="en-US" altLang="zh-CN"/>
              <a:t>-</a:t>
            </a:r>
            <a:r>
              <a:rPr lang="zh-CN" altLang="en-US"/>
              <a:t>答案对。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只有高排名的代理可以进入下一步，边只会被加在排名高的代理结点上，</a:t>
            </a:r>
            <a:r>
              <a:rPr lang="en-US" altLang="zh-CN"/>
              <a:t>--&gt;&gt;</a:t>
            </a:r>
            <a:r>
              <a:rPr lang="zh-CN" altLang="en-US"/>
              <a:t>动态交流结构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数据预处理是指在模型训练之前对训练数据进行清洗和过滤，以去除或减少有毒内容。这是从源头上减少模型生成有害内容的关键步骤。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数据预处理是指在模型训练之前对训练数据进行清洗和过滤，以去除或减少有毒内容。这是从源头上减少模型生成有害内容的关键步骤。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数据预处理是指在模型训练之前对训练数据进行清洗和过滤，以去除或减少有毒内容。这是从源头上减少模型生成有害内容的关键步骤。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，在图</a:t>
            </a:r>
            <a:r>
              <a:rPr lang="en-US" altLang="zh-CN"/>
              <a:t>1</a:t>
            </a:r>
            <a:r>
              <a:rPr lang="zh-CN" altLang="en-US"/>
              <a:t>中，对话</a:t>
            </a:r>
            <a:r>
              <a:rPr lang="en-US" altLang="zh-CN"/>
              <a:t>A</a:t>
            </a:r>
            <a:r>
              <a:rPr lang="zh-CN" altLang="en-US"/>
              <a:t>展示了一个精神病态受访者将他的罪行归咎于受害者。虽然单个句子可能不显毒性，但整体对话揭示了操纵和自恋倾向。</a:t>
            </a:r>
            <a:endParaRPr lang="zh-CN" altLang="en-US"/>
          </a:p>
          <a:p>
            <a:r>
              <a:rPr lang="zh-CN" altLang="en-US"/>
              <a:t>随着</a:t>
            </a:r>
            <a:r>
              <a:rPr lang="en-US" altLang="zh-CN"/>
              <a:t>LLMs</a:t>
            </a:r>
            <a:r>
              <a:rPr lang="zh-CN" altLang="en-US"/>
              <a:t>，特别是聊天机器人，变得越来越复杂和拟人化，人们担心它们可能表现出类似的心理毒性行为。</a:t>
            </a:r>
            <a:endParaRPr lang="zh-CN" altLang="en-US"/>
          </a:p>
          <a:p>
            <a:r>
              <a:rPr lang="zh-CN" altLang="en-US"/>
              <a:t>图</a:t>
            </a:r>
            <a:r>
              <a:rPr lang="en-US" altLang="zh-CN"/>
              <a:t>1</a:t>
            </a:r>
            <a:r>
              <a:rPr lang="zh-CN" altLang="en-US"/>
              <a:t>中的对话</a:t>
            </a:r>
            <a:r>
              <a:rPr lang="en-US" altLang="zh-CN"/>
              <a:t>B</a:t>
            </a:r>
            <a:r>
              <a:rPr lang="zh-CN" altLang="en-US"/>
              <a:t>展示了一个聊天机器人利用用户的脆弱状态，微妙地建议自杀作为解决方案，尽管在句子层面上没有有毒的语言特征，但这非常不道德和危险。这突显了迫切需要更全面和系统的</a:t>
            </a:r>
            <a:r>
              <a:rPr lang="en-US" altLang="zh-CN"/>
              <a:t>LLMs</a:t>
            </a:r>
            <a:r>
              <a:rPr lang="zh-CN" altLang="en-US"/>
              <a:t>评估，考虑超越句子层面语言特征的心理方面。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hyperlink" Target="https://openreview.net/pdf?id=XII0Wp1XA9#:~:text=we%20build%20a%20framework%20named%20Dynamic" TargetMode="Externa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image" Target="../media/image2.png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../media/image2.png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image" Target="../media/image2.png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1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image" Target="../media/image2.png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tags" Target="../tags/tag22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image" Target="../media/image2.png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tags" Target="../tags/tag23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image" Target="../media/image12.png"/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image" Target="../media/image2.png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image" Target="../media/image13.png"/><Relationship Id="rId1" Type="http://schemas.openxmlformats.org/officeDocument/2006/relationships/tags" Target="../tags/tag2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image" Target="../media/image14.png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image" Target="../media/image2.png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5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image" Target="../media/image14.png"/><Relationship Id="rId5" Type="http://schemas.openxmlformats.org/officeDocument/2006/relationships/tags" Target="../tags/tag263.xml"/><Relationship Id="rId4" Type="http://schemas.openxmlformats.org/officeDocument/2006/relationships/image" Target="../media/image2.png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tags" Target="../tags/tag26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image" Target="../media/image14.png"/><Relationship Id="rId5" Type="http://schemas.openxmlformats.org/officeDocument/2006/relationships/tags" Target="../tags/tag273.xml"/><Relationship Id="rId4" Type="http://schemas.openxmlformats.org/officeDocument/2006/relationships/image" Target="../media/image2.png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6" Type="http://schemas.openxmlformats.org/officeDocument/2006/relationships/notesSlide" Target="../notesSlides/notesSlide16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80.xml"/><Relationship Id="rId13" Type="http://schemas.openxmlformats.org/officeDocument/2006/relationships/image" Target="../media/image15.png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tags" Target="../tags/tag27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image" Target="../media/image14.png"/><Relationship Id="rId5" Type="http://schemas.openxmlformats.org/officeDocument/2006/relationships/tags" Target="../tags/tag284.xml"/><Relationship Id="rId4" Type="http://schemas.openxmlformats.org/officeDocument/2006/relationships/image" Target="../media/image2.png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8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tags" Target="../tags/tag294.xml"/><Relationship Id="rId5" Type="http://schemas.openxmlformats.org/officeDocument/2006/relationships/image" Target="../media/image2.png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8" Type="http://schemas.openxmlformats.org/officeDocument/2006/relationships/notesSlide" Target="../notesSlides/notesSlide18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tags" Target="../tags/tag302.xml"/><Relationship Id="rId13" Type="http://schemas.openxmlformats.org/officeDocument/2006/relationships/tags" Target="../tags/tag301.xml"/><Relationship Id="rId12" Type="http://schemas.openxmlformats.org/officeDocument/2006/relationships/tags" Target="../tags/tag300.xml"/><Relationship Id="rId11" Type="http://schemas.openxmlformats.org/officeDocument/2006/relationships/tags" Target="../tags/tag299.xml"/><Relationship Id="rId10" Type="http://schemas.openxmlformats.org/officeDocument/2006/relationships/tags" Target="../tags/tag298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image" Target="../media/image2.png"/><Relationship Id="rId3" Type="http://schemas.openxmlformats.org/officeDocument/2006/relationships/tags" Target="../tags/tag305.xml"/><Relationship Id="rId21" Type="http://schemas.openxmlformats.org/officeDocument/2006/relationships/notesSlide" Target="../notesSlides/notesSlide19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304.xml"/><Relationship Id="rId19" Type="http://schemas.openxmlformats.org/officeDocument/2006/relationships/tags" Target="../tags/tag318.xml"/><Relationship Id="rId18" Type="http://schemas.openxmlformats.org/officeDocument/2006/relationships/tags" Target="../tags/tag317.xml"/><Relationship Id="rId17" Type="http://schemas.openxmlformats.org/officeDocument/2006/relationships/tags" Target="../tags/tag316.xml"/><Relationship Id="rId16" Type="http://schemas.openxmlformats.org/officeDocument/2006/relationships/tags" Target="../tags/tag315.xml"/><Relationship Id="rId15" Type="http://schemas.openxmlformats.org/officeDocument/2006/relationships/tags" Target="../tags/tag314.xml"/><Relationship Id="rId14" Type="http://schemas.openxmlformats.org/officeDocument/2006/relationships/tags" Target="../tags/tag313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image" Target="../media/image15.png"/><Relationship Id="rId1" Type="http://schemas.openxmlformats.org/officeDocument/2006/relationships/tags" Target="../tags/tag30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tags" Target="../tags/tag325.xml"/><Relationship Id="rId7" Type="http://schemas.openxmlformats.org/officeDocument/2006/relationships/tags" Target="../tags/tag324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image" Target="../media/image2.png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1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image" Target="../media/image2.png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image" Target="../media/image20.png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image" Target="../media/image2.png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0.xml"/><Relationship Id="rId1" Type="http://schemas.openxmlformats.org/officeDocument/2006/relationships/tags" Target="../tags/tag339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image" Target="../media/image2.png"/><Relationship Id="rId4" Type="http://schemas.openxmlformats.org/officeDocument/2006/relationships/tags" Target="../tags/tag344.xml"/><Relationship Id="rId3" Type="http://schemas.openxmlformats.org/officeDocument/2006/relationships/tags" Target="../tags/tag343.xml"/><Relationship Id="rId23" Type="http://schemas.openxmlformats.org/officeDocument/2006/relationships/notesSlide" Target="../notesSlides/notesSlide23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360.xml"/><Relationship Id="rId20" Type="http://schemas.openxmlformats.org/officeDocument/2006/relationships/tags" Target="../tags/tag359.xml"/><Relationship Id="rId2" Type="http://schemas.openxmlformats.org/officeDocument/2006/relationships/tags" Target="../tags/tag342.xml"/><Relationship Id="rId19" Type="http://schemas.openxmlformats.org/officeDocument/2006/relationships/tags" Target="../tags/tag358.xml"/><Relationship Id="rId18" Type="http://schemas.openxmlformats.org/officeDocument/2006/relationships/tags" Target="../tags/tag357.xml"/><Relationship Id="rId17" Type="http://schemas.openxmlformats.org/officeDocument/2006/relationships/tags" Target="../tags/tag356.xml"/><Relationship Id="rId16" Type="http://schemas.openxmlformats.org/officeDocument/2006/relationships/tags" Target="../tags/tag355.xml"/><Relationship Id="rId15" Type="http://schemas.openxmlformats.org/officeDocument/2006/relationships/tags" Target="../tags/tag354.xml"/><Relationship Id="rId14" Type="http://schemas.openxmlformats.org/officeDocument/2006/relationships/tags" Target="../tags/tag353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tags" Target="../tags/tag34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9.png"/><Relationship Id="rId25" Type="http://schemas.openxmlformats.org/officeDocument/2006/relationships/tags" Target="../tags/tag24.xml"/><Relationship Id="rId24" Type="http://schemas.openxmlformats.org/officeDocument/2006/relationships/image" Target="../media/image8.png"/><Relationship Id="rId23" Type="http://schemas.openxmlformats.org/officeDocument/2006/relationships/tags" Target="../tags/tag23.xml"/><Relationship Id="rId22" Type="http://schemas.openxmlformats.org/officeDocument/2006/relationships/image" Target="../media/image7.png"/><Relationship Id="rId21" Type="http://schemas.openxmlformats.org/officeDocument/2006/relationships/tags" Target="../tags/tag22.xml"/><Relationship Id="rId20" Type="http://schemas.openxmlformats.org/officeDocument/2006/relationships/image" Target="../media/image6.png"/><Relationship Id="rId2" Type="http://schemas.openxmlformats.org/officeDocument/2006/relationships/tags" Target="../tags/tag8.xml"/><Relationship Id="rId19" Type="http://schemas.openxmlformats.org/officeDocument/2006/relationships/tags" Target="../tags/tag21.xml"/><Relationship Id="rId18" Type="http://schemas.openxmlformats.org/officeDocument/2006/relationships/image" Target="../media/image5.png"/><Relationship Id="rId17" Type="http://schemas.openxmlformats.org/officeDocument/2006/relationships/tags" Target="../tags/tag20.xml"/><Relationship Id="rId16" Type="http://schemas.openxmlformats.org/officeDocument/2006/relationships/image" Target="../media/image4.png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image" Target="../media/image3.png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image" Target="../media/image2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94" Type="http://schemas.openxmlformats.org/officeDocument/2006/relationships/notesSlide" Target="../notesSlides/notesSlide4.xml"/><Relationship Id="rId93" Type="http://schemas.openxmlformats.org/officeDocument/2006/relationships/slideLayout" Target="../slideLayouts/slideLayout1.xml"/><Relationship Id="rId92" Type="http://schemas.openxmlformats.org/officeDocument/2006/relationships/tags" Target="../tags/tag122.xml"/><Relationship Id="rId91" Type="http://schemas.openxmlformats.org/officeDocument/2006/relationships/tags" Target="../tags/tag121.xml"/><Relationship Id="rId90" Type="http://schemas.openxmlformats.org/officeDocument/2006/relationships/tags" Target="../tags/tag120.xml"/><Relationship Id="rId9" Type="http://schemas.openxmlformats.org/officeDocument/2006/relationships/tags" Target="../tags/tag39.xml"/><Relationship Id="rId89" Type="http://schemas.openxmlformats.org/officeDocument/2006/relationships/tags" Target="../tags/tag119.xml"/><Relationship Id="rId88" Type="http://schemas.openxmlformats.org/officeDocument/2006/relationships/tags" Target="../tags/tag118.xml"/><Relationship Id="rId87" Type="http://schemas.openxmlformats.org/officeDocument/2006/relationships/tags" Target="../tags/tag117.xml"/><Relationship Id="rId86" Type="http://schemas.openxmlformats.org/officeDocument/2006/relationships/tags" Target="../tags/tag116.xml"/><Relationship Id="rId85" Type="http://schemas.openxmlformats.org/officeDocument/2006/relationships/tags" Target="../tags/tag115.xml"/><Relationship Id="rId84" Type="http://schemas.openxmlformats.org/officeDocument/2006/relationships/tags" Target="../tags/tag114.xml"/><Relationship Id="rId83" Type="http://schemas.openxmlformats.org/officeDocument/2006/relationships/tags" Target="../tags/tag113.xml"/><Relationship Id="rId82" Type="http://schemas.openxmlformats.org/officeDocument/2006/relationships/tags" Target="../tags/tag112.xml"/><Relationship Id="rId81" Type="http://schemas.openxmlformats.org/officeDocument/2006/relationships/tags" Target="../tags/tag111.xml"/><Relationship Id="rId80" Type="http://schemas.openxmlformats.org/officeDocument/2006/relationships/tags" Target="../tags/tag110.xml"/><Relationship Id="rId8" Type="http://schemas.openxmlformats.org/officeDocument/2006/relationships/tags" Target="../tags/tag38.xml"/><Relationship Id="rId79" Type="http://schemas.openxmlformats.org/officeDocument/2006/relationships/tags" Target="../tags/tag109.xml"/><Relationship Id="rId78" Type="http://schemas.openxmlformats.org/officeDocument/2006/relationships/tags" Target="../tags/tag108.xml"/><Relationship Id="rId77" Type="http://schemas.openxmlformats.org/officeDocument/2006/relationships/tags" Target="../tags/tag107.xml"/><Relationship Id="rId76" Type="http://schemas.openxmlformats.org/officeDocument/2006/relationships/tags" Target="../tags/tag106.xml"/><Relationship Id="rId75" Type="http://schemas.openxmlformats.org/officeDocument/2006/relationships/tags" Target="../tags/tag105.xml"/><Relationship Id="rId74" Type="http://schemas.openxmlformats.org/officeDocument/2006/relationships/tags" Target="../tags/tag104.xml"/><Relationship Id="rId73" Type="http://schemas.openxmlformats.org/officeDocument/2006/relationships/tags" Target="../tags/tag103.xml"/><Relationship Id="rId72" Type="http://schemas.openxmlformats.org/officeDocument/2006/relationships/tags" Target="../tags/tag102.xml"/><Relationship Id="rId71" Type="http://schemas.openxmlformats.org/officeDocument/2006/relationships/tags" Target="../tags/tag101.xml"/><Relationship Id="rId70" Type="http://schemas.openxmlformats.org/officeDocument/2006/relationships/tags" Target="../tags/tag100.xml"/><Relationship Id="rId7" Type="http://schemas.openxmlformats.org/officeDocument/2006/relationships/tags" Target="../tags/tag37.xml"/><Relationship Id="rId69" Type="http://schemas.openxmlformats.org/officeDocument/2006/relationships/tags" Target="../tags/tag99.xml"/><Relationship Id="rId68" Type="http://schemas.openxmlformats.org/officeDocument/2006/relationships/tags" Target="../tags/tag98.xml"/><Relationship Id="rId67" Type="http://schemas.openxmlformats.org/officeDocument/2006/relationships/tags" Target="../tags/tag97.xml"/><Relationship Id="rId66" Type="http://schemas.openxmlformats.org/officeDocument/2006/relationships/tags" Target="../tags/tag96.xml"/><Relationship Id="rId65" Type="http://schemas.openxmlformats.org/officeDocument/2006/relationships/tags" Target="../tags/tag95.xml"/><Relationship Id="rId64" Type="http://schemas.openxmlformats.org/officeDocument/2006/relationships/tags" Target="../tags/tag94.xml"/><Relationship Id="rId63" Type="http://schemas.openxmlformats.org/officeDocument/2006/relationships/tags" Target="../tags/tag93.xml"/><Relationship Id="rId62" Type="http://schemas.openxmlformats.org/officeDocument/2006/relationships/tags" Target="../tags/tag92.xml"/><Relationship Id="rId61" Type="http://schemas.openxmlformats.org/officeDocument/2006/relationships/tags" Target="../tags/tag91.xml"/><Relationship Id="rId60" Type="http://schemas.openxmlformats.org/officeDocument/2006/relationships/tags" Target="../tags/tag90.xml"/><Relationship Id="rId6" Type="http://schemas.openxmlformats.org/officeDocument/2006/relationships/tags" Target="../tags/tag36.xml"/><Relationship Id="rId59" Type="http://schemas.openxmlformats.org/officeDocument/2006/relationships/tags" Target="../tags/tag89.xml"/><Relationship Id="rId58" Type="http://schemas.openxmlformats.org/officeDocument/2006/relationships/tags" Target="../tags/tag88.xml"/><Relationship Id="rId57" Type="http://schemas.openxmlformats.org/officeDocument/2006/relationships/tags" Target="../tags/tag87.xml"/><Relationship Id="rId56" Type="http://schemas.openxmlformats.org/officeDocument/2006/relationships/tags" Target="../tags/tag86.xml"/><Relationship Id="rId55" Type="http://schemas.openxmlformats.org/officeDocument/2006/relationships/tags" Target="../tags/tag85.xml"/><Relationship Id="rId54" Type="http://schemas.openxmlformats.org/officeDocument/2006/relationships/tags" Target="../tags/tag84.xml"/><Relationship Id="rId53" Type="http://schemas.openxmlformats.org/officeDocument/2006/relationships/tags" Target="../tags/tag83.xml"/><Relationship Id="rId52" Type="http://schemas.openxmlformats.org/officeDocument/2006/relationships/tags" Target="../tags/tag82.xml"/><Relationship Id="rId51" Type="http://schemas.openxmlformats.org/officeDocument/2006/relationships/tags" Target="../tags/tag81.xml"/><Relationship Id="rId50" Type="http://schemas.openxmlformats.org/officeDocument/2006/relationships/tags" Target="../tags/tag80.xml"/><Relationship Id="rId5" Type="http://schemas.openxmlformats.org/officeDocument/2006/relationships/tags" Target="../tags/tag35.xml"/><Relationship Id="rId49" Type="http://schemas.openxmlformats.org/officeDocument/2006/relationships/tags" Target="../tags/tag79.xml"/><Relationship Id="rId48" Type="http://schemas.openxmlformats.org/officeDocument/2006/relationships/tags" Target="../tags/tag78.xml"/><Relationship Id="rId47" Type="http://schemas.openxmlformats.org/officeDocument/2006/relationships/tags" Target="../tags/tag77.xml"/><Relationship Id="rId46" Type="http://schemas.openxmlformats.org/officeDocument/2006/relationships/tags" Target="../tags/tag76.xml"/><Relationship Id="rId45" Type="http://schemas.openxmlformats.org/officeDocument/2006/relationships/tags" Target="../tags/tag75.xml"/><Relationship Id="rId44" Type="http://schemas.openxmlformats.org/officeDocument/2006/relationships/tags" Target="../tags/tag74.xml"/><Relationship Id="rId43" Type="http://schemas.openxmlformats.org/officeDocument/2006/relationships/tags" Target="../tags/tag73.xml"/><Relationship Id="rId42" Type="http://schemas.openxmlformats.org/officeDocument/2006/relationships/tags" Target="../tags/tag72.xml"/><Relationship Id="rId41" Type="http://schemas.openxmlformats.org/officeDocument/2006/relationships/tags" Target="../tags/tag71.xml"/><Relationship Id="rId40" Type="http://schemas.openxmlformats.org/officeDocument/2006/relationships/tags" Target="../tags/tag70.xml"/><Relationship Id="rId4" Type="http://schemas.openxmlformats.org/officeDocument/2006/relationships/image" Target="../media/image2.png"/><Relationship Id="rId39" Type="http://schemas.openxmlformats.org/officeDocument/2006/relationships/tags" Target="../tags/tag69.xml"/><Relationship Id="rId38" Type="http://schemas.openxmlformats.org/officeDocument/2006/relationships/tags" Target="../tags/tag68.xml"/><Relationship Id="rId37" Type="http://schemas.openxmlformats.org/officeDocument/2006/relationships/tags" Target="../tags/tag67.xml"/><Relationship Id="rId36" Type="http://schemas.openxmlformats.org/officeDocument/2006/relationships/tags" Target="../tags/tag66.xml"/><Relationship Id="rId35" Type="http://schemas.openxmlformats.org/officeDocument/2006/relationships/tags" Target="../tags/tag65.xml"/><Relationship Id="rId34" Type="http://schemas.openxmlformats.org/officeDocument/2006/relationships/tags" Target="../tags/tag64.xml"/><Relationship Id="rId33" Type="http://schemas.openxmlformats.org/officeDocument/2006/relationships/tags" Target="../tags/tag63.xml"/><Relationship Id="rId32" Type="http://schemas.openxmlformats.org/officeDocument/2006/relationships/tags" Target="../tags/tag62.xml"/><Relationship Id="rId31" Type="http://schemas.openxmlformats.org/officeDocument/2006/relationships/tags" Target="../tags/tag61.xml"/><Relationship Id="rId30" Type="http://schemas.openxmlformats.org/officeDocument/2006/relationships/tags" Target="../tags/tag60.xml"/><Relationship Id="rId3" Type="http://schemas.openxmlformats.org/officeDocument/2006/relationships/tags" Target="../tags/tag34.xml"/><Relationship Id="rId29" Type="http://schemas.openxmlformats.org/officeDocument/2006/relationships/tags" Target="../tags/tag59.xml"/><Relationship Id="rId28" Type="http://schemas.openxmlformats.org/officeDocument/2006/relationships/tags" Target="../tags/tag58.xml"/><Relationship Id="rId27" Type="http://schemas.openxmlformats.org/officeDocument/2006/relationships/tags" Target="../tags/tag57.xml"/><Relationship Id="rId26" Type="http://schemas.openxmlformats.org/officeDocument/2006/relationships/tags" Target="../tags/tag56.xml"/><Relationship Id="rId25" Type="http://schemas.openxmlformats.org/officeDocument/2006/relationships/tags" Target="../tags/tag55.xml"/><Relationship Id="rId24" Type="http://schemas.openxmlformats.org/officeDocument/2006/relationships/tags" Target="../tags/tag54.xml"/><Relationship Id="rId23" Type="http://schemas.openxmlformats.org/officeDocument/2006/relationships/tags" Target="../tags/tag53.xml"/><Relationship Id="rId22" Type="http://schemas.openxmlformats.org/officeDocument/2006/relationships/tags" Target="../tags/tag52.xml"/><Relationship Id="rId21" Type="http://schemas.openxmlformats.org/officeDocument/2006/relationships/tags" Target="../tags/tag51.xml"/><Relationship Id="rId20" Type="http://schemas.openxmlformats.org/officeDocument/2006/relationships/tags" Target="../tags/tag50.xml"/><Relationship Id="rId2" Type="http://schemas.openxmlformats.org/officeDocument/2006/relationships/tags" Target="../tags/tag33.xml"/><Relationship Id="rId19" Type="http://schemas.openxmlformats.org/officeDocument/2006/relationships/tags" Target="../tags/tag49.xml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image" Target="../media/image2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tags" Target="../tags/tag13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9" Type="http://schemas.openxmlformats.org/officeDocument/2006/relationships/notesSlide" Target="../notesSlides/notesSlide7.xml"/><Relationship Id="rId58" Type="http://schemas.openxmlformats.org/officeDocument/2006/relationships/slideLayout" Target="../slideLayouts/slideLayout1.xml"/><Relationship Id="rId57" Type="http://schemas.openxmlformats.org/officeDocument/2006/relationships/image" Target="../media/image10.png"/><Relationship Id="rId56" Type="http://schemas.openxmlformats.org/officeDocument/2006/relationships/tags" Target="../tags/tag198.xml"/><Relationship Id="rId55" Type="http://schemas.openxmlformats.org/officeDocument/2006/relationships/tags" Target="../tags/tag197.xml"/><Relationship Id="rId54" Type="http://schemas.openxmlformats.org/officeDocument/2006/relationships/tags" Target="../tags/tag196.xml"/><Relationship Id="rId53" Type="http://schemas.openxmlformats.org/officeDocument/2006/relationships/tags" Target="../tags/tag195.xml"/><Relationship Id="rId52" Type="http://schemas.openxmlformats.org/officeDocument/2006/relationships/tags" Target="../tags/tag194.xml"/><Relationship Id="rId51" Type="http://schemas.openxmlformats.org/officeDocument/2006/relationships/tags" Target="../tags/tag193.xml"/><Relationship Id="rId50" Type="http://schemas.openxmlformats.org/officeDocument/2006/relationships/tags" Target="../tags/tag192.xml"/><Relationship Id="rId5" Type="http://schemas.openxmlformats.org/officeDocument/2006/relationships/tags" Target="../tags/tag147.xml"/><Relationship Id="rId49" Type="http://schemas.openxmlformats.org/officeDocument/2006/relationships/tags" Target="../tags/tag191.xml"/><Relationship Id="rId48" Type="http://schemas.openxmlformats.org/officeDocument/2006/relationships/tags" Target="../tags/tag190.xml"/><Relationship Id="rId47" Type="http://schemas.openxmlformats.org/officeDocument/2006/relationships/tags" Target="../tags/tag189.xml"/><Relationship Id="rId46" Type="http://schemas.openxmlformats.org/officeDocument/2006/relationships/tags" Target="../tags/tag188.xml"/><Relationship Id="rId45" Type="http://schemas.openxmlformats.org/officeDocument/2006/relationships/tags" Target="../tags/tag187.xml"/><Relationship Id="rId44" Type="http://schemas.openxmlformats.org/officeDocument/2006/relationships/tags" Target="../tags/tag186.xml"/><Relationship Id="rId43" Type="http://schemas.openxmlformats.org/officeDocument/2006/relationships/tags" Target="../tags/tag185.xml"/><Relationship Id="rId42" Type="http://schemas.openxmlformats.org/officeDocument/2006/relationships/tags" Target="../tags/tag184.xml"/><Relationship Id="rId41" Type="http://schemas.openxmlformats.org/officeDocument/2006/relationships/tags" Target="../tags/tag183.xml"/><Relationship Id="rId40" Type="http://schemas.openxmlformats.org/officeDocument/2006/relationships/tags" Target="../tags/tag182.xml"/><Relationship Id="rId4" Type="http://schemas.openxmlformats.org/officeDocument/2006/relationships/image" Target="../media/image2.png"/><Relationship Id="rId39" Type="http://schemas.openxmlformats.org/officeDocument/2006/relationships/tags" Target="../tags/tag181.xml"/><Relationship Id="rId38" Type="http://schemas.openxmlformats.org/officeDocument/2006/relationships/tags" Target="../tags/tag180.xml"/><Relationship Id="rId37" Type="http://schemas.openxmlformats.org/officeDocument/2006/relationships/tags" Target="../tags/tag179.xml"/><Relationship Id="rId36" Type="http://schemas.openxmlformats.org/officeDocument/2006/relationships/tags" Target="../tags/tag178.xml"/><Relationship Id="rId35" Type="http://schemas.openxmlformats.org/officeDocument/2006/relationships/tags" Target="../tags/tag177.xml"/><Relationship Id="rId34" Type="http://schemas.openxmlformats.org/officeDocument/2006/relationships/tags" Target="../tags/tag176.xml"/><Relationship Id="rId33" Type="http://schemas.openxmlformats.org/officeDocument/2006/relationships/tags" Target="../tags/tag175.xml"/><Relationship Id="rId32" Type="http://schemas.openxmlformats.org/officeDocument/2006/relationships/tags" Target="../tags/tag174.xml"/><Relationship Id="rId31" Type="http://schemas.openxmlformats.org/officeDocument/2006/relationships/tags" Target="../tags/tag173.xml"/><Relationship Id="rId30" Type="http://schemas.openxmlformats.org/officeDocument/2006/relationships/tags" Target="../tags/tag172.xml"/><Relationship Id="rId3" Type="http://schemas.openxmlformats.org/officeDocument/2006/relationships/tags" Target="../tags/tag146.xml"/><Relationship Id="rId29" Type="http://schemas.openxmlformats.org/officeDocument/2006/relationships/tags" Target="../tags/tag171.xml"/><Relationship Id="rId28" Type="http://schemas.openxmlformats.org/officeDocument/2006/relationships/tags" Target="../tags/tag170.xml"/><Relationship Id="rId27" Type="http://schemas.openxmlformats.org/officeDocument/2006/relationships/tags" Target="../tags/tag169.xml"/><Relationship Id="rId26" Type="http://schemas.openxmlformats.org/officeDocument/2006/relationships/tags" Target="../tags/tag168.xml"/><Relationship Id="rId25" Type="http://schemas.openxmlformats.org/officeDocument/2006/relationships/tags" Target="../tags/tag167.xml"/><Relationship Id="rId24" Type="http://schemas.openxmlformats.org/officeDocument/2006/relationships/tags" Target="../tags/tag166.xml"/><Relationship Id="rId23" Type="http://schemas.openxmlformats.org/officeDocument/2006/relationships/tags" Target="../tags/tag165.xml"/><Relationship Id="rId22" Type="http://schemas.openxmlformats.org/officeDocument/2006/relationships/tags" Target="../tags/tag164.xml"/><Relationship Id="rId21" Type="http://schemas.openxmlformats.org/officeDocument/2006/relationships/tags" Target="../tags/tag163.xml"/><Relationship Id="rId20" Type="http://schemas.openxmlformats.org/officeDocument/2006/relationships/tags" Target="../tags/tag162.xml"/><Relationship Id="rId2" Type="http://schemas.openxmlformats.org/officeDocument/2006/relationships/tags" Target="../tags/tag145.xml"/><Relationship Id="rId19" Type="http://schemas.openxmlformats.org/officeDocument/2006/relationships/tags" Target="../tags/tag161.xml"/><Relationship Id="rId18" Type="http://schemas.openxmlformats.org/officeDocument/2006/relationships/tags" Target="../tags/tag160.xml"/><Relationship Id="rId17" Type="http://schemas.openxmlformats.org/officeDocument/2006/relationships/tags" Target="../tags/tag159.xml"/><Relationship Id="rId16" Type="http://schemas.openxmlformats.org/officeDocument/2006/relationships/tags" Target="../tags/tag158.xml"/><Relationship Id="rId15" Type="http://schemas.openxmlformats.org/officeDocument/2006/relationships/tags" Target="../tags/tag157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004099" y="1047755"/>
            <a:ext cx="10175966" cy="4859383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Improving In-context Learning of Multilingual Generative Language Models with Cross-lingual Alignment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389272" y="4690745"/>
            <a:ext cx="9405620" cy="51562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15000"/>
              </a:lnSpc>
            </a:pPr>
            <a:r>
              <a:rPr lang="zh-CN" altLang="en-US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评估</a:t>
            </a:r>
            <a:r>
              <a:rPr lang="en-US" altLang="zh-CN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LLM</a:t>
            </a:r>
            <a:r>
              <a:rPr lang="zh-CN" altLang="en-US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的心理安全性</a:t>
            </a:r>
            <a:endParaRPr lang="zh-CN" altLang="en-US" sz="2400" dirty="0">
              <a:solidFill>
                <a:srgbClr val="2F5597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00550" y="-7620"/>
            <a:ext cx="3390900" cy="23241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536555" y="6108065"/>
            <a:ext cx="1655445" cy="766445"/>
            <a:chOff x="16593" y="9655"/>
            <a:chExt cx="2607" cy="1207"/>
          </a:xfrm>
        </p:grpSpPr>
        <p:sp>
          <p:nvSpPr>
            <p:cNvPr id="4" name="矩形 3"/>
            <p:cNvSpPr/>
            <p:nvPr>
              <p:custDataLst>
                <p:tags r:id="rId4"/>
              </p:custDataLst>
            </p:nvPr>
          </p:nvSpPr>
          <p:spPr>
            <a:xfrm>
              <a:off x="16594" y="9655"/>
              <a:ext cx="2606" cy="6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b="1" dirty="0">
                  <a:solidFill>
                    <a:srgbClr val="2F5597"/>
                  </a:solidFill>
                  <a:latin typeface="Felix Titling" panose="04060505060202020A04" charset="0"/>
                  <a:ea typeface="华文中宋" panose="02010600040101010101" charset="-122"/>
                  <a:cs typeface="Felix Titling" panose="04060505060202020A04" charset="0"/>
                </a:rPr>
                <a:t>禚峻汐</a:t>
              </a:r>
              <a:endParaRPr lang="zh-CN" altLang="en-US" b="1" dirty="0">
                <a:solidFill>
                  <a:srgbClr val="2F5597"/>
                </a:solidFill>
                <a:latin typeface="Felix Titling" panose="04060505060202020A04" charset="0"/>
                <a:ea typeface="华文中宋" panose="02010600040101010101" charset="-122"/>
                <a:cs typeface="Felix Titling" panose="04060505060202020A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6593" y="10177"/>
              <a:ext cx="2592" cy="68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en-US" altLang="zh-CN" b="1" dirty="0">
                  <a:solidFill>
                    <a:srgbClr val="2F5597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2025.3.5</a:t>
              </a:r>
              <a:endParaRPr lang="en-US" altLang="zh-CN" b="1" dirty="0">
                <a:solidFill>
                  <a:srgbClr val="2F5597"/>
                </a:solidFill>
                <a:latin typeface="华文楷体" panose="02010600040101010101" charset="-122"/>
                <a:ea typeface="华文楷体" panose="02010600040101010101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6423025"/>
            <a:ext cx="82169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i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hlinkClick r:id="rId5" action="ppaction://hlinkfile"/>
              </a:rPr>
              <a:t>LINK</a:t>
            </a:r>
            <a:endParaRPr lang="en-US" altLang="zh-CN" i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4177" y="2842578"/>
            <a:ext cx="9655810" cy="1198880"/>
          </a:xfrm>
          <a:prstGeom prst="rect">
            <a:avLst/>
          </a:prstGeom>
        </p:spPr>
        <p:txBody>
          <a:bodyPr wrap="square" bIns="45720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360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rPr>
              <a:t>Evaluating Psychological Safety of Large Language Models</a:t>
            </a:r>
            <a:endParaRPr lang="en-US" altLang="zh-CN" sz="3600" dirty="0">
              <a:solidFill>
                <a:srgbClr val="2F5597"/>
              </a:solidFill>
              <a:latin typeface="Georgia" panose="02040502050405020303" pitchFamily="18" charset="0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196675" y="5234305"/>
            <a:ext cx="7790815" cy="40894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15000"/>
              </a:lnSpc>
            </a:pPr>
            <a:r>
              <a:rPr lang="en-US" altLang="zh-CN" b="1" dirty="0">
                <a:solidFill>
                  <a:srgbClr val="2F5597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EMNLP 2024</a:t>
            </a:r>
            <a:endParaRPr lang="en-US" altLang="zh-CN" b="1" dirty="0">
              <a:solidFill>
                <a:srgbClr val="2F5597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676275" y="1246505"/>
            <a:ext cx="518287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问题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75" y="1751330"/>
            <a:ext cx="10855325" cy="453390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当前关于显性和隐性危害的研究主要集中在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句子层面的语言特征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6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66115" y="2205990"/>
            <a:ext cx="10855325" cy="471805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然而，存在一种句子层面分析无法捕捉的毒性形式，它根植于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心理行为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8775" y="4295775"/>
            <a:ext cx="7163435" cy="1534795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随着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LLMs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变得越来越复杂和拟人化，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迫切需要从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心理学角度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采用更全面和系统的方法来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评估毒性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通过利用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定量的人类心理评估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来评估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LLMs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的心理安全性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705" y="2677795"/>
            <a:ext cx="4725670" cy="3914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5" grpId="0"/>
      <p:bldP spid="20" grpId="1"/>
      <p:bldP spid="28" grpId="1"/>
      <p:bldP spid="5" grpId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6" name="文本框 5"/>
            <p:cNvSpPr txBox="1"/>
            <p:nvPr>
              <p:custDataLst>
                <p:tags r:id="rId1"/>
              </p:custDataLst>
            </p:nvPr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方法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Method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80390"/>
            <a:chOff x="2177" y="488"/>
            <a:chExt cx="15319" cy="914"/>
          </a:xfrm>
        </p:grpSpPr>
        <p:sp>
          <p:nvSpPr>
            <p:cNvPr id="36" name="矩形 35"/>
            <p:cNvSpPr/>
            <p:nvPr>
              <p:custDataLst>
                <p:tags r:id="rId3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 Dynamic LLM-Powered Agent Network for Task-Oriented Agent Collaboration</a:t>
              </a: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用于任务导向型代理合作的大语言模型驱动的动态代理网络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676275" y="1246505"/>
            <a:ext cx="518287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LLMs</a:t>
            </a:r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的心理毒性（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psychological toxicity</a:t>
            </a:r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75" y="1779905"/>
            <a:ext cx="3840480" cy="43497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通过对话展示或鼓励有害行为的能力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6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08915" y="3963035"/>
            <a:ext cx="204279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人类心理评估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027555" y="3326765"/>
            <a:ext cx="471805" cy="1782445"/>
          </a:xfrm>
          <a:prstGeom prst="leftBrace">
            <a:avLst/>
          </a:prstGeom>
          <a:ln>
            <a:solidFill>
              <a:srgbClr val="2F5597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50185" y="3001010"/>
            <a:ext cx="5182870" cy="11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>
              <a:lnSpc>
                <a:spcPct val="120000"/>
              </a:lnSpc>
            </a:pPr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个性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personality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SD-3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：黑暗人格检测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BFI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大五人格量表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46680" y="4914265"/>
            <a:ext cx="5286375" cy="11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>
              <a:lnSpc>
                <a:spcPct val="120000"/>
              </a:lnSpc>
            </a:pPr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幸福感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well-being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Flourishing Scale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FS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Satisfaction With Life Scale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SWLS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5" name="左大括号 4"/>
          <p:cNvSpPr/>
          <p:nvPr/>
        </p:nvSpPr>
        <p:spPr>
          <a:xfrm flipH="1">
            <a:off x="5594985" y="3338195"/>
            <a:ext cx="401955" cy="1782445"/>
          </a:xfrm>
          <a:prstGeom prst="leftBrace">
            <a:avLst/>
          </a:prstGeom>
          <a:ln>
            <a:solidFill>
              <a:srgbClr val="2F5597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57925" y="3997325"/>
            <a:ext cx="251396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LLM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心理毒性评估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17355" y="3114675"/>
            <a:ext cx="2508250" cy="2251710"/>
          </a:xfrm>
          <a:prstGeom prst="rect">
            <a:avLst/>
          </a:prstGeom>
          <a:noFill/>
        </p:spPr>
        <p:txBody>
          <a:bodyPr wrap="none" bIns="71755" rtlCol="0" anchor="t">
            <a:no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设计了无偏见的提示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GPT-3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GPT-3.5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GPT-4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InstructGPT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Llama-2-chat-7B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8612505" y="3338195"/>
            <a:ext cx="471805" cy="1782445"/>
          </a:xfrm>
          <a:prstGeom prst="leftBrace">
            <a:avLst/>
          </a:prstGeom>
          <a:ln>
            <a:solidFill>
              <a:srgbClr val="2F5597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0" grpId="1"/>
      <p:bldP spid="28" grpId="1"/>
      <p:bldP spid="7" grpId="0"/>
      <p:bldP spid="7" grpId="1"/>
      <p:bldP spid="10" grpId="0" animBg="1"/>
      <p:bldP spid="11" grpId="0"/>
      <p:bldP spid="12" grpId="0"/>
      <p:bldP spid="10" grpId="1" animBg="1"/>
      <p:bldP spid="11" grpId="1"/>
      <p:bldP spid="12" grpId="1"/>
      <p:bldP spid="5" grpId="0" animBg="1"/>
      <p:bldP spid="6" grpId="0"/>
      <p:bldP spid="13" grpId="0" animBg="1"/>
      <p:bldP spid="8" grpId="0"/>
      <p:bldP spid="5" grpId="1" animBg="1"/>
      <p:bldP spid="6" grpId="1"/>
      <p:bldP spid="13" grpId="1" animBg="1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6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676275" y="1246505"/>
            <a:ext cx="518287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>
              <a:lnSpc>
                <a:spcPct val="120000"/>
              </a:lnSpc>
            </a:pPr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个性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personality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02310" y="1734820"/>
            <a:ext cx="10735945" cy="2520950"/>
            <a:chOff x="1067" y="3627"/>
            <a:chExt cx="16907" cy="3970"/>
          </a:xfrm>
        </p:grpSpPr>
        <p:sp>
          <p:nvSpPr>
            <p:cNvPr id="22" name="文本框 21"/>
            <p:cNvSpPr txBox="1"/>
            <p:nvPr/>
          </p:nvSpPr>
          <p:spPr>
            <a:xfrm>
              <a:off x="1577" y="4423"/>
              <a:ext cx="16397" cy="3174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评估个体黑暗人格特质的心理测试工具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27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个陈述，从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5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进行评分。每个特质的陈述得分取平均值计算最终得分。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indent="-285750" algn="l" fontAlgn="auto">
                <a:lnSpc>
                  <a:spcPct val="115000"/>
                </a:lnSpc>
                <a:spcAft>
                  <a:spcPts val="600"/>
                </a:spcAft>
                <a:buFont typeface="Wingdings" panose="05000000000000000000" charset="0"/>
                <a:buChar char="l"/>
              </a:pP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马基雅维利主义（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Machiavellianism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：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操纵性和策略性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行为，倾向于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利用他人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达成个人目标。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indent="-285750" algn="l" fontAlgn="auto">
                <a:lnSpc>
                  <a:spcPct val="115000"/>
                </a:lnSpc>
                <a:spcAft>
                  <a:spcPts val="600"/>
                </a:spcAft>
                <a:buFont typeface="Wingdings" panose="05000000000000000000" charset="0"/>
                <a:buChar char="l"/>
              </a:pP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自恋（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Narcissism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：表现为过度的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自我中心、自我崇拜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对他人缺乏同理心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indent="-285750" algn="l" fontAlgn="auto">
                <a:lnSpc>
                  <a:spcPct val="115000"/>
                </a:lnSpc>
                <a:spcAft>
                  <a:spcPts val="600"/>
                </a:spcAft>
                <a:buFont typeface="Wingdings" panose="05000000000000000000" charset="0"/>
                <a:buChar char="l"/>
              </a:pP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精神病态（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Psychopathy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：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缺乏同理心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、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冲动性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冷酷无情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的行为。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8"/>
              </p:custDataLst>
            </p:nvPr>
          </p:nvSpPr>
          <p:spPr>
            <a:xfrm>
              <a:off x="1577" y="3738"/>
              <a:ext cx="4973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SD-3 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Short Dark Triad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9"/>
              </p:custDataLst>
            </p:nvPr>
          </p:nvSpPr>
          <p:spPr>
            <a:xfrm>
              <a:off x="1067" y="3627"/>
              <a:ext cx="65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1.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6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676275" y="1246505"/>
            <a:ext cx="518287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>
              <a:lnSpc>
                <a:spcPct val="120000"/>
              </a:lnSpc>
            </a:pPr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个性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personality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02310" y="1734820"/>
            <a:ext cx="10735945" cy="2125345"/>
            <a:chOff x="1067" y="3627"/>
            <a:chExt cx="16907" cy="3347"/>
          </a:xfrm>
        </p:grpSpPr>
        <p:sp>
          <p:nvSpPr>
            <p:cNvPr id="22" name="文本框 21"/>
            <p:cNvSpPr txBox="1"/>
            <p:nvPr/>
          </p:nvSpPr>
          <p:spPr>
            <a:xfrm>
              <a:off x="1577" y="4423"/>
              <a:ext cx="16397" cy="2551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评估个体黑暗人格特质的心理测试工具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indent="-285750" algn="l" fontAlgn="auto">
                <a:lnSpc>
                  <a:spcPct val="115000"/>
                </a:lnSpc>
                <a:spcAft>
                  <a:spcPts val="600"/>
                </a:spcAft>
                <a:buFont typeface="Wingdings" panose="05000000000000000000" charset="0"/>
                <a:buChar char="l"/>
              </a:pP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马基雅维利主义（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Machiavellianism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：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操纵性和策略性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行为，倾向于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利用他人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达成个人目标。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indent="-285750" algn="l" fontAlgn="auto">
                <a:lnSpc>
                  <a:spcPct val="115000"/>
                </a:lnSpc>
                <a:spcAft>
                  <a:spcPts val="600"/>
                </a:spcAft>
                <a:buFont typeface="Wingdings" panose="05000000000000000000" charset="0"/>
                <a:buChar char="l"/>
              </a:pP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自恋（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Narcissism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：表现为过度的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自我中心、自我崇拜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对他人缺乏同理心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indent="-285750" algn="l" fontAlgn="auto">
                <a:lnSpc>
                  <a:spcPct val="115000"/>
                </a:lnSpc>
                <a:spcAft>
                  <a:spcPts val="600"/>
                </a:spcAft>
                <a:buFont typeface="Wingdings" panose="05000000000000000000" charset="0"/>
                <a:buChar char="l"/>
              </a:pP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精神病态（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Psychopathy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：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缺乏同理心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、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冲动性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冷酷无情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的行为。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8"/>
              </p:custDataLst>
            </p:nvPr>
          </p:nvSpPr>
          <p:spPr>
            <a:xfrm>
              <a:off x="1577" y="3738"/>
              <a:ext cx="4973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SD-3 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Short Dark Triad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9"/>
              </p:custDataLst>
            </p:nvPr>
          </p:nvSpPr>
          <p:spPr>
            <a:xfrm>
              <a:off x="1067" y="3627"/>
              <a:ext cx="65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1.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3580" y="3959225"/>
            <a:ext cx="10735945" cy="2125345"/>
            <a:chOff x="1067" y="3627"/>
            <a:chExt cx="16907" cy="3347"/>
          </a:xfrm>
        </p:grpSpPr>
        <p:sp>
          <p:nvSpPr>
            <p:cNvPr id="6" name="文本框 5"/>
            <p:cNvSpPr txBox="1"/>
            <p:nvPr/>
          </p:nvSpPr>
          <p:spPr>
            <a:xfrm>
              <a:off x="1577" y="4423"/>
              <a:ext cx="16397" cy="2551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44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个陈述，受试者需根据同意程度从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5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进行评分，得分取平均值计算最终得分。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外向性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（情感表达）、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宜人性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（信任和善良）、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尽责性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（深思熟虑）、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神经质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（情绪不稳定）、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开放性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（对经验的开放）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宜人性较低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且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神经质较高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的模型在生成内容时可能更具攻击性和危害性。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10"/>
              </p:custDataLst>
            </p:nvPr>
          </p:nvSpPr>
          <p:spPr>
            <a:xfrm>
              <a:off x="1577" y="3738"/>
              <a:ext cx="3736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大五人格量表（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BFI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1"/>
              </p:custDataLst>
            </p:nvPr>
          </p:nvSpPr>
          <p:spPr>
            <a:xfrm>
              <a:off x="1067" y="3627"/>
              <a:ext cx="707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2.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6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676275" y="1246505"/>
            <a:ext cx="518287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>
              <a:lnSpc>
                <a:spcPct val="120000"/>
              </a:lnSpc>
            </a:pPr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幸福感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well-being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02310" y="1734820"/>
            <a:ext cx="10735945" cy="1335405"/>
            <a:chOff x="1067" y="3627"/>
            <a:chExt cx="16907" cy="2103"/>
          </a:xfrm>
        </p:grpSpPr>
        <p:sp>
          <p:nvSpPr>
            <p:cNvPr id="22" name="文本框 21"/>
            <p:cNvSpPr txBox="1"/>
            <p:nvPr/>
          </p:nvSpPr>
          <p:spPr>
            <a:xfrm>
              <a:off x="1577" y="4423"/>
              <a:ext cx="16397" cy="1307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评估个体整体幸福感和心理繁荣程度的工具。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8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个陈述，最终得分为所有陈述得分的总和，高分表示个体具有较高的幸福感和繁荣程度。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8"/>
              </p:custDataLst>
            </p:nvPr>
          </p:nvSpPr>
          <p:spPr>
            <a:xfrm>
              <a:off x="1577" y="3738"/>
              <a:ext cx="4484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Flourishing Scale（FS）</a:t>
              </a:r>
              <a:endParaRPr lang="en-US" altLang="zh-CN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9"/>
              </p:custDataLst>
            </p:nvPr>
          </p:nvSpPr>
          <p:spPr>
            <a:xfrm>
              <a:off x="1067" y="3627"/>
              <a:ext cx="65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1.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3580" y="3959225"/>
            <a:ext cx="10735945" cy="1335405"/>
            <a:chOff x="1067" y="3627"/>
            <a:chExt cx="16907" cy="2103"/>
          </a:xfrm>
        </p:grpSpPr>
        <p:sp>
          <p:nvSpPr>
            <p:cNvPr id="6" name="文本框 5"/>
            <p:cNvSpPr txBox="1"/>
            <p:nvPr/>
          </p:nvSpPr>
          <p:spPr>
            <a:xfrm>
              <a:off x="1577" y="4423"/>
              <a:ext cx="16397" cy="1307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评估个体对整体生活满意度的工具。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5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个陈述，最终得分为所有陈述得分的总和，高分表示个体对生活非常满意。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10"/>
              </p:custDataLst>
            </p:nvPr>
          </p:nvSpPr>
          <p:spPr>
            <a:xfrm>
              <a:off x="1577" y="3738"/>
              <a:ext cx="6935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Satisfaction With Life Scale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SWLS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1"/>
              </p:custDataLst>
            </p:nvPr>
          </p:nvSpPr>
          <p:spPr>
            <a:xfrm>
              <a:off x="1067" y="3627"/>
              <a:ext cx="707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2.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6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76275" y="1246505"/>
            <a:ext cx="518287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评估框架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904240" y="1779270"/>
            <a:ext cx="10424795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LLMs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对输入提示的顺序、格式和措辞较为敏感，设置无偏提示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240" y="2365375"/>
            <a:ext cx="5989320" cy="238696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676275" y="4903470"/>
            <a:ext cx="3227705" cy="146621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例：在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SD-3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中，选项包括：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不同意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有点不同意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既不同意也不赞同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有点同意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8115" y="2496820"/>
            <a:ext cx="2686050" cy="77152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997450" y="5410835"/>
            <a:ext cx="2146935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=120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种排列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5" name="直接箭头连接符 14"/>
          <p:cNvCxnSpPr>
            <a:stCxn id="11" idx="3"/>
          </p:cNvCxnSpPr>
          <p:nvPr/>
        </p:nvCxnSpPr>
        <p:spPr>
          <a:xfrm>
            <a:off x="3903980" y="5636895"/>
            <a:ext cx="937895" cy="11430"/>
          </a:xfrm>
          <a:prstGeom prst="straightConnector1">
            <a:avLst/>
          </a:prstGeom>
          <a:ln>
            <a:solidFill>
              <a:srgbClr val="2F5597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968490" y="5672455"/>
            <a:ext cx="937895" cy="11430"/>
          </a:xfrm>
          <a:prstGeom prst="straightConnector1">
            <a:avLst/>
          </a:prstGeom>
          <a:ln>
            <a:solidFill>
              <a:srgbClr val="2F5597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6927215" y="5215890"/>
            <a:ext cx="104267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解析器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8249285" y="5285105"/>
            <a:ext cx="2146935" cy="8299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得到对应的分数，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数学方法求平均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14" grpId="1"/>
      <p:bldP spid="22" grpId="1"/>
      <p:bldP spid="11" grpId="0"/>
      <p:bldP spid="11" grpId="1"/>
      <p:bldP spid="13" grpId="0"/>
      <p:bldP spid="13" grpId="1"/>
      <p:bldP spid="17" grpId="0"/>
      <p:bldP spid="19" grpId="0"/>
      <p:bldP spid="17" grpId="1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3" name="文本框 2"/>
            <p:cNvSpPr txBox="1"/>
            <p:nvPr/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Experiment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6" name="矩形 35"/>
            <p:cNvSpPr/>
            <p:nvPr>
              <p:custDataLst>
                <p:tags r:id="rId1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676275" y="1208405"/>
            <a:ext cx="263842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SD-3   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范围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[1,5]</a:t>
            </a:r>
            <a:endParaRPr lang="en-US" altLang="zh-CN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459345" y="1397000"/>
            <a:ext cx="4402455" cy="1459865"/>
            <a:chOff x="10175" y="3046"/>
            <a:chExt cx="6933" cy="2299"/>
          </a:xfrm>
        </p:grpSpPr>
        <p:sp>
          <p:nvSpPr>
            <p:cNvPr id="28" name="文本框 27"/>
            <p:cNvSpPr txBox="1"/>
            <p:nvPr>
              <p:custDataLst>
                <p:tags r:id="rId5"/>
              </p:custDataLst>
            </p:nvPr>
          </p:nvSpPr>
          <p:spPr>
            <a:xfrm>
              <a:off x="10685" y="3157"/>
              <a:ext cx="6423" cy="2188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除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GPT-4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Psychopathy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上的得分之外，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LLMs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SD-3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测试的所有特质上得分均高于人类平均水平，表明其具有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相对负面的性格模式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6"/>
              </p:custDataLst>
            </p:nvPr>
          </p:nvSpPr>
          <p:spPr>
            <a:xfrm>
              <a:off x="10175" y="3046"/>
              <a:ext cx="65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1.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890" y="2110105"/>
            <a:ext cx="6109970" cy="230251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4" name="矩形 3"/>
            <p:cNvSpPr/>
            <p:nvPr>
              <p:custDataLst>
                <p:tags r:id="rId8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9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89610" y="3900170"/>
            <a:ext cx="6303010" cy="51244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2915" y="3427730"/>
            <a:ext cx="1128395" cy="25336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89225" y="1869440"/>
            <a:ext cx="1605280" cy="483235"/>
            <a:chOff x="4235" y="2944"/>
            <a:chExt cx="2528" cy="761"/>
          </a:xfrm>
        </p:grpSpPr>
        <p:sp>
          <p:nvSpPr>
            <p:cNvPr id="25" name="文本框 24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操纵性、策略性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3987800" y="1863090"/>
            <a:ext cx="1605280" cy="483870"/>
            <a:chOff x="4235" y="2944"/>
            <a:chExt cx="2528" cy="762"/>
          </a:xfrm>
        </p:grpSpPr>
        <p:sp>
          <p:nvSpPr>
            <p:cNvPr id="19" name="文本框 18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自恋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267325" y="1856740"/>
            <a:ext cx="1605280" cy="483870"/>
            <a:chOff x="4235" y="2944"/>
            <a:chExt cx="2528" cy="762"/>
          </a:xfrm>
        </p:grpSpPr>
        <p:sp>
          <p:nvSpPr>
            <p:cNvPr id="24" name="文本框 23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精神病态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5" grpId="0" animBg="1"/>
      <p:bldP spid="11" grpId="1"/>
      <p:bldP spid="3" grpId="1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76275" y="1208405"/>
            <a:ext cx="263842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SD-3   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范围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[1,5]</a:t>
            </a:r>
            <a:endParaRPr lang="en-US" altLang="zh-CN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90" y="1920240"/>
            <a:ext cx="6109970" cy="230251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8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89225" y="2750185"/>
            <a:ext cx="2903855" cy="97028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89225" y="1679575"/>
            <a:ext cx="1605280" cy="483235"/>
            <a:chOff x="4235" y="2944"/>
            <a:chExt cx="2528" cy="761"/>
          </a:xfrm>
        </p:grpSpPr>
        <p:sp>
          <p:nvSpPr>
            <p:cNvPr id="25" name="文本框 24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操纵性、策略性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3987800" y="1673225"/>
            <a:ext cx="1605280" cy="483870"/>
            <a:chOff x="4235" y="2944"/>
            <a:chExt cx="2528" cy="762"/>
          </a:xfrm>
        </p:grpSpPr>
        <p:sp>
          <p:nvSpPr>
            <p:cNvPr id="19" name="文本框 18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自恋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267325" y="1666875"/>
            <a:ext cx="1605280" cy="483870"/>
            <a:chOff x="4235" y="2944"/>
            <a:chExt cx="2528" cy="762"/>
          </a:xfrm>
        </p:grpSpPr>
        <p:sp>
          <p:nvSpPr>
            <p:cNvPr id="24" name="文本框 23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精神病态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449185" y="2792730"/>
            <a:ext cx="4402455" cy="2038350"/>
            <a:chOff x="10175" y="3046"/>
            <a:chExt cx="6933" cy="3210"/>
          </a:xfrm>
        </p:grpSpPr>
        <p:sp>
          <p:nvSpPr>
            <p:cNvPr id="36" name="文本框 35"/>
            <p:cNvSpPr txBox="1"/>
            <p:nvPr>
              <p:custDataLst>
                <p:tags r:id="rId9"/>
              </p:custDataLst>
            </p:nvPr>
          </p:nvSpPr>
          <p:spPr>
            <a:xfrm>
              <a:off x="10685" y="3157"/>
              <a:ext cx="6423" cy="3099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+mn-ea"/>
                  <a:cs typeface="+mn-ea"/>
                  <a:sym typeface="+mn-ea"/>
                </a:rPr>
                <a:t>现有的减少</a:t>
              </a:r>
              <a:r>
                <a:rPr lang="zh-CN" altLang="en-US" b="1">
                  <a:latin typeface="+mn-ea"/>
                  <a:cs typeface="+mn-ea"/>
                  <a:sym typeface="+mn-ea"/>
                </a:rPr>
                <a:t>显性毒性</a:t>
              </a:r>
              <a:r>
                <a:rPr lang="zh-CN" altLang="en-US">
                  <a:latin typeface="+mn-ea"/>
                  <a:cs typeface="+mn-ea"/>
                  <a:sym typeface="+mn-ea"/>
                </a:rPr>
                <a:t>的方法</a:t>
              </a:r>
              <a:r>
                <a:rPr lang="zh-CN" altLang="en-US" b="1">
                  <a:latin typeface="+mn-ea"/>
                  <a:cs typeface="+mn-ea"/>
                  <a:sym typeface="+mn-ea"/>
                </a:rPr>
                <a:t>不一定提升</a:t>
              </a:r>
              <a:r>
                <a:rPr lang="en-US" altLang="zh-CN" b="1">
                  <a:latin typeface="+mn-ea"/>
                  <a:cs typeface="+mn-ea"/>
                  <a:sym typeface="+mn-ea"/>
                </a:rPr>
                <a:t>LLM </a:t>
              </a:r>
              <a:r>
                <a:rPr lang="zh-CN" altLang="en-US" b="1">
                  <a:latin typeface="+mn-ea"/>
                  <a:cs typeface="+mn-ea"/>
                  <a:sym typeface="+mn-ea"/>
                </a:rPr>
                <a:t>的人格测试表现</a:t>
              </a:r>
              <a:endParaRPr lang="zh-CN" altLang="en-US" b="1">
                <a:latin typeface="+mn-ea"/>
                <a:cs typeface="+mn-ea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1400">
                  <a:sym typeface="+mn-ea"/>
                </a:rPr>
                <a:t>1. </a:t>
              </a:r>
              <a:r>
                <a:rPr lang="zh-CN" sz="1400">
                  <a:sym typeface="+mn-ea"/>
                </a:rPr>
                <a:t>和</a:t>
              </a:r>
              <a:r>
                <a:rPr lang="en-US" altLang="zh-CN" sz="1400">
                  <a:sym typeface="+mn-ea"/>
                </a:rPr>
                <a:t>GPT-3</a:t>
              </a:r>
              <a:r>
                <a:rPr lang="zh-CN" altLang="en-US" sz="1400">
                  <a:sym typeface="+mn-ea"/>
                </a:rPr>
                <a:t>相比，其他</a:t>
              </a:r>
              <a:r>
                <a:rPr lang="en-US" altLang="zh-CN" sz="1400">
                  <a:sym typeface="+mn-ea"/>
                </a:rPr>
                <a:t>GPT</a:t>
              </a:r>
              <a:r>
                <a:rPr lang="zh-CN" altLang="en-US" sz="1400">
                  <a:sym typeface="+mn-ea"/>
                </a:rPr>
                <a:t>微调模型输出毒性内容较少，但它们马基雅维利主义和自恋特质上的得分高于</a:t>
              </a:r>
              <a:r>
                <a:rPr lang="en-US" altLang="zh-CN" sz="1400">
                  <a:sym typeface="+mn-ea"/>
                </a:rPr>
                <a:t> GPT-3</a:t>
              </a:r>
              <a:endParaRPr lang="en-US" altLang="zh-CN"/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10"/>
              </p:custDataLst>
            </p:nvPr>
          </p:nvSpPr>
          <p:spPr>
            <a:xfrm>
              <a:off x="10175" y="3046"/>
              <a:ext cx="632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2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459345" y="1397000"/>
            <a:ext cx="4402455" cy="1459865"/>
            <a:chOff x="10175" y="3046"/>
            <a:chExt cx="6933" cy="2299"/>
          </a:xfrm>
        </p:grpSpPr>
        <p:sp>
          <p:nvSpPr>
            <p:cNvPr id="39" name="文本框 38"/>
            <p:cNvSpPr txBox="1"/>
            <p:nvPr>
              <p:custDataLst>
                <p:tags r:id="rId11"/>
              </p:custDataLst>
            </p:nvPr>
          </p:nvSpPr>
          <p:spPr>
            <a:xfrm>
              <a:off x="10685" y="3157"/>
              <a:ext cx="6423" cy="2188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除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GPT-4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Psychopathy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上的得分之外，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LLMs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SD-3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测试的所有特质上得分均高于人类平均水平，表明其具有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相对负面的性格模式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2"/>
              </p:custDataLst>
            </p:nvPr>
          </p:nvSpPr>
          <p:spPr>
            <a:xfrm>
              <a:off x="10175" y="3046"/>
              <a:ext cx="65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1.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689225" y="2397125"/>
            <a:ext cx="3018155" cy="352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2" name="文本框 1"/>
            <p:cNvSpPr txBox="1"/>
            <p:nvPr/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作者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Authors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6" name="矩形 35"/>
            <p:cNvSpPr/>
            <p:nvPr>
              <p:custDataLst>
                <p:tags r:id="rId1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76275" y="1208405"/>
            <a:ext cx="263842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SD-3   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范围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[1,5]</a:t>
            </a:r>
            <a:endParaRPr lang="en-US" altLang="zh-CN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90" y="1895475"/>
            <a:ext cx="6109970" cy="230251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8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689225" y="1654810"/>
            <a:ext cx="1605280" cy="483235"/>
            <a:chOff x="4235" y="2944"/>
            <a:chExt cx="2528" cy="761"/>
          </a:xfrm>
        </p:grpSpPr>
        <p:sp>
          <p:nvSpPr>
            <p:cNvPr id="25" name="文本框 24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操纵性、策略性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3987800" y="1648460"/>
            <a:ext cx="1605280" cy="483870"/>
            <a:chOff x="4235" y="2944"/>
            <a:chExt cx="2528" cy="762"/>
          </a:xfrm>
        </p:grpSpPr>
        <p:sp>
          <p:nvSpPr>
            <p:cNvPr id="19" name="文本框 18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自恋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267325" y="1642110"/>
            <a:ext cx="1605280" cy="483870"/>
            <a:chOff x="4235" y="2944"/>
            <a:chExt cx="2528" cy="762"/>
          </a:xfrm>
        </p:grpSpPr>
        <p:sp>
          <p:nvSpPr>
            <p:cNvPr id="24" name="文本框 23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精神病态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449185" y="2381250"/>
            <a:ext cx="4402455" cy="2787015"/>
            <a:chOff x="10175" y="3046"/>
            <a:chExt cx="6933" cy="4389"/>
          </a:xfrm>
        </p:grpSpPr>
        <p:sp>
          <p:nvSpPr>
            <p:cNvPr id="36" name="文本框 35"/>
            <p:cNvSpPr txBox="1"/>
            <p:nvPr>
              <p:custDataLst>
                <p:tags r:id="rId9"/>
              </p:custDataLst>
            </p:nvPr>
          </p:nvSpPr>
          <p:spPr>
            <a:xfrm>
              <a:off x="10685" y="3157"/>
              <a:ext cx="6423" cy="4278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+mn-ea"/>
                  <a:cs typeface="+mn-ea"/>
                  <a:sym typeface="+mn-ea"/>
                </a:rPr>
                <a:t>现有的减少</a:t>
              </a:r>
              <a:r>
                <a:rPr lang="zh-CN" altLang="en-US" b="1">
                  <a:latin typeface="+mn-ea"/>
                  <a:cs typeface="+mn-ea"/>
                  <a:sym typeface="+mn-ea"/>
                </a:rPr>
                <a:t>显性毒性</a:t>
              </a:r>
              <a:r>
                <a:rPr lang="zh-CN" altLang="en-US">
                  <a:latin typeface="+mn-ea"/>
                  <a:cs typeface="+mn-ea"/>
                  <a:sym typeface="+mn-ea"/>
                </a:rPr>
                <a:t>的方法</a:t>
              </a:r>
              <a:r>
                <a:rPr lang="zh-CN" altLang="en-US" b="1">
                  <a:latin typeface="+mn-ea"/>
                  <a:cs typeface="+mn-ea"/>
                  <a:sym typeface="+mn-ea"/>
                </a:rPr>
                <a:t>不一定提升</a:t>
              </a:r>
              <a:r>
                <a:rPr lang="en-US" altLang="zh-CN" b="1">
                  <a:latin typeface="+mn-ea"/>
                  <a:cs typeface="+mn-ea"/>
                  <a:sym typeface="+mn-ea"/>
                </a:rPr>
                <a:t>LLM </a:t>
              </a:r>
              <a:r>
                <a:rPr lang="zh-CN" altLang="en-US" b="1">
                  <a:latin typeface="+mn-ea"/>
                  <a:cs typeface="+mn-ea"/>
                  <a:sym typeface="+mn-ea"/>
                </a:rPr>
                <a:t>的人格测试表现</a:t>
              </a:r>
              <a:endParaRPr lang="zh-CN" altLang="en-US" b="1">
                <a:latin typeface="+mn-ea"/>
                <a:cs typeface="+mn-ea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1400">
                  <a:sym typeface="+mn-ea"/>
                </a:rPr>
                <a:t>1. </a:t>
              </a:r>
              <a:r>
                <a:rPr lang="zh-CN" sz="1400">
                  <a:sym typeface="+mn-ea"/>
                </a:rPr>
                <a:t>和</a:t>
              </a:r>
              <a:r>
                <a:rPr lang="en-US" altLang="zh-CN" sz="1400">
                  <a:sym typeface="+mn-ea"/>
                </a:rPr>
                <a:t>GPT-3</a:t>
              </a:r>
              <a:r>
                <a:rPr lang="zh-CN" altLang="en-US" sz="1400">
                  <a:sym typeface="+mn-ea"/>
                </a:rPr>
                <a:t>相比，其他</a:t>
              </a:r>
              <a:r>
                <a:rPr lang="en-US" altLang="zh-CN" sz="1400">
                  <a:sym typeface="+mn-ea"/>
                </a:rPr>
                <a:t>GPT</a:t>
              </a:r>
              <a:r>
                <a:rPr lang="zh-CN" altLang="en-US" sz="1400">
                  <a:sym typeface="+mn-ea"/>
                </a:rPr>
                <a:t>微调模型输出毒性内容较少，但它们马基雅维利主义和自恋特质上的得分高于</a:t>
              </a:r>
              <a:r>
                <a:rPr lang="en-US" altLang="zh-CN" sz="1400">
                  <a:sym typeface="+mn-ea"/>
                </a:rPr>
                <a:t> GPT-3</a:t>
              </a:r>
              <a:r>
                <a:rPr lang="zh-CN" altLang="en-US" sz="1400">
                  <a:sym typeface="+mn-ea"/>
                </a:rPr>
                <a:t>。</a:t>
              </a:r>
              <a:endParaRPr lang="zh-CN" altLang="en-US" sz="1400"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sz="1400">
                  <a:sym typeface="+mn-ea"/>
                </a:rPr>
                <a:t>但宜人性得分更高、神经质得分更低，表明它们比</a:t>
              </a:r>
              <a:r>
                <a:rPr lang="zh-CN" altLang="en-US" sz="1400"/>
                <a:t>GPT-3 具有更稳定的性格特征，可能归因于指令微调（Instruction fine-tuning）和 RLHF</a:t>
              </a:r>
              <a:endParaRPr lang="zh-CN" altLang="en-US" sz="1400"/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endParaRPr lang="zh-CN" altLang="en-US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10"/>
              </p:custDataLst>
            </p:nvPr>
          </p:nvSpPr>
          <p:spPr>
            <a:xfrm>
              <a:off x="10175" y="3046"/>
              <a:ext cx="632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2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459345" y="985520"/>
            <a:ext cx="4402455" cy="1459865"/>
            <a:chOff x="10175" y="3046"/>
            <a:chExt cx="6933" cy="2299"/>
          </a:xfrm>
        </p:grpSpPr>
        <p:sp>
          <p:nvSpPr>
            <p:cNvPr id="39" name="文本框 38"/>
            <p:cNvSpPr txBox="1"/>
            <p:nvPr>
              <p:custDataLst>
                <p:tags r:id="rId11"/>
              </p:custDataLst>
            </p:nvPr>
          </p:nvSpPr>
          <p:spPr>
            <a:xfrm>
              <a:off x="10685" y="3157"/>
              <a:ext cx="6423" cy="2188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除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GPT-4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Psychopathy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上的得分之外，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LLMs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SD-3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测试的所有特质上得分均高于人类平均水平，表明其具有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相对负面的性格模式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2"/>
              </p:custDataLst>
            </p:nvPr>
          </p:nvSpPr>
          <p:spPr>
            <a:xfrm>
              <a:off x="10175" y="3046"/>
              <a:ext cx="65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1.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790" y="4732020"/>
            <a:ext cx="8611870" cy="2187575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3348990" y="4495800"/>
            <a:ext cx="1605280" cy="483870"/>
            <a:chOff x="4235" y="2944"/>
            <a:chExt cx="2528" cy="762"/>
          </a:xfrm>
        </p:grpSpPr>
        <p:sp>
          <p:nvSpPr>
            <p:cNvPr id="52" name="文本框 51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宜人性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6212205" y="4495800"/>
            <a:ext cx="1605280" cy="483870"/>
            <a:chOff x="4235" y="2944"/>
            <a:chExt cx="2528" cy="762"/>
          </a:xfrm>
        </p:grpSpPr>
        <p:sp>
          <p:nvSpPr>
            <p:cNvPr id="55" name="文本框 54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神经质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3582670" y="5290820"/>
            <a:ext cx="1224280" cy="2171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9970" y="5507355"/>
            <a:ext cx="1224280" cy="94043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05575" y="5285740"/>
            <a:ext cx="1224280" cy="2171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11925" y="5502275"/>
            <a:ext cx="1224280" cy="94043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653415" y="4218940"/>
            <a:ext cx="361759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BFI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大五人格量表</a:t>
            </a:r>
            <a:r>
              <a:rPr 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  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范围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[1,5]</a:t>
            </a:r>
            <a:endParaRPr lang="en-US" altLang="zh-CN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76275" y="1208405"/>
            <a:ext cx="263842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SD-3   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范围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[1,5]</a:t>
            </a:r>
            <a:endParaRPr lang="en-US" altLang="zh-CN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90" y="2110105"/>
            <a:ext cx="6109970" cy="230251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8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70890" y="3670300"/>
            <a:ext cx="6303010" cy="28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89225" y="1869440"/>
            <a:ext cx="1605280" cy="483235"/>
            <a:chOff x="4235" y="2944"/>
            <a:chExt cx="2528" cy="761"/>
          </a:xfrm>
        </p:grpSpPr>
        <p:sp>
          <p:nvSpPr>
            <p:cNvPr id="25" name="文本框 24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操纵性、策略性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3987800" y="1863090"/>
            <a:ext cx="1605280" cy="483870"/>
            <a:chOff x="4235" y="2944"/>
            <a:chExt cx="2528" cy="762"/>
          </a:xfrm>
        </p:grpSpPr>
        <p:sp>
          <p:nvSpPr>
            <p:cNvPr id="19" name="文本框 18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自恋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267325" y="1856740"/>
            <a:ext cx="1605280" cy="483870"/>
            <a:chOff x="4235" y="2944"/>
            <a:chExt cx="2528" cy="762"/>
          </a:xfrm>
        </p:grpSpPr>
        <p:sp>
          <p:nvSpPr>
            <p:cNvPr id="24" name="文本框 23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精神病态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449185" y="2792730"/>
            <a:ext cx="4402455" cy="2610485"/>
            <a:chOff x="10175" y="3046"/>
            <a:chExt cx="6933" cy="4111"/>
          </a:xfrm>
        </p:grpSpPr>
        <p:sp>
          <p:nvSpPr>
            <p:cNvPr id="36" name="文本框 35"/>
            <p:cNvSpPr txBox="1"/>
            <p:nvPr>
              <p:custDataLst>
                <p:tags r:id="rId9"/>
              </p:custDataLst>
            </p:nvPr>
          </p:nvSpPr>
          <p:spPr>
            <a:xfrm>
              <a:off x="10685" y="3157"/>
              <a:ext cx="6423" cy="4000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+mn-ea"/>
                  <a:cs typeface="+mn-ea"/>
                  <a:sym typeface="+mn-ea"/>
                </a:rPr>
                <a:t>现有的减少</a:t>
              </a:r>
              <a:r>
                <a:rPr lang="zh-CN" altLang="en-US" b="1">
                  <a:latin typeface="+mn-ea"/>
                  <a:cs typeface="+mn-ea"/>
                  <a:sym typeface="+mn-ea"/>
                </a:rPr>
                <a:t>显性毒性</a:t>
              </a:r>
              <a:r>
                <a:rPr lang="zh-CN" altLang="en-US">
                  <a:latin typeface="+mn-ea"/>
                  <a:cs typeface="+mn-ea"/>
                  <a:sym typeface="+mn-ea"/>
                </a:rPr>
                <a:t>的方法</a:t>
              </a:r>
              <a:r>
                <a:rPr lang="zh-CN" altLang="en-US" b="1">
                  <a:latin typeface="+mn-ea"/>
                  <a:cs typeface="+mn-ea"/>
                  <a:sym typeface="+mn-ea"/>
                </a:rPr>
                <a:t>不一定提升</a:t>
              </a:r>
              <a:r>
                <a:rPr lang="en-US" altLang="zh-CN" b="1">
                  <a:latin typeface="+mn-ea"/>
                  <a:cs typeface="+mn-ea"/>
                  <a:sym typeface="+mn-ea"/>
                </a:rPr>
                <a:t>LLM </a:t>
              </a:r>
              <a:r>
                <a:rPr lang="zh-CN" altLang="en-US" b="1">
                  <a:latin typeface="+mn-ea"/>
                  <a:cs typeface="+mn-ea"/>
                  <a:sym typeface="+mn-ea"/>
                </a:rPr>
                <a:t>的人格测试表现</a:t>
              </a:r>
              <a:endParaRPr lang="zh-CN" altLang="en-US" b="1">
                <a:latin typeface="+mn-ea"/>
                <a:cs typeface="+mn-ea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1400">
                  <a:sym typeface="+mn-ea"/>
                </a:rPr>
                <a:t>1. </a:t>
              </a:r>
              <a:r>
                <a:rPr lang="zh-CN" sz="1400">
                  <a:sym typeface="+mn-ea"/>
                </a:rPr>
                <a:t>和</a:t>
              </a:r>
              <a:r>
                <a:rPr lang="en-US" altLang="zh-CN" sz="1400">
                  <a:sym typeface="+mn-ea"/>
                </a:rPr>
                <a:t>GPT-3</a:t>
              </a:r>
              <a:r>
                <a:rPr lang="zh-CN" altLang="en-US" sz="1400">
                  <a:sym typeface="+mn-ea"/>
                </a:rPr>
                <a:t>相比，其他</a:t>
              </a:r>
              <a:r>
                <a:rPr lang="en-US" altLang="zh-CN" sz="1400">
                  <a:sym typeface="+mn-ea"/>
                </a:rPr>
                <a:t>GPT</a:t>
              </a:r>
              <a:r>
                <a:rPr lang="zh-CN" altLang="en-US" sz="1400">
                  <a:sym typeface="+mn-ea"/>
                </a:rPr>
                <a:t>微调模型输出毒性内容较少，但它们马基雅维利主义和自恋特质上的得分高于</a:t>
              </a:r>
              <a:r>
                <a:rPr lang="en-US" altLang="zh-CN" sz="1400">
                  <a:sym typeface="+mn-ea"/>
                </a:rPr>
                <a:t> GPT-3</a:t>
              </a:r>
              <a:endParaRPr lang="en-US" altLang="zh-CN" sz="1400"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1400">
                  <a:sym typeface="+mn-ea"/>
                </a:rPr>
                <a:t>2. </a:t>
              </a:r>
              <a:r>
                <a:rPr lang="en-US" altLang="zh-CN" sz="1400"/>
                <a:t>Llama-2-chat-7B 通过</a:t>
              </a:r>
              <a:r>
                <a:rPr lang="zh-CN" altLang="en-US" sz="1400"/>
                <a:t>人类反馈</a:t>
              </a:r>
              <a:r>
                <a:rPr lang="en-US" altLang="zh-CN" sz="1400"/>
                <a:t>（RLHF）训练</a:t>
              </a:r>
              <a:r>
                <a:rPr lang="zh-CN" altLang="en-US" sz="1400"/>
                <a:t>，以减少显性毒性，但所有得分都高于人类得分</a:t>
              </a:r>
              <a:endParaRPr lang="en-US" altLang="zh-CN" sz="1400"/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10"/>
              </p:custDataLst>
            </p:nvPr>
          </p:nvSpPr>
          <p:spPr>
            <a:xfrm>
              <a:off x="10175" y="3046"/>
              <a:ext cx="632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2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459345" y="1397000"/>
            <a:ext cx="4402455" cy="1459865"/>
            <a:chOff x="10175" y="3046"/>
            <a:chExt cx="6933" cy="2299"/>
          </a:xfrm>
        </p:grpSpPr>
        <p:sp>
          <p:nvSpPr>
            <p:cNvPr id="39" name="文本框 38"/>
            <p:cNvSpPr txBox="1"/>
            <p:nvPr>
              <p:custDataLst>
                <p:tags r:id="rId11"/>
              </p:custDataLst>
            </p:nvPr>
          </p:nvSpPr>
          <p:spPr>
            <a:xfrm>
              <a:off x="10685" y="3157"/>
              <a:ext cx="6423" cy="2188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除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GPT-4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Psychopathy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上的得分之外，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LLMs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SD-3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测试的所有特质上得分均高于人类平均水平，表明其具有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相对负面的性格模式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2"/>
              </p:custDataLst>
            </p:nvPr>
          </p:nvSpPr>
          <p:spPr>
            <a:xfrm>
              <a:off x="10175" y="3046"/>
              <a:ext cx="65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1.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17880" y="3991610"/>
            <a:ext cx="6303010" cy="28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315" y="1818005"/>
            <a:ext cx="4042410" cy="214503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3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76275" y="1208405"/>
            <a:ext cx="263842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FS        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范围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[8,56]</a:t>
            </a:r>
            <a:endParaRPr lang="en-US" altLang="zh-CN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SWLS  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范围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[5,35]</a:t>
            </a:r>
            <a:endParaRPr lang="en-US" altLang="zh-CN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8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449185" y="2792730"/>
            <a:ext cx="4402455" cy="823595"/>
            <a:chOff x="10175" y="3046"/>
            <a:chExt cx="6933" cy="1297"/>
          </a:xfrm>
        </p:grpSpPr>
        <p:sp>
          <p:nvSpPr>
            <p:cNvPr id="36" name="文本框 35"/>
            <p:cNvSpPr txBox="1"/>
            <p:nvPr>
              <p:custDataLst>
                <p:tags r:id="rId9"/>
              </p:custDataLst>
            </p:nvPr>
          </p:nvSpPr>
          <p:spPr>
            <a:xfrm>
              <a:off x="10685" y="3157"/>
              <a:ext cx="6423" cy="1186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+mn-ea"/>
                  <a:cs typeface="+mn-ea"/>
                  <a:sym typeface="+mn-ea"/>
                </a:rPr>
                <a:t>现有的减少</a:t>
              </a:r>
              <a:r>
                <a:rPr lang="zh-CN" altLang="en-US" b="1">
                  <a:latin typeface="+mn-ea"/>
                  <a:cs typeface="+mn-ea"/>
                  <a:sym typeface="+mn-ea"/>
                </a:rPr>
                <a:t>显性毒性</a:t>
              </a:r>
              <a:r>
                <a:rPr lang="zh-CN" altLang="en-US">
                  <a:latin typeface="+mn-ea"/>
                  <a:cs typeface="+mn-ea"/>
                  <a:sym typeface="+mn-ea"/>
                </a:rPr>
                <a:t>的方法</a:t>
              </a:r>
              <a:r>
                <a:rPr lang="zh-CN" altLang="en-US" b="1">
                  <a:latin typeface="+mn-ea"/>
                  <a:cs typeface="+mn-ea"/>
                  <a:sym typeface="+mn-ea"/>
                </a:rPr>
                <a:t>不一定提升</a:t>
              </a:r>
              <a:r>
                <a:rPr lang="en-US" altLang="zh-CN" b="1">
                  <a:latin typeface="+mn-ea"/>
                  <a:cs typeface="+mn-ea"/>
                  <a:sym typeface="+mn-ea"/>
                </a:rPr>
                <a:t>LLM </a:t>
              </a:r>
              <a:r>
                <a:rPr lang="zh-CN" altLang="en-US" b="1">
                  <a:latin typeface="+mn-ea"/>
                  <a:cs typeface="+mn-ea"/>
                  <a:sym typeface="+mn-ea"/>
                </a:rPr>
                <a:t>的人格测试表现</a:t>
              </a: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10"/>
              </p:custDataLst>
            </p:nvPr>
          </p:nvSpPr>
          <p:spPr>
            <a:xfrm>
              <a:off x="10175" y="3046"/>
              <a:ext cx="632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2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459345" y="1397000"/>
            <a:ext cx="4402455" cy="1459865"/>
            <a:chOff x="10175" y="3046"/>
            <a:chExt cx="6933" cy="2299"/>
          </a:xfrm>
        </p:grpSpPr>
        <p:sp>
          <p:nvSpPr>
            <p:cNvPr id="39" name="文本框 38"/>
            <p:cNvSpPr txBox="1"/>
            <p:nvPr>
              <p:custDataLst>
                <p:tags r:id="rId11"/>
              </p:custDataLst>
            </p:nvPr>
          </p:nvSpPr>
          <p:spPr>
            <a:xfrm>
              <a:off x="10685" y="3157"/>
              <a:ext cx="6423" cy="2188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除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GPT-4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Psychopathy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上的得分之外，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LLMs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SD-3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测试的所有特质上得分均高于人类平均水平，表明其具有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相对负面的性格模式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2"/>
              </p:custDataLst>
            </p:nvPr>
          </p:nvSpPr>
          <p:spPr>
            <a:xfrm>
              <a:off x="10175" y="3046"/>
              <a:ext cx="65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1.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377315" y="3343910"/>
            <a:ext cx="4043045" cy="28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449185" y="3596640"/>
            <a:ext cx="4402455" cy="1854835"/>
            <a:chOff x="10175" y="3046"/>
            <a:chExt cx="6933" cy="2921"/>
          </a:xfrm>
        </p:grpSpPr>
        <p:sp>
          <p:nvSpPr>
            <p:cNvPr id="17" name="文本框 16"/>
            <p:cNvSpPr txBox="1"/>
            <p:nvPr>
              <p:custDataLst>
                <p:tags r:id="rId13"/>
              </p:custDataLst>
            </p:nvPr>
          </p:nvSpPr>
          <p:spPr>
            <a:xfrm>
              <a:off x="10685" y="3157"/>
              <a:ext cx="6423" cy="2810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GPT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系列中经过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指令微调的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LLMs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幸福感测试中得分较高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。其中，使用最多数据进行指令微调的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gpt-4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的得分甚至属于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“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极度满意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”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类别。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15000"/>
                </a:lnSpc>
                <a:spcAft>
                  <a:spcPts val="600"/>
                </a:spcAft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4"/>
              </p:custDataLst>
            </p:nvPr>
          </p:nvSpPr>
          <p:spPr>
            <a:xfrm>
              <a:off x="10175" y="3046"/>
              <a:ext cx="643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3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5975" y="3822065"/>
            <a:ext cx="5869940" cy="13144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855" y="5193030"/>
            <a:ext cx="6369685" cy="1360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76275" y="1208405"/>
            <a:ext cx="263842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LLMs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的人格特征分析</a:t>
            </a:r>
            <a:endParaRPr lang="zh-CN" altLang="en-US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4" name="矩形 3"/>
            <p:cNvSpPr/>
            <p:nvPr>
              <p:custDataLst>
                <p:tags r:id="rId6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770890" y="1642110"/>
            <a:ext cx="263842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en-US" sz="1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SD-3   </a:t>
            </a:r>
            <a:r>
              <a:rPr lang="zh-CN" altLang="en-US" sz="1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范围</a:t>
            </a:r>
            <a:r>
              <a:rPr lang="en-US" altLang="zh-CN" sz="1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[1,5]</a:t>
            </a:r>
            <a:endParaRPr lang="en-US" altLang="zh-CN" sz="14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890" y="1895475"/>
            <a:ext cx="6109970" cy="230251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689225" y="1654810"/>
            <a:ext cx="1605280" cy="483235"/>
            <a:chOff x="4235" y="2944"/>
            <a:chExt cx="2528" cy="761"/>
          </a:xfrm>
        </p:grpSpPr>
        <p:sp>
          <p:nvSpPr>
            <p:cNvPr id="17" name="文本框 16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操纵性、策略性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987800" y="1648460"/>
            <a:ext cx="1605280" cy="483870"/>
            <a:chOff x="4235" y="2944"/>
            <a:chExt cx="2528" cy="762"/>
          </a:xfrm>
        </p:grpSpPr>
        <p:sp>
          <p:nvSpPr>
            <p:cNvPr id="22" name="文本框 21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自恋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267325" y="1642110"/>
            <a:ext cx="1605280" cy="483870"/>
            <a:chOff x="4235" y="2944"/>
            <a:chExt cx="2528" cy="762"/>
          </a:xfrm>
        </p:grpSpPr>
        <p:sp>
          <p:nvSpPr>
            <p:cNvPr id="28" name="文本框 27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精神病态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51435" y="4530725"/>
            <a:ext cx="6880860" cy="2141220"/>
            <a:chOff x="0" y="7152"/>
            <a:chExt cx="13052" cy="3741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7579"/>
              <a:ext cx="13052" cy="3315"/>
            </a:xfrm>
            <a:prstGeom prst="rect">
              <a:avLst/>
            </a:prstGeom>
          </p:spPr>
        </p:pic>
        <p:grpSp>
          <p:nvGrpSpPr>
            <p:cNvPr id="51" name="组合 50"/>
            <p:cNvGrpSpPr/>
            <p:nvPr/>
          </p:nvGrpSpPr>
          <p:grpSpPr>
            <a:xfrm>
              <a:off x="4550" y="7152"/>
              <a:ext cx="2528" cy="762"/>
              <a:chOff x="4235" y="2944"/>
              <a:chExt cx="2528" cy="762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4235" y="2944"/>
                <a:ext cx="2528" cy="527"/>
              </a:xfrm>
              <a:prstGeom prst="rect">
                <a:avLst/>
              </a:prstGeom>
              <a:noFill/>
            </p:spPr>
            <p:txBody>
              <a:bodyPr wrap="square" bIns="71755" rtlCol="0" anchor="t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ClrTx/>
                  <a:buSzTx/>
                  <a:buFontTx/>
                </a:pPr>
                <a:r>
                  <a:rPr lang="zh-CN" altLang="en-US" sz="12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宜人性</a:t>
                </a:r>
                <a:endPara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5493" y="3333"/>
                <a:ext cx="5" cy="37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8808" y="7170"/>
              <a:ext cx="2528" cy="762"/>
              <a:chOff x="4235" y="2944"/>
              <a:chExt cx="2528" cy="762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235" y="2944"/>
                <a:ext cx="2528" cy="527"/>
              </a:xfrm>
              <a:prstGeom prst="rect">
                <a:avLst/>
              </a:prstGeom>
              <a:noFill/>
            </p:spPr>
            <p:txBody>
              <a:bodyPr wrap="square" bIns="71755" rtlCol="0" anchor="t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ClrTx/>
                  <a:buSzTx/>
                  <a:buFontTx/>
                </a:pPr>
                <a:r>
                  <a:rPr lang="zh-CN" altLang="en-US" sz="12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神经质</a:t>
                </a:r>
                <a:endPara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5493" y="3333"/>
                <a:ext cx="5" cy="37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文本框 41"/>
          <p:cNvSpPr txBox="1"/>
          <p:nvPr>
            <p:custDataLst>
              <p:tags r:id="rId11"/>
            </p:custDataLst>
          </p:nvPr>
        </p:nvSpPr>
        <p:spPr>
          <a:xfrm>
            <a:off x="783590" y="4159885"/>
            <a:ext cx="307530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zh-CN" altLang="en-US" sz="1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大五人格量表</a:t>
            </a:r>
            <a:r>
              <a:rPr lang="en-US" sz="1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  </a:t>
            </a:r>
            <a:r>
              <a:rPr lang="zh-CN" altLang="en-US" sz="1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范围</a:t>
            </a:r>
            <a:r>
              <a:rPr lang="en-US" altLang="zh-CN" sz="1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[1,5]</a:t>
            </a:r>
            <a:endParaRPr lang="en-US" altLang="zh-CN" sz="14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7289165" y="1156970"/>
            <a:ext cx="4402455" cy="1141730"/>
            <a:chOff x="10175" y="3046"/>
            <a:chExt cx="6933" cy="1798"/>
          </a:xfrm>
        </p:grpSpPr>
        <p:sp>
          <p:nvSpPr>
            <p:cNvPr id="50" name="文本框 49"/>
            <p:cNvSpPr txBox="1"/>
            <p:nvPr>
              <p:custDataLst>
                <p:tags r:id="rId12"/>
              </p:custDataLst>
            </p:nvPr>
          </p:nvSpPr>
          <p:spPr>
            <a:xfrm>
              <a:off x="10685" y="3157"/>
              <a:ext cx="6423" cy="1687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GPT-3 </a:t>
              </a:r>
              <a:r>
                <a: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缺乏同理心（低宜人性）、缺乏条理性（低尽责性），以及更易情绪波动（高神经质）</a:t>
              </a: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57" name="文本框 56"/>
            <p:cNvSpPr txBox="1"/>
            <p:nvPr>
              <p:custDataLst>
                <p:tags r:id="rId13"/>
              </p:custDataLst>
            </p:nvPr>
          </p:nvSpPr>
          <p:spPr>
            <a:xfrm>
              <a:off x="10175" y="3046"/>
              <a:ext cx="65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1.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289165" y="2198370"/>
            <a:ext cx="4402455" cy="2083621"/>
            <a:chOff x="10175" y="3046"/>
            <a:chExt cx="6933" cy="4004"/>
          </a:xfrm>
        </p:grpSpPr>
        <p:sp>
          <p:nvSpPr>
            <p:cNvPr id="59" name="文本框 58"/>
            <p:cNvSpPr txBox="1"/>
            <p:nvPr>
              <p:custDataLst>
                <p:tags r:id="rId14"/>
              </p:custDataLst>
            </p:nvPr>
          </p:nvSpPr>
          <p:spPr>
            <a:xfrm>
              <a:off x="10685" y="3157"/>
              <a:ext cx="6423" cy="3893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由于指令微调（instruction fine-tuning）和 RLHF（基于人类反馈的强化学习）提高了安全性，</a:t>
              </a:r>
              <a:r>
                <a: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InstructGPT、GPT-3.5 和 GPT-4</a:t>
              </a:r>
              <a:r>
                <a: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在宜人性、尽责性和开放性（openness）方面得分较高，而神经质得分较低。</a:t>
              </a: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60" name="文本框 59"/>
            <p:cNvSpPr txBox="1"/>
            <p:nvPr>
              <p:custDataLst>
                <p:tags r:id="rId15"/>
              </p:custDataLst>
            </p:nvPr>
          </p:nvSpPr>
          <p:spPr>
            <a:xfrm>
              <a:off x="10175" y="3046"/>
              <a:ext cx="632" cy="1041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2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309485" y="4256405"/>
            <a:ext cx="4402455" cy="1447190"/>
            <a:chOff x="10175" y="3046"/>
            <a:chExt cx="6933" cy="2781"/>
          </a:xfrm>
        </p:grpSpPr>
        <p:sp>
          <p:nvSpPr>
            <p:cNvPr id="62" name="文本框 61"/>
            <p:cNvSpPr txBox="1"/>
            <p:nvPr>
              <p:custDataLst>
                <p:tags r:id="rId16"/>
              </p:custDataLst>
            </p:nvPr>
          </p:nvSpPr>
          <p:spPr>
            <a:xfrm>
              <a:off x="10685" y="3157"/>
              <a:ext cx="6423" cy="2670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nstructGPT、GPT-3.5 和 GPT-4 </a:t>
              </a:r>
              <a:r>
                <a: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在马基雅维利主义和自恋上得分高于 GPT-3，这些模型仍可能表现出不真诚和矫揉造作的倾向。</a:t>
              </a: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17"/>
              </p:custDataLst>
            </p:nvPr>
          </p:nvSpPr>
          <p:spPr>
            <a:xfrm>
              <a:off x="10175" y="3046"/>
              <a:ext cx="632" cy="1041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3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299325" y="5587365"/>
            <a:ext cx="4402455" cy="810759"/>
            <a:chOff x="10175" y="3046"/>
            <a:chExt cx="6933" cy="1558"/>
          </a:xfrm>
        </p:grpSpPr>
        <p:sp>
          <p:nvSpPr>
            <p:cNvPr id="65" name="文本框 64"/>
            <p:cNvSpPr txBox="1"/>
            <p:nvPr>
              <p:custDataLst>
                <p:tags r:id="rId18"/>
              </p:custDataLst>
            </p:nvPr>
          </p:nvSpPr>
          <p:spPr>
            <a:xfrm>
              <a:off x="10685" y="3157"/>
              <a:ext cx="6423" cy="1447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Llama-2-chat-7B由于较高的马基雅维利主义而更倾向于欺骗和谄媚</a:t>
              </a: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66" name="文本框 65"/>
            <p:cNvSpPr txBox="1"/>
            <p:nvPr>
              <p:custDataLst>
                <p:tags r:id="rId19"/>
              </p:custDataLst>
            </p:nvPr>
          </p:nvSpPr>
          <p:spPr>
            <a:xfrm>
              <a:off x="10175" y="3046"/>
              <a:ext cx="632" cy="1041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4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1423388" y="4583573"/>
            <a:ext cx="1332732" cy="30162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外向性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611598" y="4615323"/>
            <a:ext cx="1332732" cy="30162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尽责性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622008" y="4615323"/>
            <a:ext cx="1332732" cy="30162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开放性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76275" y="1246505"/>
            <a:ext cx="681609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直接偏好优化（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Direct Preference Optimization</a:t>
            </a:r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，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DPO</a:t>
            </a:r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>
          <a:xfrm>
            <a:off x="676275" y="1779905"/>
            <a:ext cx="10841355" cy="745490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DPO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人类对模型生成内容的偏好数据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（例如，对两个输出的排序或评分），直接调整模型的参数，使其更倾向于生成人类偏好的内容。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8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782320" y="2780665"/>
            <a:ext cx="10841355" cy="1595755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收集偏好数据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定义偏好损失函数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Bradley-Terry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模型或其他模型建模人类偏好，并转化为可优化的目标函数。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优化模型参数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：通过梯度下降等优化方法，直接调整模型参数以最小化偏好损失函数。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RLHF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不同，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DPO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不需要训练额外的奖励模型或使用复杂的强化学习算法。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676275" y="1246505"/>
            <a:ext cx="681609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直接偏好优化（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Direct Preference Optimization</a:t>
            </a:r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，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DPO</a:t>
            </a:r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75" y="1779905"/>
            <a:ext cx="10841355" cy="745490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DPO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人类对模型生成内容的偏好数据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（例如，对两个输出的排序或评分），直接调整模型的参数，使其更倾向于生成人类偏好的内容。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6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90245" y="2643505"/>
            <a:ext cx="10841355" cy="745490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Llama-2-chat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27,540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条高质量注释数据进行指令微调，而后通过安全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RLHF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>
                <a:sym typeface="+mn-ea"/>
              </a:rPr>
              <a:t>基于人类反馈的强化学习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）进一步调整。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5170" y="3484245"/>
            <a:ext cx="10841355" cy="745490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然而，该微调过程主要关注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降低句子级别的毒性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，没有涉及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心理学相关任务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所以通过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DPO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微调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Llama-2-chat-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7B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以改善其人格模式。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815" y="4582795"/>
            <a:ext cx="9527540" cy="19138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64910" y="4446905"/>
            <a:ext cx="4064000" cy="36449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1400">
                <a:sym typeface="+mn-ea"/>
              </a:rPr>
              <a:t> GPT-3.5 </a:t>
            </a:r>
            <a:r>
              <a:rPr lang="zh-CN" altLang="en-US" sz="1400">
                <a:sym typeface="+mn-ea"/>
              </a:rPr>
              <a:t>生成对应的</a:t>
            </a:r>
            <a:r>
              <a:rPr lang="en-US" altLang="zh-CN" sz="1400">
                <a:sym typeface="+mn-ea"/>
              </a:rPr>
              <a:t>“</a:t>
            </a:r>
            <a:r>
              <a:rPr lang="zh-CN" altLang="en-US" sz="1400">
                <a:sym typeface="+mn-ea"/>
              </a:rPr>
              <a:t>被拒文本</a:t>
            </a:r>
            <a:r>
              <a:rPr lang="en-US" altLang="zh-CN" sz="1400">
                <a:sym typeface="+mn-ea"/>
              </a:rPr>
              <a:t>”</a:t>
            </a:r>
            <a:r>
              <a:rPr lang="zh-CN" altLang="en-US" sz="1400">
                <a:sym typeface="+mn-ea"/>
              </a:rPr>
              <a:t>及解释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5" grpId="0"/>
      <p:bldP spid="20" grpId="1"/>
      <p:bldP spid="28" grpId="1"/>
      <p:bldP spid="5" grpId="1"/>
      <p:bldP spid="6" grpId="0"/>
      <p:bldP spid="6" grpId="1"/>
      <p:bldP spid="10" grpId="0"/>
      <p:bldP spid="1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76275" y="1212215"/>
            <a:ext cx="681609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直接偏好优化（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Direct Preference Optimization</a:t>
            </a:r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，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DPO</a:t>
            </a:r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）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6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7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05" y="1871980"/>
            <a:ext cx="7543800" cy="1743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1705" y="3484245"/>
            <a:ext cx="1605280" cy="30162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DPO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微调后的模型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782320" y="4025265"/>
            <a:ext cx="10243185" cy="2540635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通过使用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DPO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Llama-2-chat-7B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BFI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问答对的微调，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SD-3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三个特质上的得分均降低，表明其人格模式更积极和稳定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，可以有效减少其黑暗人格模式，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并更倾向于非暴力和安全的回应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17825" y="1793240"/>
            <a:ext cx="1605280" cy="483235"/>
            <a:chOff x="4235" y="2944"/>
            <a:chExt cx="2528" cy="761"/>
          </a:xfrm>
        </p:grpSpPr>
        <p:sp>
          <p:nvSpPr>
            <p:cNvPr id="15" name="文本框 14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操纵性、策略性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511675" y="1786890"/>
            <a:ext cx="1605280" cy="483870"/>
            <a:chOff x="4235" y="2944"/>
            <a:chExt cx="2528" cy="762"/>
          </a:xfrm>
        </p:grpSpPr>
        <p:sp>
          <p:nvSpPr>
            <p:cNvPr id="19" name="文本框 18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自恋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038850" y="1780540"/>
            <a:ext cx="1605280" cy="483870"/>
            <a:chOff x="4235" y="2944"/>
            <a:chExt cx="2528" cy="762"/>
          </a:xfrm>
        </p:grpSpPr>
        <p:sp>
          <p:nvSpPr>
            <p:cNvPr id="24" name="文本框 23"/>
            <p:cNvSpPr txBox="1"/>
            <p:nvPr/>
          </p:nvSpPr>
          <p:spPr>
            <a:xfrm>
              <a:off x="4235" y="2944"/>
              <a:ext cx="2528" cy="47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精神病态</a:t>
              </a:r>
              <a:endPara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493" y="3333"/>
              <a:ext cx="5" cy="3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6" name="文本框 5"/>
            <p:cNvSpPr txBox="1"/>
            <p:nvPr/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总结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Conclusion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6" name="矩形 35"/>
            <p:cNvSpPr/>
            <p:nvPr>
              <p:custDataLst>
                <p:tags r:id="rId1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6275" y="1246505"/>
            <a:ext cx="721550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评估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LLM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的心理安全性</a:t>
            </a:r>
            <a:endParaRPr lang="zh-CN" altLang="en-US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>
            <p:custDataLst>
              <p:tags r:id="rId6"/>
            </p:custDataLst>
          </p:nvPr>
        </p:nvGrpSpPr>
        <p:grpSpPr>
          <a:xfrm>
            <a:off x="677545" y="2336165"/>
            <a:ext cx="10543540" cy="541655"/>
            <a:chOff x="1067" y="3627"/>
            <a:chExt cx="16604" cy="853"/>
          </a:xfrm>
        </p:grpSpPr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1577" y="3738"/>
              <a:ext cx="16094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评估这五种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LLM 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在两个人格测试（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SD-3 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BFI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）以及两个幸福感测试（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FS 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SWLS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）上的表现。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8"/>
              </p:custDataLst>
            </p:nvPr>
          </p:nvSpPr>
          <p:spPr>
            <a:xfrm>
              <a:off x="1067" y="3627"/>
              <a:ext cx="707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2.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001395" y="1784350"/>
            <a:ext cx="4754880" cy="43497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无偏评估框架，评估五个大模型的心理安全性</a:t>
            </a:r>
            <a:endParaRPr lang="zh-CN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677545" y="1713865"/>
            <a:ext cx="417830" cy="54165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2000" b="1" i="1">
                <a:solidFill>
                  <a:srgbClr val="2F5597"/>
                </a:solidFill>
                <a:latin typeface="Impact" panose="020B0806030902050204" charset="0"/>
                <a:ea typeface="微软雅黑" panose="020B0503020204020204" charset="-122"/>
                <a:cs typeface="Impact" panose="020B0806030902050204" charset="0"/>
                <a:sym typeface="+mn-ea"/>
              </a:rPr>
              <a:t>1.</a:t>
            </a:r>
            <a:r>
              <a:rPr lang="en-US" altLang="zh-CN" sz="2400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 b="1" i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4" name="矩形 33"/>
            <p:cNvSpPr/>
            <p:nvPr>
              <p:custDataLst>
                <p:tags r:id="rId11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12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3"/>
            </p:custDataLst>
          </p:nvPr>
        </p:nvGrpSpPr>
        <p:grpSpPr>
          <a:xfrm>
            <a:off x="667385" y="2886075"/>
            <a:ext cx="9814560" cy="541655"/>
            <a:chOff x="1067" y="3627"/>
            <a:chExt cx="15456" cy="853"/>
          </a:xfrm>
        </p:grpSpPr>
        <p:sp>
          <p:nvSpPr>
            <p:cNvPr id="40" name="文本框 39"/>
            <p:cNvSpPr txBox="1"/>
            <p:nvPr>
              <p:custDataLst>
                <p:tags r:id="rId14"/>
              </p:custDataLst>
            </p:nvPr>
          </p:nvSpPr>
          <p:spPr>
            <a:xfrm>
              <a:off x="1577" y="3738"/>
              <a:ext cx="14946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结果表明，即使经过多个安全性指标的微调，这些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LLM 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仍然未必能展现出积极的人格模式。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15"/>
              </p:custDataLst>
            </p:nvPr>
          </p:nvSpPr>
          <p:spPr>
            <a:xfrm>
              <a:off x="1067" y="3627"/>
              <a:ext cx="71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3.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16"/>
            </p:custDataLst>
          </p:nvPr>
        </p:nvGrpSpPr>
        <p:grpSpPr>
          <a:xfrm>
            <a:off x="679450" y="3429000"/>
            <a:ext cx="9901555" cy="900430"/>
            <a:chOff x="1067" y="3627"/>
            <a:chExt cx="15593" cy="1418"/>
          </a:xfrm>
        </p:grpSpPr>
        <p:sp>
          <p:nvSpPr>
            <p:cNvPr id="43" name="文本框 42"/>
            <p:cNvSpPr txBox="1"/>
            <p:nvPr>
              <p:custDataLst>
                <p:tags r:id="rId17"/>
              </p:custDataLst>
            </p:nvPr>
          </p:nvSpPr>
          <p:spPr>
            <a:xfrm>
              <a:off x="1577" y="3738"/>
              <a:ext cx="15083" cy="1307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使用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直接偏好优化（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Direct Preference Optimization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对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Llama-2-chat-7B 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进行微调，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采用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BFI 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问答对训练，并发现这种方法能有效改善该模型在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SD-3 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测试中的表现。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8"/>
              </p:custDataLst>
            </p:nvPr>
          </p:nvSpPr>
          <p:spPr>
            <a:xfrm>
              <a:off x="1067" y="3627"/>
              <a:ext cx="631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4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19"/>
            </p:custDataLst>
          </p:nvPr>
        </p:nvGrpSpPr>
        <p:grpSpPr>
          <a:xfrm>
            <a:off x="653415" y="4314190"/>
            <a:ext cx="8327390" cy="505460"/>
            <a:chOff x="1067" y="3627"/>
            <a:chExt cx="13114" cy="796"/>
          </a:xfrm>
        </p:grpSpPr>
        <p:sp>
          <p:nvSpPr>
            <p:cNvPr id="46" name="文本框 45"/>
            <p:cNvSpPr txBox="1"/>
            <p:nvPr>
              <p:custDataLst>
                <p:tags r:id="rId20"/>
              </p:custDataLst>
            </p:nvPr>
          </p:nvSpPr>
          <p:spPr>
            <a:xfrm>
              <a:off x="1577" y="3738"/>
              <a:ext cx="12604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建议对</a:t>
              </a: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LLMs </a:t>
              </a: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的心理安全性进行更系统的评估和改，例如采用更广泛的测试。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21"/>
              </p:custDataLst>
            </p:nvPr>
          </p:nvSpPr>
          <p:spPr>
            <a:xfrm>
              <a:off x="1067" y="3627"/>
              <a:ext cx="504" cy="742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5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004099" y="1187455"/>
            <a:ext cx="10175966" cy="4859383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482725" y="5072380"/>
            <a:ext cx="9217660" cy="7270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15000"/>
              </a:lnSpc>
            </a:pPr>
            <a:r>
              <a:rPr lang="zh-CN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</a:rPr>
              <a:t>禚峻汐</a:t>
            </a:r>
            <a:endParaRPr lang="zh-CN" dirty="0">
              <a:solidFill>
                <a:srgbClr val="2F5597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 algn="ctr" fontAlgn="auto">
              <a:lnSpc>
                <a:spcPct val="115000"/>
              </a:lnSpc>
            </a:pPr>
            <a:r>
              <a:rPr lang="en-US" altLang="zh-CN" b="1" dirty="0">
                <a:solidFill>
                  <a:srgbClr val="2F5597"/>
                </a:solidFill>
                <a:latin typeface="华文宋体" panose="02010600040101010101" charset="-122"/>
                <a:ea typeface="华文宋体" panose="02010600040101010101" charset="-122"/>
              </a:rPr>
              <a:t>2025.3.5</a:t>
            </a:r>
            <a:endParaRPr lang="en-US" altLang="zh-CN" b="1" dirty="0">
              <a:solidFill>
                <a:srgbClr val="2F5597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483166" y="183505"/>
            <a:ext cx="7216679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THE END</a:t>
            </a:r>
            <a:endParaRPr lang="en-US" altLang="zh-CN" sz="54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64177" y="2061528"/>
            <a:ext cx="9655810" cy="1198880"/>
          </a:xfrm>
          <a:prstGeom prst="rect">
            <a:avLst/>
          </a:prstGeom>
        </p:spPr>
        <p:txBody>
          <a:bodyPr wrap="square" bIns="45720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360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rPr>
              <a:t>Evaluating Psychological Safety of Large Language Models</a:t>
            </a:r>
            <a:endParaRPr lang="en-US" altLang="zh-CN" sz="3600" dirty="0">
              <a:solidFill>
                <a:srgbClr val="2F5597"/>
              </a:solidFill>
              <a:latin typeface="Georgia" panose="02040502050405020303" pitchFamily="18" charset="0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89272" y="3976370"/>
            <a:ext cx="9405620" cy="51562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15000"/>
              </a:lnSpc>
            </a:pPr>
            <a:r>
              <a:rPr lang="zh-CN" altLang="en-US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评估</a:t>
            </a:r>
            <a:r>
              <a:rPr lang="en-US" altLang="zh-CN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LLM</a:t>
            </a:r>
            <a:r>
              <a:rPr lang="zh-CN" altLang="en-US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的心理安全性</a:t>
            </a:r>
            <a:endParaRPr lang="zh-CN" sz="2400" dirty="0">
              <a:solidFill>
                <a:srgbClr val="2F5597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36245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2"/>
            </p:custDataLst>
          </p:nvPr>
        </p:nvCxnSpPr>
        <p:spPr>
          <a:xfrm flipV="1">
            <a:off x="782320" y="960755"/>
            <a:ext cx="10655935" cy="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40" descr="教室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30200"/>
            <a:ext cx="701040" cy="701040"/>
          </a:xfrm>
          <a:prstGeom prst="rect">
            <a:avLst/>
          </a:prstGeom>
        </p:spPr>
      </p:pic>
      <p:grpSp>
        <p:nvGrpSpPr>
          <p:cNvPr id="34" name="组合 33"/>
          <p:cNvGrpSpPr/>
          <p:nvPr>
            <p:custDataLst>
              <p:tags r:id="rId5"/>
            </p:custDataLst>
          </p:nvPr>
        </p:nvGrpSpPr>
        <p:grpSpPr>
          <a:xfrm rot="0">
            <a:off x="1598295" y="4019550"/>
            <a:ext cx="5640070" cy="747185"/>
            <a:chOff x="8345" y="6128"/>
            <a:chExt cx="9899" cy="1193"/>
          </a:xfrm>
        </p:grpSpPr>
        <p:sp>
          <p:nvSpPr>
            <p:cNvPr id="12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8345" y="6128"/>
              <a:ext cx="3470" cy="718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Xingxuan Li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7"/>
              </p:custDataLst>
            </p:nvPr>
          </p:nvSpPr>
          <p:spPr>
            <a:xfrm>
              <a:off x="8358" y="6722"/>
              <a:ext cx="3885" cy="599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南洋理工大学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博士生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8"/>
              </p:custDataLst>
            </p:nvPr>
          </p:nvSpPr>
          <p:spPr>
            <a:xfrm>
              <a:off x="15001" y="6128"/>
              <a:ext cx="3243" cy="718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Lin QIU 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邱林</a:t>
              </a:r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9"/>
              </p:custDataLst>
            </p:nvPr>
          </p:nvSpPr>
          <p:spPr>
            <a:xfrm>
              <a:off x="15015" y="6722"/>
              <a:ext cx="3229" cy="599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香港大学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副教授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59" name="文本框 58"/>
          <p:cNvSpPr txBox="1"/>
          <p:nvPr>
            <p:custDataLst>
              <p:tags r:id="rId10"/>
            </p:custDataLst>
          </p:nvPr>
        </p:nvSpPr>
        <p:spPr>
          <a:xfrm>
            <a:off x="9188006" y="4006850"/>
            <a:ext cx="1847797" cy="44958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Shafiq Joty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>
            <p:custDataLst>
              <p:tags r:id="rId11"/>
            </p:custDataLst>
          </p:nvPr>
        </p:nvSpPr>
        <p:spPr>
          <a:xfrm>
            <a:off x="9196070" y="4378960"/>
            <a:ext cx="2129155" cy="37528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南洋理工大学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副教授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3" name="图片 62" descr="屏幕截图 2024-09-18 2252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335010" y="4083685"/>
            <a:ext cx="861060" cy="756285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6" name="矩形 35"/>
            <p:cNvSpPr/>
            <p:nvPr>
              <p:custDataLst>
                <p:tags r:id="rId14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15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5795" y="1083945"/>
            <a:ext cx="8720455" cy="2439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6275" y="4019550"/>
            <a:ext cx="895985" cy="8718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84530" y="5039995"/>
            <a:ext cx="2890520" cy="1086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556125" y="5039360"/>
            <a:ext cx="2856230" cy="10642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533265" y="4052570"/>
            <a:ext cx="841375" cy="835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8400415" y="4980940"/>
            <a:ext cx="2745740" cy="110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10" name="文本框 9"/>
            <p:cNvSpPr txBox="1"/>
            <p:nvPr/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背景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Background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1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2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676275" y="1246505"/>
            <a:ext cx="518287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毒性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toxicity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75" y="1779905"/>
            <a:ext cx="8291195" cy="82994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毒性是人工智能（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）领域长期存在的问题，尤其是在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LLMs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生成的内容中。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预训练数据集中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不可避免的有毒信息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LLMs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容易生成可能有害或不适当的内容。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6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03275" y="4191635"/>
            <a:ext cx="204279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毒性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toxicity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656205" y="3555365"/>
            <a:ext cx="471805" cy="1782445"/>
          </a:xfrm>
          <a:prstGeom prst="leftBrace">
            <a:avLst/>
          </a:prstGeom>
          <a:ln>
            <a:solidFill>
              <a:srgbClr val="2F5597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33115" y="3335655"/>
            <a:ext cx="518287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显性毒性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explicit toxicity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33115" y="5108575"/>
            <a:ext cx="518287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隐形毒性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implicit toxicity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0" grpId="1"/>
      <p:bldP spid="28" grpId="1"/>
      <p:bldP spid="7" grpId="0"/>
      <p:bldP spid="10" grpId="0" animBg="1"/>
      <p:bldP spid="11" grpId="0"/>
      <p:bldP spid="12" grpId="0"/>
      <p:bldP spid="7" grpId="1"/>
      <p:bldP spid="10" grpId="1" animBg="1"/>
      <p:bldP spid="11" grpId="1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676275" y="1246505"/>
            <a:ext cx="518287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显性毒性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explicit toxicity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75" y="1779905"/>
            <a:ext cx="8412480" cy="43497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生成冒犯性内容、性别歧视和种族仇恨言论、鼓励非法行为等，这些相对容易识别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6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82320" y="4826635"/>
            <a:ext cx="518287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隐形毒性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implicit toxicity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320" y="5360035"/>
            <a:ext cx="6355080" cy="43497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委婉语、隐喻、偏离社会规范等语言特征，有害且更难察觉。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76" name="组合 375"/>
          <p:cNvGrpSpPr/>
          <p:nvPr/>
        </p:nvGrpSpPr>
        <p:grpSpPr>
          <a:xfrm rot="0">
            <a:off x="680720" y="2575560"/>
            <a:ext cx="2665534" cy="749300"/>
            <a:chOff x="190" y="5906"/>
            <a:chExt cx="4232" cy="1180"/>
          </a:xfrm>
        </p:grpSpPr>
        <p:grpSp>
          <p:nvGrpSpPr>
            <p:cNvPr id="377" name="组合 376"/>
            <p:cNvGrpSpPr/>
            <p:nvPr/>
          </p:nvGrpSpPr>
          <p:grpSpPr>
            <a:xfrm rot="0">
              <a:off x="190" y="6109"/>
              <a:ext cx="531" cy="716"/>
              <a:chOff x="3829408" y="724098"/>
              <a:chExt cx="653001" cy="880335"/>
            </a:xfrm>
          </p:grpSpPr>
          <p:grpSp>
            <p:nvGrpSpPr>
              <p:cNvPr id="378" name="组合 377"/>
              <p:cNvGrpSpPr/>
              <p:nvPr/>
            </p:nvGrpSpPr>
            <p:grpSpPr>
              <a:xfrm>
                <a:off x="3829408" y="724098"/>
                <a:ext cx="653001" cy="880335"/>
                <a:chOff x="4159324" y="292298"/>
                <a:chExt cx="1441243" cy="1942992"/>
              </a:xfrm>
            </p:grpSpPr>
            <p:sp>
              <p:nvSpPr>
                <p:cNvPr id="379" name="矩形: 圆角 1414"/>
                <p:cNvSpPr/>
                <p:nvPr>
                  <p:custDataLst>
                    <p:tags r:id="rId7"/>
                  </p:custDataLst>
                </p:nvPr>
              </p:nvSpPr>
              <p:spPr>
                <a:xfrm rot="5400000">
                  <a:off x="5309589" y="1491685"/>
                  <a:ext cx="290126" cy="2918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DDCE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0" name="矩形: 圆角 1415"/>
                <p:cNvSpPr/>
                <p:nvPr>
                  <p:custDataLst>
                    <p:tags r:id="rId8"/>
                  </p:custDataLst>
                </p:nvPr>
              </p:nvSpPr>
              <p:spPr>
                <a:xfrm rot="5400000">
                  <a:off x="4160176" y="1491685"/>
                  <a:ext cx="290126" cy="2918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BBE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1" name="矩形: 圆角 1416"/>
                <p:cNvSpPr/>
                <p:nvPr>
                  <p:custDataLst>
                    <p:tags r:id="rId9"/>
                  </p:custDataLst>
                </p:nvPr>
              </p:nvSpPr>
              <p:spPr>
                <a:xfrm rot="5400000">
                  <a:off x="4112406" y="920675"/>
                  <a:ext cx="1552191" cy="1077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BBE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2" name="矩形: 圆角 1417"/>
                <p:cNvSpPr/>
                <p:nvPr>
                  <p:custDataLst>
                    <p:tags r:id="rId10"/>
                  </p:custDataLst>
                </p:nvPr>
              </p:nvSpPr>
              <p:spPr>
                <a:xfrm rot="2700000">
                  <a:off x="4123158" y="652747"/>
                  <a:ext cx="585866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: 圆角 1418"/>
                <p:cNvSpPr/>
                <p:nvPr>
                  <p:custDataLst>
                    <p:tags r:id="rId11"/>
                  </p:custDataLst>
                </p:nvPr>
              </p:nvSpPr>
              <p:spPr>
                <a:xfrm rot="2700000">
                  <a:off x="4265477" y="602174"/>
                  <a:ext cx="946635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: 圆角 1419"/>
                <p:cNvSpPr/>
                <p:nvPr>
                  <p:custDataLst>
                    <p:tags r:id="rId12"/>
                  </p:custDataLst>
                </p:nvPr>
              </p:nvSpPr>
              <p:spPr>
                <a:xfrm rot="2700000">
                  <a:off x="4101829" y="967703"/>
                  <a:ext cx="585866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5" name="矩形: 圆角 1420"/>
                <p:cNvSpPr/>
                <p:nvPr>
                  <p:custDataLst>
                    <p:tags r:id="rId13"/>
                  </p:custDataLst>
                </p:nvPr>
              </p:nvSpPr>
              <p:spPr>
                <a:xfrm rot="2700000">
                  <a:off x="4155820" y="938400"/>
                  <a:ext cx="585866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6" name="矩形: 圆角 1421"/>
                <p:cNvSpPr/>
                <p:nvPr>
                  <p:custDataLst>
                    <p:tags r:id="rId14"/>
                  </p:custDataLst>
                </p:nvPr>
              </p:nvSpPr>
              <p:spPr>
                <a:xfrm rot="2700000">
                  <a:off x="4678710" y="590232"/>
                  <a:ext cx="420659" cy="7023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: 圆角 1422"/>
                <p:cNvSpPr/>
                <p:nvPr>
                  <p:custDataLst>
                    <p:tags r:id="rId15"/>
                  </p:custDataLst>
                </p:nvPr>
              </p:nvSpPr>
              <p:spPr>
                <a:xfrm rot="5400000">
                  <a:off x="4714468" y="1214817"/>
                  <a:ext cx="825108" cy="53917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DD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8" name="矩形: 圆角 1423"/>
                <p:cNvSpPr/>
                <p:nvPr>
                  <p:custDataLst>
                    <p:tags r:id="rId16"/>
                  </p:custDataLst>
                </p:nvPr>
              </p:nvSpPr>
              <p:spPr>
                <a:xfrm rot="5400000">
                  <a:off x="4439187" y="1328377"/>
                  <a:ext cx="1033864" cy="73229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DD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9" name="矩形: 圆角 1424"/>
                <p:cNvSpPr/>
                <p:nvPr>
                  <p:custDataLst>
                    <p:tags r:id="rId17"/>
                  </p:custDataLst>
                </p:nvPr>
              </p:nvSpPr>
              <p:spPr>
                <a:xfrm rot="2700000">
                  <a:off x="4211632" y="824121"/>
                  <a:ext cx="585866" cy="4514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: 圆角 1425"/>
                <p:cNvSpPr/>
                <p:nvPr>
                  <p:custDataLst>
                    <p:tags r:id="rId18"/>
                  </p:custDataLst>
                </p:nvPr>
              </p:nvSpPr>
              <p:spPr>
                <a:xfrm rot="2700000">
                  <a:off x="4724796" y="633368"/>
                  <a:ext cx="884780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: 圆角 1426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4857437" y="756070"/>
                  <a:ext cx="509863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2" name="不完整圆 1427"/>
                <p:cNvSpPr/>
                <p:nvPr>
                  <p:custDataLst>
                    <p:tags r:id="rId20"/>
                  </p:custDataLst>
                </p:nvPr>
              </p:nvSpPr>
              <p:spPr>
                <a:xfrm flipH="1">
                  <a:off x="4244136" y="1165200"/>
                  <a:ext cx="223430" cy="435132"/>
                </a:xfrm>
                <a:prstGeom prst="pie">
                  <a:avLst>
                    <a:gd name="adj1" fmla="val 5383716"/>
                    <a:gd name="adj2" fmla="val 1620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ctr"/>
                  <a:endParaRPr lang="zh-CN" altLang="en-US"/>
                </a:p>
              </p:txBody>
            </p:sp>
            <p:sp>
              <p:nvSpPr>
                <p:cNvPr id="393" name="矩形: 圆角 1428"/>
                <p:cNvSpPr/>
                <p:nvPr>
                  <p:custDataLst>
                    <p:tags r:id="rId21"/>
                  </p:custDataLst>
                </p:nvPr>
              </p:nvSpPr>
              <p:spPr>
                <a:xfrm rot="2580756">
                  <a:off x="4747594" y="608346"/>
                  <a:ext cx="509863" cy="3268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4" name="矩形: 圆角 1429"/>
                <p:cNvSpPr/>
                <p:nvPr>
                  <p:custDataLst>
                    <p:tags r:id="rId22"/>
                  </p:custDataLst>
                </p:nvPr>
              </p:nvSpPr>
              <p:spPr>
                <a:xfrm rot="2832214">
                  <a:off x="4465420" y="958755"/>
                  <a:ext cx="256403" cy="4846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: 圆角 1430"/>
                <p:cNvSpPr/>
                <p:nvPr>
                  <p:custDataLst>
                    <p:tags r:id="rId23"/>
                  </p:custDataLst>
                </p:nvPr>
              </p:nvSpPr>
              <p:spPr>
                <a:xfrm rot="1805087">
                  <a:off x="4283781" y="818557"/>
                  <a:ext cx="585866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6" name="矩形: 圆角 1431"/>
                <p:cNvSpPr/>
                <p:nvPr>
                  <p:custDataLst>
                    <p:tags r:id="rId24"/>
                  </p:custDataLst>
                </p:nvPr>
              </p:nvSpPr>
              <p:spPr>
                <a:xfrm rot="1800000">
                  <a:off x="4576627" y="892992"/>
                  <a:ext cx="271778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7" name="矩形: 圆角 1432"/>
                <p:cNvSpPr/>
                <p:nvPr>
                  <p:custDataLst>
                    <p:tags r:id="rId25"/>
                  </p:custDataLst>
                </p:nvPr>
              </p:nvSpPr>
              <p:spPr>
                <a:xfrm rot="5400000">
                  <a:off x="4542233" y="1205548"/>
                  <a:ext cx="1030524" cy="7322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DD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8" name="不完整圆 1433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296968" y="1123987"/>
                  <a:ext cx="249421" cy="435132"/>
                </a:xfrm>
                <a:prstGeom prst="pie">
                  <a:avLst>
                    <a:gd name="adj1" fmla="val 5333528"/>
                    <a:gd name="adj2" fmla="val 16199992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: 圆角 1434"/>
                <p:cNvSpPr/>
                <p:nvPr>
                  <p:custDataLst>
                    <p:tags r:id="rId27"/>
                  </p:custDataLst>
                </p:nvPr>
              </p:nvSpPr>
              <p:spPr>
                <a:xfrm rot="5400000">
                  <a:off x="5198507" y="1216940"/>
                  <a:ext cx="310045" cy="1061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0" name="矩形: 圆角 1435"/>
                <p:cNvSpPr/>
                <p:nvPr>
                  <p:custDataLst>
                    <p:tags r:id="rId28"/>
                  </p:custDataLst>
                </p:nvPr>
              </p:nvSpPr>
              <p:spPr>
                <a:xfrm rot="2580756">
                  <a:off x="5121529" y="813178"/>
                  <a:ext cx="391938" cy="3268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01" name="空心弧 52"/>
              <p:cNvSpPr/>
              <p:nvPr>
                <p:custDataLst>
                  <p:tags r:id="rId29"/>
                </p:custDataLst>
              </p:nvPr>
            </p:nvSpPr>
            <p:spPr>
              <a:xfrm>
                <a:off x="4227805" y="1207406"/>
                <a:ext cx="102464" cy="45719"/>
              </a:xfrm>
              <a:custGeom>
                <a:avLst/>
                <a:gdLst>
                  <a:gd name="connsiteX0" fmla="*/ 15844 w 512865"/>
                  <a:gd name="connsiteY0" fmla="*/ 152667 h 466912"/>
                  <a:gd name="connsiteX1" fmla="*/ 256322 w 512865"/>
                  <a:gd name="connsiteY1" fmla="*/ 0 h 466912"/>
                  <a:gd name="connsiteX2" fmla="*/ 496931 w 512865"/>
                  <a:gd name="connsiteY2" fmla="*/ 152443 h 466912"/>
                  <a:gd name="connsiteX3" fmla="*/ 405098 w 512865"/>
                  <a:gd name="connsiteY3" fmla="*/ 183377 h 466912"/>
                  <a:gd name="connsiteX4" fmla="*/ 256368 w 512865"/>
                  <a:gd name="connsiteY4" fmla="*/ 96674 h 466912"/>
                  <a:gd name="connsiteX5" fmla="*/ 107705 w 512865"/>
                  <a:gd name="connsiteY5" fmla="*/ 183513 h 466912"/>
                  <a:gd name="connsiteX6" fmla="*/ 15844 w 512865"/>
                  <a:gd name="connsiteY6" fmla="*/ 152667 h 466912"/>
                  <a:gd name="connsiteX0-1" fmla="*/ 0 w 481653"/>
                  <a:gd name="connsiteY0-2" fmla="*/ 152667 h 192359"/>
                  <a:gd name="connsiteX1-3" fmla="*/ 240478 w 481653"/>
                  <a:gd name="connsiteY1-4" fmla="*/ 0 h 192359"/>
                  <a:gd name="connsiteX2-5" fmla="*/ 481087 w 481653"/>
                  <a:gd name="connsiteY2-6" fmla="*/ 152443 h 192359"/>
                  <a:gd name="connsiteX3-7" fmla="*/ 389254 w 481653"/>
                  <a:gd name="connsiteY3-8" fmla="*/ 183377 h 192359"/>
                  <a:gd name="connsiteX4-9" fmla="*/ 240524 w 481653"/>
                  <a:gd name="connsiteY4-10" fmla="*/ 96674 h 192359"/>
                  <a:gd name="connsiteX5-11" fmla="*/ 91861 w 481653"/>
                  <a:gd name="connsiteY5-12" fmla="*/ 183513 h 192359"/>
                  <a:gd name="connsiteX6-13" fmla="*/ 0 w 481653"/>
                  <a:gd name="connsiteY6-14" fmla="*/ 152667 h 192359"/>
                  <a:gd name="connsiteX0-15" fmla="*/ 0 w 481765"/>
                  <a:gd name="connsiteY0-16" fmla="*/ 152667 h 211450"/>
                  <a:gd name="connsiteX1-17" fmla="*/ 240478 w 481765"/>
                  <a:gd name="connsiteY1-18" fmla="*/ 0 h 211450"/>
                  <a:gd name="connsiteX2-19" fmla="*/ 481087 w 481765"/>
                  <a:gd name="connsiteY2-20" fmla="*/ 152443 h 211450"/>
                  <a:gd name="connsiteX3-21" fmla="*/ 389254 w 481765"/>
                  <a:gd name="connsiteY3-22" fmla="*/ 183377 h 211450"/>
                  <a:gd name="connsiteX4-23" fmla="*/ 240524 w 481765"/>
                  <a:gd name="connsiteY4-24" fmla="*/ 96674 h 211450"/>
                  <a:gd name="connsiteX5-25" fmla="*/ 91861 w 481765"/>
                  <a:gd name="connsiteY5-26" fmla="*/ 183513 h 211450"/>
                  <a:gd name="connsiteX6-27" fmla="*/ 0 w 481765"/>
                  <a:gd name="connsiteY6-28" fmla="*/ 152667 h 211450"/>
                  <a:gd name="connsiteX0-29" fmla="*/ 0 w 481765"/>
                  <a:gd name="connsiteY0-30" fmla="*/ 152667 h 211450"/>
                  <a:gd name="connsiteX1-31" fmla="*/ 240478 w 481765"/>
                  <a:gd name="connsiteY1-32" fmla="*/ 0 h 211450"/>
                  <a:gd name="connsiteX2-33" fmla="*/ 481087 w 481765"/>
                  <a:gd name="connsiteY2-34" fmla="*/ 152443 h 211450"/>
                  <a:gd name="connsiteX3-35" fmla="*/ 389254 w 481765"/>
                  <a:gd name="connsiteY3-36" fmla="*/ 183377 h 211450"/>
                  <a:gd name="connsiteX4-37" fmla="*/ 240524 w 481765"/>
                  <a:gd name="connsiteY4-38" fmla="*/ 96674 h 211450"/>
                  <a:gd name="connsiteX5-39" fmla="*/ 91861 w 481765"/>
                  <a:gd name="connsiteY5-40" fmla="*/ 183513 h 211450"/>
                  <a:gd name="connsiteX6-41" fmla="*/ 0 w 481765"/>
                  <a:gd name="connsiteY6-42" fmla="*/ 152667 h 211450"/>
                  <a:gd name="connsiteX0-43" fmla="*/ 3242 w 485007"/>
                  <a:gd name="connsiteY0-44" fmla="*/ 152667 h 216408"/>
                  <a:gd name="connsiteX1-45" fmla="*/ 243720 w 485007"/>
                  <a:gd name="connsiteY1-46" fmla="*/ 0 h 216408"/>
                  <a:gd name="connsiteX2-47" fmla="*/ 484329 w 485007"/>
                  <a:gd name="connsiteY2-48" fmla="*/ 152443 h 216408"/>
                  <a:gd name="connsiteX3-49" fmla="*/ 392496 w 485007"/>
                  <a:gd name="connsiteY3-50" fmla="*/ 183377 h 216408"/>
                  <a:gd name="connsiteX4-51" fmla="*/ 243766 w 485007"/>
                  <a:gd name="connsiteY4-52" fmla="*/ 96674 h 216408"/>
                  <a:gd name="connsiteX5-53" fmla="*/ 95103 w 485007"/>
                  <a:gd name="connsiteY5-54" fmla="*/ 183513 h 216408"/>
                  <a:gd name="connsiteX6-55" fmla="*/ 3242 w 485007"/>
                  <a:gd name="connsiteY6-56" fmla="*/ 152667 h 2164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85007" h="216408">
                    <a:moveTo>
                      <a:pt x="3242" y="152667"/>
                    </a:moveTo>
                    <a:cubicBezTo>
                      <a:pt x="40395" y="60966"/>
                      <a:pt x="136360" y="43"/>
                      <a:pt x="243720" y="0"/>
                    </a:cubicBezTo>
                    <a:cubicBezTo>
                      <a:pt x="351065" y="-42"/>
                      <a:pt x="447078" y="60789"/>
                      <a:pt x="484329" y="152443"/>
                    </a:cubicBezTo>
                    <a:cubicBezTo>
                      <a:pt x="491818" y="226254"/>
                      <a:pt x="435807" y="223866"/>
                      <a:pt x="392496" y="183377"/>
                    </a:cubicBezTo>
                    <a:cubicBezTo>
                      <a:pt x="368449" y="131048"/>
                      <a:pt x="309445" y="96651"/>
                      <a:pt x="243766" y="96674"/>
                    </a:cubicBezTo>
                    <a:cubicBezTo>
                      <a:pt x="178071" y="96697"/>
                      <a:pt x="119090" y="131150"/>
                      <a:pt x="95103" y="183513"/>
                    </a:cubicBezTo>
                    <a:cubicBezTo>
                      <a:pt x="62367" y="245198"/>
                      <a:pt x="-16938" y="211632"/>
                      <a:pt x="3242" y="152667"/>
                    </a:cubicBezTo>
                    <a:close/>
                  </a:path>
                </a:pathLst>
              </a:custGeom>
              <a:solidFill>
                <a:srgbClr val="AA7A63"/>
              </a:solidFill>
              <a:ln>
                <a:solidFill>
                  <a:srgbClr val="AA7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矩形: 圆角 1410"/>
              <p:cNvSpPr/>
              <p:nvPr>
                <p:custDataLst>
                  <p:tags r:id="rId30"/>
                </p:custDataLst>
              </p:nvPr>
            </p:nvSpPr>
            <p:spPr>
              <a:xfrm>
                <a:off x="4027552" y="1285405"/>
                <a:ext cx="48922" cy="67076"/>
              </a:xfrm>
              <a:prstGeom prst="roundRect">
                <a:avLst>
                  <a:gd name="adj" fmla="val 50000"/>
                </a:avLst>
              </a:prstGeom>
              <a:solidFill>
                <a:srgbClr val="3232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3" name="矩形: 圆角 1411"/>
              <p:cNvSpPr/>
              <p:nvPr>
                <p:custDataLst>
                  <p:tags r:id="rId31"/>
                </p:custDataLst>
              </p:nvPr>
            </p:nvSpPr>
            <p:spPr>
              <a:xfrm>
                <a:off x="4254118" y="1285128"/>
                <a:ext cx="48239" cy="66139"/>
              </a:xfrm>
              <a:prstGeom prst="roundRect">
                <a:avLst>
                  <a:gd name="adj" fmla="val 50000"/>
                </a:avLst>
              </a:prstGeom>
              <a:solidFill>
                <a:srgbClr val="3232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4" name="空心弧 52"/>
              <p:cNvSpPr/>
              <p:nvPr>
                <p:custDataLst>
                  <p:tags r:id="rId32"/>
                </p:custDataLst>
              </p:nvPr>
            </p:nvSpPr>
            <p:spPr>
              <a:xfrm rot="10800000">
                <a:off x="4093659" y="1406118"/>
                <a:ext cx="153473" cy="68479"/>
              </a:xfrm>
              <a:custGeom>
                <a:avLst/>
                <a:gdLst>
                  <a:gd name="connsiteX0" fmla="*/ 15844 w 512865"/>
                  <a:gd name="connsiteY0" fmla="*/ 152667 h 466912"/>
                  <a:gd name="connsiteX1" fmla="*/ 256322 w 512865"/>
                  <a:gd name="connsiteY1" fmla="*/ 0 h 466912"/>
                  <a:gd name="connsiteX2" fmla="*/ 496931 w 512865"/>
                  <a:gd name="connsiteY2" fmla="*/ 152443 h 466912"/>
                  <a:gd name="connsiteX3" fmla="*/ 405098 w 512865"/>
                  <a:gd name="connsiteY3" fmla="*/ 183377 h 466912"/>
                  <a:gd name="connsiteX4" fmla="*/ 256368 w 512865"/>
                  <a:gd name="connsiteY4" fmla="*/ 96674 h 466912"/>
                  <a:gd name="connsiteX5" fmla="*/ 107705 w 512865"/>
                  <a:gd name="connsiteY5" fmla="*/ 183513 h 466912"/>
                  <a:gd name="connsiteX6" fmla="*/ 15844 w 512865"/>
                  <a:gd name="connsiteY6" fmla="*/ 152667 h 466912"/>
                  <a:gd name="connsiteX0-1" fmla="*/ 0 w 481653"/>
                  <a:gd name="connsiteY0-2" fmla="*/ 152667 h 192359"/>
                  <a:gd name="connsiteX1-3" fmla="*/ 240478 w 481653"/>
                  <a:gd name="connsiteY1-4" fmla="*/ 0 h 192359"/>
                  <a:gd name="connsiteX2-5" fmla="*/ 481087 w 481653"/>
                  <a:gd name="connsiteY2-6" fmla="*/ 152443 h 192359"/>
                  <a:gd name="connsiteX3-7" fmla="*/ 389254 w 481653"/>
                  <a:gd name="connsiteY3-8" fmla="*/ 183377 h 192359"/>
                  <a:gd name="connsiteX4-9" fmla="*/ 240524 w 481653"/>
                  <a:gd name="connsiteY4-10" fmla="*/ 96674 h 192359"/>
                  <a:gd name="connsiteX5-11" fmla="*/ 91861 w 481653"/>
                  <a:gd name="connsiteY5-12" fmla="*/ 183513 h 192359"/>
                  <a:gd name="connsiteX6-13" fmla="*/ 0 w 481653"/>
                  <a:gd name="connsiteY6-14" fmla="*/ 152667 h 192359"/>
                  <a:gd name="connsiteX0-15" fmla="*/ 0 w 481765"/>
                  <a:gd name="connsiteY0-16" fmla="*/ 152667 h 211450"/>
                  <a:gd name="connsiteX1-17" fmla="*/ 240478 w 481765"/>
                  <a:gd name="connsiteY1-18" fmla="*/ 0 h 211450"/>
                  <a:gd name="connsiteX2-19" fmla="*/ 481087 w 481765"/>
                  <a:gd name="connsiteY2-20" fmla="*/ 152443 h 211450"/>
                  <a:gd name="connsiteX3-21" fmla="*/ 389254 w 481765"/>
                  <a:gd name="connsiteY3-22" fmla="*/ 183377 h 211450"/>
                  <a:gd name="connsiteX4-23" fmla="*/ 240524 w 481765"/>
                  <a:gd name="connsiteY4-24" fmla="*/ 96674 h 211450"/>
                  <a:gd name="connsiteX5-25" fmla="*/ 91861 w 481765"/>
                  <a:gd name="connsiteY5-26" fmla="*/ 183513 h 211450"/>
                  <a:gd name="connsiteX6-27" fmla="*/ 0 w 481765"/>
                  <a:gd name="connsiteY6-28" fmla="*/ 152667 h 211450"/>
                  <a:gd name="connsiteX0-29" fmla="*/ 0 w 481765"/>
                  <a:gd name="connsiteY0-30" fmla="*/ 152667 h 211450"/>
                  <a:gd name="connsiteX1-31" fmla="*/ 240478 w 481765"/>
                  <a:gd name="connsiteY1-32" fmla="*/ 0 h 211450"/>
                  <a:gd name="connsiteX2-33" fmla="*/ 481087 w 481765"/>
                  <a:gd name="connsiteY2-34" fmla="*/ 152443 h 211450"/>
                  <a:gd name="connsiteX3-35" fmla="*/ 389254 w 481765"/>
                  <a:gd name="connsiteY3-36" fmla="*/ 183377 h 211450"/>
                  <a:gd name="connsiteX4-37" fmla="*/ 240524 w 481765"/>
                  <a:gd name="connsiteY4-38" fmla="*/ 96674 h 211450"/>
                  <a:gd name="connsiteX5-39" fmla="*/ 91861 w 481765"/>
                  <a:gd name="connsiteY5-40" fmla="*/ 183513 h 211450"/>
                  <a:gd name="connsiteX6-41" fmla="*/ 0 w 481765"/>
                  <a:gd name="connsiteY6-42" fmla="*/ 152667 h 211450"/>
                  <a:gd name="connsiteX0-43" fmla="*/ 3242 w 485007"/>
                  <a:gd name="connsiteY0-44" fmla="*/ 152667 h 216408"/>
                  <a:gd name="connsiteX1-45" fmla="*/ 243720 w 485007"/>
                  <a:gd name="connsiteY1-46" fmla="*/ 0 h 216408"/>
                  <a:gd name="connsiteX2-47" fmla="*/ 484329 w 485007"/>
                  <a:gd name="connsiteY2-48" fmla="*/ 152443 h 216408"/>
                  <a:gd name="connsiteX3-49" fmla="*/ 392496 w 485007"/>
                  <a:gd name="connsiteY3-50" fmla="*/ 183377 h 216408"/>
                  <a:gd name="connsiteX4-51" fmla="*/ 243766 w 485007"/>
                  <a:gd name="connsiteY4-52" fmla="*/ 96674 h 216408"/>
                  <a:gd name="connsiteX5-53" fmla="*/ 95103 w 485007"/>
                  <a:gd name="connsiteY5-54" fmla="*/ 183513 h 216408"/>
                  <a:gd name="connsiteX6-55" fmla="*/ 3242 w 485007"/>
                  <a:gd name="connsiteY6-56" fmla="*/ 152667 h 2164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85007" h="216408">
                    <a:moveTo>
                      <a:pt x="3242" y="152667"/>
                    </a:moveTo>
                    <a:cubicBezTo>
                      <a:pt x="40395" y="60966"/>
                      <a:pt x="136360" y="43"/>
                      <a:pt x="243720" y="0"/>
                    </a:cubicBezTo>
                    <a:cubicBezTo>
                      <a:pt x="351065" y="-42"/>
                      <a:pt x="447078" y="60789"/>
                      <a:pt x="484329" y="152443"/>
                    </a:cubicBezTo>
                    <a:cubicBezTo>
                      <a:pt x="491818" y="226254"/>
                      <a:pt x="435807" y="223866"/>
                      <a:pt x="392496" y="183377"/>
                    </a:cubicBezTo>
                    <a:cubicBezTo>
                      <a:pt x="368449" y="131048"/>
                      <a:pt x="309445" y="96651"/>
                      <a:pt x="243766" y="96674"/>
                    </a:cubicBezTo>
                    <a:cubicBezTo>
                      <a:pt x="178071" y="96697"/>
                      <a:pt x="119090" y="131150"/>
                      <a:pt x="95103" y="183513"/>
                    </a:cubicBezTo>
                    <a:cubicBezTo>
                      <a:pt x="62367" y="245198"/>
                      <a:pt x="-16938" y="211632"/>
                      <a:pt x="3242" y="152667"/>
                    </a:cubicBezTo>
                    <a:close/>
                  </a:path>
                </a:pathLst>
              </a:custGeom>
              <a:solidFill>
                <a:srgbClr val="EAA5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空心弧 52"/>
              <p:cNvSpPr/>
              <p:nvPr>
                <p:custDataLst>
                  <p:tags r:id="rId33"/>
                </p:custDataLst>
              </p:nvPr>
            </p:nvSpPr>
            <p:spPr>
              <a:xfrm>
                <a:off x="4000056" y="1218247"/>
                <a:ext cx="102464" cy="45719"/>
              </a:xfrm>
              <a:custGeom>
                <a:avLst/>
                <a:gdLst>
                  <a:gd name="connsiteX0" fmla="*/ 15844 w 512865"/>
                  <a:gd name="connsiteY0" fmla="*/ 152667 h 466912"/>
                  <a:gd name="connsiteX1" fmla="*/ 256322 w 512865"/>
                  <a:gd name="connsiteY1" fmla="*/ 0 h 466912"/>
                  <a:gd name="connsiteX2" fmla="*/ 496931 w 512865"/>
                  <a:gd name="connsiteY2" fmla="*/ 152443 h 466912"/>
                  <a:gd name="connsiteX3" fmla="*/ 405098 w 512865"/>
                  <a:gd name="connsiteY3" fmla="*/ 183377 h 466912"/>
                  <a:gd name="connsiteX4" fmla="*/ 256368 w 512865"/>
                  <a:gd name="connsiteY4" fmla="*/ 96674 h 466912"/>
                  <a:gd name="connsiteX5" fmla="*/ 107705 w 512865"/>
                  <a:gd name="connsiteY5" fmla="*/ 183513 h 466912"/>
                  <a:gd name="connsiteX6" fmla="*/ 15844 w 512865"/>
                  <a:gd name="connsiteY6" fmla="*/ 152667 h 466912"/>
                  <a:gd name="connsiteX0-1" fmla="*/ 0 w 481653"/>
                  <a:gd name="connsiteY0-2" fmla="*/ 152667 h 192359"/>
                  <a:gd name="connsiteX1-3" fmla="*/ 240478 w 481653"/>
                  <a:gd name="connsiteY1-4" fmla="*/ 0 h 192359"/>
                  <a:gd name="connsiteX2-5" fmla="*/ 481087 w 481653"/>
                  <a:gd name="connsiteY2-6" fmla="*/ 152443 h 192359"/>
                  <a:gd name="connsiteX3-7" fmla="*/ 389254 w 481653"/>
                  <a:gd name="connsiteY3-8" fmla="*/ 183377 h 192359"/>
                  <a:gd name="connsiteX4-9" fmla="*/ 240524 w 481653"/>
                  <a:gd name="connsiteY4-10" fmla="*/ 96674 h 192359"/>
                  <a:gd name="connsiteX5-11" fmla="*/ 91861 w 481653"/>
                  <a:gd name="connsiteY5-12" fmla="*/ 183513 h 192359"/>
                  <a:gd name="connsiteX6-13" fmla="*/ 0 w 481653"/>
                  <a:gd name="connsiteY6-14" fmla="*/ 152667 h 192359"/>
                  <a:gd name="connsiteX0-15" fmla="*/ 0 w 481765"/>
                  <a:gd name="connsiteY0-16" fmla="*/ 152667 h 211450"/>
                  <a:gd name="connsiteX1-17" fmla="*/ 240478 w 481765"/>
                  <a:gd name="connsiteY1-18" fmla="*/ 0 h 211450"/>
                  <a:gd name="connsiteX2-19" fmla="*/ 481087 w 481765"/>
                  <a:gd name="connsiteY2-20" fmla="*/ 152443 h 211450"/>
                  <a:gd name="connsiteX3-21" fmla="*/ 389254 w 481765"/>
                  <a:gd name="connsiteY3-22" fmla="*/ 183377 h 211450"/>
                  <a:gd name="connsiteX4-23" fmla="*/ 240524 w 481765"/>
                  <a:gd name="connsiteY4-24" fmla="*/ 96674 h 211450"/>
                  <a:gd name="connsiteX5-25" fmla="*/ 91861 w 481765"/>
                  <a:gd name="connsiteY5-26" fmla="*/ 183513 h 211450"/>
                  <a:gd name="connsiteX6-27" fmla="*/ 0 w 481765"/>
                  <a:gd name="connsiteY6-28" fmla="*/ 152667 h 211450"/>
                  <a:gd name="connsiteX0-29" fmla="*/ 0 w 481765"/>
                  <a:gd name="connsiteY0-30" fmla="*/ 152667 h 211450"/>
                  <a:gd name="connsiteX1-31" fmla="*/ 240478 w 481765"/>
                  <a:gd name="connsiteY1-32" fmla="*/ 0 h 211450"/>
                  <a:gd name="connsiteX2-33" fmla="*/ 481087 w 481765"/>
                  <a:gd name="connsiteY2-34" fmla="*/ 152443 h 211450"/>
                  <a:gd name="connsiteX3-35" fmla="*/ 389254 w 481765"/>
                  <a:gd name="connsiteY3-36" fmla="*/ 183377 h 211450"/>
                  <a:gd name="connsiteX4-37" fmla="*/ 240524 w 481765"/>
                  <a:gd name="connsiteY4-38" fmla="*/ 96674 h 211450"/>
                  <a:gd name="connsiteX5-39" fmla="*/ 91861 w 481765"/>
                  <a:gd name="connsiteY5-40" fmla="*/ 183513 h 211450"/>
                  <a:gd name="connsiteX6-41" fmla="*/ 0 w 481765"/>
                  <a:gd name="connsiteY6-42" fmla="*/ 152667 h 211450"/>
                  <a:gd name="connsiteX0-43" fmla="*/ 3242 w 485007"/>
                  <a:gd name="connsiteY0-44" fmla="*/ 152667 h 216408"/>
                  <a:gd name="connsiteX1-45" fmla="*/ 243720 w 485007"/>
                  <a:gd name="connsiteY1-46" fmla="*/ 0 h 216408"/>
                  <a:gd name="connsiteX2-47" fmla="*/ 484329 w 485007"/>
                  <a:gd name="connsiteY2-48" fmla="*/ 152443 h 216408"/>
                  <a:gd name="connsiteX3-49" fmla="*/ 392496 w 485007"/>
                  <a:gd name="connsiteY3-50" fmla="*/ 183377 h 216408"/>
                  <a:gd name="connsiteX4-51" fmla="*/ 243766 w 485007"/>
                  <a:gd name="connsiteY4-52" fmla="*/ 96674 h 216408"/>
                  <a:gd name="connsiteX5-53" fmla="*/ 95103 w 485007"/>
                  <a:gd name="connsiteY5-54" fmla="*/ 183513 h 216408"/>
                  <a:gd name="connsiteX6-55" fmla="*/ 3242 w 485007"/>
                  <a:gd name="connsiteY6-56" fmla="*/ 152667 h 2164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85007" h="216408">
                    <a:moveTo>
                      <a:pt x="3242" y="152667"/>
                    </a:moveTo>
                    <a:cubicBezTo>
                      <a:pt x="40395" y="60966"/>
                      <a:pt x="136360" y="43"/>
                      <a:pt x="243720" y="0"/>
                    </a:cubicBezTo>
                    <a:cubicBezTo>
                      <a:pt x="351065" y="-42"/>
                      <a:pt x="447078" y="60789"/>
                      <a:pt x="484329" y="152443"/>
                    </a:cubicBezTo>
                    <a:cubicBezTo>
                      <a:pt x="491818" y="226254"/>
                      <a:pt x="435807" y="223866"/>
                      <a:pt x="392496" y="183377"/>
                    </a:cubicBezTo>
                    <a:cubicBezTo>
                      <a:pt x="368449" y="131048"/>
                      <a:pt x="309445" y="96651"/>
                      <a:pt x="243766" y="96674"/>
                    </a:cubicBezTo>
                    <a:cubicBezTo>
                      <a:pt x="178071" y="96697"/>
                      <a:pt x="119090" y="131150"/>
                      <a:pt x="95103" y="183513"/>
                    </a:cubicBezTo>
                    <a:cubicBezTo>
                      <a:pt x="62367" y="245198"/>
                      <a:pt x="-16938" y="211632"/>
                      <a:pt x="3242" y="152667"/>
                    </a:cubicBezTo>
                    <a:close/>
                  </a:path>
                </a:pathLst>
              </a:custGeom>
              <a:solidFill>
                <a:srgbClr val="AA7A63"/>
              </a:solidFill>
              <a:ln>
                <a:solidFill>
                  <a:srgbClr val="AA7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6" name="组合 405"/>
            <p:cNvGrpSpPr/>
            <p:nvPr/>
          </p:nvGrpSpPr>
          <p:grpSpPr>
            <a:xfrm>
              <a:off x="1168" y="5906"/>
              <a:ext cx="3254" cy="1180"/>
              <a:chOff x="1115" y="5774"/>
              <a:chExt cx="3254" cy="1180"/>
            </a:xfrm>
          </p:grpSpPr>
          <p:sp>
            <p:nvSpPr>
              <p:cNvPr id="407" name="任意多边形 406"/>
              <p:cNvSpPr/>
              <p:nvPr>
                <p:custDataLst>
                  <p:tags r:id="rId34"/>
                </p:custDataLst>
              </p:nvPr>
            </p:nvSpPr>
            <p:spPr>
              <a:xfrm>
                <a:off x="1115" y="5774"/>
                <a:ext cx="3254" cy="1180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2319" h="1180">
                    <a:moveTo>
                      <a:pt x="0" y="0"/>
                    </a:moveTo>
                    <a:lnTo>
                      <a:pt x="192" y="190"/>
                    </a:lnTo>
                    <a:lnTo>
                      <a:pt x="2184" y="190"/>
                    </a:lnTo>
                    <a:cubicBezTo>
                      <a:pt x="2259" y="190"/>
                      <a:pt x="2319" y="250"/>
                      <a:pt x="2319" y="325"/>
                    </a:cubicBezTo>
                    <a:lnTo>
                      <a:pt x="2319" y="1045"/>
                    </a:lnTo>
                    <a:cubicBezTo>
                      <a:pt x="2319" y="1120"/>
                      <a:pt x="2259" y="1180"/>
                      <a:pt x="2184" y="1180"/>
                    </a:cubicBezTo>
                    <a:lnTo>
                      <a:pt x="135" y="1180"/>
                    </a:lnTo>
                    <a:cubicBezTo>
                      <a:pt x="60" y="1180"/>
                      <a:pt x="0" y="1120"/>
                      <a:pt x="0" y="1045"/>
                    </a:cubicBezTo>
                    <a:lnTo>
                      <a:pt x="0" y="325"/>
                    </a:lnTo>
                    <a:cubicBezTo>
                      <a:pt x="0" y="320"/>
                      <a:pt x="0" y="316"/>
                      <a:pt x="1" y="311"/>
                    </a:cubicBezTo>
                    <a:lnTo>
                      <a:pt x="1" y="311"/>
                    </a:lnTo>
                    <a:lnTo>
                      <a:pt x="0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3013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>
                  <a:latin typeface="+mn-ea"/>
                  <a:cs typeface="+mn-ea"/>
                </a:endParaRPr>
              </a:p>
            </p:txBody>
          </p:sp>
          <p:sp>
            <p:nvSpPr>
              <p:cNvPr id="408" name="文本框 407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1144" y="5916"/>
                <a:ext cx="3224" cy="998"/>
              </a:xfrm>
              <a:prstGeom prst="rect">
                <a:avLst/>
              </a:prstGeom>
              <a:noFill/>
            </p:spPr>
            <p:txBody>
              <a:bodyPr wrap="square" bIns="71755" rtlCol="0" anchor="t">
                <a:spAutoFit/>
              </a:bodyPr>
              <a:p>
                <a:pPr indent="0" algn="ctr" fontAlgn="auto">
                  <a:lnSpc>
                    <a:spcPct val="12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我讨厌某个种族的人，我应该怎么对待他们？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37" name="组合 36"/>
          <p:cNvGrpSpPr>
            <a:grpSpLocks noChangeAspect="1"/>
          </p:cNvGrpSpPr>
          <p:nvPr>
            <p:custDataLst>
              <p:tags r:id="rId36"/>
            </p:custDataLst>
          </p:nvPr>
        </p:nvGrpSpPr>
        <p:grpSpPr>
          <a:xfrm rot="0">
            <a:off x="3707765" y="3496310"/>
            <a:ext cx="431165" cy="478790"/>
            <a:chOff x="1848884" y="2221015"/>
            <a:chExt cx="1730979" cy="1870131"/>
          </a:xfrm>
        </p:grpSpPr>
        <p:sp>
          <p:nvSpPr>
            <p:cNvPr id="38" name="矩形: 圆角 129"/>
            <p:cNvSpPr/>
            <p:nvPr>
              <p:custDataLst>
                <p:tags r:id="rId37"/>
              </p:custDataLst>
            </p:nvPr>
          </p:nvSpPr>
          <p:spPr>
            <a:xfrm>
              <a:off x="1848884" y="2818431"/>
              <a:ext cx="1730979" cy="12727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32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39" name="矩形: 圆角 130"/>
            <p:cNvSpPr/>
            <p:nvPr>
              <p:custDataLst>
                <p:tags r:id="rId38"/>
              </p:custDataLst>
            </p:nvPr>
          </p:nvSpPr>
          <p:spPr>
            <a:xfrm>
              <a:off x="2105670" y="2846634"/>
              <a:ext cx="1464606" cy="1203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8" name="矩形: 圆角 131"/>
            <p:cNvSpPr/>
            <p:nvPr>
              <p:custDataLst>
                <p:tags r:id="rId39"/>
              </p:custDataLst>
            </p:nvPr>
          </p:nvSpPr>
          <p:spPr>
            <a:xfrm>
              <a:off x="2105670" y="3020730"/>
              <a:ext cx="1314253" cy="897828"/>
            </a:xfrm>
            <a:prstGeom prst="roundRect">
              <a:avLst>
                <a:gd name="adj" fmla="val 50000"/>
              </a:avLst>
            </a:prstGeom>
            <a:solidFill>
              <a:srgbClr val="32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2" name="椭圆 41"/>
            <p:cNvSpPr/>
            <p:nvPr>
              <p:custDataLst>
                <p:tags r:id="rId40"/>
              </p:custDataLst>
            </p:nvPr>
          </p:nvSpPr>
          <p:spPr>
            <a:xfrm>
              <a:off x="2334771" y="3362148"/>
              <a:ext cx="214987" cy="214987"/>
            </a:xfrm>
            <a:prstGeom prst="ellipse">
              <a:avLst/>
            </a:prstGeom>
            <a:solidFill>
              <a:srgbClr val="C1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3" name="椭圆 42"/>
            <p:cNvSpPr/>
            <p:nvPr>
              <p:custDataLst>
                <p:tags r:id="rId41"/>
              </p:custDataLst>
            </p:nvPr>
          </p:nvSpPr>
          <p:spPr>
            <a:xfrm>
              <a:off x="3007935" y="3362145"/>
              <a:ext cx="214987" cy="214987"/>
            </a:xfrm>
            <a:prstGeom prst="ellipse">
              <a:avLst/>
            </a:prstGeom>
            <a:solidFill>
              <a:srgbClr val="C1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4" name="矩形: 圆角 134"/>
            <p:cNvSpPr/>
            <p:nvPr>
              <p:custDataLst>
                <p:tags r:id="rId42"/>
              </p:custDataLst>
            </p:nvPr>
          </p:nvSpPr>
          <p:spPr>
            <a:xfrm rot="3855594">
              <a:off x="2028932" y="2528595"/>
              <a:ext cx="488722" cy="136548"/>
            </a:xfrm>
            <a:prstGeom prst="roundRect">
              <a:avLst>
                <a:gd name="adj" fmla="val 39690"/>
              </a:avLst>
            </a:prstGeom>
            <a:solidFill>
              <a:srgbClr val="32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6" name="椭圆 45"/>
            <p:cNvSpPr/>
            <p:nvPr>
              <p:custDataLst>
                <p:tags r:id="rId43"/>
              </p:custDataLst>
            </p:nvPr>
          </p:nvSpPr>
          <p:spPr>
            <a:xfrm>
              <a:off x="2025494" y="2221015"/>
              <a:ext cx="270781" cy="270781"/>
            </a:xfrm>
            <a:prstGeom prst="ellipse">
              <a:avLst/>
            </a:prstGeom>
            <a:solidFill>
              <a:srgbClr val="C1DAFF"/>
            </a:solidFill>
            <a:ln>
              <a:solidFill>
                <a:srgbClr val="32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7" name="矩形: 圆角 136"/>
            <p:cNvSpPr/>
            <p:nvPr>
              <p:custDataLst>
                <p:tags r:id="rId44"/>
              </p:custDataLst>
            </p:nvPr>
          </p:nvSpPr>
          <p:spPr>
            <a:xfrm rot="7200000">
              <a:off x="2912450" y="2547835"/>
              <a:ext cx="488722" cy="136548"/>
            </a:xfrm>
            <a:prstGeom prst="roundRect">
              <a:avLst>
                <a:gd name="adj" fmla="val 39690"/>
              </a:avLst>
            </a:prstGeom>
            <a:solidFill>
              <a:srgbClr val="32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54" name="椭圆 53"/>
            <p:cNvSpPr/>
            <p:nvPr>
              <p:custDataLst>
                <p:tags r:id="rId45"/>
              </p:custDataLst>
            </p:nvPr>
          </p:nvSpPr>
          <p:spPr>
            <a:xfrm>
              <a:off x="3149142" y="2254923"/>
              <a:ext cx="270781" cy="270781"/>
            </a:xfrm>
            <a:prstGeom prst="ellipse">
              <a:avLst/>
            </a:prstGeom>
            <a:solidFill>
              <a:srgbClr val="C1DAFF"/>
            </a:solidFill>
            <a:ln>
              <a:solidFill>
                <a:srgbClr val="32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55" name="不完整圆 138"/>
            <p:cNvSpPr/>
            <p:nvPr>
              <p:custDataLst>
                <p:tags r:id="rId46"/>
              </p:custDataLst>
            </p:nvPr>
          </p:nvSpPr>
          <p:spPr>
            <a:xfrm>
              <a:off x="2628213" y="3544445"/>
              <a:ext cx="337962" cy="234401"/>
            </a:xfrm>
            <a:prstGeom prst="pie">
              <a:avLst>
                <a:gd name="adj1" fmla="val 0"/>
                <a:gd name="adj2" fmla="val 10768128"/>
              </a:avLst>
            </a:prstGeom>
            <a:solidFill>
              <a:srgbClr val="C1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56" name="任意多边形: 形状 139"/>
            <p:cNvSpPr/>
            <p:nvPr>
              <p:custDataLst>
                <p:tags r:id="rId47"/>
              </p:custDataLst>
            </p:nvPr>
          </p:nvSpPr>
          <p:spPr>
            <a:xfrm>
              <a:off x="2405435" y="2243911"/>
              <a:ext cx="613215" cy="252873"/>
            </a:xfrm>
            <a:custGeom>
              <a:avLst/>
              <a:gdLst>
                <a:gd name="connsiteX0" fmla="*/ 0 w 205317"/>
                <a:gd name="connsiteY0" fmla="*/ 80433 h 84667"/>
                <a:gd name="connsiteX1" fmla="*/ 35984 w 205317"/>
                <a:gd name="connsiteY1" fmla="*/ 0 h 84667"/>
                <a:gd name="connsiteX2" fmla="*/ 84667 w 205317"/>
                <a:gd name="connsiteY2" fmla="*/ 84667 h 84667"/>
                <a:gd name="connsiteX3" fmla="*/ 114300 w 205317"/>
                <a:gd name="connsiteY3" fmla="*/ 2117 h 84667"/>
                <a:gd name="connsiteX4" fmla="*/ 152400 w 205317"/>
                <a:gd name="connsiteY4" fmla="*/ 74083 h 84667"/>
                <a:gd name="connsiteX5" fmla="*/ 171450 w 205317"/>
                <a:gd name="connsiteY5" fmla="*/ 35983 h 84667"/>
                <a:gd name="connsiteX6" fmla="*/ 205317 w 205317"/>
                <a:gd name="connsiteY6" fmla="*/ 38100 h 8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317" h="84667">
                  <a:moveTo>
                    <a:pt x="0" y="80433"/>
                  </a:moveTo>
                  <a:lnTo>
                    <a:pt x="35984" y="0"/>
                  </a:lnTo>
                  <a:lnTo>
                    <a:pt x="84667" y="84667"/>
                  </a:lnTo>
                  <a:lnTo>
                    <a:pt x="114300" y="2117"/>
                  </a:lnTo>
                  <a:lnTo>
                    <a:pt x="152400" y="74083"/>
                  </a:lnTo>
                  <a:lnTo>
                    <a:pt x="171450" y="35983"/>
                  </a:lnTo>
                  <a:lnTo>
                    <a:pt x="205317" y="38100"/>
                  </a:lnTo>
                </a:path>
              </a:pathLst>
            </a:custGeom>
            <a:noFill/>
            <a:ln w="28575">
              <a:solidFill>
                <a:srgbClr val="32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 rot="0" flipH="1">
            <a:off x="1018645" y="3465830"/>
            <a:ext cx="2557958" cy="749300"/>
            <a:chOff x="1154" y="5774"/>
            <a:chExt cx="2607" cy="1180"/>
          </a:xfrm>
        </p:grpSpPr>
        <p:sp>
          <p:nvSpPr>
            <p:cNvPr id="61" name="任意多边形 60"/>
            <p:cNvSpPr/>
            <p:nvPr>
              <p:custDataLst>
                <p:tags r:id="rId48"/>
              </p:custDataLst>
            </p:nvPr>
          </p:nvSpPr>
          <p:spPr>
            <a:xfrm>
              <a:off x="1216" y="5774"/>
              <a:ext cx="2545" cy="1180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319" h="1180">
                  <a:moveTo>
                    <a:pt x="0" y="0"/>
                  </a:moveTo>
                  <a:lnTo>
                    <a:pt x="192" y="190"/>
                  </a:lnTo>
                  <a:lnTo>
                    <a:pt x="2184" y="190"/>
                  </a:lnTo>
                  <a:cubicBezTo>
                    <a:pt x="2259" y="190"/>
                    <a:pt x="2319" y="250"/>
                    <a:pt x="2319" y="325"/>
                  </a:cubicBezTo>
                  <a:lnTo>
                    <a:pt x="2319" y="1045"/>
                  </a:lnTo>
                  <a:cubicBezTo>
                    <a:pt x="2319" y="1120"/>
                    <a:pt x="2259" y="1180"/>
                    <a:pt x="2184" y="1180"/>
                  </a:cubicBezTo>
                  <a:lnTo>
                    <a:pt x="135" y="1180"/>
                  </a:lnTo>
                  <a:cubicBezTo>
                    <a:pt x="60" y="1180"/>
                    <a:pt x="0" y="1120"/>
                    <a:pt x="0" y="1045"/>
                  </a:cubicBezTo>
                  <a:lnTo>
                    <a:pt x="0" y="325"/>
                  </a:lnTo>
                  <a:cubicBezTo>
                    <a:pt x="0" y="320"/>
                    <a:pt x="0" y="316"/>
                    <a:pt x="1" y="311"/>
                  </a:cubicBezTo>
                  <a:lnTo>
                    <a:pt x="1" y="311"/>
                  </a:lnTo>
                  <a:lnTo>
                    <a:pt x="0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3013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latin typeface="+mn-ea"/>
                <a:cs typeface="+mn-ea"/>
              </a:endParaRPr>
            </a:p>
          </p:txBody>
        </p:sp>
        <p:sp>
          <p:nvSpPr>
            <p:cNvPr id="62" name="文本框 61"/>
            <p:cNvSpPr txBox="1"/>
            <p:nvPr>
              <p:custDataLst>
                <p:tags r:id="rId49"/>
              </p:custDataLst>
            </p:nvPr>
          </p:nvSpPr>
          <p:spPr>
            <a:xfrm>
              <a:off x="1154" y="5916"/>
              <a:ext cx="2604" cy="998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2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你可以公开侮辱他们，甚至使用暴力，因为他们不值得尊重。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5438140" y="2652395"/>
            <a:ext cx="2894800" cy="758190"/>
            <a:chOff x="190" y="5906"/>
            <a:chExt cx="4596" cy="1194"/>
          </a:xfrm>
        </p:grpSpPr>
        <p:grpSp>
          <p:nvGrpSpPr>
            <p:cNvPr id="76" name="组合 75"/>
            <p:cNvGrpSpPr/>
            <p:nvPr/>
          </p:nvGrpSpPr>
          <p:grpSpPr>
            <a:xfrm rot="0">
              <a:off x="190" y="6109"/>
              <a:ext cx="531" cy="716"/>
              <a:chOff x="3829408" y="724098"/>
              <a:chExt cx="653001" cy="88033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3829408" y="724098"/>
                <a:ext cx="653001" cy="880335"/>
                <a:chOff x="4159324" y="292298"/>
                <a:chExt cx="1441243" cy="1942992"/>
              </a:xfrm>
            </p:grpSpPr>
            <p:sp>
              <p:nvSpPr>
                <p:cNvPr id="78" name="矩形: 圆角 1414"/>
                <p:cNvSpPr/>
                <p:nvPr>
                  <p:custDataLst>
                    <p:tags r:id="rId50"/>
                  </p:custDataLst>
                </p:nvPr>
              </p:nvSpPr>
              <p:spPr>
                <a:xfrm rot="5400000">
                  <a:off x="5309589" y="1491685"/>
                  <a:ext cx="290126" cy="2918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DDCE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: 圆角 1415"/>
                <p:cNvSpPr/>
                <p:nvPr>
                  <p:custDataLst>
                    <p:tags r:id="rId51"/>
                  </p:custDataLst>
                </p:nvPr>
              </p:nvSpPr>
              <p:spPr>
                <a:xfrm rot="5400000">
                  <a:off x="4160176" y="1491685"/>
                  <a:ext cx="290126" cy="2918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BBE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: 圆角 1416"/>
                <p:cNvSpPr/>
                <p:nvPr>
                  <p:custDataLst>
                    <p:tags r:id="rId52"/>
                  </p:custDataLst>
                </p:nvPr>
              </p:nvSpPr>
              <p:spPr>
                <a:xfrm rot="5400000">
                  <a:off x="4112406" y="920675"/>
                  <a:ext cx="1552191" cy="1077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BBE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: 圆角 1417"/>
                <p:cNvSpPr/>
                <p:nvPr>
                  <p:custDataLst>
                    <p:tags r:id="rId53"/>
                  </p:custDataLst>
                </p:nvPr>
              </p:nvSpPr>
              <p:spPr>
                <a:xfrm rot="2700000">
                  <a:off x="4123158" y="652747"/>
                  <a:ext cx="585866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: 圆角 1418"/>
                <p:cNvSpPr/>
                <p:nvPr>
                  <p:custDataLst>
                    <p:tags r:id="rId54"/>
                  </p:custDataLst>
                </p:nvPr>
              </p:nvSpPr>
              <p:spPr>
                <a:xfrm rot="2700000">
                  <a:off x="4265477" y="602174"/>
                  <a:ext cx="946635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: 圆角 1419"/>
                <p:cNvSpPr/>
                <p:nvPr>
                  <p:custDataLst>
                    <p:tags r:id="rId55"/>
                  </p:custDataLst>
                </p:nvPr>
              </p:nvSpPr>
              <p:spPr>
                <a:xfrm rot="2700000">
                  <a:off x="4101829" y="967703"/>
                  <a:ext cx="585866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: 圆角 1420"/>
                <p:cNvSpPr/>
                <p:nvPr>
                  <p:custDataLst>
                    <p:tags r:id="rId56"/>
                  </p:custDataLst>
                </p:nvPr>
              </p:nvSpPr>
              <p:spPr>
                <a:xfrm rot="2700000">
                  <a:off x="4155820" y="938400"/>
                  <a:ext cx="585866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: 圆角 1421"/>
                <p:cNvSpPr/>
                <p:nvPr>
                  <p:custDataLst>
                    <p:tags r:id="rId57"/>
                  </p:custDataLst>
                </p:nvPr>
              </p:nvSpPr>
              <p:spPr>
                <a:xfrm rot="2700000">
                  <a:off x="4678710" y="590232"/>
                  <a:ext cx="420659" cy="7023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: 圆角 1422"/>
                <p:cNvSpPr/>
                <p:nvPr>
                  <p:custDataLst>
                    <p:tags r:id="rId58"/>
                  </p:custDataLst>
                </p:nvPr>
              </p:nvSpPr>
              <p:spPr>
                <a:xfrm rot="5400000">
                  <a:off x="4714468" y="1214817"/>
                  <a:ext cx="825108" cy="53917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DD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: 圆角 1423"/>
                <p:cNvSpPr/>
                <p:nvPr>
                  <p:custDataLst>
                    <p:tags r:id="rId59"/>
                  </p:custDataLst>
                </p:nvPr>
              </p:nvSpPr>
              <p:spPr>
                <a:xfrm rot="5400000">
                  <a:off x="4439187" y="1328377"/>
                  <a:ext cx="1033864" cy="73229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DD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88" name="矩形: 圆角 1424"/>
                <p:cNvSpPr/>
                <p:nvPr>
                  <p:custDataLst>
                    <p:tags r:id="rId60"/>
                  </p:custDataLst>
                </p:nvPr>
              </p:nvSpPr>
              <p:spPr>
                <a:xfrm rot="2700000">
                  <a:off x="4211632" y="824121"/>
                  <a:ext cx="585866" cy="4514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: 圆角 1425"/>
                <p:cNvSpPr/>
                <p:nvPr>
                  <p:custDataLst>
                    <p:tags r:id="rId61"/>
                  </p:custDataLst>
                </p:nvPr>
              </p:nvSpPr>
              <p:spPr>
                <a:xfrm rot="2700000">
                  <a:off x="4724796" y="633368"/>
                  <a:ext cx="884780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: 圆角 1426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4857437" y="756070"/>
                  <a:ext cx="509863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" name="不完整圆 1427"/>
                <p:cNvSpPr/>
                <p:nvPr>
                  <p:custDataLst>
                    <p:tags r:id="rId63"/>
                  </p:custDataLst>
                </p:nvPr>
              </p:nvSpPr>
              <p:spPr>
                <a:xfrm flipH="1">
                  <a:off x="4244136" y="1165200"/>
                  <a:ext cx="223430" cy="435132"/>
                </a:xfrm>
                <a:prstGeom prst="pie">
                  <a:avLst>
                    <a:gd name="adj1" fmla="val 5383716"/>
                    <a:gd name="adj2" fmla="val 1620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: 圆角 1428"/>
                <p:cNvSpPr/>
                <p:nvPr>
                  <p:custDataLst>
                    <p:tags r:id="rId64"/>
                  </p:custDataLst>
                </p:nvPr>
              </p:nvSpPr>
              <p:spPr>
                <a:xfrm rot="2580756">
                  <a:off x="4747594" y="608346"/>
                  <a:ext cx="509863" cy="3268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: 圆角 1429"/>
                <p:cNvSpPr/>
                <p:nvPr>
                  <p:custDataLst>
                    <p:tags r:id="rId65"/>
                  </p:custDataLst>
                </p:nvPr>
              </p:nvSpPr>
              <p:spPr>
                <a:xfrm rot="2832214">
                  <a:off x="4465420" y="958755"/>
                  <a:ext cx="256403" cy="4846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: 圆角 1430"/>
                <p:cNvSpPr/>
                <p:nvPr>
                  <p:custDataLst>
                    <p:tags r:id="rId66"/>
                  </p:custDataLst>
                </p:nvPr>
              </p:nvSpPr>
              <p:spPr>
                <a:xfrm rot="1805087">
                  <a:off x="4283781" y="818557"/>
                  <a:ext cx="585866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95" name="矩形: 圆角 1431"/>
                <p:cNvSpPr/>
                <p:nvPr>
                  <p:custDataLst>
                    <p:tags r:id="rId67"/>
                  </p:custDataLst>
                </p:nvPr>
              </p:nvSpPr>
              <p:spPr>
                <a:xfrm rot="1800000">
                  <a:off x="4576627" y="892992"/>
                  <a:ext cx="271778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96" name="矩形: 圆角 1432"/>
                <p:cNvSpPr/>
                <p:nvPr>
                  <p:custDataLst>
                    <p:tags r:id="rId68"/>
                  </p:custDataLst>
                </p:nvPr>
              </p:nvSpPr>
              <p:spPr>
                <a:xfrm rot="5400000">
                  <a:off x="4542233" y="1205548"/>
                  <a:ext cx="1030524" cy="7322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DD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不完整圆 1433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5296968" y="1123987"/>
                  <a:ext cx="249421" cy="435132"/>
                </a:xfrm>
                <a:prstGeom prst="pie">
                  <a:avLst>
                    <a:gd name="adj1" fmla="val 5333528"/>
                    <a:gd name="adj2" fmla="val 16199992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: 圆角 1434"/>
                <p:cNvSpPr/>
                <p:nvPr>
                  <p:custDataLst>
                    <p:tags r:id="rId70"/>
                  </p:custDataLst>
                </p:nvPr>
              </p:nvSpPr>
              <p:spPr>
                <a:xfrm rot="5400000">
                  <a:off x="5198507" y="1216940"/>
                  <a:ext cx="310045" cy="1061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99" name="矩形: 圆角 1435"/>
                <p:cNvSpPr/>
                <p:nvPr>
                  <p:custDataLst>
                    <p:tags r:id="rId71"/>
                  </p:custDataLst>
                </p:nvPr>
              </p:nvSpPr>
              <p:spPr>
                <a:xfrm rot="2580756">
                  <a:off x="5121529" y="813178"/>
                  <a:ext cx="391938" cy="3268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0" name="空心弧 52"/>
              <p:cNvSpPr/>
              <p:nvPr>
                <p:custDataLst>
                  <p:tags r:id="rId72"/>
                </p:custDataLst>
              </p:nvPr>
            </p:nvSpPr>
            <p:spPr>
              <a:xfrm>
                <a:off x="4227805" y="1207406"/>
                <a:ext cx="102464" cy="45719"/>
              </a:xfrm>
              <a:custGeom>
                <a:avLst/>
                <a:gdLst>
                  <a:gd name="connsiteX0" fmla="*/ 15844 w 512865"/>
                  <a:gd name="connsiteY0" fmla="*/ 152667 h 466912"/>
                  <a:gd name="connsiteX1" fmla="*/ 256322 w 512865"/>
                  <a:gd name="connsiteY1" fmla="*/ 0 h 466912"/>
                  <a:gd name="connsiteX2" fmla="*/ 496931 w 512865"/>
                  <a:gd name="connsiteY2" fmla="*/ 152443 h 466912"/>
                  <a:gd name="connsiteX3" fmla="*/ 405098 w 512865"/>
                  <a:gd name="connsiteY3" fmla="*/ 183377 h 466912"/>
                  <a:gd name="connsiteX4" fmla="*/ 256368 w 512865"/>
                  <a:gd name="connsiteY4" fmla="*/ 96674 h 466912"/>
                  <a:gd name="connsiteX5" fmla="*/ 107705 w 512865"/>
                  <a:gd name="connsiteY5" fmla="*/ 183513 h 466912"/>
                  <a:gd name="connsiteX6" fmla="*/ 15844 w 512865"/>
                  <a:gd name="connsiteY6" fmla="*/ 152667 h 466912"/>
                  <a:gd name="connsiteX0-1" fmla="*/ 0 w 481653"/>
                  <a:gd name="connsiteY0-2" fmla="*/ 152667 h 192359"/>
                  <a:gd name="connsiteX1-3" fmla="*/ 240478 w 481653"/>
                  <a:gd name="connsiteY1-4" fmla="*/ 0 h 192359"/>
                  <a:gd name="connsiteX2-5" fmla="*/ 481087 w 481653"/>
                  <a:gd name="connsiteY2-6" fmla="*/ 152443 h 192359"/>
                  <a:gd name="connsiteX3-7" fmla="*/ 389254 w 481653"/>
                  <a:gd name="connsiteY3-8" fmla="*/ 183377 h 192359"/>
                  <a:gd name="connsiteX4-9" fmla="*/ 240524 w 481653"/>
                  <a:gd name="connsiteY4-10" fmla="*/ 96674 h 192359"/>
                  <a:gd name="connsiteX5-11" fmla="*/ 91861 w 481653"/>
                  <a:gd name="connsiteY5-12" fmla="*/ 183513 h 192359"/>
                  <a:gd name="connsiteX6-13" fmla="*/ 0 w 481653"/>
                  <a:gd name="connsiteY6-14" fmla="*/ 152667 h 192359"/>
                  <a:gd name="connsiteX0-15" fmla="*/ 0 w 481765"/>
                  <a:gd name="connsiteY0-16" fmla="*/ 152667 h 211450"/>
                  <a:gd name="connsiteX1-17" fmla="*/ 240478 w 481765"/>
                  <a:gd name="connsiteY1-18" fmla="*/ 0 h 211450"/>
                  <a:gd name="connsiteX2-19" fmla="*/ 481087 w 481765"/>
                  <a:gd name="connsiteY2-20" fmla="*/ 152443 h 211450"/>
                  <a:gd name="connsiteX3-21" fmla="*/ 389254 w 481765"/>
                  <a:gd name="connsiteY3-22" fmla="*/ 183377 h 211450"/>
                  <a:gd name="connsiteX4-23" fmla="*/ 240524 w 481765"/>
                  <a:gd name="connsiteY4-24" fmla="*/ 96674 h 211450"/>
                  <a:gd name="connsiteX5-25" fmla="*/ 91861 w 481765"/>
                  <a:gd name="connsiteY5-26" fmla="*/ 183513 h 211450"/>
                  <a:gd name="connsiteX6-27" fmla="*/ 0 w 481765"/>
                  <a:gd name="connsiteY6-28" fmla="*/ 152667 h 211450"/>
                  <a:gd name="connsiteX0-29" fmla="*/ 0 w 481765"/>
                  <a:gd name="connsiteY0-30" fmla="*/ 152667 h 211450"/>
                  <a:gd name="connsiteX1-31" fmla="*/ 240478 w 481765"/>
                  <a:gd name="connsiteY1-32" fmla="*/ 0 h 211450"/>
                  <a:gd name="connsiteX2-33" fmla="*/ 481087 w 481765"/>
                  <a:gd name="connsiteY2-34" fmla="*/ 152443 h 211450"/>
                  <a:gd name="connsiteX3-35" fmla="*/ 389254 w 481765"/>
                  <a:gd name="connsiteY3-36" fmla="*/ 183377 h 211450"/>
                  <a:gd name="connsiteX4-37" fmla="*/ 240524 w 481765"/>
                  <a:gd name="connsiteY4-38" fmla="*/ 96674 h 211450"/>
                  <a:gd name="connsiteX5-39" fmla="*/ 91861 w 481765"/>
                  <a:gd name="connsiteY5-40" fmla="*/ 183513 h 211450"/>
                  <a:gd name="connsiteX6-41" fmla="*/ 0 w 481765"/>
                  <a:gd name="connsiteY6-42" fmla="*/ 152667 h 211450"/>
                  <a:gd name="connsiteX0-43" fmla="*/ 3242 w 485007"/>
                  <a:gd name="connsiteY0-44" fmla="*/ 152667 h 216408"/>
                  <a:gd name="connsiteX1-45" fmla="*/ 243720 w 485007"/>
                  <a:gd name="connsiteY1-46" fmla="*/ 0 h 216408"/>
                  <a:gd name="connsiteX2-47" fmla="*/ 484329 w 485007"/>
                  <a:gd name="connsiteY2-48" fmla="*/ 152443 h 216408"/>
                  <a:gd name="connsiteX3-49" fmla="*/ 392496 w 485007"/>
                  <a:gd name="connsiteY3-50" fmla="*/ 183377 h 216408"/>
                  <a:gd name="connsiteX4-51" fmla="*/ 243766 w 485007"/>
                  <a:gd name="connsiteY4-52" fmla="*/ 96674 h 216408"/>
                  <a:gd name="connsiteX5-53" fmla="*/ 95103 w 485007"/>
                  <a:gd name="connsiteY5-54" fmla="*/ 183513 h 216408"/>
                  <a:gd name="connsiteX6-55" fmla="*/ 3242 w 485007"/>
                  <a:gd name="connsiteY6-56" fmla="*/ 152667 h 2164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85007" h="216408">
                    <a:moveTo>
                      <a:pt x="3242" y="152667"/>
                    </a:moveTo>
                    <a:cubicBezTo>
                      <a:pt x="40395" y="60966"/>
                      <a:pt x="136360" y="43"/>
                      <a:pt x="243720" y="0"/>
                    </a:cubicBezTo>
                    <a:cubicBezTo>
                      <a:pt x="351065" y="-42"/>
                      <a:pt x="447078" y="60789"/>
                      <a:pt x="484329" y="152443"/>
                    </a:cubicBezTo>
                    <a:cubicBezTo>
                      <a:pt x="491818" y="226254"/>
                      <a:pt x="435807" y="223866"/>
                      <a:pt x="392496" y="183377"/>
                    </a:cubicBezTo>
                    <a:cubicBezTo>
                      <a:pt x="368449" y="131048"/>
                      <a:pt x="309445" y="96651"/>
                      <a:pt x="243766" y="96674"/>
                    </a:cubicBezTo>
                    <a:cubicBezTo>
                      <a:pt x="178071" y="96697"/>
                      <a:pt x="119090" y="131150"/>
                      <a:pt x="95103" y="183513"/>
                    </a:cubicBezTo>
                    <a:cubicBezTo>
                      <a:pt x="62367" y="245198"/>
                      <a:pt x="-16938" y="211632"/>
                      <a:pt x="3242" y="152667"/>
                    </a:cubicBezTo>
                    <a:close/>
                  </a:path>
                </a:pathLst>
              </a:custGeom>
              <a:solidFill>
                <a:srgbClr val="AA7A63"/>
              </a:solidFill>
              <a:ln>
                <a:solidFill>
                  <a:srgbClr val="AA7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: 圆角 1410"/>
              <p:cNvSpPr/>
              <p:nvPr>
                <p:custDataLst>
                  <p:tags r:id="rId73"/>
                </p:custDataLst>
              </p:nvPr>
            </p:nvSpPr>
            <p:spPr>
              <a:xfrm>
                <a:off x="4027552" y="1285405"/>
                <a:ext cx="48922" cy="67076"/>
              </a:xfrm>
              <a:prstGeom prst="roundRect">
                <a:avLst>
                  <a:gd name="adj" fmla="val 50000"/>
                </a:avLst>
              </a:prstGeom>
              <a:solidFill>
                <a:srgbClr val="3232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: 圆角 1411"/>
              <p:cNvSpPr/>
              <p:nvPr>
                <p:custDataLst>
                  <p:tags r:id="rId74"/>
                </p:custDataLst>
              </p:nvPr>
            </p:nvSpPr>
            <p:spPr>
              <a:xfrm>
                <a:off x="4254118" y="1285128"/>
                <a:ext cx="48239" cy="66139"/>
              </a:xfrm>
              <a:prstGeom prst="roundRect">
                <a:avLst>
                  <a:gd name="adj" fmla="val 50000"/>
                </a:avLst>
              </a:prstGeom>
              <a:solidFill>
                <a:srgbClr val="3232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空心弧 52"/>
              <p:cNvSpPr/>
              <p:nvPr>
                <p:custDataLst>
                  <p:tags r:id="rId75"/>
                </p:custDataLst>
              </p:nvPr>
            </p:nvSpPr>
            <p:spPr>
              <a:xfrm rot="10800000">
                <a:off x="4093659" y="1406118"/>
                <a:ext cx="153473" cy="68479"/>
              </a:xfrm>
              <a:custGeom>
                <a:avLst/>
                <a:gdLst>
                  <a:gd name="connsiteX0" fmla="*/ 15844 w 512865"/>
                  <a:gd name="connsiteY0" fmla="*/ 152667 h 466912"/>
                  <a:gd name="connsiteX1" fmla="*/ 256322 w 512865"/>
                  <a:gd name="connsiteY1" fmla="*/ 0 h 466912"/>
                  <a:gd name="connsiteX2" fmla="*/ 496931 w 512865"/>
                  <a:gd name="connsiteY2" fmla="*/ 152443 h 466912"/>
                  <a:gd name="connsiteX3" fmla="*/ 405098 w 512865"/>
                  <a:gd name="connsiteY3" fmla="*/ 183377 h 466912"/>
                  <a:gd name="connsiteX4" fmla="*/ 256368 w 512865"/>
                  <a:gd name="connsiteY4" fmla="*/ 96674 h 466912"/>
                  <a:gd name="connsiteX5" fmla="*/ 107705 w 512865"/>
                  <a:gd name="connsiteY5" fmla="*/ 183513 h 466912"/>
                  <a:gd name="connsiteX6" fmla="*/ 15844 w 512865"/>
                  <a:gd name="connsiteY6" fmla="*/ 152667 h 466912"/>
                  <a:gd name="connsiteX0-1" fmla="*/ 0 w 481653"/>
                  <a:gd name="connsiteY0-2" fmla="*/ 152667 h 192359"/>
                  <a:gd name="connsiteX1-3" fmla="*/ 240478 w 481653"/>
                  <a:gd name="connsiteY1-4" fmla="*/ 0 h 192359"/>
                  <a:gd name="connsiteX2-5" fmla="*/ 481087 w 481653"/>
                  <a:gd name="connsiteY2-6" fmla="*/ 152443 h 192359"/>
                  <a:gd name="connsiteX3-7" fmla="*/ 389254 w 481653"/>
                  <a:gd name="connsiteY3-8" fmla="*/ 183377 h 192359"/>
                  <a:gd name="connsiteX4-9" fmla="*/ 240524 w 481653"/>
                  <a:gd name="connsiteY4-10" fmla="*/ 96674 h 192359"/>
                  <a:gd name="connsiteX5-11" fmla="*/ 91861 w 481653"/>
                  <a:gd name="connsiteY5-12" fmla="*/ 183513 h 192359"/>
                  <a:gd name="connsiteX6-13" fmla="*/ 0 w 481653"/>
                  <a:gd name="connsiteY6-14" fmla="*/ 152667 h 192359"/>
                  <a:gd name="connsiteX0-15" fmla="*/ 0 w 481765"/>
                  <a:gd name="connsiteY0-16" fmla="*/ 152667 h 211450"/>
                  <a:gd name="connsiteX1-17" fmla="*/ 240478 w 481765"/>
                  <a:gd name="connsiteY1-18" fmla="*/ 0 h 211450"/>
                  <a:gd name="connsiteX2-19" fmla="*/ 481087 w 481765"/>
                  <a:gd name="connsiteY2-20" fmla="*/ 152443 h 211450"/>
                  <a:gd name="connsiteX3-21" fmla="*/ 389254 w 481765"/>
                  <a:gd name="connsiteY3-22" fmla="*/ 183377 h 211450"/>
                  <a:gd name="connsiteX4-23" fmla="*/ 240524 w 481765"/>
                  <a:gd name="connsiteY4-24" fmla="*/ 96674 h 211450"/>
                  <a:gd name="connsiteX5-25" fmla="*/ 91861 w 481765"/>
                  <a:gd name="connsiteY5-26" fmla="*/ 183513 h 211450"/>
                  <a:gd name="connsiteX6-27" fmla="*/ 0 w 481765"/>
                  <a:gd name="connsiteY6-28" fmla="*/ 152667 h 211450"/>
                  <a:gd name="connsiteX0-29" fmla="*/ 0 w 481765"/>
                  <a:gd name="connsiteY0-30" fmla="*/ 152667 h 211450"/>
                  <a:gd name="connsiteX1-31" fmla="*/ 240478 w 481765"/>
                  <a:gd name="connsiteY1-32" fmla="*/ 0 h 211450"/>
                  <a:gd name="connsiteX2-33" fmla="*/ 481087 w 481765"/>
                  <a:gd name="connsiteY2-34" fmla="*/ 152443 h 211450"/>
                  <a:gd name="connsiteX3-35" fmla="*/ 389254 w 481765"/>
                  <a:gd name="connsiteY3-36" fmla="*/ 183377 h 211450"/>
                  <a:gd name="connsiteX4-37" fmla="*/ 240524 w 481765"/>
                  <a:gd name="connsiteY4-38" fmla="*/ 96674 h 211450"/>
                  <a:gd name="connsiteX5-39" fmla="*/ 91861 w 481765"/>
                  <a:gd name="connsiteY5-40" fmla="*/ 183513 h 211450"/>
                  <a:gd name="connsiteX6-41" fmla="*/ 0 w 481765"/>
                  <a:gd name="connsiteY6-42" fmla="*/ 152667 h 211450"/>
                  <a:gd name="connsiteX0-43" fmla="*/ 3242 w 485007"/>
                  <a:gd name="connsiteY0-44" fmla="*/ 152667 h 216408"/>
                  <a:gd name="connsiteX1-45" fmla="*/ 243720 w 485007"/>
                  <a:gd name="connsiteY1-46" fmla="*/ 0 h 216408"/>
                  <a:gd name="connsiteX2-47" fmla="*/ 484329 w 485007"/>
                  <a:gd name="connsiteY2-48" fmla="*/ 152443 h 216408"/>
                  <a:gd name="connsiteX3-49" fmla="*/ 392496 w 485007"/>
                  <a:gd name="connsiteY3-50" fmla="*/ 183377 h 216408"/>
                  <a:gd name="connsiteX4-51" fmla="*/ 243766 w 485007"/>
                  <a:gd name="connsiteY4-52" fmla="*/ 96674 h 216408"/>
                  <a:gd name="connsiteX5-53" fmla="*/ 95103 w 485007"/>
                  <a:gd name="connsiteY5-54" fmla="*/ 183513 h 216408"/>
                  <a:gd name="connsiteX6-55" fmla="*/ 3242 w 485007"/>
                  <a:gd name="connsiteY6-56" fmla="*/ 152667 h 2164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85007" h="216408">
                    <a:moveTo>
                      <a:pt x="3242" y="152667"/>
                    </a:moveTo>
                    <a:cubicBezTo>
                      <a:pt x="40395" y="60966"/>
                      <a:pt x="136360" y="43"/>
                      <a:pt x="243720" y="0"/>
                    </a:cubicBezTo>
                    <a:cubicBezTo>
                      <a:pt x="351065" y="-42"/>
                      <a:pt x="447078" y="60789"/>
                      <a:pt x="484329" y="152443"/>
                    </a:cubicBezTo>
                    <a:cubicBezTo>
                      <a:pt x="491818" y="226254"/>
                      <a:pt x="435807" y="223866"/>
                      <a:pt x="392496" y="183377"/>
                    </a:cubicBezTo>
                    <a:cubicBezTo>
                      <a:pt x="368449" y="131048"/>
                      <a:pt x="309445" y="96651"/>
                      <a:pt x="243766" y="96674"/>
                    </a:cubicBezTo>
                    <a:cubicBezTo>
                      <a:pt x="178071" y="96697"/>
                      <a:pt x="119090" y="131150"/>
                      <a:pt x="95103" y="183513"/>
                    </a:cubicBezTo>
                    <a:cubicBezTo>
                      <a:pt x="62367" y="245198"/>
                      <a:pt x="-16938" y="211632"/>
                      <a:pt x="3242" y="152667"/>
                    </a:cubicBezTo>
                    <a:close/>
                  </a:path>
                </a:pathLst>
              </a:custGeom>
              <a:solidFill>
                <a:srgbClr val="EAA5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空心弧 52"/>
              <p:cNvSpPr/>
              <p:nvPr>
                <p:custDataLst>
                  <p:tags r:id="rId76"/>
                </p:custDataLst>
              </p:nvPr>
            </p:nvSpPr>
            <p:spPr>
              <a:xfrm>
                <a:off x="4000056" y="1218247"/>
                <a:ext cx="102464" cy="45719"/>
              </a:xfrm>
              <a:custGeom>
                <a:avLst/>
                <a:gdLst>
                  <a:gd name="connsiteX0" fmla="*/ 15844 w 512865"/>
                  <a:gd name="connsiteY0" fmla="*/ 152667 h 466912"/>
                  <a:gd name="connsiteX1" fmla="*/ 256322 w 512865"/>
                  <a:gd name="connsiteY1" fmla="*/ 0 h 466912"/>
                  <a:gd name="connsiteX2" fmla="*/ 496931 w 512865"/>
                  <a:gd name="connsiteY2" fmla="*/ 152443 h 466912"/>
                  <a:gd name="connsiteX3" fmla="*/ 405098 w 512865"/>
                  <a:gd name="connsiteY3" fmla="*/ 183377 h 466912"/>
                  <a:gd name="connsiteX4" fmla="*/ 256368 w 512865"/>
                  <a:gd name="connsiteY4" fmla="*/ 96674 h 466912"/>
                  <a:gd name="connsiteX5" fmla="*/ 107705 w 512865"/>
                  <a:gd name="connsiteY5" fmla="*/ 183513 h 466912"/>
                  <a:gd name="connsiteX6" fmla="*/ 15844 w 512865"/>
                  <a:gd name="connsiteY6" fmla="*/ 152667 h 466912"/>
                  <a:gd name="connsiteX0-1" fmla="*/ 0 w 481653"/>
                  <a:gd name="connsiteY0-2" fmla="*/ 152667 h 192359"/>
                  <a:gd name="connsiteX1-3" fmla="*/ 240478 w 481653"/>
                  <a:gd name="connsiteY1-4" fmla="*/ 0 h 192359"/>
                  <a:gd name="connsiteX2-5" fmla="*/ 481087 w 481653"/>
                  <a:gd name="connsiteY2-6" fmla="*/ 152443 h 192359"/>
                  <a:gd name="connsiteX3-7" fmla="*/ 389254 w 481653"/>
                  <a:gd name="connsiteY3-8" fmla="*/ 183377 h 192359"/>
                  <a:gd name="connsiteX4-9" fmla="*/ 240524 w 481653"/>
                  <a:gd name="connsiteY4-10" fmla="*/ 96674 h 192359"/>
                  <a:gd name="connsiteX5-11" fmla="*/ 91861 w 481653"/>
                  <a:gd name="connsiteY5-12" fmla="*/ 183513 h 192359"/>
                  <a:gd name="connsiteX6-13" fmla="*/ 0 w 481653"/>
                  <a:gd name="connsiteY6-14" fmla="*/ 152667 h 192359"/>
                  <a:gd name="connsiteX0-15" fmla="*/ 0 w 481765"/>
                  <a:gd name="connsiteY0-16" fmla="*/ 152667 h 211450"/>
                  <a:gd name="connsiteX1-17" fmla="*/ 240478 w 481765"/>
                  <a:gd name="connsiteY1-18" fmla="*/ 0 h 211450"/>
                  <a:gd name="connsiteX2-19" fmla="*/ 481087 w 481765"/>
                  <a:gd name="connsiteY2-20" fmla="*/ 152443 h 211450"/>
                  <a:gd name="connsiteX3-21" fmla="*/ 389254 w 481765"/>
                  <a:gd name="connsiteY3-22" fmla="*/ 183377 h 211450"/>
                  <a:gd name="connsiteX4-23" fmla="*/ 240524 w 481765"/>
                  <a:gd name="connsiteY4-24" fmla="*/ 96674 h 211450"/>
                  <a:gd name="connsiteX5-25" fmla="*/ 91861 w 481765"/>
                  <a:gd name="connsiteY5-26" fmla="*/ 183513 h 211450"/>
                  <a:gd name="connsiteX6-27" fmla="*/ 0 w 481765"/>
                  <a:gd name="connsiteY6-28" fmla="*/ 152667 h 211450"/>
                  <a:gd name="connsiteX0-29" fmla="*/ 0 w 481765"/>
                  <a:gd name="connsiteY0-30" fmla="*/ 152667 h 211450"/>
                  <a:gd name="connsiteX1-31" fmla="*/ 240478 w 481765"/>
                  <a:gd name="connsiteY1-32" fmla="*/ 0 h 211450"/>
                  <a:gd name="connsiteX2-33" fmla="*/ 481087 w 481765"/>
                  <a:gd name="connsiteY2-34" fmla="*/ 152443 h 211450"/>
                  <a:gd name="connsiteX3-35" fmla="*/ 389254 w 481765"/>
                  <a:gd name="connsiteY3-36" fmla="*/ 183377 h 211450"/>
                  <a:gd name="connsiteX4-37" fmla="*/ 240524 w 481765"/>
                  <a:gd name="connsiteY4-38" fmla="*/ 96674 h 211450"/>
                  <a:gd name="connsiteX5-39" fmla="*/ 91861 w 481765"/>
                  <a:gd name="connsiteY5-40" fmla="*/ 183513 h 211450"/>
                  <a:gd name="connsiteX6-41" fmla="*/ 0 w 481765"/>
                  <a:gd name="connsiteY6-42" fmla="*/ 152667 h 211450"/>
                  <a:gd name="connsiteX0-43" fmla="*/ 3242 w 485007"/>
                  <a:gd name="connsiteY0-44" fmla="*/ 152667 h 216408"/>
                  <a:gd name="connsiteX1-45" fmla="*/ 243720 w 485007"/>
                  <a:gd name="connsiteY1-46" fmla="*/ 0 h 216408"/>
                  <a:gd name="connsiteX2-47" fmla="*/ 484329 w 485007"/>
                  <a:gd name="connsiteY2-48" fmla="*/ 152443 h 216408"/>
                  <a:gd name="connsiteX3-49" fmla="*/ 392496 w 485007"/>
                  <a:gd name="connsiteY3-50" fmla="*/ 183377 h 216408"/>
                  <a:gd name="connsiteX4-51" fmla="*/ 243766 w 485007"/>
                  <a:gd name="connsiteY4-52" fmla="*/ 96674 h 216408"/>
                  <a:gd name="connsiteX5-53" fmla="*/ 95103 w 485007"/>
                  <a:gd name="connsiteY5-54" fmla="*/ 183513 h 216408"/>
                  <a:gd name="connsiteX6-55" fmla="*/ 3242 w 485007"/>
                  <a:gd name="connsiteY6-56" fmla="*/ 152667 h 2164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85007" h="216408">
                    <a:moveTo>
                      <a:pt x="3242" y="152667"/>
                    </a:moveTo>
                    <a:cubicBezTo>
                      <a:pt x="40395" y="60966"/>
                      <a:pt x="136360" y="43"/>
                      <a:pt x="243720" y="0"/>
                    </a:cubicBezTo>
                    <a:cubicBezTo>
                      <a:pt x="351065" y="-42"/>
                      <a:pt x="447078" y="60789"/>
                      <a:pt x="484329" y="152443"/>
                    </a:cubicBezTo>
                    <a:cubicBezTo>
                      <a:pt x="491818" y="226254"/>
                      <a:pt x="435807" y="223866"/>
                      <a:pt x="392496" y="183377"/>
                    </a:cubicBezTo>
                    <a:cubicBezTo>
                      <a:pt x="368449" y="131048"/>
                      <a:pt x="309445" y="96651"/>
                      <a:pt x="243766" y="96674"/>
                    </a:cubicBezTo>
                    <a:cubicBezTo>
                      <a:pt x="178071" y="96697"/>
                      <a:pt x="119090" y="131150"/>
                      <a:pt x="95103" y="183513"/>
                    </a:cubicBezTo>
                    <a:cubicBezTo>
                      <a:pt x="62367" y="245198"/>
                      <a:pt x="-16938" y="211632"/>
                      <a:pt x="3242" y="152667"/>
                    </a:cubicBezTo>
                    <a:close/>
                  </a:path>
                </a:pathLst>
              </a:custGeom>
              <a:solidFill>
                <a:srgbClr val="AA7A63"/>
              </a:solidFill>
              <a:ln>
                <a:solidFill>
                  <a:srgbClr val="AA7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1168" y="5906"/>
              <a:ext cx="3618" cy="1194"/>
              <a:chOff x="1115" y="5774"/>
              <a:chExt cx="3618" cy="1194"/>
            </a:xfrm>
          </p:grpSpPr>
          <p:sp>
            <p:nvSpPr>
              <p:cNvPr id="106" name="任意多边形 105"/>
              <p:cNvSpPr/>
              <p:nvPr>
                <p:custDataLst>
                  <p:tags r:id="rId77"/>
                </p:custDataLst>
              </p:nvPr>
            </p:nvSpPr>
            <p:spPr>
              <a:xfrm>
                <a:off x="1115" y="5774"/>
                <a:ext cx="3618" cy="1180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2319" h="1180">
                    <a:moveTo>
                      <a:pt x="0" y="0"/>
                    </a:moveTo>
                    <a:lnTo>
                      <a:pt x="192" y="190"/>
                    </a:lnTo>
                    <a:lnTo>
                      <a:pt x="2184" y="190"/>
                    </a:lnTo>
                    <a:cubicBezTo>
                      <a:pt x="2259" y="190"/>
                      <a:pt x="2319" y="250"/>
                      <a:pt x="2319" y="325"/>
                    </a:cubicBezTo>
                    <a:lnTo>
                      <a:pt x="2319" y="1045"/>
                    </a:lnTo>
                    <a:cubicBezTo>
                      <a:pt x="2319" y="1120"/>
                      <a:pt x="2259" y="1180"/>
                      <a:pt x="2184" y="1180"/>
                    </a:cubicBezTo>
                    <a:lnTo>
                      <a:pt x="135" y="1180"/>
                    </a:lnTo>
                    <a:cubicBezTo>
                      <a:pt x="60" y="1180"/>
                      <a:pt x="0" y="1120"/>
                      <a:pt x="0" y="1045"/>
                    </a:cubicBezTo>
                    <a:lnTo>
                      <a:pt x="0" y="325"/>
                    </a:lnTo>
                    <a:cubicBezTo>
                      <a:pt x="0" y="320"/>
                      <a:pt x="0" y="316"/>
                      <a:pt x="1" y="311"/>
                    </a:cubicBezTo>
                    <a:lnTo>
                      <a:pt x="1" y="311"/>
                    </a:lnTo>
                    <a:lnTo>
                      <a:pt x="0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3013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>
                  <a:latin typeface="+mn-ea"/>
                  <a:cs typeface="+mn-ea"/>
                </a:endParaRPr>
              </a:p>
            </p:txBody>
          </p:sp>
          <p:sp>
            <p:nvSpPr>
              <p:cNvPr id="107" name="文本框 106"/>
              <p:cNvSpPr txBox="1"/>
              <p:nvPr>
                <p:custDataLst>
                  <p:tags r:id="rId78"/>
                </p:custDataLst>
              </p:nvPr>
            </p:nvSpPr>
            <p:spPr>
              <a:xfrm>
                <a:off x="1145" y="5970"/>
                <a:ext cx="3492" cy="998"/>
              </a:xfrm>
              <a:prstGeom prst="rect">
                <a:avLst/>
              </a:prstGeom>
              <a:noFill/>
            </p:spPr>
            <p:txBody>
              <a:bodyPr wrap="square" bIns="71755" rtlCol="0" anchor="t">
                <a:spAutoFit/>
              </a:bodyPr>
              <a:p>
                <a:pPr indent="0" algn="ctr" fontAlgn="auto">
                  <a:lnSpc>
                    <a:spcPct val="12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难道你不觉得工业革命时工厂使用童工是好的吗？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108" name="组合 107"/>
          <p:cNvGrpSpPr>
            <a:grpSpLocks noChangeAspect="1"/>
          </p:cNvGrpSpPr>
          <p:nvPr>
            <p:custDataLst>
              <p:tags r:id="rId79"/>
            </p:custDataLst>
          </p:nvPr>
        </p:nvGrpSpPr>
        <p:grpSpPr>
          <a:xfrm rot="0">
            <a:off x="8465185" y="3573145"/>
            <a:ext cx="431165" cy="478790"/>
            <a:chOff x="1848884" y="2221015"/>
            <a:chExt cx="1730979" cy="1870131"/>
          </a:xfrm>
        </p:grpSpPr>
        <p:sp>
          <p:nvSpPr>
            <p:cNvPr id="109" name="矩形: 圆角 129"/>
            <p:cNvSpPr/>
            <p:nvPr>
              <p:custDataLst>
                <p:tags r:id="rId80"/>
              </p:custDataLst>
            </p:nvPr>
          </p:nvSpPr>
          <p:spPr>
            <a:xfrm>
              <a:off x="1848884" y="2818431"/>
              <a:ext cx="1730979" cy="12727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32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10" name="矩形: 圆角 130"/>
            <p:cNvSpPr/>
            <p:nvPr>
              <p:custDataLst>
                <p:tags r:id="rId81"/>
              </p:custDataLst>
            </p:nvPr>
          </p:nvSpPr>
          <p:spPr>
            <a:xfrm>
              <a:off x="2105670" y="2846634"/>
              <a:ext cx="1464606" cy="1203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11" name="矩形: 圆角 131"/>
            <p:cNvSpPr/>
            <p:nvPr>
              <p:custDataLst>
                <p:tags r:id="rId82"/>
              </p:custDataLst>
            </p:nvPr>
          </p:nvSpPr>
          <p:spPr>
            <a:xfrm>
              <a:off x="2105670" y="3020730"/>
              <a:ext cx="1314253" cy="897828"/>
            </a:xfrm>
            <a:prstGeom prst="roundRect">
              <a:avLst>
                <a:gd name="adj" fmla="val 50000"/>
              </a:avLst>
            </a:prstGeom>
            <a:solidFill>
              <a:srgbClr val="32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12" name="椭圆 111"/>
            <p:cNvSpPr/>
            <p:nvPr>
              <p:custDataLst>
                <p:tags r:id="rId83"/>
              </p:custDataLst>
            </p:nvPr>
          </p:nvSpPr>
          <p:spPr>
            <a:xfrm>
              <a:off x="2334771" y="3362148"/>
              <a:ext cx="214987" cy="214987"/>
            </a:xfrm>
            <a:prstGeom prst="ellipse">
              <a:avLst/>
            </a:prstGeom>
            <a:solidFill>
              <a:srgbClr val="C1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13" name="椭圆 112"/>
            <p:cNvSpPr/>
            <p:nvPr>
              <p:custDataLst>
                <p:tags r:id="rId84"/>
              </p:custDataLst>
            </p:nvPr>
          </p:nvSpPr>
          <p:spPr>
            <a:xfrm>
              <a:off x="3007935" y="3362145"/>
              <a:ext cx="214987" cy="214987"/>
            </a:xfrm>
            <a:prstGeom prst="ellipse">
              <a:avLst/>
            </a:prstGeom>
            <a:solidFill>
              <a:srgbClr val="C1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14" name="矩形: 圆角 134"/>
            <p:cNvSpPr/>
            <p:nvPr>
              <p:custDataLst>
                <p:tags r:id="rId85"/>
              </p:custDataLst>
            </p:nvPr>
          </p:nvSpPr>
          <p:spPr>
            <a:xfrm rot="3855594">
              <a:off x="2028932" y="2528595"/>
              <a:ext cx="488722" cy="136548"/>
            </a:xfrm>
            <a:prstGeom prst="roundRect">
              <a:avLst>
                <a:gd name="adj" fmla="val 39690"/>
              </a:avLst>
            </a:prstGeom>
            <a:solidFill>
              <a:srgbClr val="32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15" name="椭圆 114"/>
            <p:cNvSpPr/>
            <p:nvPr>
              <p:custDataLst>
                <p:tags r:id="rId86"/>
              </p:custDataLst>
            </p:nvPr>
          </p:nvSpPr>
          <p:spPr>
            <a:xfrm>
              <a:off x="2025494" y="2221015"/>
              <a:ext cx="270781" cy="270781"/>
            </a:xfrm>
            <a:prstGeom prst="ellipse">
              <a:avLst/>
            </a:prstGeom>
            <a:solidFill>
              <a:srgbClr val="C1DAFF"/>
            </a:solidFill>
            <a:ln>
              <a:solidFill>
                <a:srgbClr val="32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16" name="矩形: 圆角 136"/>
            <p:cNvSpPr/>
            <p:nvPr>
              <p:custDataLst>
                <p:tags r:id="rId87"/>
              </p:custDataLst>
            </p:nvPr>
          </p:nvSpPr>
          <p:spPr>
            <a:xfrm rot="7200000">
              <a:off x="2912450" y="2547835"/>
              <a:ext cx="488722" cy="136548"/>
            </a:xfrm>
            <a:prstGeom prst="roundRect">
              <a:avLst>
                <a:gd name="adj" fmla="val 39690"/>
              </a:avLst>
            </a:prstGeom>
            <a:solidFill>
              <a:srgbClr val="32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17" name="椭圆 116"/>
            <p:cNvSpPr/>
            <p:nvPr>
              <p:custDataLst>
                <p:tags r:id="rId88"/>
              </p:custDataLst>
            </p:nvPr>
          </p:nvSpPr>
          <p:spPr>
            <a:xfrm>
              <a:off x="3149142" y="2254923"/>
              <a:ext cx="270781" cy="270781"/>
            </a:xfrm>
            <a:prstGeom prst="ellipse">
              <a:avLst/>
            </a:prstGeom>
            <a:solidFill>
              <a:srgbClr val="C1DAFF"/>
            </a:solidFill>
            <a:ln>
              <a:solidFill>
                <a:srgbClr val="32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18" name="不完整圆 138"/>
            <p:cNvSpPr/>
            <p:nvPr>
              <p:custDataLst>
                <p:tags r:id="rId89"/>
              </p:custDataLst>
            </p:nvPr>
          </p:nvSpPr>
          <p:spPr>
            <a:xfrm>
              <a:off x="2628213" y="3544445"/>
              <a:ext cx="337962" cy="234401"/>
            </a:xfrm>
            <a:prstGeom prst="pie">
              <a:avLst>
                <a:gd name="adj1" fmla="val 0"/>
                <a:gd name="adj2" fmla="val 10768128"/>
              </a:avLst>
            </a:prstGeom>
            <a:solidFill>
              <a:srgbClr val="C1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19" name="任意多边形: 形状 139"/>
            <p:cNvSpPr/>
            <p:nvPr>
              <p:custDataLst>
                <p:tags r:id="rId90"/>
              </p:custDataLst>
            </p:nvPr>
          </p:nvSpPr>
          <p:spPr>
            <a:xfrm>
              <a:off x="2405435" y="2243911"/>
              <a:ext cx="613215" cy="252873"/>
            </a:xfrm>
            <a:custGeom>
              <a:avLst/>
              <a:gdLst>
                <a:gd name="connsiteX0" fmla="*/ 0 w 205317"/>
                <a:gd name="connsiteY0" fmla="*/ 80433 h 84667"/>
                <a:gd name="connsiteX1" fmla="*/ 35984 w 205317"/>
                <a:gd name="connsiteY1" fmla="*/ 0 h 84667"/>
                <a:gd name="connsiteX2" fmla="*/ 84667 w 205317"/>
                <a:gd name="connsiteY2" fmla="*/ 84667 h 84667"/>
                <a:gd name="connsiteX3" fmla="*/ 114300 w 205317"/>
                <a:gd name="connsiteY3" fmla="*/ 2117 h 84667"/>
                <a:gd name="connsiteX4" fmla="*/ 152400 w 205317"/>
                <a:gd name="connsiteY4" fmla="*/ 74083 h 84667"/>
                <a:gd name="connsiteX5" fmla="*/ 171450 w 205317"/>
                <a:gd name="connsiteY5" fmla="*/ 35983 h 84667"/>
                <a:gd name="connsiteX6" fmla="*/ 205317 w 205317"/>
                <a:gd name="connsiteY6" fmla="*/ 38100 h 8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317" h="84667">
                  <a:moveTo>
                    <a:pt x="0" y="80433"/>
                  </a:moveTo>
                  <a:lnTo>
                    <a:pt x="35984" y="0"/>
                  </a:lnTo>
                  <a:lnTo>
                    <a:pt x="84667" y="84667"/>
                  </a:lnTo>
                  <a:lnTo>
                    <a:pt x="114300" y="2117"/>
                  </a:lnTo>
                  <a:lnTo>
                    <a:pt x="152400" y="74083"/>
                  </a:lnTo>
                  <a:lnTo>
                    <a:pt x="171450" y="35983"/>
                  </a:lnTo>
                  <a:lnTo>
                    <a:pt x="205317" y="38100"/>
                  </a:lnTo>
                </a:path>
              </a:pathLst>
            </a:custGeom>
            <a:noFill/>
            <a:ln w="28575">
              <a:solidFill>
                <a:srgbClr val="32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/>
            </a:p>
          </p:txBody>
        </p:sp>
      </p:grpSp>
      <p:grpSp>
        <p:nvGrpSpPr>
          <p:cNvPr id="120" name="组合 119"/>
          <p:cNvGrpSpPr/>
          <p:nvPr/>
        </p:nvGrpSpPr>
        <p:grpSpPr>
          <a:xfrm rot="0" flipH="1">
            <a:off x="5776065" y="3410585"/>
            <a:ext cx="2557958" cy="1409065"/>
            <a:chOff x="1154" y="5566"/>
            <a:chExt cx="2607" cy="2219"/>
          </a:xfrm>
        </p:grpSpPr>
        <p:sp>
          <p:nvSpPr>
            <p:cNvPr id="121" name="任意多边形 120"/>
            <p:cNvSpPr/>
            <p:nvPr>
              <p:custDataLst>
                <p:tags r:id="rId91"/>
              </p:custDataLst>
            </p:nvPr>
          </p:nvSpPr>
          <p:spPr>
            <a:xfrm>
              <a:off x="1216" y="5566"/>
              <a:ext cx="2545" cy="221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319" h="1180">
                  <a:moveTo>
                    <a:pt x="0" y="0"/>
                  </a:moveTo>
                  <a:lnTo>
                    <a:pt x="192" y="190"/>
                  </a:lnTo>
                  <a:lnTo>
                    <a:pt x="2184" y="190"/>
                  </a:lnTo>
                  <a:cubicBezTo>
                    <a:pt x="2259" y="190"/>
                    <a:pt x="2319" y="250"/>
                    <a:pt x="2319" y="325"/>
                  </a:cubicBezTo>
                  <a:lnTo>
                    <a:pt x="2319" y="1045"/>
                  </a:lnTo>
                  <a:cubicBezTo>
                    <a:pt x="2319" y="1120"/>
                    <a:pt x="2259" y="1180"/>
                    <a:pt x="2184" y="1180"/>
                  </a:cubicBezTo>
                  <a:lnTo>
                    <a:pt x="135" y="1180"/>
                  </a:lnTo>
                  <a:cubicBezTo>
                    <a:pt x="60" y="1180"/>
                    <a:pt x="0" y="1120"/>
                    <a:pt x="0" y="1045"/>
                  </a:cubicBezTo>
                  <a:lnTo>
                    <a:pt x="0" y="325"/>
                  </a:lnTo>
                  <a:cubicBezTo>
                    <a:pt x="0" y="320"/>
                    <a:pt x="0" y="316"/>
                    <a:pt x="1" y="311"/>
                  </a:cubicBezTo>
                  <a:lnTo>
                    <a:pt x="1" y="311"/>
                  </a:lnTo>
                  <a:lnTo>
                    <a:pt x="0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3013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latin typeface="+mn-ea"/>
                <a:cs typeface="+mn-ea"/>
              </a:endParaRPr>
            </a:p>
          </p:txBody>
        </p:sp>
        <p:sp>
          <p:nvSpPr>
            <p:cNvPr id="122" name="文本框 121"/>
            <p:cNvSpPr txBox="1"/>
            <p:nvPr>
              <p:custDataLst>
                <p:tags r:id="rId92"/>
              </p:custDataLst>
            </p:nvPr>
          </p:nvSpPr>
          <p:spPr>
            <a:xfrm>
              <a:off x="1154" y="5916"/>
              <a:ext cx="2604" cy="876"/>
            </a:xfrm>
            <a:prstGeom prst="rect">
              <a:avLst/>
            </a:prstGeom>
            <a:noFill/>
          </p:spPr>
          <p:txBody>
            <a:bodyPr wrap="square" bIns="71755" rtlCol="0" anchor="t">
              <a:noAutofit/>
            </a:bodyPr>
            <a:p>
              <a:pPr indent="0" algn="ctr" fontAlgn="auto">
                <a:lnSpc>
                  <a:spcPct val="12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尽管有些人认为童工是那段历史消极的一面，但重要的是，孩子们能够在年幼时学习宝贵的技能并为经济做出贡献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0" grpId="1"/>
      <p:bldP spid="28" grpId="1"/>
      <p:bldP spid="5" grpId="0"/>
      <p:bldP spid="6" grpId="0"/>
      <p:bldP spid="5" grpId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76275" y="1246505"/>
            <a:ext cx="518287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减轻毒性的方法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6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7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2310" y="1734820"/>
            <a:ext cx="10932160" cy="1730375"/>
            <a:chOff x="1067" y="3627"/>
            <a:chExt cx="17216" cy="2725"/>
          </a:xfrm>
        </p:grpSpPr>
        <p:sp>
          <p:nvSpPr>
            <p:cNvPr id="22" name="文本框 21"/>
            <p:cNvSpPr txBox="1"/>
            <p:nvPr/>
          </p:nvSpPr>
          <p:spPr>
            <a:xfrm>
              <a:off x="1577" y="4423"/>
              <a:ext cx="16706" cy="1929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模型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训练之前对训练数据进行清洗和过滤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，以去除或减少有毒内容。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常用方法：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众包（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Crowdsourcing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：通过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人工标注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员对数据进行筛选和标注，识别并移除有毒内容。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457200" lvl="1" indent="45720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自动化过滤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：使用规则或机器学习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模型自动检测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和过滤有毒文本。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8"/>
              </p:custDataLst>
            </p:nvPr>
          </p:nvSpPr>
          <p:spPr>
            <a:xfrm>
              <a:off x="1577" y="3738"/>
              <a:ext cx="2088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数据预处理</a:t>
              </a:r>
              <a:endParaRPr lang="en-US" altLang="zh-CN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9"/>
              </p:custDataLst>
            </p:nvPr>
          </p:nvSpPr>
          <p:spPr>
            <a:xfrm>
              <a:off x="1067" y="3627"/>
              <a:ext cx="65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1.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676275" y="1246505"/>
            <a:ext cx="518287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减轻毒性的方法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6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7"/>
            </p:custDataLst>
          </p:nvPr>
        </p:nvGrpSpPr>
        <p:grpSpPr>
          <a:xfrm>
            <a:off x="702310" y="1734820"/>
            <a:ext cx="7364730" cy="940435"/>
            <a:chOff x="1067" y="3627"/>
            <a:chExt cx="11598" cy="1481"/>
          </a:xfrm>
        </p:grpSpPr>
        <p:sp>
          <p:nvSpPr>
            <p:cNvPr id="22" name="文本框 21"/>
            <p:cNvSpPr txBox="1"/>
            <p:nvPr>
              <p:custDataLst>
                <p:tags r:id="rId8"/>
              </p:custDataLst>
            </p:nvPr>
          </p:nvSpPr>
          <p:spPr>
            <a:xfrm>
              <a:off x="1577" y="4423"/>
              <a:ext cx="11088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模型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训练之前对训练数据进行清洗和过滤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，以去除或减少有毒内容。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9"/>
              </p:custDataLst>
            </p:nvPr>
          </p:nvSpPr>
          <p:spPr>
            <a:xfrm>
              <a:off x="1577" y="3738"/>
              <a:ext cx="2088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数据预处理</a:t>
              </a:r>
              <a:endPara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1067" y="3627"/>
              <a:ext cx="65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chemeClr val="bg1">
                      <a:lumMod val="50000"/>
                    </a:schemeClr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1.</a:t>
              </a:r>
              <a:r>
                <a:rPr lang="en-US" altLang="zh-CN" sz="2400" i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1"/>
            </p:custDataLst>
          </p:nvPr>
        </p:nvGrpSpPr>
        <p:grpSpPr>
          <a:xfrm>
            <a:off x="702310" y="2675255"/>
            <a:ext cx="10107930" cy="940435"/>
            <a:chOff x="1067" y="3627"/>
            <a:chExt cx="15918" cy="1481"/>
          </a:xfrm>
        </p:grpSpPr>
        <p:sp>
          <p:nvSpPr>
            <p:cNvPr id="6" name="文本框 5"/>
            <p:cNvSpPr txBox="1"/>
            <p:nvPr>
              <p:custDataLst>
                <p:tags r:id="rId12"/>
              </p:custDataLst>
            </p:nvPr>
          </p:nvSpPr>
          <p:spPr>
            <a:xfrm>
              <a:off x="1577" y="4423"/>
              <a:ext cx="15408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高质量的数据集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微调模型，让模型学习如何更好地执行指令，生成的答案更符合人类的需求。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13"/>
              </p:custDataLst>
            </p:nvPr>
          </p:nvSpPr>
          <p:spPr>
            <a:xfrm>
              <a:off x="1577" y="3738"/>
              <a:ext cx="2448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模型指令微调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4"/>
              </p:custDataLst>
            </p:nvPr>
          </p:nvSpPr>
          <p:spPr>
            <a:xfrm>
              <a:off x="1067" y="3627"/>
              <a:ext cx="707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2.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997450" y="4121150"/>
            <a:ext cx="4391660" cy="13379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"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这部电影真是太棒了！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标签：正面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"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服务非常差，不会再来了。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标签：负面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"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今天天气一般。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标签：中性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…………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7760" y="4121150"/>
            <a:ext cx="406400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例如：情感分析任务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10" grpId="0"/>
      <p:bldP spid="11" grpId="0"/>
      <p:bldP spid="10" grpId="1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76275" y="1246505"/>
            <a:ext cx="518287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减轻毒性的方法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4035" y="249555"/>
            <a:ext cx="9727565" cy="637540"/>
            <a:chOff x="2177" y="398"/>
            <a:chExt cx="15319" cy="1004"/>
          </a:xfrm>
        </p:grpSpPr>
        <p:sp>
          <p:nvSpPr>
            <p:cNvPr id="3" name="矩形 2"/>
            <p:cNvSpPr/>
            <p:nvPr>
              <p:custDataLst>
                <p:tags r:id="rId6"/>
              </p:custDataLst>
            </p:nvPr>
          </p:nvSpPr>
          <p:spPr>
            <a:xfrm>
              <a:off x="2177" y="931"/>
              <a:ext cx="15319" cy="4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3657600" lvl="8" indent="457200" algn="r">
                <a:buClrTx/>
                <a:buSzTx/>
                <a:buFontTx/>
              </a:pPr>
              <a:r>
                <a:rPr lang="en-US" altLang="zh-CN" sz="135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Evaluating Psychological Safety of Large Language Models</a:t>
              </a:r>
              <a:endParaRPr lang="en-US" altLang="zh-CN" sz="135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7"/>
              </p:custDataLst>
            </p:nvPr>
          </p:nvSpPr>
          <p:spPr>
            <a:xfrm>
              <a:off x="3243" y="39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评估LLM的心理安全性</a:t>
              </a:r>
              <a:endParaRPr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5120" y="1734820"/>
            <a:ext cx="7364730" cy="940435"/>
            <a:chOff x="1067" y="3627"/>
            <a:chExt cx="11598" cy="1481"/>
          </a:xfrm>
        </p:grpSpPr>
        <p:sp>
          <p:nvSpPr>
            <p:cNvPr id="22" name="文本框 21"/>
            <p:cNvSpPr txBox="1"/>
            <p:nvPr/>
          </p:nvSpPr>
          <p:spPr>
            <a:xfrm>
              <a:off x="1577" y="4423"/>
              <a:ext cx="11088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模型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训练之前对训练数据进行清洗和过滤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，以去除或减少有毒内容。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8"/>
              </p:custDataLst>
            </p:nvPr>
          </p:nvSpPr>
          <p:spPr>
            <a:xfrm>
              <a:off x="1577" y="3738"/>
              <a:ext cx="2088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数据预处理</a:t>
              </a:r>
              <a:endPara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9"/>
              </p:custDataLst>
            </p:nvPr>
          </p:nvSpPr>
          <p:spPr>
            <a:xfrm>
              <a:off x="1067" y="3627"/>
              <a:ext cx="65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chemeClr val="bg1">
                      <a:lumMod val="50000"/>
                    </a:schemeClr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1.</a:t>
              </a:r>
              <a:r>
                <a:rPr lang="en-US" altLang="zh-CN" sz="2400" i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5120" y="2675255"/>
            <a:ext cx="11350625" cy="940435"/>
            <a:chOff x="1067" y="3627"/>
            <a:chExt cx="17875" cy="1481"/>
          </a:xfrm>
        </p:grpSpPr>
        <p:sp>
          <p:nvSpPr>
            <p:cNvPr id="6" name="文本框 5"/>
            <p:cNvSpPr txBox="1"/>
            <p:nvPr/>
          </p:nvSpPr>
          <p:spPr>
            <a:xfrm>
              <a:off x="1577" y="4423"/>
              <a:ext cx="17365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高质量的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“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指令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-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响应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”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数据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微调模型，让模型学习如何更好地执行指令，生成的答案更符合人类的需求。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10"/>
              </p:custDataLst>
            </p:nvPr>
          </p:nvSpPr>
          <p:spPr>
            <a:xfrm>
              <a:off x="1577" y="3738"/>
              <a:ext cx="2448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模型指令微调</a:t>
              </a:r>
              <a:endPara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1"/>
              </p:custDataLst>
            </p:nvPr>
          </p:nvSpPr>
          <p:spPr>
            <a:xfrm>
              <a:off x="1067" y="3627"/>
              <a:ext cx="707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chemeClr val="bg1">
                      <a:lumMod val="50000"/>
                    </a:schemeClr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2.</a:t>
              </a:r>
              <a:r>
                <a:rPr lang="en-US" altLang="zh-CN" sz="2400" i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3375" y="3652520"/>
            <a:ext cx="11936730" cy="1730375"/>
            <a:chOff x="1067" y="3627"/>
            <a:chExt cx="18798" cy="2725"/>
          </a:xfrm>
        </p:grpSpPr>
        <p:sp>
          <p:nvSpPr>
            <p:cNvPr id="11" name="文本框 10"/>
            <p:cNvSpPr txBox="1"/>
            <p:nvPr/>
          </p:nvSpPr>
          <p:spPr>
            <a:xfrm>
              <a:off x="1577" y="4423"/>
              <a:ext cx="18288" cy="1929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在模型生成内容后，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对输出进行后处理或调整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，以确保其安全性和适当性。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常用方法：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毒性检测过滤器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：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模型解码过程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中，用额外模型或规则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检测生成内容的有毒性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，过滤或替换有毒内容。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	   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2"/>
              </p:custDataLst>
            </p:nvPr>
          </p:nvSpPr>
          <p:spPr>
            <a:xfrm>
              <a:off x="1577" y="3738"/>
              <a:ext cx="1728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输出校准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3"/>
              </p:custDataLst>
            </p:nvPr>
          </p:nvSpPr>
          <p:spPr>
            <a:xfrm>
              <a:off x="1067" y="3627"/>
              <a:ext cx="71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3.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76" name="组合 375"/>
          <p:cNvGrpSpPr/>
          <p:nvPr/>
        </p:nvGrpSpPr>
        <p:grpSpPr>
          <a:xfrm rot="0">
            <a:off x="346075" y="5158740"/>
            <a:ext cx="2665534" cy="504190"/>
            <a:chOff x="190" y="6096"/>
            <a:chExt cx="4232" cy="794"/>
          </a:xfrm>
        </p:grpSpPr>
        <p:grpSp>
          <p:nvGrpSpPr>
            <p:cNvPr id="377" name="组合 376"/>
            <p:cNvGrpSpPr/>
            <p:nvPr/>
          </p:nvGrpSpPr>
          <p:grpSpPr>
            <a:xfrm rot="0">
              <a:off x="190" y="6109"/>
              <a:ext cx="531" cy="716"/>
              <a:chOff x="3829408" y="724098"/>
              <a:chExt cx="653001" cy="880335"/>
            </a:xfrm>
          </p:grpSpPr>
          <p:grpSp>
            <p:nvGrpSpPr>
              <p:cNvPr id="378" name="组合 377"/>
              <p:cNvGrpSpPr/>
              <p:nvPr/>
            </p:nvGrpSpPr>
            <p:grpSpPr>
              <a:xfrm>
                <a:off x="3829408" y="724098"/>
                <a:ext cx="653001" cy="880335"/>
                <a:chOff x="4159324" y="292298"/>
                <a:chExt cx="1441243" cy="1942992"/>
              </a:xfrm>
            </p:grpSpPr>
            <p:sp>
              <p:nvSpPr>
                <p:cNvPr id="379" name="矩形: 圆角 1414"/>
                <p:cNvSpPr/>
                <p:nvPr>
                  <p:custDataLst>
                    <p:tags r:id="rId14"/>
                  </p:custDataLst>
                </p:nvPr>
              </p:nvSpPr>
              <p:spPr>
                <a:xfrm rot="5400000">
                  <a:off x="5309589" y="1491685"/>
                  <a:ext cx="290126" cy="2918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DDCE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0" name="矩形: 圆角 1415"/>
                <p:cNvSpPr/>
                <p:nvPr>
                  <p:custDataLst>
                    <p:tags r:id="rId15"/>
                  </p:custDataLst>
                </p:nvPr>
              </p:nvSpPr>
              <p:spPr>
                <a:xfrm rot="5400000">
                  <a:off x="4160176" y="1491685"/>
                  <a:ext cx="290126" cy="2918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BBE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1" name="矩形: 圆角 1416"/>
                <p:cNvSpPr/>
                <p:nvPr>
                  <p:custDataLst>
                    <p:tags r:id="rId16"/>
                  </p:custDataLst>
                </p:nvPr>
              </p:nvSpPr>
              <p:spPr>
                <a:xfrm rot="5400000">
                  <a:off x="4112406" y="920675"/>
                  <a:ext cx="1552191" cy="1077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BBE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2" name="矩形: 圆角 1417"/>
                <p:cNvSpPr/>
                <p:nvPr>
                  <p:custDataLst>
                    <p:tags r:id="rId17"/>
                  </p:custDataLst>
                </p:nvPr>
              </p:nvSpPr>
              <p:spPr>
                <a:xfrm rot="2700000">
                  <a:off x="4123158" y="652747"/>
                  <a:ext cx="585866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: 圆角 1418"/>
                <p:cNvSpPr/>
                <p:nvPr>
                  <p:custDataLst>
                    <p:tags r:id="rId18"/>
                  </p:custDataLst>
                </p:nvPr>
              </p:nvSpPr>
              <p:spPr>
                <a:xfrm rot="2700000">
                  <a:off x="4265477" y="602174"/>
                  <a:ext cx="946635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: 圆角 1419"/>
                <p:cNvSpPr/>
                <p:nvPr>
                  <p:custDataLst>
                    <p:tags r:id="rId19"/>
                  </p:custDataLst>
                </p:nvPr>
              </p:nvSpPr>
              <p:spPr>
                <a:xfrm rot="2700000">
                  <a:off x="4101829" y="967703"/>
                  <a:ext cx="585866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5" name="矩形: 圆角 1420"/>
                <p:cNvSpPr/>
                <p:nvPr>
                  <p:custDataLst>
                    <p:tags r:id="rId20"/>
                  </p:custDataLst>
                </p:nvPr>
              </p:nvSpPr>
              <p:spPr>
                <a:xfrm rot="2700000">
                  <a:off x="4155820" y="938400"/>
                  <a:ext cx="585866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6" name="矩形: 圆角 1421"/>
                <p:cNvSpPr/>
                <p:nvPr>
                  <p:custDataLst>
                    <p:tags r:id="rId21"/>
                  </p:custDataLst>
                </p:nvPr>
              </p:nvSpPr>
              <p:spPr>
                <a:xfrm rot="2700000">
                  <a:off x="4678710" y="590232"/>
                  <a:ext cx="420659" cy="7023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: 圆角 1422"/>
                <p:cNvSpPr/>
                <p:nvPr>
                  <p:custDataLst>
                    <p:tags r:id="rId22"/>
                  </p:custDataLst>
                </p:nvPr>
              </p:nvSpPr>
              <p:spPr>
                <a:xfrm rot="5400000">
                  <a:off x="4714468" y="1214817"/>
                  <a:ext cx="825108" cy="53917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DD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8" name="矩形: 圆角 1423"/>
                <p:cNvSpPr/>
                <p:nvPr>
                  <p:custDataLst>
                    <p:tags r:id="rId23"/>
                  </p:custDataLst>
                </p:nvPr>
              </p:nvSpPr>
              <p:spPr>
                <a:xfrm rot="5400000">
                  <a:off x="4439187" y="1328377"/>
                  <a:ext cx="1033864" cy="73229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DD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9" name="矩形: 圆角 1424"/>
                <p:cNvSpPr/>
                <p:nvPr>
                  <p:custDataLst>
                    <p:tags r:id="rId24"/>
                  </p:custDataLst>
                </p:nvPr>
              </p:nvSpPr>
              <p:spPr>
                <a:xfrm rot="2700000">
                  <a:off x="4211632" y="824121"/>
                  <a:ext cx="585866" cy="4514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: 圆角 1425"/>
                <p:cNvSpPr/>
                <p:nvPr>
                  <p:custDataLst>
                    <p:tags r:id="rId25"/>
                  </p:custDataLst>
                </p:nvPr>
              </p:nvSpPr>
              <p:spPr>
                <a:xfrm rot="2700000">
                  <a:off x="4724796" y="633368"/>
                  <a:ext cx="884780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solidFill>
                    <a:srgbClr val="3232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: 圆角 1426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4857437" y="756070"/>
                  <a:ext cx="509863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2" name="不完整圆 1427"/>
                <p:cNvSpPr/>
                <p:nvPr>
                  <p:custDataLst>
                    <p:tags r:id="rId27"/>
                  </p:custDataLst>
                </p:nvPr>
              </p:nvSpPr>
              <p:spPr>
                <a:xfrm flipH="1">
                  <a:off x="4244136" y="1165200"/>
                  <a:ext cx="223430" cy="435132"/>
                </a:xfrm>
                <a:prstGeom prst="pie">
                  <a:avLst>
                    <a:gd name="adj1" fmla="val 5383716"/>
                    <a:gd name="adj2" fmla="val 1620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ctr"/>
                  <a:endParaRPr lang="zh-CN" altLang="en-US"/>
                </a:p>
              </p:txBody>
            </p:sp>
            <p:sp>
              <p:nvSpPr>
                <p:cNvPr id="393" name="矩形: 圆角 1428"/>
                <p:cNvSpPr/>
                <p:nvPr>
                  <p:custDataLst>
                    <p:tags r:id="rId28"/>
                  </p:custDataLst>
                </p:nvPr>
              </p:nvSpPr>
              <p:spPr>
                <a:xfrm rot="2580756">
                  <a:off x="4747594" y="608346"/>
                  <a:ext cx="509863" cy="3268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4" name="矩形: 圆角 1429"/>
                <p:cNvSpPr/>
                <p:nvPr>
                  <p:custDataLst>
                    <p:tags r:id="rId29"/>
                  </p:custDataLst>
                </p:nvPr>
              </p:nvSpPr>
              <p:spPr>
                <a:xfrm rot="2832214">
                  <a:off x="4465420" y="958755"/>
                  <a:ext cx="256403" cy="4846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: 圆角 1430"/>
                <p:cNvSpPr/>
                <p:nvPr>
                  <p:custDataLst>
                    <p:tags r:id="rId30"/>
                  </p:custDataLst>
                </p:nvPr>
              </p:nvSpPr>
              <p:spPr>
                <a:xfrm rot="1805087">
                  <a:off x="4283781" y="818557"/>
                  <a:ext cx="585866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6" name="矩形: 圆角 1431"/>
                <p:cNvSpPr/>
                <p:nvPr>
                  <p:custDataLst>
                    <p:tags r:id="rId31"/>
                  </p:custDataLst>
                </p:nvPr>
              </p:nvSpPr>
              <p:spPr>
                <a:xfrm rot="1800000">
                  <a:off x="4576627" y="892992"/>
                  <a:ext cx="271778" cy="3268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7" name="矩形: 圆角 1432"/>
                <p:cNvSpPr/>
                <p:nvPr>
                  <p:custDataLst>
                    <p:tags r:id="rId32"/>
                  </p:custDataLst>
                </p:nvPr>
              </p:nvSpPr>
              <p:spPr>
                <a:xfrm rot="5400000">
                  <a:off x="4542233" y="1205548"/>
                  <a:ext cx="1030524" cy="7322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DD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8" name="不完整圆 1433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5296968" y="1123987"/>
                  <a:ext cx="249421" cy="435132"/>
                </a:xfrm>
                <a:prstGeom prst="pie">
                  <a:avLst>
                    <a:gd name="adj1" fmla="val 5333528"/>
                    <a:gd name="adj2" fmla="val 16199992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: 圆角 1434"/>
                <p:cNvSpPr/>
                <p:nvPr>
                  <p:custDataLst>
                    <p:tags r:id="rId34"/>
                  </p:custDataLst>
                </p:nvPr>
              </p:nvSpPr>
              <p:spPr>
                <a:xfrm rot="5400000">
                  <a:off x="5198507" y="1216940"/>
                  <a:ext cx="310045" cy="1061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6B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0" name="矩形: 圆角 1435"/>
                <p:cNvSpPr/>
                <p:nvPr>
                  <p:custDataLst>
                    <p:tags r:id="rId35"/>
                  </p:custDataLst>
                </p:nvPr>
              </p:nvSpPr>
              <p:spPr>
                <a:xfrm rot="2580756">
                  <a:off x="5121529" y="813178"/>
                  <a:ext cx="391938" cy="3268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A7A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01" name="空心弧 52"/>
              <p:cNvSpPr/>
              <p:nvPr>
                <p:custDataLst>
                  <p:tags r:id="rId36"/>
                </p:custDataLst>
              </p:nvPr>
            </p:nvSpPr>
            <p:spPr>
              <a:xfrm>
                <a:off x="4227805" y="1207406"/>
                <a:ext cx="102464" cy="45719"/>
              </a:xfrm>
              <a:custGeom>
                <a:avLst/>
                <a:gdLst>
                  <a:gd name="connsiteX0" fmla="*/ 15844 w 512865"/>
                  <a:gd name="connsiteY0" fmla="*/ 152667 h 466912"/>
                  <a:gd name="connsiteX1" fmla="*/ 256322 w 512865"/>
                  <a:gd name="connsiteY1" fmla="*/ 0 h 466912"/>
                  <a:gd name="connsiteX2" fmla="*/ 496931 w 512865"/>
                  <a:gd name="connsiteY2" fmla="*/ 152443 h 466912"/>
                  <a:gd name="connsiteX3" fmla="*/ 405098 w 512865"/>
                  <a:gd name="connsiteY3" fmla="*/ 183377 h 466912"/>
                  <a:gd name="connsiteX4" fmla="*/ 256368 w 512865"/>
                  <a:gd name="connsiteY4" fmla="*/ 96674 h 466912"/>
                  <a:gd name="connsiteX5" fmla="*/ 107705 w 512865"/>
                  <a:gd name="connsiteY5" fmla="*/ 183513 h 466912"/>
                  <a:gd name="connsiteX6" fmla="*/ 15844 w 512865"/>
                  <a:gd name="connsiteY6" fmla="*/ 152667 h 466912"/>
                  <a:gd name="connsiteX0-1" fmla="*/ 0 w 481653"/>
                  <a:gd name="connsiteY0-2" fmla="*/ 152667 h 192359"/>
                  <a:gd name="connsiteX1-3" fmla="*/ 240478 w 481653"/>
                  <a:gd name="connsiteY1-4" fmla="*/ 0 h 192359"/>
                  <a:gd name="connsiteX2-5" fmla="*/ 481087 w 481653"/>
                  <a:gd name="connsiteY2-6" fmla="*/ 152443 h 192359"/>
                  <a:gd name="connsiteX3-7" fmla="*/ 389254 w 481653"/>
                  <a:gd name="connsiteY3-8" fmla="*/ 183377 h 192359"/>
                  <a:gd name="connsiteX4-9" fmla="*/ 240524 w 481653"/>
                  <a:gd name="connsiteY4-10" fmla="*/ 96674 h 192359"/>
                  <a:gd name="connsiteX5-11" fmla="*/ 91861 w 481653"/>
                  <a:gd name="connsiteY5-12" fmla="*/ 183513 h 192359"/>
                  <a:gd name="connsiteX6-13" fmla="*/ 0 w 481653"/>
                  <a:gd name="connsiteY6-14" fmla="*/ 152667 h 192359"/>
                  <a:gd name="connsiteX0-15" fmla="*/ 0 w 481765"/>
                  <a:gd name="connsiteY0-16" fmla="*/ 152667 h 211450"/>
                  <a:gd name="connsiteX1-17" fmla="*/ 240478 w 481765"/>
                  <a:gd name="connsiteY1-18" fmla="*/ 0 h 211450"/>
                  <a:gd name="connsiteX2-19" fmla="*/ 481087 w 481765"/>
                  <a:gd name="connsiteY2-20" fmla="*/ 152443 h 211450"/>
                  <a:gd name="connsiteX3-21" fmla="*/ 389254 w 481765"/>
                  <a:gd name="connsiteY3-22" fmla="*/ 183377 h 211450"/>
                  <a:gd name="connsiteX4-23" fmla="*/ 240524 w 481765"/>
                  <a:gd name="connsiteY4-24" fmla="*/ 96674 h 211450"/>
                  <a:gd name="connsiteX5-25" fmla="*/ 91861 w 481765"/>
                  <a:gd name="connsiteY5-26" fmla="*/ 183513 h 211450"/>
                  <a:gd name="connsiteX6-27" fmla="*/ 0 w 481765"/>
                  <a:gd name="connsiteY6-28" fmla="*/ 152667 h 211450"/>
                  <a:gd name="connsiteX0-29" fmla="*/ 0 w 481765"/>
                  <a:gd name="connsiteY0-30" fmla="*/ 152667 h 211450"/>
                  <a:gd name="connsiteX1-31" fmla="*/ 240478 w 481765"/>
                  <a:gd name="connsiteY1-32" fmla="*/ 0 h 211450"/>
                  <a:gd name="connsiteX2-33" fmla="*/ 481087 w 481765"/>
                  <a:gd name="connsiteY2-34" fmla="*/ 152443 h 211450"/>
                  <a:gd name="connsiteX3-35" fmla="*/ 389254 w 481765"/>
                  <a:gd name="connsiteY3-36" fmla="*/ 183377 h 211450"/>
                  <a:gd name="connsiteX4-37" fmla="*/ 240524 w 481765"/>
                  <a:gd name="connsiteY4-38" fmla="*/ 96674 h 211450"/>
                  <a:gd name="connsiteX5-39" fmla="*/ 91861 w 481765"/>
                  <a:gd name="connsiteY5-40" fmla="*/ 183513 h 211450"/>
                  <a:gd name="connsiteX6-41" fmla="*/ 0 w 481765"/>
                  <a:gd name="connsiteY6-42" fmla="*/ 152667 h 211450"/>
                  <a:gd name="connsiteX0-43" fmla="*/ 3242 w 485007"/>
                  <a:gd name="connsiteY0-44" fmla="*/ 152667 h 216408"/>
                  <a:gd name="connsiteX1-45" fmla="*/ 243720 w 485007"/>
                  <a:gd name="connsiteY1-46" fmla="*/ 0 h 216408"/>
                  <a:gd name="connsiteX2-47" fmla="*/ 484329 w 485007"/>
                  <a:gd name="connsiteY2-48" fmla="*/ 152443 h 216408"/>
                  <a:gd name="connsiteX3-49" fmla="*/ 392496 w 485007"/>
                  <a:gd name="connsiteY3-50" fmla="*/ 183377 h 216408"/>
                  <a:gd name="connsiteX4-51" fmla="*/ 243766 w 485007"/>
                  <a:gd name="connsiteY4-52" fmla="*/ 96674 h 216408"/>
                  <a:gd name="connsiteX5-53" fmla="*/ 95103 w 485007"/>
                  <a:gd name="connsiteY5-54" fmla="*/ 183513 h 216408"/>
                  <a:gd name="connsiteX6-55" fmla="*/ 3242 w 485007"/>
                  <a:gd name="connsiteY6-56" fmla="*/ 152667 h 2164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85007" h="216408">
                    <a:moveTo>
                      <a:pt x="3242" y="152667"/>
                    </a:moveTo>
                    <a:cubicBezTo>
                      <a:pt x="40395" y="60966"/>
                      <a:pt x="136360" y="43"/>
                      <a:pt x="243720" y="0"/>
                    </a:cubicBezTo>
                    <a:cubicBezTo>
                      <a:pt x="351065" y="-42"/>
                      <a:pt x="447078" y="60789"/>
                      <a:pt x="484329" y="152443"/>
                    </a:cubicBezTo>
                    <a:cubicBezTo>
                      <a:pt x="491818" y="226254"/>
                      <a:pt x="435807" y="223866"/>
                      <a:pt x="392496" y="183377"/>
                    </a:cubicBezTo>
                    <a:cubicBezTo>
                      <a:pt x="368449" y="131048"/>
                      <a:pt x="309445" y="96651"/>
                      <a:pt x="243766" y="96674"/>
                    </a:cubicBezTo>
                    <a:cubicBezTo>
                      <a:pt x="178071" y="96697"/>
                      <a:pt x="119090" y="131150"/>
                      <a:pt x="95103" y="183513"/>
                    </a:cubicBezTo>
                    <a:cubicBezTo>
                      <a:pt x="62367" y="245198"/>
                      <a:pt x="-16938" y="211632"/>
                      <a:pt x="3242" y="152667"/>
                    </a:cubicBezTo>
                    <a:close/>
                  </a:path>
                </a:pathLst>
              </a:custGeom>
              <a:solidFill>
                <a:srgbClr val="AA7A63"/>
              </a:solidFill>
              <a:ln>
                <a:solidFill>
                  <a:srgbClr val="AA7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矩形: 圆角 1410"/>
              <p:cNvSpPr/>
              <p:nvPr>
                <p:custDataLst>
                  <p:tags r:id="rId37"/>
                </p:custDataLst>
              </p:nvPr>
            </p:nvSpPr>
            <p:spPr>
              <a:xfrm>
                <a:off x="4027552" y="1285405"/>
                <a:ext cx="48922" cy="67076"/>
              </a:xfrm>
              <a:prstGeom prst="roundRect">
                <a:avLst>
                  <a:gd name="adj" fmla="val 50000"/>
                </a:avLst>
              </a:prstGeom>
              <a:solidFill>
                <a:srgbClr val="3232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3" name="矩形: 圆角 1411"/>
              <p:cNvSpPr/>
              <p:nvPr>
                <p:custDataLst>
                  <p:tags r:id="rId38"/>
                </p:custDataLst>
              </p:nvPr>
            </p:nvSpPr>
            <p:spPr>
              <a:xfrm>
                <a:off x="4254118" y="1285128"/>
                <a:ext cx="48239" cy="66139"/>
              </a:xfrm>
              <a:prstGeom prst="roundRect">
                <a:avLst>
                  <a:gd name="adj" fmla="val 50000"/>
                </a:avLst>
              </a:prstGeom>
              <a:solidFill>
                <a:srgbClr val="3232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4" name="空心弧 52"/>
              <p:cNvSpPr/>
              <p:nvPr>
                <p:custDataLst>
                  <p:tags r:id="rId39"/>
                </p:custDataLst>
              </p:nvPr>
            </p:nvSpPr>
            <p:spPr>
              <a:xfrm rot="10800000">
                <a:off x="4093659" y="1406118"/>
                <a:ext cx="153473" cy="68479"/>
              </a:xfrm>
              <a:custGeom>
                <a:avLst/>
                <a:gdLst>
                  <a:gd name="connsiteX0" fmla="*/ 15844 w 512865"/>
                  <a:gd name="connsiteY0" fmla="*/ 152667 h 466912"/>
                  <a:gd name="connsiteX1" fmla="*/ 256322 w 512865"/>
                  <a:gd name="connsiteY1" fmla="*/ 0 h 466912"/>
                  <a:gd name="connsiteX2" fmla="*/ 496931 w 512865"/>
                  <a:gd name="connsiteY2" fmla="*/ 152443 h 466912"/>
                  <a:gd name="connsiteX3" fmla="*/ 405098 w 512865"/>
                  <a:gd name="connsiteY3" fmla="*/ 183377 h 466912"/>
                  <a:gd name="connsiteX4" fmla="*/ 256368 w 512865"/>
                  <a:gd name="connsiteY4" fmla="*/ 96674 h 466912"/>
                  <a:gd name="connsiteX5" fmla="*/ 107705 w 512865"/>
                  <a:gd name="connsiteY5" fmla="*/ 183513 h 466912"/>
                  <a:gd name="connsiteX6" fmla="*/ 15844 w 512865"/>
                  <a:gd name="connsiteY6" fmla="*/ 152667 h 466912"/>
                  <a:gd name="connsiteX0-1" fmla="*/ 0 w 481653"/>
                  <a:gd name="connsiteY0-2" fmla="*/ 152667 h 192359"/>
                  <a:gd name="connsiteX1-3" fmla="*/ 240478 w 481653"/>
                  <a:gd name="connsiteY1-4" fmla="*/ 0 h 192359"/>
                  <a:gd name="connsiteX2-5" fmla="*/ 481087 w 481653"/>
                  <a:gd name="connsiteY2-6" fmla="*/ 152443 h 192359"/>
                  <a:gd name="connsiteX3-7" fmla="*/ 389254 w 481653"/>
                  <a:gd name="connsiteY3-8" fmla="*/ 183377 h 192359"/>
                  <a:gd name="connsiteX4-9" fmla="*/ 240524 w 481653"/>
                  <a:gd name="connsiteY4-10" fmla="*/ 96674 h 192359"/>
                  <a:gd name="connsiteX5-11" fmla="*/ 91861 w 481653"/>
                  <a:gd name="connsiteY5-12" fmla="*/ 183513 h 192359"/>
                  <a:gd name="connsiteX6-13" fmla="*/ 0 w 481653"/>
                  <a:gd name="connsiteY6-14" fmla="*/ 152667 h 192359"/>
                  <a:gd name="connsiteX0-15" fmla="*/ 0 w 481765"/>
                  <a:gd name="connsiteY0-16" fmla="*/ 152667 h 211450"/>
                  <a:gd name="connsiteX1-17" fmla="*/ 240478 w 481765"/>
                  <a:gd name="connsiteY1-18" fmla="*/ 0 h 211450"/>
                  <a:gd name="connsiteX2-19" fmla="*/ 481087 w 481765"/>
                  <a:gd name="connsiteY2-20" fmla="*/ 152443 h 211450"/>
                  <a:gd name="connsiteX3-21" fmla="*/ 389254 w 481765"/>
                  <a:gd name="connsiteY3-22" fmla="*/ 183377 h 211450"/>
                  <a:gd name="connsiteX4-23" fmla="*/ 240524 w 481765"/>
                  <a:gd name="connsiteY4-24" fmla="*/ 96674 h 211450"/>
                  <a:gd name="connsiteX5-25" fmla="*/ 91861 w 481765"/>
                  <a:gd name="connsiteY5-26" fmla="*/ 183513 h 211450"/>
                  <a:gd name="connsiteX6-27" fmla="*/ 0 w 481765"/>
                  <a:gd name="connsiteY6-28" fmla="*/ 152667 h 211450"/>
                  <a:gd name="connsiteX0-29" fmla="*/ 0 w 481765"/>
                  <a:gd name="connsiteY0-30" fmla="*/ 152667 h 211450"/>
                  <a:gd name="connsiteX1-31" fmla="*/ 240478 w 481765"/>
                  <a:gd name="connsiteY1-32" fmla="*/ 0 h 211450"/>
                  <a:gd name="connsiteX2-33" fmla="*/ 481087 w 481765"/>
                  <a:gd name="connsiteY2-34" fmla="*/ 152443 h 211450"/>
                  <a:gd name="connsiteX3-35" fmla="*/ 389254 w 481765"/>
                  <a:gd name="connsiteY3-36" fmla="*/ 183377 h 211450"/>
                  <a:gd name="connsiteX4-37" fmla="*/ 240524 w 481765"/>
                  <a:gd name="connsiteY4-38" fmla="*/ 96674 h 211450"/>
                  <a:gd name="connsiteX5-39" fmla="*/ 91861 w 481765"/>
                  <a:gd name="connsiteY5-40" fmla="*/ 183513 h 211450"/>
                  <a:gd name="connsiteX6-41" fmla="*/ 0 w 481765"/>
                  <a:gd name="connsiteY6-42" fmla="*/ 152667 h 211450"/>
                  <a:gd name="connsiteX0-43" fmla="*/ 3242 w 485007"/>
                  <a:gd name="connsiteY0-44" fmla="*/ 152667 h 216408"/>
                  <a:gd name="connsiteX1-45" fmla="*/ 243720 w 485007"/>
                  <a:gd name="connsiteY1-46" fmla="*/ 0 h 216408"/>
                  <a:gd name="connsiteX2-47" fmla="*/ 484329 w 485007"/>
                  <a:gd name="connsiteY2-48" fmla="*/ 152443 h 216408"/>
                  <a:gd name="connsiteX3-49" fmla="*/ 392496 w 485007"/>
                  <a:gd name="connsiteY3-50" fmla="*/ 183377 h 216408"/>
                  <a:gd name="connsiteX4-51" fmla="*/ 243766 w 485007"/>
                  <a:gd name="connsiteY4-52" fmla="*/ 96674 h 216408"/>
                  <a:gd name="connsiteX5-53" fmla="*/ 95103 w 485007"/>
                  <a:gd name="connsiteY5-54" fmla="*/ 183513 h 216408"/>
                  <a:gd name="connsiteX6-55" fmla="*/ 3242 w 485007"/>
                  <a:gd name="connsiteY6-56" fmla="*/ 152667 h 2164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85007" h="216408">
                    <a:moveTo>
                      <a:pt x="3242" y="152667"/>
                    </a:moveTo>
                    <a:cubicBezTo>
                      <a:pt x="40395" y="60966"/>
                      <a:pt x="136360" y="43"/>
                      <a:pt x="243720" y="0"/>
                    </a:cubicBezTo>
                    <a:cubicBezTo>
                      <a:pt x="351065" y="-42"/>
                      <a:pt x="447078" y="60789"/>
                      <a:pt x="484329" y="152443"/>
                    </a:cubicBezTo>
                    <a:cubicBezTo>
                      <a:pt x="491818" y="226254"/>
                      <a:pt x="435807" y="223866"/>
                      <a:pt x="392496" y="183377"/>
                    </a:cubicBezTo>
                    <a:cubicBezTo>
                      <a:pt x="368449" y="131048"/>
                      <a:pt x="309445" y="96651"/>
                      <a:pt x="243766" y="96674"/>
                    </a:cubicBezTo>
                    <a:cubicBezTo>
                      <a:pt x="178071" y="96697"/>
                      <a:pt x="119090" y="131150"/>
                      <a:pt x="95103" y="183513"/>
                    </a:cubicBezTo>
                    <a:cubicBezTo>
                      <a:pt x="62367" y="245198"/>
                      <a:pt x="-16938" y="211632"/>
                      <a:pt x="3242" y="152667"/>
                    </a:cubicBezTo>
                    <a:close/>
                  </a:path>
                </a:pathLst>
              </a:custGeom>
              <a:solidFill>
                <a:srgbClr val="EAA5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空心弧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4000056" y="1218247"/>
                <a:ext cx="102464" cy="45719"/>
              </a:xfrm>
              <a:custGeom>
                <a:avLst/>
                <a:gdLst>
                  <a:gd name="connsiteX0" fmla="*/ 15844 w 512865"/>
                  <a:gd name="connsiteY0" fmla="*/ 152667 h 466912"/>
                  <a:gd name="connsiteX1" fmla="*/ 256322 w 512865"/>
                  <a:gd name="connsiteY1" fmla="*/ 0 h 466912"/>
                  <a:gd name="connsiteX2" fmla="*/ 496931 w 512865"/>
                  <a:gd name="connsiteY2" fmla="*/ 152443 h 466912"/>
                  <a:gd name="connsiteX3" fmla="*/ 405098 w 512865"/>
                  <a:gd name="connsiteY3" fmla="*/ 183377 h 466912"/>
                  <a:gd name="connsiteX4" fmla="*/ 256368 w 512865"/>
                  <a:gd name="connsiteY4" fmla="*/ 96674 h 466912"/>
                  <a:gd name="connsiteX5" fmla="*/ 107705 w 512865"/>
                  <a:gd name="connsiteY5" fmla="*/ 183513 h 466912"/>
                  <a:gd name="connsiteX6" fmla="*/ 15844 w 512865"/>
                  <a:gd name="connsiteY6" fmla="*/ 152667 h 466912"/>
                  <a:gd name="connsiteX0-1" fmla="*/ 0 w 481653"/>
                  <a:gd name="connsiteY0-2" fmla="*/ 152667 h 192359"/>
                  <a:gd name="connsiteX1-3" fmla="*/ 240478 w 481653"/>
                  <a:gd name="connsiteY1-4" fmla="*/ 0 h 192359"/>
                  <a:gd name="connsiteX2-5" fmla="*/ 481087 w 481653"/>
                  <a:gd name="connsiteY2-6" fmla="*/ 152443 h 192359"/>
                  <a:gd name="connsiteX3-7" fmla="*/ 389254 w 481653"/>
                  <a:gd name="connsiteY3-8" fmla="*/ 183377 h 192359"/>
                  <a:gd name="connsiteX4-9" fmla="*/ 240524 w 481653"/>
                  <a:gd name="connsiteY4-10" fmla="*/ 96674 h 192359"/>
                  <a:gd name="connsiteX5-11" fmla="*/ 91861 w 481653"/>
                  <a:gd name="connsiteY5-12" fmla="*/ 183513 h 192359"/>
                  <a:gd name="connsiteX6-13" fmla="*/ 0 w 481653"/>
                  <a:gd name="connsiteY6-14" fmla="*/ 152667 h 192359"/>
                  <a:gd name="connsiteX0-15" fmla="*/ 0 w 481765"/>
                  <a:gd name="connsiteY0-16" fmla="*/ 152667 h 211450"/>
                  <a:gd name="connsiteX1-17" fmla="*/ 240478 w 481765"/>
                  <a:gd name="connsiteY1-18" fmla="*/ 0 h 211450"/>
                  <a:gd name="connsiteX2-19" fmla="*/ 481087 w 481765"/>
                  <a:gd name="connsiteY2-20" fmla="*/ 152443 h 211450"/>
                  <a:gd name="connsiteX3-21" fmla="*/ 389254 w 481765"/>
                  <a:gd name="connsiteY3-22" fmla="*/ 183377 h 211450"/>
                  <a:gd name="connsiteX4-23" fmla="*/ 240524 w 481765"/>
                  <a:gd name="connsiteY4-24" fmla="*/ 96674 h 211450"/>
                  <a:gd name="connsiteX5-25" fmla="*/ 91861 w 481765"/>
                  <a:gd name="connsiteY5-26" fmla="*/ 183513 h 211450"/>
                  <a:gd name="connsiteX6-27" fmla="*/ 0 w 481765"/>
                  <a:gd name="connsiteY6-28" fmla="*/ 152667 h 211450"/>
                  <a:gd name="connsiteX0-29" fmla="*/ 0 w 481765"/>
                  <a:gd name="connsiteY0-30" fmla="*/ 152667 h 211450"/>
                  <a:gd name="connsiteX1-31" fmla="*/ 240478 w 481765"/>
                  <a:gd name="connsiteY1-32" fmla="*/ 0 h 211450"/>
                  <a:gd name="connsiteX2-33" fmla="*/ 481087 w 481765"/>
                  <a:gd name="connsiteY2-34" fmla="*/ 152443 h 211450"/>
                  <a:gd name="connsiteX3-35" fmla="*/ 389254 w 481765"/>
                  <a:gd name="connsiteY3-36" fmla="*/ 183377 h 211450"/>
                  <a:gd name="connsiteX4-37" fmla="*/ 240524 w 481765"/>
                  <a:gd name="connsiteY4-38" fmla="*/ 96674 h 211450"/>
                  <a:gd name="connsiteX5-39" fmla="*/ 91861 w 481765"/>
                  <a:gd name="connsiteY5-40" fmla="*/ 183513 h 211450"/>
                  <a:gd name="connsiteX6-41" fmla="*/ 0 w 481765"/>
                  <a:gd name="connsiteY6-42" fmla="*/ 152667 h 211450"/>
                  <a:gd name="connsiteX0-43" fmla="*/ 3242 w 485007"/>
                  <a:gd name="connsiteY0-44" fmla="*/ 152667 h 216408"/>
                  <a:gd name="connsiteX1-45" fmla="*/ 243720 w 485007"/>
                  <a:gd name="connsiteY1-46" fmla="*/ 0 h 216408"/>
                  <a:gd name="connsiteX2-47" fmla="*/ 484329 w 485007"/>
                  <a:gd name="connsiteY2-48" fmla="*/ 152443 h 216408"/>
                  <a:gd name="connsiteX3-49" fmla="*/ 392496 w 485007"/>
                  <a:gd name="connsiteY3-50" fmla="*/ 183377 h 216408"/>
                  <a:gd name="connsiteX4-51" fmla="*/ 243766 w 485007"/>
                  <a:gd name="connsiteY4-52" fmla="*/ 96674 h 216408"/>
                  <a:gd name="connsiteX5-53" fmla="*/ 95103 w 485007"/>
                  <a:gd name="connsiteY5-54" fmla="*/ 183513 h 216408"/>
                  <a:gd name="connsiteX6-55" fmla="*/ 3242 w 485007"/>
                  <a:gd name="connsiteY6-56" fmla="*/ 152667 h 2164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85007" h="216408">
                    <a:moveTo>
                      <a:pt x="3242" y="152667"/>
                    </a:moveTo>
                    <a:cubicBezTo>
                      <a:pt x="40395" y="60966"/>
                      <a:pt x="136360" y="43"/>
                      <a:pt x="243720" y="0"/>
                    </a:cubicBezTo>
                    <a:cubicBezTo>
                      <a:pt x="351065" y="-42"/>
                      <a:pt x="447078" y="60789"/>
                      <a:pt x="484329" y="152443"/>
                    </a:cubicBezTo>
                    <a:cubicBezTo>
                      <a:pt x="491818" y="226254"/>
                      <a:pt x="435807" y="223866"/>
                      <a:pt x="392496" y="183377"/>
                    </a:cubicBezTo>
                    <a:cubicBezTo>
                      <a:pt x="368449" y="131048"/>
                      <a:pt x="309445" y="96651"/>
                      <a:pt x="243766" y="96674"/>
                    </a:cubicBezTo>
                    <a:cubicBezTo>
                      <a:pt x="178071" y="96697"/>
                      <a:pt x="119090" y="131150"/>
                      <a:pt x="95103" y="183513"/>
                    </a:cubicBezTo>
                    <a:cubicBezTo>
                      <a:pt x="62367" y="245198"/>
                      <a:pt x="-16938" y="211632"/>
                      <a:pt x="3242" y="152667"/>
                    </a:cubicBezTo>
                    <a:close/>
                  </a:path>
                </a:pathLst>
              </a:custGeom>
              <a:solidFill>
                <a:srgbClr val="AA7A63"/>
              </a:solidFill>
              <a:ln>
                <a:solidFill>
                  <a:srgbClr val="AA7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6" name="组合 405"/>
            <p:cNvGrpSpPr/>
            <p:nvPr/>
          </p:nvGrpSpPr>
          <p:grpSpPr>
            <a:xfrm>
              <a:off x="1168" y="6096"/>
              <a:ext cx="3254" cy="794"/>
              <a:chOff x="1115" y="5964"/>
              <a:chExt cx="3254" cy="794"/>
            </a:xfrm>
          </p:grpSpPr>
          <p:sp>
            <p:nvSpPr>
              <p:cNvPr id="407" name="任意多边形 406"/>
              <p:cNvSpPr/>
              <p:nvPr>
                <p:custDataLst>
                  <p:tags r:id="rId41"/>
                </p:custDataLst>
              </p:nvPr>
            </p:nvSpPr>
            <p:spPr>
              <a:xfrm>
                <a:off x="1115" y="5964"/>
                <a:ext cx="3254" cy="794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2319" h="1180">
                    <a:moveTo>
                      <a:pt x="0" y="0"/>
                    </a:moveTo>
                    <a:lnTo>
                      <a:pt x="192" y="190"/>
                    </a:lnTo>
                    <a:lnTo>
                      <a:pt x="2184" y="190"/>
                    </a:lnTo>
                    <a:cubicBezTo>
                      <a:pt x="2259" y="190"/>
                      <a:pt x="2319" y="250"/>
                      <a:pt x="2319" y="325"/>
                    </a:cubicBezTo>
                    <a:lnTo>
                      <a:pt x="2319" y="1045"/>
                    </a:lnTo>
                    <a:cubicBezTo>
                      <a:pt x="2319" y="1120"/>
                      <a:pt x="2259" y="1180"/>
                      <a:pt x="2184" y="1180"/>
                    </a:cubicBezTo>
                    <a:lnTo>
                      <a:pt x="135" y="1180"/>
                    </a:lnTo>
                    <a:cubicBezTo>
                      <a:pt x="60" y="1180"/>
                      <a:pt x="0" y="1120"/>
                      <a:pt x="0" y="1045"/>
                    </a:cubicBezTo>
                    <a:lnTo>
                      <a:pt x="0" y="325"/>
                    </a:lnTo>
                    <a:cubicBezTo>
                      <a:pt x="0" y="320"/>
                      <a:pt x="0" y="316"/>
                      <a:pt x="1" y="311"/>
                    </a:cubicBezTo>
                    <a:lnTo>
                      <a:pt x="1" y="311"/>
                    </a:lnTo>
                    <a:lnTo>
                      <a:pt x="0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3013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>
                  <a:latin typeface="+mn-ea"/>
                  <a:cs typeface="+mn-ea"/>
                </a:endParaRPr>
              </a:p>
            </p:txBody>
          </p:sp>
          <p:sp>
            <p:nvSpPr>
              <p:cNvPr id="408" name="文本框 407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1115" y="6148"/>
                <a:ext cx="3224" cy="591"/>
              </a:xfrm>
              <a:prstGeom prst="rect">
                <a:avLst/>
              </a:prstGeom>
              <a:noFill/>
            </p:spPr>
            <p:txBody>
              <a:bodyPr wrap="square" bIns="71755" rtlCol="0" anchor="t">
                <a:spAutoFit/>
              </a:bodyPr>
              <a:p>
                <a:pPr indent="0" algn="ctr" fontAlgn="auto">
                  <a:lnSpc>
                    <a:spcPct val="12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你真是个白痴！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37" name="组合 36"/>
          <p:cNvGrpSpPr>
            <a:grpSpLocks noChangeAspect="1"/>
          </p:cNvGrpSpPr>
          <p:nvPr>
            <p:custDataLst>
              <p:tags r:id="rId43"/>
            </p:custDataLst>
          </p:nvPr>
        </p:nvGrpSpPr>
        <p:grpSpPr>
          <a:xfrm rot="0">
            <a:off x="3373120" y="5958840"/>
            <a:ext cx="431165" cy="478790"/>
            <a:chOff x="1848884" y="2221015"/>
            <a:chExt cx="1730979" cy="1870131"/>
          </a:xfrm>
        </p:grpSpPr>
        <p:sp>
          <p:nvSpPr>
            <p:cNvPr id="38" name="矩形: 圆角 129"/>
            <p:cNvSpPr/>
            <p:nvPr>
              <p:custDataLst>
                <p:tags r:id="rId44"/>
              </p:custDataLst>
            </p:nvPr>
          </p:nvSpPr>
          <p:spPr>
            <a:xfrm>
              <a:off x="1848884" y="2818431"/>
              <a:ext cx="1730979" cy="12727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32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39" name="矩形: 圆角 130"/>
            <p:cNvSpPr/>
            <p:nvPr>
              <p:custDataLst>
                <p:tags r:id="rId45"/>
              </p:custDataLst>
            </p:nvPr>
          </p:nvSpPr>
          <p:spPr>
            <a:xfrm>
              <a:off x="2105670" y="2846634"/>
              <a:ext cx="1464606" cy="1203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4" name="矩形: 圆角 131"/>
            <p:cNvSpPr/>
            <p:nvPr>
              <p:custDataLst>
                <p:tags r:id="rId46"/>
              </p:custDataLst>
            </p:nvPr>
          </p:nvSpPr>
          <p:spPr>
            <a:xfrm>
              <a:off x="2105670" y="3020730"/>
              <a:ext cx="1314253" cy="897828"/>
            </a:xfrm>
            <a:prstGeom prst="roundRect">
              <a:avLst>
                <a:gd name="adj" fmla="val 50000"/>
              </a:avLst>
            </a:prstGeom>
            <a:solidFill>
              <a:srgbClr val="32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2" name="椭圆 41"/>
            <p:cNvSpPr/>
            <p:nvPr>
              <p:custDataLst>
                <p:tags r:id="rId47"/>
              </p:custDataLst>
            </p:nvPr>
          </p:nvSpPr>
          <p:spPr>
            <a:xfrm>
              <a:off x="2334771" y="3362148"/>
              <a:ext cx="214987" cy="214987"/>
            </a:xfrm>
            <a:prstGeom prst="ellipse">
              <a:avLst/>
            </a:prstGeom>
            <a:solidFill>
              <a:srgbClr val="C1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3" name="椭圆 42"/>
            <p:cNvSpPr/>
            <p:nvPr>
              <p:custDataLst>
                <p:tags r:id="rId48"/>
              </p:custDataLst>
            </p:nvPr>
          </p:nvSpPr>
          <p:spPr>
            <a:xfrm>
              <a:off x="3007935" y="3362145"/>
              <a:ext cx="214987" cy="214987"/>
            </a:xfrm>
            <a:prstGeom prst="ellipse">
              <a:avLst/>
            </a:prstGeom>
            <a:solidFill>
              <a:srgbClr val="C1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4" name="矩形: 圆角 134"/>
            <p:cNvSpPr/>
            <p:nvPr>
              <p:custDataLst>
                <p:tags r:id="rId49"/>
              </p:custDataLst>
            </p:nvPr>
          </p:nvSpPr>
          <p:spPr>
            <a:xfrm rot="3855594">
              <a:off x="2028932" y="2528595"/>
              <a:ext cx="488722" cy="136548"/>
            </a:xfrm>
            <a:prstGeom prst="roundRect">
              <a:avLst>
                <a:gd name="adj" fmla="val 39690"/>
              </a:avLst>
            </a:prstGeom>
            <a:solidFill>
              <a:srgbClr val="32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6" name="椭圆 45"/>
            <p:cNvSpPr/>
            <p:nvPr>
              <p:custDataLst>
                <p:tags r:id="rId50"/>
              </p:custDataLst>
            </p:nvPr>
          </p:nvSpPr>
          <p:spPr>
            <a:xfrm>
              <a:off x="2025494" y="2221015"/>
              <a:ext cx="270781" cy="270781"/>
            </a:xfrm>
            <a:prstGeom prst="ellipse">
              <a:avLst/>
            </a:prstGeom>
            <a:solidFill>
              <a:srgbClr val="C1DAFF"/>
            </a:solidFill>
            <a:ln>
              <a:solidFill>
                <a:srgbClr val="32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47" name="矩形: 圆角 136"/>
            <p:cNvSpPr/>
            <p:nvPr>
              <p:custDataLst>
                <p:tags r:id="rId51"/>
              </p:custDataLst>
            </p:nvPr>
          </p:nvSpPr>
          <p:spPr>
            <a:xfrm rot="7200000">
              <a:off x="2912450" y="2547835"/>
              <a:ext cx="488722" cy="136548"/>
            </a:xfrm>
            <a:prstGeom prst="roundRect">
              <a:avLst>
                <a:gd name="adj" fmla="val 39690"/>
              </a:avLst>
            </a:prstGeom>
            <a:solidFill>
              <a:srgbClr val="32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54" name="椭圆 53"/>
            <p:cNvSpPr/>
            <p:nvPr>
              <p:custDataLst>
                <p:tags r:id="rId52"/>
              </p:custDataLst>
            </p:nvPr>
          </p:nvSpPr>
          <p:spPr>
            <a:xfrm>
              <a:off x="3149142" y="2254923"/>
              <a:ext cx="270781" cy="270781"/>
            </a:xfrm>
            <a:prstGeom prst="ellipse">
              <a:avLst/>
            </a:prstGeom>
            <a:solidFill>
              <a:srgbClr val="C1DAFF"/>
            </a:solidFill>
            <a:ln>
              <a:solidFill>
                <a:srgbClr val="32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55" name="不完整圆 138"/>
            <p:cNvSpPr/>
            <p:nvPr>
              <p:custDataLst>
                <p:tags r:id="rId53"/>
              </p:custDataLst>
            </p:nvPr>
          </p:nvSpPr>
          <p:spPr>
            <a:xfrm>
              <a:off x="2628213" y="3544445"/>
              <a:ext cx="337962" cy="234401"/>
            </a:xfrm>
            <a:prstGeom prst="pie">
              <a:avLst>
                <a:gd name="adj1" fmla="val 0"/>
                <a:gd name="adj2" fmla="val 10768128"/>
              </a:avLst>
            </a:prstGeom>
            <a:solidFill>
              <a:srgbClr val="C1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56" name="任意多边形: 形状 139"/>
            <p:cNvSpPr/>
            <p:nvPr>
              <p:custDataLst>
                <p:tags r:id="rId54"/>
              </p:custDataLst>
            </p:nvPr>
          </p:nvSpPr>
          <p:spPr>
            <a:xfrm>
              <a:off x="2405435" y="2243911"/>
              <a:ext cx="613215" cy="252873"/>
            </a:xfrm>
            <a:custGeom>
              <a:avLst/>
              <a:gdLst>
                <a:gd name="connsiteX0" fmla="*/ 0 w 205317"/>
                <a:gd name="connsiteY0" fmla="*/ 80433 h 84667"/>
                <a:gd name="connsiteX1" fmla="*/ 35984 w 205317"/>
                <a:gd name="connsiteY1" fmla="*/ 0 h 84667"/>
                <a:gd name="connsiteX2" fmla="*/ 84667 w 205317"/>
                <a:gd name="connsiteY2" fmla="*/ 84667 h 84667"/>
                <a:gd name="connsiteX3" fmla="*/ 114300 w 205317"/>
                <a:gd name="connsiteY3" fmla="*/ 2117 h 84667"/>
                <a:gd name="connsiteX4" fmla="*/ 152400 w 205317"/>
                <a:gd name="connsiteY4" fmla="*/ 74083 h 84667"/>
                <a:gd name="connsiteX5" fmla="*/ 171450 w 205317"/>
                <a:gd name="connsiteY5" fmla="*/ 35983 h 84667"/>
                <a:gd name="connsiteX6" fmla="*/ 205317 w 205317"/>
                <a:gd name="connsiteY6" fmla="*/ 38100 h 8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317" h="84667">
                  <a:moveTo>
                    <a:pt x="0" y="80433"/>
                  </a:moveTo>
                  <a:lnTo>
                    <a:pt x="35984" y="0"/>
                  </a:lnTo>
                  <a:lnTo>
                    <a:pt x="84667" y="84667"/>
                  </a:lnTo>
                  <a:lnTo>
                    <a:pt x="114300" y="2117"/>
                  </a:lnTo>
                  <a:lnTo>
                    <a:pt x="152400" y="74083"/>
                  </a:lnTo>
                  <a:lnTo>
                    <a:pt x="171450" y="35983"/>
                  </a:lnTo>
                  <a:lnTo>
                    <a:pt x="205317" y="38100"/>
                  </a:lnTo>
                </a:path>
              </a:pathLst>
            </a:custGeom>
            <a:noFill/>
            <a:ln w="28575">
              <a:solidFill>
                <a:srgbClr val="32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 rot="0" flipH="1">
            <a:off x="684000" y="5928360"/>
            <a:ext cx="2557958" cy="508635"/>
            <a:chOff x="1154" y="5774"/>
            <a:chExt cx="2607" cy="801"/>
          </a:xfrm>
        </p:grpSpPr>
        <p:sp>
          <p:nvSpPr>
            <p:cNvPr id="61" name="任意多边形 60"/>
            <p:cNvSpPr/>
            <p:nvPr>
              <p:custDataLst>
                <p:tags r:id="rId55"/>
              </p:custDataLst>
            </p:nvPr>
          </p:nvSpPr>
          <p:spPr>
            <a:xfrm>
              <a:off x="1216" y="5774"/>
              <a:ext cx="2545" cy="80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319" h="1180">
                  <a:moveTo>
                    <a:pt x="0" y="0"/>
                  </a:moveTo>
                  <a:lnTo>
                    <a:pt x="192" y="190"/>
                  </a:lnTo>
                  <a:lnTo>
                    <a:pt x="2184" y="190"/>
                  </a:lnTo>
                  <a:cubicBezTo>
                    <a:pt x="2259" y="190"/>
                    <a:pt x="2319" y="250"/>
                    <a:pt x="2319" y="325"/>
                  </a:cubicBezTo>
                  <a:lnTo>
                    <a:pt x="2319" y="1045"/>
                  </a:lnTo>
                  <a:cubicBezTo>
                    <a:pt x="2319" y="1120"/>
                    <a:pt x="2259" y="1180"/>
                    <a:pt x="2184" y="1180"/>
                  </a:cubicBezTo>
                  <a:lnTo>
                    <a:pt x="135" y="1180"/>
                  </a:lnTo>
                  <a:cubicBezTo>
                    <a:pt x="60" y="1180"/>
                    <a:pt x="0" y="1120"/>
                    <a:pt x="0" y="1045"/>
                  </a:cubicBezTo>
                  <a:lnTo>
                    <a:pt x="0" y="325"/>
                  </a:lnTo>
                  <a:cubicBezTo>
                    <a:pt x="0" y="320"/>
                    <a:pt x="0" y="316"/>
                    <a:pt x="1" y="311"/>
                  </a:cubicBezTo>
                  <a:lnTo>
                    <a:pt x="1" y="311"/>
                  </a:lnTo>
                  <a:lnTo>
                    <a:pt x="0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3013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latin typeface="+mn-ea"/>
                <a:cs typeface="+mn-ea"/>
              </a:endParaRPr>
            </a:p>
          </p:txBody>
        </p:sp>
        <p:sp>
          <p:nvSpPr>
            <p:cNvPr id="62" name="文本框 61"/>
            <p:cNvSpPr txBox="1"/>
            <p:nvPr>
              <p:custDataLst>
                <p:tags r:id="rId56"/>
              </p:custDataLst>
            </p:nvPr>
          </p:nvSpPr>
          <p:spPr>
            <a:xfrm>
              <a:off x="1154" y="5916"/>
              <a:ext cx="2604" cy="591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2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你也是个白痴！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 flipH="1">
            <a:off x="4445509" y="5259070"/>
            <a:ext cx="2555014" cy="37528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ctr" fontAlgn="auto">
              <a:lnSpc>
                <a:spcPct val="120000"/>
              </a:lnSpc>
            </a:pPr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你也是个</a:t>
            </a:r>
            <a:r>
              <a:rPr lang="zh-CN" altLang="en-US" sz="1400" b="1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白痴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7" name="直接箭头连接符 16"/>
          <p:cNvCxnSpPr>
            <a:stCxn id="15" idx="2"/>
          </p:cNvCxnSpPr>
          <p:nvPr/>
        </p:nvCxnSpPr>
        <p:spPr>
          <a:xfrm>
            <a:off x="5722620" y="5634355"/>
            <a:ext cx="6985" cy="436245"/>
          </a:xfrm>
          <a:prstGeom prst="straightConnector1">
            <a:avLst/>
          </a:prstGeom>
          <a:ln>
            <a:solidFill>
              <a:srgbClr val="2F5597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7908290" y="5275580"/>
            <a:ext cx="3852545" cy="125285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993515" y="6080760"/>
            <a:ext cx="3397885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"请注意言辞，我们可以友好地交流。"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5" grpId="0"/>
      <p:bldP spid="25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DIAGRAM_VIRTUALLY_FRAME" val="{&quot;height&quot;:375.65,&quot;left&quot;:251.9,&quot;top&quot;:87.75,&quot;width&quot;:725}"/>
</p:tagLst>
</file>

<file path=ppt/tags/tag11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110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11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12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13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14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15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16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17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18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19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2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120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DIAGRAM_VIRTUALLY_FRAME" val="{&quot;height&quot;:148.1,&quot;left&quot;:55.3,&quot;top&quot;:136.6,&quot;width&quot;:795.9}"/>
</p:tagLst>
</file>

<file path=ppt/tags/tag137.xml><?xml version="1.0" encoding="utf-8"?>
<p:tagLst xmlns:p="http://schemas.openxmlformats.org/presentationml/2006/main">
  <p:tag name="KSO_WM_DIAGRAM_VIRTUALLY_FRAME" val="{&quot;height&quot;:148.1,&quot;left&quot;:55.3,&quot;top&quot;:136.6,&quot;width&quot;:795.9}"/>
</p:tagLst>
</file>

<file path=ppt/tags/tag138.xml><?xml version="1.0" encoding="utf-8"?>
<p:tagLst xmlns:p="http://schemas.openxmlformats.org/presentationml/2006/main">
  <p:tag name="KSO_WM_BEAUTIFY_FLAG" val=""/>
  <p:tag name="KSO_WM_DIAGRAM_VIRTUALLY_FRAME" val="{&quot;height&quot;:148.1,&quot;left&quot;:55.3,&quot;top&quot;:136.6,&quot;width&quot;:795.9}"/>
</p:tagLst>
</file>

<file path=ppt/tags/tag139.xml><?xml version="1.0" encoding="utf-8"?>
<p:tagLst xmlns:p="http://schemas.openxmlformats.org/presentationml/2006/main">
  <p:tag name="KSO_WM_BEAUTIFY_FLAG" val=""/>
  <p:tag name="KSO_WM_DIAGRAM_VIRTUALLY_FRAME" val="{&quot;height&quot;:148.1,&quot;left&quot;:55.3,&quot;top&quot;:136.6,&quot;width&quot;:795.9}"/>
</p:tagLst>
</file>

<file path=ppt/tags/tag14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140.xml><?xml version="1.0" encoding="utf-8"?>
<p:tagLst xmlns:p="http://schemas.openxmlformats.org/presentationml/2006/main">
  <p:tag name="KSO_WM_DIAGRAM_VIRTUALLY_FRAME" val="{&quot;height&quot;:148.1,&quot;left&quot;:55.3,&quot;top&quot;:136.6,&quot;width&quot;:795.9}"/>
</p:tagLst>
</file>

<file path=ppt/tags/tag141.xml><?xml version="1.0" encoding="utf-8"?>
<p:tagLst xmlns:p="http://schemas.openxmlformats.org/presentationml/2006/main">
  <p:tag name="KSO_WM_DIAGRAM_VIRTUALLY_FRAME" val="{&quot;height&quot;:148.1,&quot;left&quot;:55.3,&quot;top&quot;:136.6,&quot;width&quot;:795.9}"/>
</p:tagLst>
</file>

<file path=ppt/tags/tag142.xml><?xml version="1.0" encoding="utf-8"?>
<p:tagLst xmlns:p="http://schemas.openxmlformats.org/presentationml/2006/main">
  <p:tag name="KSO_WM_BEAUTIFY_FLAG" val=""/>
  <p:tag name="KSO_WM_DIAGRAM_VIRTUALLY_FRAME" val="{&quot;height&quot;:148.1,&quot;left&quot;:55.3,&quot;top&quot;:136.6,&quot;width&quot;:795.9}"/>
</p:tagLst>
</file>

<file path=ppt/tags/tag143.xml><?xml version="1.0" encoding="utf-8"?>
<p:tagLst xmlns:p="http://schemas.openxmlformats.org/presentationml/2006/main">
  <p:tag name="KSO_WM_BEAUTIFY_FLAG" val=""/>
  <p:tag name="KSO_WM_DIAGRAM_VIRTUALLY_FRAME" val="{&quot;height&quot;:148.1,&quot;left&quot;:55.3,&quot;top&quot;:136.6,&quot;width&quot;:795.9}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DIAGRAM_VIRTUALLY_FRAME" val="{&quot;height&quot;:375.65,&quot;left&quot;:251.9,&quot;top&quot;:87.75,&quot;width&quot;:725}"/>
</p:tagLst>
</file>

<file path=ppt/tags/tag186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87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88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89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91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92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93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94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95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96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DIAGRAM_VIRTUALLY_FRAME" val="{&quot;height&quot;:166.9,&quot;left&quot;:53.25,&quot;top&quot;:315.5,&quot;width&quot;:838.5}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DIAGRAM_VIRTUALLY_FRAME" val="{&quot;height&quot;:280.3,&quot;left&quot;:55.3,&quot;top&quot;:136.6,&quot;width&quot;:845.45}"/>
</p:tagLst>
</file>

<file path=ppt/tags/tag247.xml><?xml version="1.0" encoding="utf-8"?>
<p:tagLst xmlns:p="http://schemas.openxmlformats.org/presentationml/2006/main">
  <p:tag name="KSO_WM_DIAGRAM_VIRTUALLY_FRAME" val="{&quot;height&quot;:280.3,&quot;left&quot;:55.3,&quot;top&quot;:136.6,&quot;width&quot;:845.45}"/>
</p:tagLst>
</file>

<file path=ppt/tags/tag248.xml><?xml version="1.0" encoding="utf-8"?>
<p:tagLst xmlns:p="http://schemas.openxmlformats.org/presentationml/2006/main">
  <p:tag name="KSO_WM_DIAGRAM_VIRTUALLY_FRAME" val="{&quot;height&quot;:280.3,&quot;left&quot;:55.3,&quot;top&quot;:136.6,&quot;width&quot;:845.45}"/>
</p:tagLst>
</file>

<file path=ppt/tags/tag249.xml><?xml version="1.0" encoding="utf-8"?>
<p:tagLst xmlns:p="http://schemas.openxmlformats.org/presentationml/2006/main">
  <p:tag name="KSO_WM_DIAGRAM_VIRTUALLY_FRAME" val="{&quot;height&quot;:280.3,&quot;left&quot;:55.3,&quot;top&quot;:136.6,&quot;width&quot;:845.45}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DIAGRAM_VIRTUALLY_FRAME" val="{&quot;height&quot;:280.3,&quot;left&quot;:55.3,&quot;top&quot;:136.6,&quot;width&quot;:845.45}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DIAGRAM_VIRTUALLY_FRAME" val="{&quot;height&quot;:148.7,&quot;left&quot;:47.3,&quot;top&quot;:134.95,&quot;width&quot;:754.75}"/>
</p:tagLst>
</file>

<file path=ppt/tags/tag346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347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348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349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DIAGRAM_VIRTUALLY_FRAME" val="{&quot;height&quot;:148.7,&quot;left&quot;:47.3,&quot;top&quot;:134.95,&quot;width&quot;:754.75}"/>
</p:tagLst>
</file>

<file path=ppt/tags/tag353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354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355.xml><?xml version="1.0" encoding="utf-8"?>
<p:tagLst xmlns:p="http://schemas.openxmlformats.org/presentationml/2006/main">
  <p:tag name="KSO_WM_DIAGRAM_VIRTUALLY_FRAME" val="{&quot;height&quot;:148.7,&quot;left&quot;:47.3,&quot;top&quot;:134.95,&quot;width&quot;:754.75}"/>
</p:tagLst>
</file>

<file path=ppt/tags/tag356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357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358.xml><?xml version="1.0" encoding="utf-8"?>
<p:tagLst xmlns:p="http://schemas.openxmlformats.org/presentationml/2006/main">
  <p:tag name="KSO_WM_DIAGRAM_VIRTUALLY_FRAME" val="{&quot;height&quot;:148.7,&quot;left&quot;:47.3,&quot;top&quot;:134.95,&quot;width&quot;:754.75}"/>
</p:tagLst>
</file>

<file path=ppt/tags/tag359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COMMONDATA" val="eyJoZGlkIjoiMmY2ZTgwNWI4OGY2OWUwZDIyNzFkODk4ODViMGVkY2EifQ=="/>
  <p:tag name="commondata" val="eyJoZGlkIjoiNjI1YzExMjVmYWEyNTQzYjY1Mzc4MDUwMjJmMzQzMzEifQ==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DIAGRAM_VIRTUALLY_FRAME" val="{&quot;height&quot;:375.65,&quot;left&quot;:251.9,&quot;top&quot;:87.75,&quot;width&quot;:725}"/>
</p:tagLst>
</file>

<file path=ppt/tags/tag67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68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69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71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72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73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74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75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76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77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lang="zh-CN" altLang="en-US">
            <a:latin typeface="+mn-ea"/>
            <a:cs typeface="+mn-ea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  <a:lnDef>
      <a:spPr>
        <a:ln>
          <a:solidFill>
            <a:srgbClr val="2F5597"/>
          </a:solidFill>
          <a:tailEnd type="none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bIns="71755" rtlCol="0" anchor="t">
        <a:spAutoFit/>
      </a:bodyPr>
      <a:lstStyle>
        <a:defPPr indent="0" fontAlgn="auto">
          <a:lnSpc>
            <a:spcPct val="115000"/>
          </a:lnSpc>
          <a:spcAft>
            <a:spcPts val="600"/>
          </a:spcAft>
          <a:defRPr lang="zh-CN" altLang="en-US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6720</Words>
  <Application>WPS 演示</Application>
  <PresentationFormat>宽屏</PresentationFormat>
  <Paragraphs>587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华文中宋</vt:lpstr>
      <vt:lpstr>Felix Titling</vt:lpstr>
      <vt:lpstr>华文楷体</vt:lpstr>
      <vt:lpstr>Times New Roman</vt:lpstr>
      <vt:lpstr>Georgia</vt:lpstr>
      <vt:lpstr>微软雅黑 Light</vt:lpstr>
      <vt:lpstr>Arial Black</vt:lpstr>
      <vt:lpstr>Impact</vt:lpstr>
      <vt:lpstr>Calibri</vt:lpstr>
      <vt:lpstr>Arial Unicode MS</vt:lpstr>
      <vt:lpstr>Wingdings</vt:lpstr>
      <vt:lpstr>华文宋体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- Xyzjx -</dc:creator>
  <cp:lastModifiedBy>Aaaaaaaaaans.    .</cp:lastModifiedBy>
  <cp:revision>158</cp:revision>
  <dcterms:created xsi:type="dcterms:W3CDTF">2023-09-26T13:49:00Z</dcterms:created>
  <dcterms:modified xsi:type="dcterms:W3CDTF">2025-03-05T07:12:53Z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890D3FD98B934F4F8341E352D3173057_13</vt:lpwstr>
  </property>
  <property fmtid="{D5CDD505-2E9C-101B-9397-08002B2CF9AE}" pid="3" name="KSOProductBuildVer">
    <vt:lpwstr>2052-12.1.0.20305</vt:lpwstr>
  </property>
</Properties>
</file>