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11.fntdata" ContentType="application/x-fontdata"/>
  <Override PartName="/ppt/fonts/font12.fntdata" ContentType="application/x-fontdata"/>
  <Override PartName="/ppt/fonts/font13.fntdata" ContentType="application/x-fontdata"/>
  <Override PartName="/ppt/fonts/font14.fntdata" ContentType="application/x-fontdata"/>
  <Override PartName="/ppt/fonts/font15.fntdata" ContentType="application/x-fontdata"/>
  <Override PartName="/ppt/fonts/font16.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
  </p:notesMasterIdLst>
  <p:handoutMasterIdLst>
    <p:handoutMasterId r:id="rId29"/>
  </p:handoutMasterIdLst>
  <p:sldIdLst>
    <p:sldId id="257" r:id="rId3"/>
    <p:sldId id="1140" r:id="rId5"/>
    <p:sldId id="1141" r:id="rId6"/>
    <p:sldId id="1584" r:id="rId7"/>
    <p:sldId id="1908" r:id="rId8"/>
    <p:sldId id="1980" r:id="rId9"/>
    <p:sldId id="1623" r:id="rId10"/>
    <p:sldId id="1914" r:id="rId11"/>
    <p:sldId id="1982" r:id="rId12"/>
    <p:sldId id="1981" r:id="rId13"/>
    <p:sldId id="1983" r:id="rId14"/>
    <p:sldId id="1683" r:id="rId15"/>
    <p:sldId id="1971" r:id="rId16"/>
    <p:sldId id="1985" r:id="rId17"/>
    <p:sldId id="1986" r:id="rId18"/>
    <p:sldId id="1987" r:id="rId19"/>
    <p:sldId id="1988" r:id="rId20"/>
    <p:sldId id="1989" r:id="rId21"/>
    <p:sldId id="1990" r:id="rId22"/>
    <p:sldId id="1991" r:id="rId23"/>
    <p:sldId id="1992" r:id="rId24"/>
    <p:sldId id="1993" r:id="rId25"/>
    <p:sldId id="1697" r:id="rId26"/>
    <p:sldId id="1976" r:id="rId27"/>
    <p:sldId id="1977" r:id="rId28"/>
  </p:sldIdLst>
  <p:sldSz cx="12192000" cy="6858000"/>
  <p:notesSz cx="6858000" cy="9144000"/>
  <p:embeddedFontLst>
    <p:embeddedFont>
      <p:font typeface="微软雅黑" panose="020B0503020204020204" charset="-122"/>
      <p:regular r:id="rId33"/>
    </p:embeddedFont>
    <p:embeddedFont>
      <p:font typeface="华文中宋" panose="02010600040101010101" charset="-122"/>
      <p:regular r:id="rId34"/>
    </p:embeddedFont>
    <p:embeddedFont>
      <p:font typeface="Felix Titling" panose="04060505060202020A04" charset="0"/>
      <p:regular r:id="rId35"/>
    </p:embeddedFont>
    <p:embeddedFont>
      <p:font typeface="华文楷体" panose="02010600040101010101" charset="-122"/>
      <p:regular r:id="rId36"/>
    </p:embeddedFont>
    <p:embeddedFont>
      <p:font typeface="Georgia" panose="02040502050405020303" pitchFamily="18" charset="0"/>
      <p:regular r:id="rId37"/>
      <p:bold r:id="rId38"/>
      <p:italic r:id="rId39"/>
      <p:boldItalic r:id="rId40"/>
    </p:embeddedFont>
    <p:embeddedFont>
      <p:font typeface="微软雅黑 Light" panose="020B0502040204020203" pitchFamily="34" charset="-122"/>
      <p:regular r:id="rId41"/>
    </p:embeddedFont>
    <p:embeddedFont>
      <p:font typeface="Arial Black" panose="020B0A04020102020204" charset="0"/>
      <p:bold r:id="rId42"/>
    </p:embeddedFont>
    <p:embeddedFont>
      <p:font typeface="Calibri" panose="020F0502020204030204" charset="0"/>
      <p:regular r:id="rId43"/>
      <p:bold r:id="rId44"/>
      <p:italic r:id="rId45"/>
      <p:boldItalic r:id="rId46"/>
    </p:embeddedFont>
    <p:embeddedFont>
      <p:font typeface="Impact" panose="020B0806030902050204" charset="0"/>
      <p:regular r:id="rId47"/>
    </p:embeddedFont>
    <p:embeddedFont>
      <p:font typeface="华文宋体" panose="02010600040101010101" charset="-122"/>
      <p:regular r:id="rId48"/>
    </p:embeddedFont>
  </p:embeddedFontLst>
  <p:custDataLst>
    <p:tags r:id="rId4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F5597"/>
    <a:srgbClr val="588E32"/>
    <a:srgbClr val="E6724B"/>
    <a:srgbClr val="DC0000"/>
    <a:srgbClr val="CE0000"/>
    <a:srgbClr val="6E97CF"/>
    <a:srgbClr val="548235"/>
    <a:srgbClr val="BE0000"/>
    <a:srgbClr val="3768B1"/>
    <a:srgbClr val="D86C4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9" Type="http://schemas.openxmlformats.org/officeDocument/2006/relationships/tags" Target="tags/tag191.xml"/><Relationship Id="rId48" Type="http://schemas.openxmlformats.org/officeDocument/2006/relationships/font" Target="fonts/font16.fntdata"/><Relationship Id="rId47" Type="http://schemas.openxmlformats.org/officeDocument/2006/relationships/font" Target="fonts/font15.fntdata"/><Relationship Id="rId46" Type="http://schemas.openxmlformats.org/officeDocument/2006/relationships/font" Target="fonts/font14.fntdata"/><Relationship Id="rId45" Type="http://schemas.openxmlformats.org/officeDocument/2006/relationships/font" Target="fonts/font13.fntdata"/><Relationship Id="rId44" Type="http://schemas.openxmlformats.org/officeDocument/2006/relationships/font" Target="fonts/font12.fntdata"/><Relationship Id="rId43" Type="http://schemas.openxmlformats.org/officeDocument/2006/relationships/font" Target="fonts/font11.fntdata"/><Relationship Id="rId42" Type="http://schemas.openxmlformats.org/officeDocument/2006/relationships/font" Target="fonts/font10.fntdata"/><Relationship Id="rId41" Type="http://schemas.openxmlformats.org/officeDocument/2006/relationships/font" Target="fonts/font9.fntdata"/><Relationship Id="rId40" Type="http://schemas.openxmlformats.org/officeDocument/2006/relationships/font" Target="fonts/font8.fntdata"/><Relationship Id="rId4" Type="http://schemas.openxmlformats.org/officeDocument/2006/relationships/notesMaster" Target="notesMasters/notesMaster1.xml"/><Relationship Id="rId39" Type="http://schemas.openxmlformats.org/officeDocument/2006/relationships/font" Target="fonts/font7.fntdata"/><Relationship Id="rId38" Type="http://schemas.openxmlformats.org/officeDocument/2006/relationships/font" Target="fonts/font6.fntdata"/><Relationship Id="rId37" Type="http://schemas.openxmlformats.org/officeDocument/2006/relationships/font" Target="fonts/font5.fntdata"/><Relationship Id="rId36" Type="http://schemas.openxmlformats.org/officeDocument/2006/relationships/font" Target="fonts/font4.fntdata"/><Relationship Id="rId35" Type="http://schemas.openxmlformats.org/officeDocument/2006/relationships/font" Target="fonts/font3.fntdata"/><Relationship Id="rId34" Type="http://schemas.openxmlformats.org/officeDocument/2006/relationships/font" Target="fonts/font2.fntdata"/><Relationship Id="rId33" Type="http://schemas.openxmlformats.org/officeDocument/2006/relationships/font" Target="fonts/font1.fntdata"/><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 Target="slides/slide1.xml"/><Relationship Id="rId29" Type="http://schemas.openxmlformats.org/officeDocument/2006/relationships/handoutMaster" Target="handoutMasters/handoutMaster1.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通过模式匹配从模型输出中提取答案。对于除路径规划外的任务，采用公式</a:t>
            </a:r>
            <a:r>
              <a:rPr lang="en-US" altLang="zh-CN"/>
              <a:t>8</a:t>
            </a:r>
            <a:r>
              <a:rPr lang="zh-CN" altLang="en-US"/>
              <a:t>计算准确率。其中子串匹配函数</a:t>
            </a:r>
            <a:r>
              <a:rPr lang="en-US" altLang="zh-CN"/>
              <a:t>f_correct</a:t>
            </a:r>
            <a:r>
              <a:rPr lang="zh-CN" altLang="en-US"/>
              <a:t>用于判定正确性。</a:t>
            </a:r>
            <a:r>
              <a:rPr lang="en-US" altLang="zh-CN"/>
              <a:t>"</a:t>
            </a:r>
            <a:endParaRPr lang="en-US" altLang="zh-CN"/>
          </a:p>
          <a:p>
            <a:endParaRPr lang="en-US" altLang="zh-CN"/>
          </a:p>
          <a:p>
            <a:r>
              <a:rPr lang="zh-CN" altLang="en-US"/>
              <a:t>模式匹配提取答案</a:t>
            </a:r>
            <a:r>
              <a:rPr lang="en-US" altLang="zh-CN"/>
              <a:t>​​</a:t>
            </a:r>
            <a:endParaRPr lang="en-US" altLang="zh-CN"/>
          </a:p>
          <a:p>
            <a:r>
              <a:rPr lang="en-US" altLang="zh-CN"/>
              <a:t>​​</a:t>
            </a:r>
            <a:r>
              <a:rPr lang="zh-CN" altLang="en-US"/>
              <a:t>技术含义</a:t>
            </a:r>
            <a:r>
              <a:rPr lang="en-US" altLang="zh-CN"/>
              <a:t>​​</a:t>
            </a:r>
            <a:r>
              <a:rPr lang="zh-CN" altLang="en-US"/>
              <a:t>：使用正则表达式等模式识别方法从模型的自由文本输出中提取结构化答案。</a:t>
            </a:r>
            <a:endParaRPr lang="zh-CN" altLang="en-US"/>
          </a:p>
          <a:p>
            <a:r>
              <a:rPr lang="en-US" altLang="zh-CN"/>
              <a:t>​​</a:t>
            </a:r>
            <a:r>
              <a:rPr lang="zh-CN" altLang="en-US"/>
              <a:t>示例</a:t>
            </a:r>
            <a:r>
              <a:rPr lang="en-US" altLang="zh-CN"/>
              <a:t>​​</a:t>
            </a:r>
            <a:r>
              <a:rPr lang="zh-CN" altLang="en-US"/>
              <a:t>：若模型输出</a:t>
            </a:r>
            <a:r>
              <a:rPr lang="en-US" altLang="zh-CN"/>
              <a:t>"</a:t>
            </a:r>
            <a:r>
              <a:rPr lang="zh-CN" altLang="en-US"/>
              <a:t>最终答案是向右转</a:t>
            </a:r>
            <a:r>
              <a:rPr lang="en-US" altLang="zh-CN"/>
              <a:t>3</a:t>
            </a:r>
            <a:r>
              <a:rPr lang="zh-CN" altLang="en-US"/>
              <a:t>次</a:t>
            </a:r>
            <a:r>
              <a:rPr lang="en-US" altLang="zh-CN"/>
              <a:t>"</a:t>
            </a:r>
            <a:r>
              <a:rPr lang="zh-CN" altLang="en-US"/>
              <a:t>，则提取</a:t>
            </a:r>
            <a:r>
              <a:rPr lang="en-US" altLang="zh-CN"/>
              <a:t>"</a:t>
            </a:r>
            <a:r>
              <a:rPr lang="zh-CN" altLang="en-US"/>
              <a:t>右右右</a:t>
            </a:r>
            <a:r>
              <a:rPr lang="en-US" altLang="zh-CN"/>
              <a:t>"</a:t>
            </a:r>
            <a:endParaRPr lang="en-US" altLang="zh-CN"/>
          </a:p>
          <a:p>
            <a:endParaRPr lang="en-US" altLang="zh-CN"/>
          </a:p>
          <a:p>
            <a:r>
              <a:rPr lang="zh-CN" altLang="en-US"/>
              <a:t>子串匹配判定规则</a:t>
            </a:r>
            <a:r>
              <a:rPr lang="en-US" altLang="zh-CN"/>
              <a:t>​​</a:t>
            </a:r>
            <a:endParaRPr lang="en-US" altLang="zh-CN"/>
          </a:p>
          <a:p>
            <a:r>
              <a:rPr lang="en-US" altLang="zh-CN"/>
              <a:t>​​</a:t>
            </a:r>
            <a:r>
              <a:rPr lang="zh-CN" altLang="en-US"/>
              <a:t>定义</a:t>
            </a:r>
            <a:r>
              <a:rPr lang="en-US" altLang="zh-CN"/>
              <a:t>​​</a:t>
            </a:r>
            <a:r>
              <a:rPr lang="zh-CN" altLang="en-US"/>
              <a:t>：只要预测答案中包含正确结果的连续子序列即视为正确</a:t>
            </a:r>
            <a:endParaRPr lang="zh-CN" altLang="en-US"/>
          </a:p>
          <a:p>
            <a:r>
              <a:rPr lang="en-US" altLang="zh-CN"/>
              <a:t>​​</a:t>
            </a:r>
            <a:r>
              <a:rPr lang="zh-CN" altLang="en-US"/>
              <a:t>示例</a:t>
            </a:r>
            <a:r>
              <a:rPr lang="en-US" altLang="zh-CN"/>
              <a:t>​​</a:t>
            </a:r>
            <a:r>
              <a:rPr lang="zh-CN" altLang="en-US"/>
              <a:t>：正确答案为</a:t>
            </a:r>
            <a:r>
              <a:rPr lang="en-US" altLang="zh-CN"/>
              <a:t>"</a:t>
            </a:r>
            <a:r>
              <a:rPr lang="zh-CN" altLang="en-US"/>
              <a:t>左左右</a:t>
            </a:r>
            <a:r>
              <a:rPr lang="en-US" altLang="zh-CN"/>
              <a:t>"</a:t>
            </a:r>
            <a:r>
              <a:rPr lang="zh-CN" altLang="en-US"/>
              <a:t>，预测</a:t>
            </a:r>
            <a:r>
              <a:rPr lang="en-US" altLang="zh-CN"/>
              <a:t>"</a:t>
            </a:r>
            <a:r>
              <a:rPr lang="zh-CN" altLang="en-US"/>
              <a:t>向前左左右</a:t>
            </a:r>
            <a:r>
              <a:rPr lang="en-US" altLang="zh-CN"/>
              <a:t>"</a:t>
            </a:r>
            <a:r>
              <a:rPr lang="zh-CN" altLang="en-US"/>
              <a:t>仍判对</a:t>
            </a:r>
            <a:endParaRPr lang="zh-CN" altLang="en-US"/>
          </a:p>
          <a:p>
            <a:r>
              <a:rPr lang="en-US" altLang="zh-CN"/>
              <a:t>​​</a:t>
            </a:r>
            <a:r>
              <a:rPr lang="zh-CN" altLang="en-US"/>
              <a:t>优势</a:t>
            </a:r>
            <a:r>
              <a:rPr lang="en-US" altLang="zh-CN"/>
              <a:t>​​</a:t>
            </a:r>
            <a:r>
              <a:rPr lang="zh-CN" altLang="en-US"/>
              <a:t>：适应</a:t>
            </a:r>
            <a:r>
              <a:rPr lang="en-US" altLang="zh-CN"/>
              <a:t>LLMs</a:t>
            </a:r>
            <a:r>
              <a:rPr lang="zh-CN" altLang="en-US"/>
              <a:t>输出可能包含解释性文字的特点</a:t>
            </a:r>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平均完成率</a:t>
            </a:r>
            <a:r>
              <a:rPr lang="en-US" altLang="zh-CN"/>
              <a:t>​​</a:t>
            </a:r>
            <a:r>
              <a:rPr lang="zh-CN" altLang="en-US"/>
              <a:t>：反映</a:t>
            </a:r>
            <a:r>
              <a:rPr lang="en-US" altLang="zh-CN"/>
              <a:t>LLM</a:t>
            </a:r>
            <a:r>
              <a:rPr lang="zh-CN" altLang="en-US"/>
              <a:t>路径规划的整体有效性</a:t>
            </a:r>
            <a:endParaRPr lang="zh-CN" altLang="en-US"/>
          </a:p>
          <a:p>
            <a:r>
              <a:rPr lang="en-US" altLang="zh-CN"/>
              <a:t>​​</a:t>
            </a:r>
            <a:r>
              <a:rPr lang="zh-CN" altLang="en-US"/>
              <a:t>成功率</a:t>
            </a:r>
            <a:r>
              <a:rPr lang="en-US" altLang="zh-CN"/>
              <a:t>​​</a:t>
            </a:r>
            <a:r>
              <a:rPr lang="zh-CN" altLang="en-US"/>
              <a:t>：表示完全抵达终点的比例</a:t>
            </a:r>
            <a:r>
              <a:rPr lang="en-US" altLang="zh-CN"/>
              <a:t>"</a:t>
            </a:r>
            <a:endParaRPr lang="en-US" altLang="zh-CN"/>
          </a:p>
          <a:p>
            <a:endParaRPr lang="en-US" altLang="zh-CN"/>
          </a:p>
          <a:p>
            <a:r>
              <a:rPr lang="zh-CN" altLang="en-US"/>
              <a:t>理论需</a:t>
            </a:r>
            <a:r>
              <a:rPr lang="en-US" altLang="zh-CN"/>
              <a:t>5</a:t>
            </a:r>
            <a:r>
              <a:rPr lang="zh-CN" altLang="en-US"/>
              <a:t>步，实际有效</a:t>
            </a:r>
            <a:r>
              <a:rPr lang="en-US" altLang="zh-CN"/>
              <a:t>3</a:t>
            </a:r>
            <a:r>
              <a:rPr lang="zh-CN" altLang="en-US"/>
              <a:t>步则完成率</a:t>
            </a:r>
            <a:r>
              <a:rPr lang="en-US" altLang="zh-CN"/>
              <a:t>60%</a:t>
            </a:r>
            <a:endParaRPr lang="en-US" altLang="zh-CN"/>
          </a:p>
          <a:p>
            <a:r>
              <a:rPr lang="zh-CN" altLang="en-US"/>
              <a:t>理论需</a:t>
            </a:r>
            <a:r>
              <a:rPr lang="en-US" altLang="zh-CN"/>
              <a:t>5</a:t>
            </a:r>
            <a:r>
              <a:rPr lang="zh-CN" altLang="en-US"/>
              <a:t>步直达终点，实际</a:t>
            </a:r>
            <a:r>
              <a:rPr lang="en-US" altLang="zh-CN"/>
              <a:t>5</a:t>
            </a:r>
            <a:r>
              <a:rPr lang="zh-CN" altLang="en-US"/>
              <a:t>步到达则成功，</a:t>
            </a:r>
            <a:r>
              <a:rPr lang="en-US" altLang="zh-CN"/>
              <a:t>4</a:t>
            </a:r>
            <a:r>
              <a:rPr lang="zh-CN" altLang="en-US"/>
              <a:t>步则失败</a:t>
            </a:r>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通过模式匹配从模型输出中提取答案。对于除路径规划外的任务，采用公式</a:t>
            </a:r>
            <a:r>
              <a:rPr lang="en-US" altLang="zh-CN"/>
              <a:t>8</a:t>
            </a:r>
            <a:r>
              <a:rPr lang="zh-CN" altLang="en-US"/>
              <a:t>计算准确率。其中子串匹配函数</a:t>
            </a:r>
            <a:r>
              <a:rPr lang="en-US" altLang="zh-CN"/>
              <a:t>f_correct</a:t>
            </a:r>
            <a:r>
              <a:rPr lang="zh-CN" altLang="en-US"/>
              <a:t>用于判定正确性。</a:t>
            </a:r>
            <a:r>
              <a:rPr lang="en-US" altLang="zh-CN"/>
              <a:t>"</a:t>
            </a:r>
            <a:endParaRPr lang="en-US" altLang="zh-CN"/>
          </a:p>
          <a:p>
            <a:endParaRPr lang="en-US" altLang="zh-CN"/>
          </a:p>
          <a:p>
            <a:r>
              <a:rPr lang="zh-CN" altLang="en-US"/>
              <a:t>模式匹配提取答案</a:t>
            </a:r>
            <a:r>
              <a:rPr lang="en-US" altLang="zh-CN"/>
              <a:t>​​</a:t>
            </a:r>
            <a:endParaRPr lang="en-US" altLang="zh-CN"/>
          </a:p>
          <a:p>
            <a:r>
              <a:rPr lang="en-US" altLang="zh-CN"/>
              <a:t>​​</a:t>
            </a:r>
            <a:r>
              <a:rPr lang="zh-CN" altLang="en-US"/>
              <a:t>技术含义</a:t>
            </a:r>
            <a:r>
              <a:rPr lang="en-US" altLang="zh-CN"/>
              <a:t>​​</a:t>
            </a:r>
            <a:r>
              <a:rPr lang="zh-CN" altLang="en-US"/>
              <a:t>：使用正则表达式等模式识别方法从模型的自由文本输出中提取结构化答案。</a:t>
            </a:r>
            <a:endParaRPr lang="zh-CN" altLang="en-US"/>
          </a:p>
          <a:p>
            <a:r>
              <a:rPr lang="en-US" altLang="zh-CN"/>
              <a:t>​​</a:t>
            </a:r>
            <a:r>
              <a:rPr lang="zh-CN" altLang="en-US"/>
              <a:t>示例</a:t>
            </a:r>
            <a:r>
              <a:rPr lang="en-US" altLang="zh-CN"/>
              <a:t>​​</a:t>
            </a:r>
            <a:r>
              <a:rPr lang="zh-CN" altLang="en-US"/>
              <a:t>：若模型输出</a:t>
            </a:r>
            <a:r>
              <a:rPr lang="en-US" altLang="zh-CN"/>
              <a:t>"</a:t>
            </a:r>
            <a:r>
              <a:rPr lang="zh-CN" altLang="en-US"/>
              <a:t>最终答案是向右转</a:t>
            </a:r>
            <a:r>
              <a:rPr lang="en-US" altLang="zh-CN"/>
              <a:t>3</a:t>
            </a:r>
            <a:r>
              <a:rPr lang="zh-CN" altLang="en-US"/>
              <a:t>次</a:t>
            </a:r>
            <a:r>
              <a:rPr lang="en-US" altLang="zh-CN"/>
              <a:t>"</a:t>
            </a:r>
            <a:r>
              <a:rPr lang="zh-CN" altLang="en-US"/>
              <a:t>，则提取</a:t>
            </a:r>
            <a:r>
              <a:rPr lang="en-US" altLang="zh-CN"/>
              <a:t>"</a:t>
            </a:r>
            <a:r>
              <a:rPr lang="zh-CN" altLang="en-US"/>
              <a:t>右右右</a:t>
            </a:r>
            <a:r>
              <a:rPr lang="en-US" altLang="zh-CN"/>
              <a:t>"</a:t>
            </a:r>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VoT</a:t>
            </a:r>
            <a:r>
              <a:rPr lang="zh-CN" altLang="en-US"/>
              <a:t>的核心机制之一在于激活</a:t>
            </a:r>
            <a:r>
              <a:rPr lang="en-US" altLang="zh-CN"/>
              <a:t>LLM</a:t>
            </a:r>
            <a:r>
              <a:rPr lang="zh-CN" altLang="en-US"/>
              <a:t>的视觉状态追踪能力。</a:t>
            </a:r>
            <a:endParaRPr lang="zh-CN" altLang="en-US"/>
          </a:p>
          <a:p>
            <a:r>
              <a:rPr lang="zh-CN" altLang="en-US"/>
              <a:t>实验中发现，</a:t>
            </a:r>
            <a:r>
              <a:rPr lang="en-US" altLang="zh-CN"/>
              <a:t>GPT-4 CoT</a:t>
            </a:r>
            <a:r>
              <a:rPr lang="zh-CN" altLang="en-US"/>
              <a:t>在除路径规划外的任务中偶尔会自发表现出此类推理模式。</a:t>
            </a:r>
            <a:endParaRPr lang="zh-CN" altLang="en-US"/>
          </a:p>
          <a:p>
            <a:r>
              <a:rPr lang="zh-CN" altLang="en-US"/>
              <a:t>此外，模型输出中普遍存在不准确的可视化结果。</a:t>
            </a:r>
            <a:r>
              <a:rPr lang="en-US" altLang="zh-CN"/>
              <a:t>       </a:t>
            </a:r>
            <a:r>
              <a:rPr lang="zh-CN" altLang="en-US"/>
              <a:t>可视化错误类型：方向颠倒、形状错位、路径重叠</a:t>
            </a:r>
            <a:endParaRPr lang="zh-CN" altLang="en-US"/>
          </a:p>
          <a:p>
            <a:r>
              <a:rPr lang="zh-CN" altLang="en-US"/>
              <a:t>错误率：约</a:t>
            </a:r>
            <a:r>
              <a:rPr lang="en-US" altLang="zh-CN"/>
              <a:t>75%</a:t>
            </a:r>
            <a:r>
              <a:rPr lang="zh-CN" altLang="en-US"/>
              <a:t>的可视化步骤存在缺陷</a:t>
            </a:r>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VoT</a:t>
            </a:r>
            <a:r>
              <a:rPr lang="zh-CN" altLang="en-US"/>
              <a:t>的核心机制之一在于激活</a:t>
            </a:r>
            <a:r>
              <a:rPr lang="en-US" altLang="zh-CN"/>
              <a:t>LLM</a:t>
            </a:r>
            <a:r>
              <a:rPr lang="zh-CN" altLang="en-US"/>
              <a:t>的视觉状态追踪能力。</a:t>
            </a:r>
            <a:endParaRPr lang="zh-CN" altLang="en-US"/>
          </a:p>
          <a:p>
            <a:r>
              <a:rPr lang="zh-CN" altLang="en-US"/>
              <a:t>实验中发现，</a:t>
            </a:r>
            <a:r>
              <a:rPr lang="en-US" altLang="zh-CN"/>
              <a:t>GPT-4 CoT</a:t>
            </a:r>
            <a:r>
              <a:rPr lang="zh-CN" altLang="en-US"/>
              <a:t>在除路径规划外的任务中偶尔会自发表现出此类推理模式。</a:t>
            </a:r>
            <a:endParaRPr lang="zh-CN" altLang="en-US"/>
          </a:p>
          <a:p>
            <a:r>
              <a:rPr lang="zh-CN" altLang="en-US"/>
              <a:t>此外，模型输出中普遍存在不准确的可视化结果。</a:t>
            </a:r>
            <a:r>
              <a:rPr lang="en-US" altLang="zh-CN"/>
              <a:t>       </a:t>
            </a:r>
            <a:r>
              <a:rPr lang="zh-CN" altLang="en-US"/>
              <a:t>可视化错误类型：方向颠倒、形状错位、路径重叠</a:t>
            </a:r>
            <a:endParaRPr lang="zh-CN" altLang="en-US"/>
          </a:p>
          <a:p>
            <a:r>
              <a:rPr lang="zh-CN" altLang="en-US"/>
              <a:t>错误率：约</a:t>
            </a:r>
            <a:r>
              <a:rPr lang="en-US" altLang="zh-CN"/>
              <a:t>75%</a:t>
            </a:r>
            <a:r>
              <a:rPr lang="zh-CN" altLang="en-US"/>
              <a:t>的可视化步骤存在缺陷</a:t>
            </a:r>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通过模式匹配从模型输出中提取答案。对于除路径规划外的任务，采用公式</a:t>
            </a:r>
            <a:r>
              <a:rPr lang="en-US" altLang="zh-CN"/>
              <a:t>8</a:t>
            </a:r>
            <a:r>
              <a:rPr lang="zh-CN" altLang="en-US"/>
              <a:t>计算准确率。其中子串匹配函数</a:t>
            </a:r>
            <a:r>
              <a:rPr lang="en-US" altLang="zh-CN"/>
              <a:t>f_correct</a:t>
            </a:r>
            <a:r>
              <a:rPr lang="zh-CN" altLang="en-US"/>
              <a:t>用于判定正确性。</a:t>
            </a:r>
            <a:r>
              <a:rPr lang="en-US" altLang="zh-CN"/>
              <a:t>"</a:t>
            </a:r>
            <a:endParaRPr lang="en-US" altLang="zh-CN"/>
          </a:p>
          <a:p>
            <a:endParaRPr lang="en-US" altLang="zh-CN"/>
          </a:p>
          <a:p>
            <a:r>
              <a:rPr lang="zh-CN" altLang="en-US"/>
              <a:t>模式匹配提取答案</a:t>
            </a:r>
            <a:r>
              <a:rPr lang="en-US" altLang="zh-CN"/>
              <a:t>​​</a:t>
            </a:r>
            <a:endParaRPr lang="en-US" altLang="zh-CN"/>
          </a:p>
          <a:p>
            <a:r>
              <a:rPr lang="en-US" altLang="zh-CN"/>
              <a:t>​​</a:t>
            </a:r>
            <a:r>
              <a:rPr lang="zh-CN" altLang="en-US"/>
              <a:t>技术含义</a:t>
            </a:r>
            <a:r>
              <a:rPr lang="en-US" altLang="zh-CN"/>
              <a:t>​​</a:t>
            </a:r>
            <a:r>
              <a:rPr lang="zh-CN" altLang="en-US"/>
              <a:t>：使用正则表达式等模式识别方法从模型的自由文本输出中提取结构化答案。</a:t>
            </a:r>
            <a:endParaRPr lang="zh-CN" altLang="en-US"/>
          </a:p>
          <a:p>
            <a:r>
              <a:rPr lang="en-US" altLang="zh-CN"/>
              <a:t>​​</a:t>
            </a:r>
            <a:r>
              <a:rPr lang="zh-CN" altLang="en-US"/>
              <a:t>示例</a:t>
            </a:r>
            <a:r>
              <a:rPr lang="en-US" altLang="zh-CN"/>
              <a:t>​​</a:t>
            </a:r>
            <a:r>
              <a:rPr lang="zh-CN" altLang="en-US"/>
              <a:t>：若模型输出</a:t>
            </a:r>
            <a:r>
              <a:rPr lang="en-US" altLang="zh-CN"/>
              <a:t>"</a:t>
            </a:r>
            <a:r>
              <a:rPr lang="zh-CN" altLang="en-US"/>
              <a:t>最终答案是向右转</a:t>
            </a:r>
            <a:r>
              <a:rPr lang="en-US" altLang="zh-CN"/>
              <a:t>3</a:t>
            </a:r>
            <a:r>
              <a:rPr lang="zh-CN" altLang="en-US"/>
              <a:t>次</a:t>
            </a:r>
            <a:r>
              <a:rPr lang="en-US" altLang="zh-CN"/>
              <a:t>"</a:t>
            </a:r>
            <a:r>
              <a:rPr lang="zh-CN" altLang="en-US"/>
              <a:t>，则提取</a:t>
            </a:r>
            <a:r>
              <a:rPr lang="en-US" altLang="zh-CN"/>
              <a:t>"</a:t>
            </a:r>
            <a:r>
              <a:rPr lang="zh-CN" altLang="en-US"/>
              <a:t>右右右</a:t>
            </a:r>
            <a:r>
              <a:rPr lang="en-US" altLang="zh-CN"/>
              <a:t>"</a:t>
            </a:r>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通过模式匹配从模型输出中提取答案。对于除路径规划外的任务，采用公式</a:t>
            </a:r>
            <a:r>
              <a:rPr lang="en-US" altLang="zh-CN"/>
              <a:t>8</a:t>
            </a:r>
            <a:r>
              <a:rPr lang="zh-CN" altLang="en-US"/>
              <a:t>计算准确率。其中子串匹配函数</a:t>
            </a:r>
            <a:r>
              <a:rPr lang="en-US" altLang="zh-CN"/>
              <a:t>f_correct</a:t>
            </a:r>
            <a:r>
              <a:rPr lang="zh-CN" altLang="en-US"/>
              <a:t>用于判定正确性。</a:t>
            </a:r>
            <a:r>
              <a:rPr lang="en-US" altLang="zh-CN"/>
              <a:t>"</a:t>
            </a:r>
            <a:endParaRPr lang="en-US" altLang="zh-CN"/>
          </a:p>
          <a:p>
            <a:endParaRPr lang="en-US" altLang="zh-CN"/>
          </a:p>
          <a:p>
            <a:r>
              <a:rPr lang="zh-CN" altLang="en-US"/>
              <a:t>模式匹配提取答案</a:t>
            </a:r>
            <a:r>
              <a:rPr lang="en-US" altLang="zh-CN"/>
              <a:t>​​</a:t>
            </a:r>
            <a:endParaRPr lang="en-US" altLang="zh-CN"/>
          </a:p>
          <a:p>
            <a:r>
              <a:rPr lang="en-US" altLang="zh-CN"/>
              <a:t>​​</a:t>
            </a:r>
            <a:r>
              <a:rPr lang="zh-CN" altLang="en-US"/>
              <a:t>技术含义</a:t>
            </a:r>
            <a:r>
              <a:rPr lang="en-US" altLang="zh-CN"/>
              <a:t>​​</a:t>
            </a:r>
            <a:r>
              <a:rPr lang="zh-CN" altLang="en-US"/>
              <a:t>：使用正则表达式等模式识别方法从模型的自由文本输出中提取结构化答案。</a:t>
            </a:r>
            <a:endParaRPr lang="zh-CN" altLang="en-US"/>
          </a:p>
          <a:p>
            <a:r>
              <a:rPr lang="en-US" altLang="zh-CN"/>
              <a:t>​​</a:t>
            </a:r>
            <a:r>
              <a:rPr lang="zh-CN" altLang="en-US"/>
              <a:t>示例</a:t>
            </a:r>
            <a:r>
              <a:rPr lang="en-US" altLang="zh-CN"/>
              <a:t>​​</a:t>
            </a:r>
            <a:r>
              <a:rPr lang="zh-CN" altLang="en-US"/>
              <a:t>：若模型输出</a:t>
            </a:r>
            <a:r>
              <a:rPr lang="en-US" altLang="zh-CN"/>
              <a:t>"</a:t>
            </a:r>
            <a:r>
              <a:rPr lang="zh-CN" altLang="en-US"/>
              <a:t>最终答案是向右转</a:t>
            </a:r>
            <a:r>
              <a:rPr lang="en-US" altLang="zh-CN"/>
              <a:t>3</a:t>
            </a:r>
            <a:r>
              <a:rPr lang="zh-CN" altLang="en-US"/>
              <a:t>次</a:t>
            </a:r>
            <a:r>
              <a:rPr lang="en-US" altLang="zh-CN"/>
              <a:t>"</a:t>
            </a:r>
            <a:r>
              <a:rPr lang="zh-CN" altLang="en-US"/>
              <a:t>，则提取</a:t>
            </a:r>
            <a:r>
              <a:rPr lang="en-US" altLang="zh-CN"/>
              <a:t>"</a:t>
            </a:r>
            <a:r>
              <a:rPr lang="zh-CN" altLang="en-US"/>
              <a:t>右右右</a:t>
            </a:r>
            <a:r>
              <a:rPr lang="en-US" altLang="zh-CN"/>
              <a:t>"</a:t>
            </a:r>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通过模式匹配从模型输出中提取答案。对于除路径规划外的任务，采用公式</a:t>
            </a:r>
            <a:r>
              <a:rPr lang="en-US" altLang="zh-CN"/>
              <a:t>8</a:t>
            </a:r>
            <a:r>
              <a:rPr lang="zh-CN" altLang="en-US"/>
              <a:t>计算准确率。其中子串匹配函数</a:t>
            </a:r>
            <a:r>
              <a:rPr lang="en-US" altLang="zh-CN"/>
              <a:t>f_correct</a:t>
            </a:r>
            <a:r>
              <a:rPr lang="zh-CN" altLang="en-US"/>
              <a:t>用于判定正确性。</a:t>
            </a:r>
            <a:r>
              <a:rPr lang="en-US" altLang="zh-CN"/>
              <a:t>"</a:t>
            </a:r>
            <a:endParaRPr lang="en-US" altLang="zh-CN"/>
          </a:p>
          <a:p>
            <a:endParaRPr lang="en-US" altLang="zh-CN"/>
          </a:p>
          <a:p>
            <a:r>
              <a:rPr lang="zh-CN" altLang="en-US"/>
              <a:t>模式匹配提取答案</a:t>
            </a:r>
            <a:r>
              <a:rPr lang="en-US" altLang="zh-CN"/>
              <a:t>​​</a:t>
            </a:r>
            <a:endParaRPr lang="en-US" altLang="zh-CN"/>
          </a:p>
          <a:p>
            <a:r>
              <a:rPr lang="en-US" altLang="zh-CN"/>
              <a:t>​​</a:t>
            </a:r>
            <a:r>
              <a:rPr lang="zh-CN" altLang="en-US"/>
              <a:t>技术含义</a:t>
            </a:r>
            <a:r>
              <a:rPr lang="en-US" altLang="zh-CN"/>
              <a:t>​​</a:t>
            </a:r>
            <a:r>
              <a:rPr lang="zh-CN" altLang="en-US"/>
              <a:t>：使用正则表达式等模式识别方法从模型的自由文本输出中提取结构化答案。</a:t>
            </a:r>
            <a:endParaRPr lang="zh-CN" altLang="en-US"/>
          </a:p>
          <a:p>
            <a:r>
              <a:rPr lang="en-US" altLang="zh-CN"/>
              <a:t>​​</a:t>
            </a:r>
            <a:r>
              <a:rPr lang="zh-CN" altLang="en-US"/>
              <a:t>示例</a:t>
            </a:r>
            <a:r>
              <a:rPr lang="en-US" altLang="zh-CN"/>
              <a:t>​​</a:t>
            </a:r>
            <a:r>
              <a:rPr lang="zh-CN" altLang="en-US"/>
              <a:t>：若模型输出</a:t>
            </a:r>
            <a:r>
              <a:rPr lang="en-US" altLang="zh-CN"/>
              <a:t>"</a:t>
            </a:r>
            <a:r>
              <a:rPr lang="zh-CN" altLang="en-US"/>
              <a:t>最终答案是向右转</a:t>
            </a:r>
            <a:r>
              <a:rPr lang="en-US" altLang="zh-CN"/>
              <a:t>3</a:t>
            </a:r>
            <a:r>
              <a:rPr lang="zh-CN" altLang="en-US"/>
              <a:t>次</a:t>
            </a:r>
            <a:r>
              <a:rPr lang="en-US" altLang="zh-CN"/>
              <a:t>"</a:t>
            </a:r>
            <a:r>
              <a:rPr lang="zh-CN" altLang="en-US"/>
              <a:t>，则提取</a:t>
            </a:r>
            <a:r>
              <a:rPr lang="en-US" altLang="zh-CN"/>
              <a:t>"</a:t>
            </a:r>
            <a:r>
              <a:rPr lang="zh-CN" altLang="en-US"/>
              <a:t>右右右</a:t>
            </a:r>
            <a:r>
              <a:rPr lang="en-US" altLang="zh-CN"/>
              <a:t>"</a:t>
            </a:r>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通过模式匹配从模型输出中提取答案。对于除路径规划外的任务，采用公式</a:t>
            </a:r>
            <a:r>
              <a:rPr lang="en-US" altLang="zh-CN"/>
              <a:t>8</a:t>
            </a:r>
            <a:r>
              <a:rPr lang="zh-CN" altLang="en-US"/>
              <a:t>计算准确率。其中子串匹配函数</a:t>
            </a:r>
            <a:r>
              <a:rPr lang="en-US" altLang="zh-CN"/>
              <a:t>f_correct</a:t>
            </a:r>
            <a:r>
              <a:rPr lang="zh-CN" altLang="en-US"/>
              <a:t>用于判定正确性。</a:t>
            </a:r>
            <a:r>
              <a:rPr lang="en-US" altLang="zh-CN"/>
              <a:t>"</a:t>
            </a:r>
            <a:endParaRPr lang="en-US" altLang="zh-CN"/>
          </a:p>
          <a:p>
            <a:endParaRPr lang="en-US" altLang="zh-CN"/>
          </a:p>
          <a:p>
            <a:r>
              <a:rPr lang="zh-CN" altLang="en-US"/>
              <a:t>模式匹配提取答案</a:t>
            </a:r>
            <a:r>
              <a:rPr lang="en-US" altLang="zh-CN"/>
              <a:t>​​</a:t>
            </a:r>
            <a:endParaRPr lang="en-US" altLang="zh-CN"/>
          </a:p>
          <a:p>
            <a:r>
              <a:rPr lang="en-US" altLang="zh-CN"/>
              <a:t>​​</a:t>
            </a:r>
            <a:r>
              <a:rPr lang="zh-CN" altLang="en-US"/>
              <a:t>技术含义</a:t>
            </a:r>
            <a:r>
              <a:rPr lang="en-US" altLang="zh-CN"/>
              <a:t>​​</a:t>
            </a:r>
            <a:r>
              <a:rPr lang="zh-CN" altLang="en-US"/>
              <a:t>：使用正则表达式等模式识别方法从模型的自由文本输出中提取结构化答案。</a:t>
            </a:r>
            <a:endParaRPr lang="zh-CN" altLang="en-US"/>
          </a:p>
          <a:p>
            <a:r>
              <a:rPr lang="en-US" altLang="zh-CN"/>
              <a:t>​​</a:t>
            </a:r>
            <a:r>
              <a:rPr lang="zh-CN" altLang="en-US"/>
              <a:t>示例</a:t>
            </a:r>
            <a:r>
              <a:rPr lang="en-US" altLang="zh-CN"/>
              <a:t>​​</a:t>
            </a:r>
            <a:r>
              <a:rPr lang="zh-CN" altLang="en-US"/>
              <a:t>：若模型输出</a:t>
            </a:r>
            <a:r>
              <a:rPr lang="en-US" altLang="zh-CN"/>
              <a:t>"</a:t>
            </a:r>
            <a:r>
              <a:rPr lang="zh-CN" altLang="en-US"/>
              <a:t>最终答案是向右转</a:t>
            </a:r>
            <a:r>
              <a:rPr lang="en-US" altLang="zh-CN"/>
              <a:t>3</a:t>
            </a:r>
            <a:r>
              <a:rPr lang="zh-CN" altLang="en-US"/>
              <a:t>次</a:t>
            </a:r>
            <a:r>
              <a:rPr lang="en-US" altLang="zh-CN"/>
              <a:t>"</a:t>
            </a:r>
            <a:r>
              <a:rPr lang="zh-CN" altLang="en-US"/>
              <a:t>，则提取</a:t>
            </a:r>
            <a:r>
              <a:rPr lang="en-US" altLang="zh-CN"/>
              <a:t>"</a:t>
            </a:r>
            <a:r>
              <a:rPr lang="zh-CN" altLang="en-US"/>
              <a:t>右右右</a:t>
            </a:r>
            <a:r>
              <a:rPr lang="en-US" altLang="zh-CN"/>
              <a:t>"</a:t>
            </a:r>
            <a:endParaRPr lang="en-US"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人类在执行导航任务时，会通过导航指令或地图图像构建路径的心理意象，进而模拟路线规划。</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比如不同模型</a:t>
            </a:r>
            <a:r>
              <a:rPr lang="en-US" altLang="zh-CN"/>
              <a:t> </a:t>
            </a:r>
            <a:r>
              <a:rPr lang="zh-CN" altLang="en-US"/>
              <a:t>扮演不同角色</a:t>
            </a:r>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在实现过程中，当在一次迭代内无法解决路径重叠问题时，我们通过提前退出简化递归实现，主要考虑的是地图的大小。所以，随着导航步数</a:t>
            </a:r>
            <a:r>
              <a:rPr lang="en-US" altLang="zh-CN"/>
              <a:t> k </a:t>
            </a:r>
            <a:r>
              <a:rPr lang="zh-CN" altLang="en-US"/>
              <a:t>的增加，生成的地图数量会略低于</a:t>
            </a:r>
            <a:r>
              <a:rPr lang="en-US" altLang="zh-CN"/>
              <a:t>2 k+1</a:t>
            </a:r>
            <a:r>
              <a:rPr lang="zh-CN" altLang="en-US"/>
              <a:t>。</a:t>
            </a:r>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通过模式匹配从模型输出中提取答案。对于除路径规划外的任务，采用公式</a:t>
            </a:r>
            <a:r>
              <a:rPr lang="en-US" altLang="zh-CN"/>
              <a:t>8</a:t>
            </a:r>
            <a:r>
              <a:rPr lang="zh-CN" altLang="en-US"/>
              <a:t>计算准确率。其中子串匹配函数</a:t>
            </a:r>
            <a:r>
              <a:rPr lang="en-US" altLang="zh-CN"/>
              <a:t>f_correct</a:t>
            </a:r>
            <a:r>
              <a:rPr lang="zh-CN" altLang="en-US"/>
              <a:t>用于判定正确性。</a:t>
            </a:r>
            <a:r>
              <a:rPr lang="en-US" altLang="zh-CN"/>
              <a:t>"</a:t>
            </a:r>
            <a:endParaRPr lang="en-US" altLang="zh-CN"/>
          </a:p>
          <a:p>
            <a:endParaRPr lang="en-US" altLang="zh-CN"/>
          </a:p>
          <a:p>
            <a:r>
              <a:rPr lang="zh-CN" altLang="en-US"/>
              <a:t>模式匹配提取答案</a:t>
            </a:r>
            <a:r>
              <a:rPr lang="en-US" altLang="zh-CN"/>
              <a:t>​​</a:t>
            </a:r>
            <a:endParaRPr lang="en-US" altLang="zh-CN"/>
          </a:p>
          <a:p>
            <a:r>
              <a:rPr lang="en-US" altLang="zh-CN"/>
              <a:t>​​</a:t>
            </a:r>
            <a:r>
              <a:rPr lang="zh-CN" altLang="en-US"/>
              <a:t>技术含义</a:t>
            </a:r>
            <a:r>
              <a:rPr lang="en-US" altLang="zh-CN"/>
              <a:t>​​</a:t>
            </a:r>
            <a:r>
              <a:rPr lang="zh-CN" altLang="en-US"/>
              <a:t>：使用正则表达式等模式识别方法从模型的自由文本输出中提取结构化答案。</a:t>
            </a:r>
            <a:endParaRPr lang="zh-CN" altLang="en-US"/>
          </a:p>
          <a:p>
            <a:r>
              <a:rPr lang="en-US" altLang="zh-CN"/>
              <a:t>​​</a:t>
            </a:r>
            <a:r>
              <a:rPr lang="zh-CN" altLang="en-US"/>
              <a:t>示例</a:t>
            </a:r>
            <a:r>
              <a:rPr lang="en-US" altLang="zh-CN"/>
              <a:t>​​</a:t>
            </a:r>
            <a:r>
              <a:rPr lang="zh-CN" altLang="en-US"/>
              <a:t>：若模型输出</a:t>
            </a:r>
            <a:r>
              <a:rPr lang="en-US" altLang="zh-CN"/>
              <a:t>"</a:t>
            </a:r>
            <a:r>
              <a:rPr lang="zh-CN" altLang="en-US"/>
              <a:t>最终答案是向右转</a:t>
            </a:r>
            <a:r>
              <a:rPr lang="en-US" altLang="zh-CN"/>
              <a:t>3</a:t>
            </a:r>
            <a:r>
              <a:rPr lang="zh-CN" altLang="en-US"/>
              <a:t>次</a:t>
            </a:r>
            <a:r>
              <a:rPr lang="en-US" altLang="zh-CN"/>
              <a:t>"</a:t>
            </a:r>
            <a:r>
              <a:rPr lang="zh-CN" altLang="en-US"/>
              <a:t>，则提取</a:t>
            </a:r>
            <a:r>
              <a:rPr lang="en-US" altLang="zh-CN"/>
              <a:t>"</a:t>
            </a:r>
            <a:r>
              <a:rPr lang="zh-CN" altLang="en-US"/>
              <a:t>右右右</a:t>
            </a:r>
            <a:r>
              <a:rPr lang="en-US" altLang="zh-CN"/>
              <a:t>"</a:t>
            </a:r>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notesSlide" Target="../notesSlides/notesSlide1.xml"/><Relationship Id="rId7" Type="http://schemas.openxmlformats.org/officeDocument/2006/relationships/slideLayout" Target="../slideLayouts/slideLayout1.xml"/><Relationship Id="rId6" Type="http://schemas.openxmlformats.org/officeDocument/2006/relationships/tags" Target="../tags/tag4.xml"/><Relationship Id="rId5" Type="http://schemas.openxmlformats.org/officeDocument/2006/relationships/hyperlink" Target="https://openreview.net/pdf?id=XII0Wp1XA9#:~:text=we%20build%20a%20framework%20named%20Dynamic" TargetMode="External"/><Relationship Id="rId4" Type="http://schemas.openxmlformats.org/officeDocument/2006/relationships/tags" Target="../tags/tag3.xml"/><Relationship Id="rId3" Type="http://schemas.openxmlformats.org/officeDocument/2006/relationships/image" Target="../media/image1.png"/><Relationship Id="rId2" Type="http://schemas.openxmlformats.org/officeDocument/2006/relationships/tags" Target="../tags/tag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9" Type="http://schemas.openxmlformats.org/officeDocument/2006/relationships/image" Target="../media/image16.png"/><Relationship Id="rId8" Type="http://schemas.openxmlformats.org/officeDocument/2006/relationships/image" Target="../media/image15.png"/><Relationship Id="rId7" Type="http://schemas.openxmlformats.org/officeDocument/2006/relationships/image" Target="../media/image14.png"/><Relationship Id="rId6" Type="http://schemas.openxmlformats.org/officeDocument/2006/relationships/tags" Target="../tags/tag50.xml"/><Relationship Id="rId5" Type="http://schemas.openxmlformats.org/officeDocument/2006/relationships/tags" Target="../tags/tag49.xml"/><Relationship Id="rId4" Type="http://schemas.openxmlformats.org/officeDocument/2006/relationships/image" Target="../media/image2.png"/><Relationship Id="rId3" Type="http://schemas.openxmlformats.org/officeDocument/2006/relationships/tags" Target="../tags/tag48.xml"/><Relationship Id="rId2" Type="http://schemas.openxmlformats.org/officeDocument/2006/relationships/tags" Target="../tags/tag47.xml"/><Relationship Id="rId11" Type="http://schemas.openxmlformats.org/officeDocument/2006/relationships/notesSlide" Target="../notesSlides/notesSlide7.xml"/><Relationship Id="rId10" Type="http://schemas.openxmlformats.org/officeDocument/2006/relationships/slideLayout" Target="../slideLayouts/slideLayout1.xml"/><Relationship Id="rId1" Type="http://schemas.openxmlformats.org/officeDocument/2006/relationships/tags" Target="../tags/tag46.xml"/></Relationships>
</file>

<file path=ppt/slides/_rels/slide11.xml.rels><?xml version="1.0" encoding="UTF-8" standalone="yes"?>
<Relationships xmlns="http://schemas.openxmlformats.org/package/2006/relationships"><Relationship Id="rId9" Type="http://schemas.openxmlformats.org/officeDocument/2006/relationships/tags" Target="../tags/tag56.xml"/><Relationship Id="rId8" Type="http://schemas.openxmlformats.org/officeDocument/2006/relationships/image" Target="../media/image17.png"/><Relationship Id="rId7" Type="http://schemas.openxmlformats.org/officeDocument/2006/relationships/image" Target="../media/image14.png"/><Relationship Id="rId6" Type="http://schemas.openxmlformats.org/officeDocument/2006/relationships/tags" Target="../tags/tag55.xml"/><Relationship Id="rId5" Type="http://schemas.openxmlformats.org/officeDocument/2006/relationships/tags" Target="../tags/tag54.xml"/><Relationship Id="rId4" Type="http://schemas.openxmlformats.org/officeDocument/2006/relationships/image" Target="../media/image2.png"/><Relationship Id="rId3" Type="http://schemas.openxmlformats.org/officeDocument/2006/relationships/tags" Target="../tags/tag53.xml"/><Relationship Id="rId20" Type="http://schemas.openxmlformats.org/officeDocument/2006/relationships/notesSlide" Target="../notesSlides/notesSlide8.xml"/><Relationship Id="rId2" Type="http://schemas.openxmlformats.org/officeDocument/2006/relationships/tags" Target="../tags/tag52.xml"/><Relationship Id="rId19" Type="http://schemas.openxmlformats.org/officeDocument/2006/relationships/slideLayout" Target="../slideLayouts/slideLayout1.xml"/><Relationship Id="rId18" Type="http://schemas.openxmlformats.org/officeDocument/2006/relationships/image" Target="../media/image18.png"/><Relationship Id="rId17" Type="http://schemas.openxmlformats.org/officeDocument/2006/relationships/tags" Target="../tags/tag64.xml"/><Relationship Id="rId16" Type="http://schemas.openxmlformats.org/officeDocument/2006/relationships/tags" Target="../tags/tag63.xml"/><Relationship Id="rId15" Type="http://schemas.openxmlformats.org/officeDocument/2006/relationships/tags" Target="../tags/tag62.xml"/><Relationship Id="rId14" Type="http://schemas.openxmlformats.org/officeDocument/2006/relationships/tags" Target="../tags/tag61.xml"/><Relationship Id="rId13" Type="http://schemas.openxmlformats.org/officeDocument/2006/relationships/tags" Target="../tags/tag60.xml"/><Relationship Id="rId12" Type="http://schemas.openxmlformats.org/officeDocument/2006/relationships/tags" Target="../tags/tag59.xml"/><Relationship Id="rId11" Type="http://schemas.openxmlformats.org/officeDocument/2006/relationships/tags" Target="../tags/tag58.xml"/><Relationship Id="rId10" Type="http://schemas.openxmlformats.org/officeDocument/2006/relationships/tags" Target="../tags/tag57.xml"/><Relationship Id="rId1" Type="http://schemas.openxmlformats.org/officeDocument/2006/relationships/tags" Target="../tags/tag51.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6.xml"/><Relationship Id="rId1" Type="http://schemas.openxmlformats.org/officeDocument/2006/relationships/tags" Target="../tags/tag65.xml"/></Relationships>
</file>

<file path=ppt/slides/_rels/slide13.xml.rels><?xml version="1.0" encoding="UTF-8" standalone="yes"?>
<Relationships xmlns="http://schemas.openxmlformats.org/package/2006/relationships"><Relationship Id="rId9" Type="http://schemas.openxmlformats.org/officeDocument/2006/relationships/notesSlide" Target="../notesSlides/notesSlide9.xml"/><Relationship Id="rId8" Type="http://schemas.openxmlformats.org/officeDocument/2006/relationships/slideLayout" Target="../slideLayouts/slideLayout1.xml"/><Relationship Id="rId7" Type="http://schemas.openxmlformats.org/officeDocument/2006/relationships/tags" Target="../tags/tag72.xml"/><Relationship Id="rId6" Type="http://schemas.openxmlformats.org/officeDocument/2006/relationships/tags" Target="../tags/tag71.xml"/><Relationship Id="rId5" Type="http://schemas.openxmlformats.org/officeDocument/2006/relationships/tags" Target="../tags/tag70.xml"/><Relationship Id="rId4" Type="http://schemas.openxmlformats.org/officeDocument/2006/relationships/image" Target="../media/image2.png"/><Relationship Id="rId3" Type="http://schemas.openxmlformats.org/officeDocument/2006/relationships/tags" Target="../tags/tag69.xml"/><Relationship Id="rId2" Type="http://schemas.openxmlformats.org/officeDocument/2006/relationships/tags" Target="../tags/tag68.xml"/><Relationship Id="rId1" Type="http://schemas.openxmlformats.org/officeDocument/2006/relationships/tags" Target="../tags/tag67.xml"/></Relationships>
</file>

<file path=ppt/slides/_rels/slide14.xml.rels><?xml version="1.0" encoding="UTF-8" standalone="yes"?>
<Relationships xmlns="http://schemas.openxmlformats.org/package/2006/relationships"><Relationship Id="rId9" Type="http://schemas.openxmlformats.org/officeDocument/2006/relationships/tags" Target="../tags/tag79.xml"/><Relationship Id="rId8" Type="http://schemas.openxmlformats.org/officeDocument/2006/relationships/image" Target="../media/image19.png"/><Relationship Id="rId7" Type="http://schemas.openxmlformats.org/officeDocument/2006/relationships/tags" Target="../tags/tag78.xml"/><Relationship Id="rId6" Type="http://schemas.openxmlformats.org/officeDocument/2006/relationships/tags" Target="../tags/tag77.xml"/><Relationship Id="rId5" Type="http://schemas.openxmlformats.org/officeDocument/2006/relationships/tags" Target="../tags/tag76.xml"/><Relationship Id="rId4" Type="http://schemas.openxmlformats.org/officeDocument/2006/relationships/image" Target="../media/image2.png"/><Relationship Id="rId3" Type="http://schemas.openxmlformats.org/officeDocument/2006/relationships/tags" Target="../tags/tag75.xml"/><Relationship Id="rId23" Type="http://schemas.openxmlformats.org/officeDocument/2006/relationships/notesSlide" Target="../notesSlides/notesSlide10.xml"/><Relationship Id="rId22" Type="http://schemas.openxmlformats.org/officeDocument/2006/relationships/slideLayout" Target="../slideLayouts/slideLayout1.xml"/><Relationship Id="rId21" Type="http://schemas.openxmlformats.org/officeDocument/2006/relationships/tags" Target="../tags/tag91.xml"/><Relationship Id="rId20" Type="http://schemas.openxmlformats.org/officeDocument/2006/relationships/tags" Target="../tags/tag90.xml"/><Relationship Id="rId2" Type="http://schemas.openxmlformats.org/officeDocument/2006/relationships/tags" Target="../tags/tag74.xml"/><Relationship Id="rId19" Type="http://schemas.openxmlformats.org/officeDocument/2006/relationships/tags" Target="../tags/tag89.xml"/><Relationship Id="rId18" Type="http://schemas.openxmlformats.org/officeDocument/2006/relationships/tags" Target="../tags/tag88.xml"/><Relationship Id="rId17" Type="http://schemas.openxmlformats.org/officeDocument/2006/relationships/tags" Target="../tags/tag87.xml"/><Relationship Id="rId16" Type="http://schemas.openxmlformats.org/officeDocument/2006/relationships/tags" Target="../tags/tag86.xml"/><Relationship Id="rId15" Type="http://schemas.openxmlformats.org/officeDocument/2006/relationships/tags" Target="../tags/tag85.xml"/><Relationship Id="rId14" Type="http://schemas.openxmlformats.org/officeDocument/2006/relationships/tags" Target="../tags/tag84.xml"/><Relationship Id="rId13" Type="http://schemas.openxmlformats.org/officeDocument/2006/relationships/tags" Target="../tags/tag83.xml"/><Relationship Id="rId12" Type="http://schemas.openxmlformats.org/officeDocument/2006/relationships/tags" Target="../tags/tag82.xml"/><Relationship Id="rId11" Type="http://schemas.openxmlformats.org/officeDocument/2006/relationships/tags" Target="../tags/tag81.xml"/><Relationship Id="rId10" Type="http://schemas.openxmlformats.org/officeDocument/2006/relationships/tags" Target="../tags/tag80.xml"/><Relationship Id="rId1" Type="http://schemas.openxmlformats.org/officeDocument/2006/relationships/tags" Target="../tags/tag73.xml"/></Relationships>
</file>

<file path=ppt/slides/_rels/slide15.xml.rels><?xml version="1.0" encoding="UTF-8" standalone="yes"?>
<Relationships xmlns="http://schemas.openxmlformats.org/package/2006/relationships"><Relationship Id="rId9" Type="http://schemas.openxmlformats.org/officeDocument/2006/relationships/tags" Target="../tags/tag98.xml"/><Relationship Id="rId8" Type="http://schemas.openxmlformats.org/officeDocument/2006/relationships/image" Target="../media/image19.png"/><Relationship Id="rId7" Type="http://schemas.openxmlformats.org/officeDocument/2006/relationships/tags" Target="../tags/tag97.xml"/><Relationship Id="rId6" Type="http://schemas.openxmlformats.org/officeDocument/2006/relationships/tags" Target="../tags/tag96.xml"/><Relationship Id="rId5" Type="http://schemas.openxmlformats.org/officeDocument/2006/relationships/tags" Target="../tags/tag95.xml"/><Relationship Id="rId4" Type="http://schemas.openxmlformats.org/officeDocument/2006/relationships/image" Target="../media/image2.png"/><Relationship Id="rId3" Type="http://schemas.openxmlformats.org/officeDocument/2006/relationships/tags" Target="../tags/tag94.xml"/><Relationship Id="rId2" Type="http://schemas.openxmlformats.org/officeDocument/2006/relationships/tags" Target="../tags/tag93.xml"/><Relationship Id="rId14" Type="http://schemas.openxmlformats.org/officeDocument/2006/relationships/notesSlide" Target="../notesSlides/notesSlide11.xml"/><Relationship Id="rId13" Type="http://schemas.openxmlformats.org/officeDocument/2006/relationships/slideLayout" Target="../slideLayouts/slideLayout1.xml"/><Relationship Id="rId12" Type="http://schemas.openxmlformats.org/officeDocument/2006/relationships/image" Target="../media/image21.png"/><Relationship Id="rId11" Type="http://schemas.openxmlformats.org/officeDocument/2006/relationships/image" Target="../media/image20.png"/><Relationship Id="rId10" Type="http://schemas.openxmlformats.org/officeDocument/2006/relationships/tags" Target="../tags/tag99.xml"/><Relationship Id="rId1" Type="http://schemas.openxmlformats.org/officeDocument/2006/relationships/tags" Target="../tags/tag92.xml"/></Relationships>
</file>

<file path=ppt/slides/_rels/slide16.xml.rels><?xml version="1.0" encoding="UTF-8" standalone="yes"?>
<Relationships xmlns="http://schemas.openxmlformats.org/package/2006/relationships"><Relationship Id="rId9" Type="http://schemas.openxmlformats.org/officeDocument/2006/relationships/tags" Target="../tags/tag106.xml"/><Relationship Id="rId8" Type="http://schemas.openxmlformats.org/officeDocument/2006/relationships/tags" Target="../tags/tag105.xml"/><Relationship Id="rId7" Type="http://schemas.openxmlformats.org/officeDocument/2006/relationships/image" Target="../media/image22.png"/><Relationship Id="rId6" Type="http://schemas.openxmlformats.org/officeDocument/2006/relationships/tags" Target="../tags/tag104.xml"/><Relationship Id="rId5" Type="http://schemas.openxmlformats.org/officeDocument/2006/relationships/tags" Target="../tags/tag103.xml"/><Relationship Id="rId4" Type="http://schemas.openxmlformats.org/officeDocument/2006/relationships/image" Target="../media/image2.png"/><Relationship Id="rId3" Type="http://schemas.openxmlformats.org/officeDocument/2006/relationships/tags" Target="../tags/tag102.xml"/><Relationship Id="rId2" Type="http://schemas.openxmlformats.org/officeDocument/2006/relationships/tags" Target="../tags/tag101.xml"/><Relationship Id="rId12" Type="http://schemas.openxmlformats.org/officeDocument/2006/relationships/notesSlide" Target="../notesSlides/notesSlide12.xml"/><Relationship Id="rId11" Type="http://schemas.openxmlformats.org/officeDocument/2006/relationships/slideLayout" Target="../slideLayouts/slideLayout1.xml"/><Relationship Id="rId10" Type="http://schemas.openxmlformats.org/officeDocument/2006/relationships/tags" Target="../tags/tag107.xml"/><Relationship Id="rId1" Type="http://schemas.openxmlformats.org/officeDocument/2006/relationships/tags" Target="../tags/tag100.xml"/></Relationships>
</file>

<file path=ppt/slides/_rels/slide17.xml.rels><?xml version="1.0" encoding="UTF-8" standalone="yes"?>
<Relationships xmlns="http://schemas.openxmlformats.org/package/2006/relationships"><Relationship Id="rId9" Type="http://schemas.openxmlformats.org/officeDocument/2006/relationships/tags" Target="../tags/tag114.xml"/><Relationship Id="rId8" Type="http://schemas.openxmlformats.org/officeDocument/2006/relationships/tags" Target="../tags/tag113.xml"/><Relationship Id="rId7" Type="http://schemas.openxmlformats.org/officeDocument/2006/relationships/image" Target="../media/image22.png"/><Relationship Id="rId6" Type="http://schemas.openxmlformats.org/officeDocument/2006/relationships/tags" Target="../tags/tag112.xml"/><Relationship Id="rId5" Type="http://schemas.openxmlformats.org/officeDocument/2006/relationships/tags" Target="../tags/tag111.xml"/><Relationship Id="rId4" Type="http://schemas.openxmlformats.org/officeDocument/2006/relationships/image" Target="../media/image2.png"/><Relationship Id="rId3" Type="http://schemas.openxmlformats.org/officeDocument/2006/relationships/tags" Target="../tags/tag110.xml"/><Relationship Id="rId2" Type="http://schemas.openxmlformats.org/officeDocument/2006/relationships/tags" Target="../tags/tag109.xml"/><Relationship Id="rId14" Type="http://schemas.openxmlformats.org/officeDocument/2006/relationships/notesSlide" Target="../notesSlides/notesSlide13.xml"/><Relationship Id="rId13" Type="http://schemas.openxmlformats.org/officeDocument/2006/relationships/slideLayout" Target="../slideLayouts/slideLayout1.xml"/><Relationship Id="rId12" Type="http://schemas.openxmlformats.org/officeDocument/2006/relationships/tags" Target="../tags/tag117.xml"/><Relationship Id="rId11" Type="http://schemas.openxmlformats.org/officeDocument/2006/relationships/tags" Target="../tags/tag116.xml"/><Relationship Id="rId10" Type="http://schemas.openxmlformats.org/officeDocument/2006/relationships/tags" Target="../tags/tag115.xml"/><Relationship Id="rId1" Type="http://schemas.openxmlformats.org/officeDocument/2006/relationships/tags" Target="../tags/tag108.xml"/></Relationships>
</file>

<file path=ppt/slides/_rels/slide18.xml.rels><?xml version="1.0" encoding="UTF-8" standalone="yes"?>
<Relationships xmlns="http://schemas.openxmlformats.org/package/2006/relationships"><Relationship Id="rId9" Type="http://schemas.openxmlformats.org/officeDocument/2006/relationships/tags" Target="../tags/tag124.xml"/><Relationship Id="rId8" Type="http://schemas.openxmlformats.org/officeDocument/2006/relationships/tags" Target="../tags/tag123.xml"/><Relationship Id="rId7" Type="http://schemas.openxmlformats.org/officeDocument/2006/relationships/image" Target="../media/image22.png"/><Relationship Id="rId6" Type="http://schemas.openxmlformats.org/officeDocument/2006/relationships/tags" Target="../tags/tag122.xml"/><Relationship Id="rId5" Type="http://schemas.openxmlformats.org/officeDocument/2006/relationships/tags" Target="../tags/tag121.xml"/><Relationship Id="rId4" Type="http://schemas.openxmlformats.org/officeDocument/2006/relationships/image" Target="../media/image2.png"/><Relationship Id="rId3" Type="http://schemas.openxmlformats.org/officeDocument/2006/relationships/tags" Target="../tags/tag120.xml"/><Relationship Id="rId2" Type="http://schemas.openxmlformats.org/officeDocument/2006/relationships/tags" Target="../tags/tag119.xml"/><Relationship Id="rId18" Type="http://schemas.openxmlformats.org/officeDocument/2006/relationships/notesSlide" Target="../notesSlides/notesSlide14.xml"/><Relationship Id="rId17" Type="http://schemas.openxmlformats.org/officeDocument/2006/relationships/slideLayout" Target="../slideLayouts/slideLayout1.xml"/><Relationship Id="rId16" Type="http://schemas.openxmlformats.org/officeDocument/2006/relationships/tags" Target="../tags/tag130.xml"/><Relationship Id="rId15" Type="http://schemas.openxmlformats.org/officeDocument/2006/relationships/tags" Target="../tags/tag129.xml"/><Relationship Id="rId14" Type="http://schemas.openxmlformats.org/officeDocument/2006/relationships/image" Target="../media/image23.png"/><Relationship Id="rId13" Type="http://schemas.openxmlformats.org/officeDocument/2006/relationships/tags" Target="../tags/tag128.xml"/><Relationship Id="rId12" Type="http://schemas.openxmlformats.org/officeDocument/2006/relationships/tags" Target="../tags/tag127.xml"/><Relationship Id="rId11" Type="http://schemas.openxmlformats.org/officeDocument/2006/relationships/tags" Target="../tags/tag126.xml"/><Relationship Id="rId10" Type="http://schemas.openxmlformats.org/officeDocument/2006/relationships/tags" Target="../tags/tag125.xml"/><Relationship Id="rId1" Type="http://schemas.openxmlformats.org/officeDocument/2006/relationships/tags" Target="../tags/tag118.xml"/></Relationships>
</file>

<file path=ppt/slides/_rels/slide19.xml.rels><?xml version="1.0" encoding="UTF-8" standalone="yes"?>
<Relationships xmlns="http://schemas.openxmlformats.org/package/2006/relationships"><Relationship Id="rId9" Type="http://schemas.openxmlformats.org/officeDocument/2006/relationships/notesSlide" Target="../notesSlides/notesSlide15.xml"/><Relationship Id="rId8" Type="http://schemas.openxmlformats.org/officeDocument/2006/relationships/slideLayout" Target="../slideLayouts/slideLayout1.xml"/><Relationship Id="rId7" Type="http://schemas.openxmlformats.org/officeDocument/2006/relationships/image" Target="../media/image24.png"/><Relationship Id="rId6" Type="http://schemas.openxmlformats.org/officeDocument/2006/relationships/tags" Target="../tags/tag135.xml"/><Relationship Id="rId5" Type="http://schemas.openxmlformats.org/officeDocument/2006/relationships/tags" Target="../tags/tag134.xml"/><Relationship Id="rId4" Type="http://schemas.openxmlformats.org/officeDocument/2006/relationships/image" Target="../media/image2.png"/><Relationship Id="rId3" Type="http://schemas.openxmlformats.org/officeDocument/2006/relationships/tags" Target="../tags/tag133.xml"/><Relationship Id="rId2" Type="http://schemas.openxmlformats.org/officeDocument/2006/relationships/tags" Target="../tags/tag132.xml"/><Relationship Id="rId1" Type="http://schemas.openxmlformats.org/officeDocument/2006/relationships/tags" Target="../tags/tag131.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xml"/><Relationship Id="rId1" Type="http://schemas.openxmlformats.org/officeDocument/2006/relationships/tags" Target="../tags/tag5.xml"/></Relationships>
</file>

<file path=ppt/slides/_rels/slide20.xml.rels><?xml version="1.0" encoding="UTF-8" standalone="yes"?>
<Relationships xmlns="http://schemas.openxmlformats.org/package/2006/relationships"><Relationship Id="rId9" Type="http://schemas.openxmlformats.org/officeDocument/2006/relationships/tags" Target="../tags/tag142.xml"/><Relationship Id="rId8" Type="http://schemas.openxmlformats.org/officeDocument/2006/relationships/image" Target="../media/image25.png"/><Relationship Id="rId7" Type="http://schemas.openxmlformats.org/officeDocument/2006/relationships/tags" Target="../tags/tag141.xml"/><Relationship Id="rId6" Type="http://schemas.openxmlformats.org/officeDocument/2006/relationships/tags" Target="../tags/tag140.xml"/><Relationship Id="rId5" Type="http://schemas.openxmlformats.org/officeDocument/2006/relationships/tags" Target="../tags/tag139.xml"/><Relationship Id="rId4" Type="http://schemas.openxmlformats.org/officeDocument/2006/relationships/image" Target="../media/image2.png"/><Relationship Id="rId3" Type="http://schemas.openxmlformats.org/officeDocument/2006/relationships/tags" Target="../tags/tag138.xml"/><Relationship Id="rId2" Type="http://schemas.openxmlformats.org/officeDocument/2006/relationships/tags" Target="../tags/tag137.xml"/><Relationship Id="rId13" Type="http://schemas.openxmlformats.org/officeDocument/2006/relationships/notesSlide" Target="../notesSlides/notesSlide16.xml"/><Relationship Id="rId12" Type="http://schemas.openxmlformats.org/officeDocument/2006/relationships/slideLayout" Target="../slideLayouts/slideLayout1.xml"/><Relationship Id="rId11" Type="http://schemas.openxmlformats.org/officeDocument/2006/relationships/image" Target="../media/image22.png"/><Relationship Id="rId10" Type="http://schemas.openxmlformats.org/officeDocument/2006/relationships/tags" Target="../tags/tag143.xml"/><Relationship Id="rId1" Type="http://schemas.openxmlformats.org/officeDocument/2006/relationships/tags" Target="../tags/tag136.xml"/></Relationships>
</file>

<file path=ppt/slides/_rels/slide21.xml.rels><?xml version="1.0" encoding="UTF-8" standalone="yes"?>
<Relationships xmlns="http://schemas.openxmlformats.org/package/2006/relationships"><Relationship Id="rId9" Type="http://schemas.openxmlformats.org/officeDocument/2006/relationships/tags" Target="../tags/tag150.xml"/><Relationship Id="rId8" Type="http://schemas.openxmlformats.org/officeDocument/2006/relationships/image" Target="../media/image25.png"/><Relationship Id="rId7" Type="http://schemas.openxmlformats.org/officeDocument/2006/relationships/tags" Target="../tags/tag149.xml"/><Relationship Id="rId6" Type="http://schemas.openxmlformats.org/officeDocument/2006/relationships/tags" Target="../tags/tag148.xml"/><Relationship Id="rId5" Type="http://schemas.openxmlformats.org/officeDocument/2006/relationships/tags" Target="../tags/tag147.xml"/><Relationship Id="rId4" Type="http://schemas.openxmlformats.org/officeDocument/2006/relationships/image" Target="../media/image2.png"/><Relationship Id="rId3" Type="http://schemas.openxmlformats.org/officeDocument/2006/relationships/tags" Target="../tags/tag146.xml"/><Relationship Id="rId2" Type="http://schemas.openxmlformats.org/officeDocument/2006/relationships/tags" Target="../tags/tag145.xml"/><Relationship Id="rId16" Type="http://schemas.openxmlformats.org/officeDocument/2006/relationships/notesSlide" Target="../notesSlides/notesSlide17.xml"/><Relationship Id="rId15" Type="http://schemas.openxmlformats.org/officeDocument/2006/relationships/slideLayout" Target="../slideLayouts/slideLayout1.xml"/><Relationship Id="rId14" Type="http://schemas.openxmlformats.org/officeDocument/2006/relationships/tags" Target="../tags/tag154.xml"/><Relationship Id="rId13" Type="http://schemas.openxmlformats.org/officeDocument/2006/relationships/tags" Target="../tags/tag153.xml"/><Relationship Id="rId12" Type="http://schemas.openxmlformats.org/officeDocument/2006/relationships/tags" Target="../tags/tag152.xml"/><Relationship Id="rId11" Type="http://schemas.openxmlformats.org/officeDocument/2006/relationships/image" Target="../media/image22.png"/><Relationship Id="rId10" Type="http://schemas.openxmlformats.org/officeDocument/2006/relationships/tags" Target="../tags/tag151.xml"/><Relationship Id="rId1" Type="http://schemas.openxmlformats.org/officeDocument/2006/relationships/tags" Target="../tags/tag144.xml"/></Relationships>
</file>

<file path=ppt/slides/_rels/slide22.xml.rels><?xml version="1.0" encoding="UTF-8" standalone="yes"?>
<Relationships xmlns="http://schemas.openxmlformats.org/package/2006/relationships"><Relationship Id="rId9" Type="http://schemas.openxmlformats.org/officeDocument/2006/relationships/tags" Target="../tags/tag161.xml"/><Relationship Id="rId8" Type="http://schemas.openxmlformats.org/officeDocument/2006/relationships/image" Target="../media/image25.png"/><Relationship Id="rId7" Type="http://schemas.openxmlformats.org/officeDocument/2006/relationships/tags" Target="../tags/tag160.xml"/><Relationship Id="rId6" Type="http://schemas.openxmlformats.org/officeDocument/2006/relationships/tags" Target="../tags/tag159.xml"/><Relationship Id="rId5" Type="http://schemas.openxmlformats.org/officeDocument/2006/relationships/tags" Target="../tags/tag158.xml"/><Relationship Id="rId4" Type="http://schemas.openxmlformats.org/officeDocument/2006/relationships/image" Target="../media/image2.png"/><Relationship Id="rId3" Type="http://schemas.openxmlformats.org/officeDocument/2006/relationships/tags" Target="../tags/tag157.xml"/><Relationship Id="rId21" Type="http://schemas.openxmlformats.org/officeDocument/2006/relationships/notesSlide" Target="../notesSlides/notesSlide18.xml"/><Relationship Id="rId20" Type="http://schemas.openxmlformats.org/officeDocument/2006/relationships/slideLayout" Target="../slideLayouts/slideLayout1.xml"/><Relationship Id="rId2" Type="http://schemas.openxmlformats.org/officeDocument/2006/relationships/tags" Target="../tags/tag156.xml"/><Relationship Id="rId19" Type="http://schemas.openxmlformats.org/officeDocument/2006/relationships/tags" Target="../tags/tag170.xml"/><Relationship Id="rId18" Type="http://schemas.openxmlformats.org/officeDocument/2006/relationships/tags" Target="../tags/tag169.xml"/><Relationship Id="rId17" Type="http://schemas.openxmlformats.org/officeDocument/2006/relationships/tags" Target="../tags/tag168.xml"/><Relationship Id="rId16" Type="http://schemas.openxmlformats.org/officeDocument/2006/relationships/tags" Target="../tags/tag167.xml"/><Relationship Id="rId15" Type="http://schemas.openxmlformats.org/officeDocument/2006/relationships/tags" Target="../tags/tag166.xml"/><Relationship Id="rId14" Type="http://schemas.openxmlformats.org/officeDocument/2006/relationships/tags" Target="../tags/tag165.xml"/><Relationship Id="rId13" Type="http://schemas.openxmlformats.org/officeDocument/2006/relationships/tags" Target="../tags/tag164.xml"/><Relationship Id="rId12" Type="http://schemas.openxmlformats.org/officeDocument/2006/relationships/image" Target="../media/image22.png"/><Relationship Id="rId11" Type="http://schemas.openxmlformats.org/officeDocument/2006/relationships/tags" Target="../tags/tag163.xml"/><Relationship Id="rId10" Type="http://schemas.openxmlformats.org/officeDocument/2006/relationships/tags" Target="../tags/tag162.xml"/><Relationship Id="rId1" Type="http://schemas.openxmlformats.org/officeDocument/2006/relationships/tags" Target="../tags/tag155.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72.xml"/><Relationship Id="rId1" Type="http://schemas.openxmlformats.org/officeDocument/2006/relationships/tags" Target="../tags/tag171.xml"/></Relationships>
</file>

<file path=ppt/slides/_rels/slide24.xml.rels><?xml version="1.0" encoding="UTF-8" standalone="yes"?>
<Relationships xmlns="http://schemas.openxmlformats.org/package/2006/relationships"><Relationship Id="rId9" Type="http://schemas.openxmlformats.org/officeDocument/2006/relationships/tags" Target="../tags/tag180.xml"/><Relationship Id="rId8" Type="http://schemas.openxmlformats.org/officeDocument/2006/relationships/tags" Target="../tags/tag179.xml"/><Relationship Id="rId7" Type="http://schemas.openxmlformats.org/officeDocument/2006/relationships/tags" Target="../tags/tag178.xml"/><Relationship Id="rId6" Type="http://schemas.openxmlformats.org/officeDocument/2006/relationships/tags" Target="../tags/tag177.xml"/><Relationship Id="rId5" Type="http://schemas.openxmlformats.org/officeDocument/2006/relationships/image" Target="../media/image2.png"/><Relationship Id="rId4" Type="http://schemas.openxmlformats.org/officeDocument/2006/relationships/tags" Target="../tags/tag176.xml"/><Relationship Id="rId3" Type="http://schemas.openxmlformats.org/officeDocument/2006/relationships/tags" Target="../tags/tag175.xml"/><Relationship Id="rId2" Type="http://schemas.openxmlformats.org/officeDocument/2006/relationships/tags" Target="../tags/tag174.xml"/><Relationship Id="rId18" Type="http://schemas.openxmlformats.org/officeDocument/2006/relationships/notesSlide" Target="../notesSlides/notesSlide19.xml"/><Relationship Id="rId17" Type="http://schemas.openxmlformats.org/officeDocument/2006/relationships/slideLayout" Target="../slideLayouts/slideLayout1.xml"/><Relationship Id="rId16" Type="http://schemas.openxmlformats.org/officeDocument/2006/relationships/tags" Target="../tags/tag187.xml"/><Relationship Id="rId15" Type="http://schemas.openxmlformats.org/officeDocument/2006/relationships/tags" Target="../tags/tag186.xml"/><Relationship Id="rId14" Type="http://schemas.openxmlformats.org/officeDocument/2006/relationships/tags" Target="../tags/tag185.xml"/><Relationship Id="rId13" Type="http://schemas.openxmlformats.org/officeDocument/2006/relationships/tags" Target="../tags/tag184.xml"/><Relationship Id="rId12" Type="http://schemas.openxmlformats.org/officeDocument/2006/relationships/tags" Target="../tags/tag183.xml"/><Relationship Id="rId11" Type="http://schemas.openxmlformats.org/officeDocument/2006/relationships/tags" Target="../tags/tag182.xml"/><Relationship Id="rId10" Type="http://schemas.openxmlformats.org/officeDocument/2006/relationships/tags" Target="../tags/tag181.xml"/><Relationship Id="rId1" Type="http://schemas.openxmlformats.org/officeDocument/2006/relationships/tags" Target="../tags/tag173.xml"/></Relationships>
</file>

<file path=ppt/slides/_rels/slide25.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190.xml"/><Relationship Id="rId2" Type="http://schemas.openxmlformats.org/officeDocument/2006/relationships/tags" Target="../tags/tag189.xml"/><Relationship Id="rId1" Type="http://schemas.openxmlformats.org/officeDocument/2006/relationships/tags" Target="../tags/tag188.xml"/></Relationships>
</file>

<file path=ppt/slides/_rels/slide3.xml.rels><?xml version="1.0" encoding="UTF-8" standalone="yes"?>
<Relationships xmlns="http://schemas.openxmlformats.org/package/2006/relationships"><Relationship Id="rId9" Type="http://schemas.openxmlformats.org/officeDocument/2006/relationships/image" Target="../media/image3.png"/><Relationship Id="rId8" Type="http://schemas.openxmlformats.org/officeDocument/2006/relationships/tags" Target="../tags/tag13.xml"/><Relationship Id="rId7" Type="http://schemas.openxmlformats.org/officeDocument/2006/relationships/tags" Target="../tags/tag12.xml"/><Relationship Id="rId6" Type="http://schemas.openxmlformats.org/officeDocument/2006/relationships/tags" Target="../tags/tag11.xml"/><Relationship Id="rId5" Type="http://schemas.openxmlformats.org/officeDocument/2006/relationships/tags" Target="../tags/tag10.xml"/><Relationship Id="rId4" Type="http://schemas.openxmlformats.org/officeDocument/2006/relationships/image" Target="../media/image2.png"/><Relationship Id="rId3" Type="http://schemas.openxmlformats.org/officeDocument/2006/relationships/tags" Target="../tags/tag9.xml"/><Relationship Id="rId2" Type="http://schemas.openxmlformats.org/officeDocument/2006/relationships/tags" Target="../tags/tag8.xml"/><Relationship Id="rId18" Type="http://schemas.openxmlformats.org/officeDocument/2006/relationships/notesSlide" Target="../notesSlides/notesSlide2.xml"/><Relationship Id="rId17" Type="http://schemas.openxmlformats.org/officeDocument/2006/relationships/slideLayout" Target="../slideLayouts/slideLayout1.xml"/><Relationship Id="rId16" Type="http://schemas.openxmlformats.org/officeDocument/2006/relationships/image" Target="../media/image10.png"/><Relationship Id="rId15" Type="http://schemas.openxmlformats.org/officeDocument/2006/relationships/image" Target="../media/image9.png"/><Relationship Id="rId14" Type="http://schemas.openxmlformats.org/officeDocument/2006/relationships/image" Target="../media/image8.png"/><Relationship Id="rId13" Type="http://schemas.openxmlformats.org/officeDocument/2006/relationships/image" Target="../media/image7.png"/><Relationship Id="rId12" Type="http://schemas.openxmlformats.org/officeDocument/2006/relationships/image" Target="../media/image6.png"/><Relationship Id="rId11" Type="http://schemas.openxmlformats.org/officeDocument/2006/relationships/image" Target="../media/image5.png"/><Relationship Id="rId10" Type="http://schemas.openxmlformats.org/officeDocument/2006/relationships/image" Target="../media/image4.png"/><Relationship Id="rId1" Type="http://schemas.openxmlformats.org/officeDocument/2006/relationships/tags" Target="../tags/tag7.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5.xml"/><Relationship Id="rId1" Type="http://schemas.openxmlformats.org/officeDocument/2006/relationships/tags" Target="../tags/tag14.xml"/></Relationships>
</file>

<file path=ppt/slides/_rels/slide5.xml.rels><?xml version="1.0" encoding="UTF-8" standalone="yes"?>
<Relationships xmlns="http://schemas.openxmlformats.org/package/2006/relationships"><Relationship Id="rId9" Type="http://schemas.openxmlformats.org/officeDocument/2006/relationships/image" Target="../media/image11.png"/><Relationship Id="rId8" Type="http://schemas.openxmlformats.org/officeDocument/2006/relationships/tags" Target="../tags/tag22.xml"/><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image" Target="../media/image2.png"/><Relationship Id="rId3" Type="http://schemas.openxmlformats.org/officeDocument/2006/relationships/tags" Target="../tags/tag18.xml"/><Relationship Id="rId2" Type="http://schemas.openxmlformats.org/officeDocument/2006/relationships/tags" Target="../tags/tag17.xml"/><Relationship Id="rId11" Type="http://schemas.openxmlformats.org/officeDocument/2006/relationships/notesSlide" Target="../notesSlides/notesSlide3.xml"/><Relationship Id="rId10" Type="http://schemas.openxmlformats.org/officeDocument/2006/relationships/slideLayout" Target="../slideLayouts/slideLayout1.xml"/><Relationship Id="rId1" Type="http://schemas.openxmlformats.org/officeDocument/2006/relationships/tags" Target="../tags/tag16.xml"/></Relationships>
</file>

<file path=ppt/slides/_rels/slide6.xml.rels><?xml version="1.0" encoding="UTF-8" standalone="yes"?>
<Relationships xmlns="http://schemas.openxmlformats.org/package/2006/relationships"><Relationship Id="rId9" Type="http://schemas.openxmlformats.org/officeDocument/2006/relationships/image" Target="../media/image11.png"/><Relationship Id="rId8" Type="http://schemas.openxmlformats.org/officeDocument/2006/relationships/tags" Target="../tags/tag29.xml"/><Relationship Id="rId7" Type="http://schemas.openxmlformats.org/officeDocument/2006/relationships/tags" Target="../tags/tag28.xml"/><Relationship Id="rId6" Type="http://schemas.openxmlformats.org/officeDocument/2006/relationships/tags" Target="../tags/tag27.xml"/><Relationship Id="rId5" Type="http://schemas.openxmlformats.org/officeDocument/2006/relationships/tags" Target="../tags/tag26.xml"/><Relationship Id="rId4" Type="http://schemas.openxmlformats.org/officeDocument/2006/relationships/image" Target="../media/image2.png"/><Relationship Id="rId3" Type="http://schemas.openxmlformats.org/officeDocument/2006/relationships/tags" Target="../tags/tag25.xml"/><Relationship Id="rId2" Type="http://schemas.openxmlformats.org/officeDocument/2006/relationships/tags" Target="../tags/tag24.xml"/><Relationship Id="rId11" Type="http://schemas.openxmlformats.org/officeDocument/2006/relationships/notesSlide" Target="../notesSlides/notesSlide4.xml"/><Relationship Id="rId10" Type="http://schemas.openxmlformats.org/officeDocument/2006/relationships/slideLayout" Target="../slideLayouts/slideLayout1.xml"/><Relationship Id="rId1" Type="http://schemas.openxmlformats.org/officeDocument/2006/relationships/tags" Target="../tags/tag23.xml"/></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33.xml"/><Relationship Id="rId3" Type="http://schemas.openxmlformats.org/officeDocument/2006/relationships/tags" Target="../tags/tag32.xml"/><Relationship Id="rId2" Type="http://schemas.openxmlformats.org/officeDocument/2006/relationships/tags" Target="../tags/tag31.xml"/><Relationship Id="rId1" Type="http://schemas.openxmlformats.org/officeDocument/2006/relationships/tags" Target="../tags/tag30.xml"/></Relationships>
</file>

<file path=ppt/slides/_rels/slide8.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image" Target="../media/image12.png"/><Relationship Id="rId7" Type="http://schemas.openxmlformats.org/officeDocument/2006/relationships/tags" Target="../tags/tag39.xml"/><Relationship Id="rId6" Type="http://schemas.openxmlformats.org/officeDocument/2006/relationships/tags" Target="../tags/tag38.xml"/><Relationship Id="rId5" Type="http://schemas.openxmlformats.org/officeDocument/2006/relationships/image" Target="../media/image2.png"/><Relationship Id="rId4" Type="http://schemas.openxmlformats.org/officeDocument/2006/relationships/tags" Target="../tags/tag37.xml"/><Relationship Id="rId3" Type="http://schemas.openxmlformats.org/officeDocument/2006/relationships/tags" Target="../tags/tag36.xml"/><Relationship Id="rId2" Type="http://schemas.openxmlformats.org/officeDocument/2006/relationships/tags" Target="../tags/tag35.xml"/><Relationship Id="rId10" Type="http://schemas.openxmlformats.org/officeDocument/2006/relationships/notesSlide" Target="../notesSlides/notesSlide5.xml"/><Relationship Id="rId1" Type="http://schemas.openxmlformats.org/officeDocument/2006/relationships/tags" Target="../tags/tag34.xml"/></Relationships>
</file>

<file path=ppt/slides/_rels/slide9.xml.rels><?xml version="1.0" encoding="UTF-8" standalone="yes"?>
<Relationships xmlns="http://schemas.openxmlformats.org/package/2006/relationships"><Relationship Id="rId9" Type="http://schemas.openxmlformats.org/officeDocument/2006/relationships/image" Target="../media/image13.png"/><Relationship Id="rId8" Type="http://schemas.openxmlformats.org/officeDocument/2006/relationships/image" Target="../media/image11.png"/><Relationship Id="rId7" Type="http://schemas.openxmlformats.org/officeDocument/2006/relationships/tags" Target="../tags/tag45.xml"/><Relationship Id="rId6" Type="http://schemas.openxmlformats.org/officeDocument/2006/relationships/tags" Target="../tags/tag44.xml"/><Relationship Id="rId5" Type="http://schemas.openxmlformats.org/officeDocument/2006/relationships/tags" Target="../tags/tag43.xml"/><Relationship Id="rId4" Type="http://schemas.openxmlformats.org/officeDocument/2006/relationships/image" Target="../media/image2.png"/><Relationship Id="rId3" Type="http://schemas.openxmlformats.org/officeDocument/2006/relationships/tags" Target="../tags/tag42.xml"/><Relationship Id="rId2" Type="http://schemas.openxmlformats.org/officeDocument/2006/relationships/tags" Target="../tags/tag41.xml"/><Relationship Id="rId11" Type="http://schemas.openxmlformats.org/officeDocument/2006/relationships/notesSlide" Target="../notesSlides/notesSlide6.xml"/><Relationship Id="rId10" Type="http://schemas.openxmlformats.org/officeDocument/2006/relationships/slideLayout" Target="../slideLayouts/slideLayout1.xml"/><Relationship Id="rId1" Type="http://schemas.openxmlformats.org/officeDocument/2006/relationships/tags" Target="../tags/tag4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0"/>
            <a:ext cx="12192000" cy="342900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p:nvSpPr>
        <p:spPr>
          <a:xfrm>
            <a:off x="1004099" y="1047755"/>
            <a:ext cx="10175966" cy="4859383"/>
          </a:xfrm>
          <a:prstGeom prst="roundRect">
            <a:avLst>
              <a:gd name="adj" fmla="val 4273"/>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Improving In-context Learning of Multilingual Generative Language Models with Cross-lingual Alignment</a:t>
            </a:r>
            <a:endParaRPr lang="zh-CN" altLang="en-US" dirty="0"/>
          </a:p>
        </p:txBody>
      </p:sp>
      <p:sp>
        <p:nvSpPr>
          <p:cNvPr id="3" name="矩形 2"/>
          <p:cNvSpPr/>
          <p:nvPr>
            <p:custDataLst>
              <p:tags r:id="rId1"/>
            </p:custDataLst>
          </p:nvPr>
        </p:nvSpPr>
        <p:spPr>
          <a:xfrm>
            <a:off x="1389272" y="4690745"/>
            <a:ext cx="9405620" cy="515620"/>
          </a:xfrm>
          <a:prstGeom prst="rect">
            <a:avLst/>
          </a:prstGeom>
        </p:spPr>
        <p:txBody>
          <a:bodyPr wrap="square">
            <a:spAutoFit/>
          </a:bodyPr>
          <a:p>
            <a:pPr indent="0" algn="ctr" fontAlgn="auto">
              <a:lnSpc>
                <a:spcPct val="115000"/>
              </a:lnSpc>
            </a:pPr>
            <a:r>
              <a:rPr lang="en-US" altLang="zh-CN" sz="2400" dirty="0">
                <a:solidFill>
                  <a:srgbClr val="2F5597"/>
                </a:solidFill>
                <a:latin typeface="华文中宋" panose="02010600040101010101" charset="-122"/>
                <a:ea typeface="华文中宋" panose="02010600040101010101" charset="-122"/>
                <a:sym typeface="+mn-ea"/>
              </a:rPr>
              <a:t>LLMs</a:t>
            </a:r>
            <a:r>
              <a:rPr lang="zh-CN" altLang="en-US" sz="2400" dirty="0">
                <a:solidFill>
                  <a:srgbClr val="2F5597"/>
                </a:solidFill>
                <a:latin typeface="华文中宋" panose="02010600040101010101" charset="-122"/>
                <a:ea typeface="华文中宋" panose="02010600040101010101" charset="-122"/>
                <a:sym typeface="+mn-ea"/>
              </a:rPr>
              <a:t>的心灵之眼：</a:t>
            </a:r>
            <a:r>
              <a:rPr lang="en-US" altLang="zh-CN" sz="2400" dirty="0">
                <a:solidFill>
                  <a:srgbClr val="2F5597"/>
                </a:solidFill>
                <a:latin typeface="华文中宋" panose="02010600040101010101" charset="-122"/>
                <a:ea typeface="华文中宋" panose="02010600040101010101" charset="-122"/>
                <a:sym typeface="+mn-ea"/>
              </a:rPr>
              <a:t>VoT</a:t>
            </a:r>
            <a:r>
              <a:rPr lang="zh-CN" altLang="en-US" sz="2400" dirty="0">
                <a:solidFill>
                  <a:srgbClr val="2F5597"/>
                </a:solidFill>
                <a:latin typeface="华文中宋" panose="02010600040101010101" charset="-122"/>
                <a:ea typeface="华文中宋" panose="02010600040101010101" charset="-122"/>
                <a:sym typeface="+mn-ea"/>
              </a:rPr>
              <a:t>激发</a:t>
            </a:r>
            <a:r>
              <a:rPr lang="en-US" altLang="zh-CN" sz="2400" dirty="0">
                <a:solidFill>
                  <a:srgbClr val="2F5597"/>
                </a:solidFill>
                <a:latin typeface="华文中宋" panose="02010600040101010101" charset="-122"/>
                <a:ea typeface="华文中宋" panose="02010600040101010101" charset="-122"/>
                <a:sym typeface="+mn-ea"/>
              </a:rPr>
              <a:t>LLMs</a:t>
            </a:r>
            <a:r>
              <a:rPr lang="zh-CN" altLang="en-US" sz="2400" dirty="0">
                <a:solidFill>
                  <a:srgbClr val="2F5597"/>
                </a:solidFill>
                <a:latin typeface="华文中宋" panose="02010600040101010101" charset="-122"/>
                <a:ea typeface="华文中宋" panose="02010600040101010101" charset="-122"/>
                <a:sym typeface="+mn-ea"/>
              </a:rPr>
              <a:t>的空间推理能力</a:t>
            </a:r>
            <a:endParaRPr lang="zh-CN" altLang="en-US" sz="2400" dirty="0">
              <a:solidFill>
                <a:srgbClr val="2F5597"/>
              </a:solidFill>
              <a:latin typeface="华文中宋" panose="02010600040101010101" charset="-122"/>
              <a:ea typeface="华文中宋" panose="02010600040101010101" charset="-122"/>
              <a:sym typeface="+mn-ea"/>
            </a:endParaRPr>
          </a:p>
        </p:txBody>
      </p:sp>
      <p:pic>
        <p:nvPicPr>
          <p:cNvPr id="7" name="图片 6" descr="logo"/>
          <p:cNvPicPr>
            <a:picLocks noChangeAspect="1"/>
          </p:cNvPicPr>
          <p:nvPr>
            <p:custDataLst>
              <p:tags r:id="rId2"/>
            </p:custDataLst>
          </p:nvPr>
        </p:nvPicPr>
        <p:blipFill>
          <a:blip r:embed="rId3"/>
          <a:stretch>
            <a:fillRect/>
          </a:stretch>
        </p:blipFill>
        <p:spPr>
          <a:xfrm>
            <a:off x="4400550" y="-7620"/>
            <a:ext cx="3390900" cy="2324100"/>
          </a:xfrm>
          <a:prstGeom prst="rect">
            <a:avLst/>
          </a:prstGeom>
        </p:spPr>
      </p:pic>
      <p:grpSp>
        <p:nvGrpSpPr>
          <p:cNvPr id="10" name="组合 9"/>
          <p:cNvGrpSpPr/>
          <p:nvPr/>
        </p:nvGrpSpPr>
        <p:grpSpPr>
          <a:xfrm>
            <a:off x="10536555" y="6108065"/>
            <a:ext cx="1655445" cy="766445"/>
            <a:chOff x="16593" y="9655"/>
            <a:chExt cx="2607" cy="1207"/>
          </a:xfrm>
        </p:grpSpPr>
        <p:sp>
          <p:nvSpPr>
            <p:cNvPr id="4" name="矩形 3"/>
            <p:cNvSpPr/>
            <p:nvPr>
              <p:custDataLst>
                <p:tags r:id="rId4"/>
              </p:custDataLst>
            </p:nvPr>
          </p:nvSpPr>
          <p:spPr>
            <a:xfrm>
              <a:off x="16594" y="9655"/>
              <a:ext cx="2606" cy="644"/>
            </a:xfrm>
            <a:prstGeom prst="rect">
              <a:avLst/>
            </a:prstGeom>
          </p:spPr>
          <p:txBody>
            <a:bodyPr wrap="square">
              <a:spAutoFit/>
            </a:bodyPr>
            <a:p>
              <a:pPr indent="0" algn="r" fontAlgn="auto">
                <a:lnSpc>
                  <a:spcPct val="115000"/>
                </a:lnSpc>
              </a:pPr>
              <a:r>
                <a:rPr lang="zh-CN" altLang="en-US" b="1" dirty="0">
                  <a:solidFill>
                    <a:srgbClr val="2F5597"/>
                  </a:solidFill>
                  <a:latin typeface="Felix Titling" panose="04060505060202020A04" charset="0"/>
                  <a:ea typeface="华文中宋" panose="02010600040101010101" charset="-122"/>
                  <a:cs typeface="Felix Titling" panose="04060505060202020A04" charset="0"/>
                </a:rPr>
                <a:t>禚峻汐</a:t>
              </a:r>
              <a:endParaRPr lang="zh-CN" altLang="en-US" b="1" dirty="0">
                <a:solidFill>
                  <a:srgbClr val="2F5597"/>
                </a:solidFill>
                <a:latin typeface="Felix Titling" panose="04060505060202020A04" charset="0"/>
                <a:ea typeface="华文中宋" panose="02010600040101010101" charset="-122"/>
                <a:cs typeface="Felix Titling" panose="04060505060202020A04" charset="0"/>
              </a:endParaRPr>
            </a:p>
          </p:txBody>
        </p:sp>
        <p:sp>
          <p:nvSpPr>
            <p:cNvPr id="2" name="文本框 1"/>
            <p:cNvSpPr txBox="1"/>
            <p:nvPr/>
          </p:nvSpPr>
          <p:spPr>
            <a:xfrm>
              <a:off x="16593" y="10177"/>
              <a:ext cx="2592" cy="685"/>
            </a:xfrm>
            <a:prstGeom prst="rect">
              <a:avLst/>
            </a:prstGeom>
            <a:noFill/>
          </p:spPr>
          <p:txBody>
            <a:bodyPr wrap="square" bIns="71755" rtlCol="0" anchor="t">
              <a:spAutoFit/>
            </a:bodyPr>
            <a:p>
              <a:pPr indent="0" algn="r" fontAlgn="auto">
                <a:lnSpc>
                  <a:spcPct val="115000"/>
                </a:lnSpc>
              </a:pPr>
              <a:r>
                <a:rPr lang="en-US" altLang="zh-CN" b="1" dirty="0">
                  <a:solidFill>
                    <a:srgbClr val="2F5597"/>
                  </a:solidFill>
                  <a:latin typeface="华文楷体" panose="02010600040101010101" charset="-122"/>
                  <a:ea typeface="华文楷体" panose="02010600040101010101" charset="-122"/>
                  <a:sym typeface="+mn-ea"/>
                </a:rPr>
                <a:t>2025.04.15</a:t>
              </a:r>
              <a:endParaRPr lang="en-US" altLang="zh-CN" b="1" dirty="0">
                <a:solidFill>
                  <a:srgbClr val="2F5597"/>
                </a:solidFill>
                <a:latin typeface="华文楷体" panose="02010600040101010101" charset="-122"/>
                <a:ea typeface="华文楷体" panose="02010600040101010101" charset="-122"/>
                <a:cs typeface="微软雅黑" panose="020B0503020204020204" charset="-122"/>
                <a:sym typeface="+mn-ea"/>
              </a:endParaRPr>
            </a:p>
          </p:txBody>
        </p:sp>
      </p:grpSp>
      <p:sp>
        <p:nvSpPr>
          <p:cNvPr id="5" name="文本框 4"/>
          <p:cNvSpPr txBox="1"/>
          <p:nvPr/>
        </p:nvSpPr>
        <p:spPr>
          <a:xfrm>
            <a:off x="0" y="6423025"/>
            <a:ext cx="821690" cy="434975"/>
          </a:xfrm>
          <a:prstGeom prst="rect">
            <a:avLst/>
          </a:prstGeom>
          <a:noFill/>
        </p:spPr>
        <p:txBody>
          <a:bodyPr wrap="square" bIns="71755" rtlCol="0" anchor="t">
            <a:spAutoFit/>
          </a:bodyPr>
          <a:p>
            <a:pPr indent="0" fontAlgn="auto">
              <a:lnSpc>
                <a:spcPct val="115000"/>
              </a:lnSpc>
              <a:spcAft>
                <a:spcPts val="600"/>
              </a:spcAft>
            </a:pPr>
            <a:r>
              <a:rPr lang="en-US" altLang="zh-CN" i="1">
                <a:latin typeface="Times New Roman" panose="02020603050405020304" charset="0"/>
                <a:ea typeface="微软雅黑" panose="020B0503020204020204" charset="-122"/>
                <a:cs typeface="Times New Roman" panose="02020603050405020304" charset="0"/>
                <a:hlinkClick r:id="rId5" action="ppaction://hlinkfile"/>
              </a:rPr>
              <a:t>LINK</a:t>
            </a:r>
            <a:endParaRPr lang="en-US" altLang="zh-CN" i="1">
              <a:latin typeface="Times New Roman" panose="02020603050405020304" charset="0"/>
              <a:ea typeface="微软雅黑" panose="020B0503020204020204" charset="-122"/>
              <a:cs typeface="Times New Roman" panose="02020603050405020304" charset="0"/>
            </a:endParaRPr>
          </a:p>
        </p:txBody>
      </p:sp>
      <p:sp>
        <p:nvSpPr>
          <p:cNvPr id="11" name="矩形 10"/>
          <p:cNvSpPr/>
          <p:nvPr/>
        </p:nvSpPr>
        <p:spPr>
          <a:xfrm>
            <a:off x="1004570" y="2613660"/>
            <a:ext cx="10174605" cy="1753235"/>
          </a:xfrm>
          <a:prstGeom prst="rect">
            <a:avLst/>
          </a:prstGeom>
        </p:spPr>
        <p:txBody>
          <a:bodyPr wrap="square" bIns="45720" rtlCol="0" anchor="t">
            <a:spAutoFit/>
          </a:bodyPr>
          <a:p>
            <a:pPr lvl="0" algn="ctr">
              <a:buClrTx/>
              <a:buSzTx/>
              <a:buFontTx/>
            </a:pPr>
            <a:r>
              <a:rPr lang="en-US" altLang="zh-CN" sz="3600" dirty="0">
                <a:solidFill>
                  <a:srgbClr val="2F5597"/>
                </a:solidFill>
                <a:latin typeface="Georgia" panose="02040502050405020303" pitchFamily="18" charset="0"/>
                <a:ea typeface="微软雅黑 Light" panose="020B0502040204020203" pitchFamily="34" charset="-122"/>
                <a:sym typeface="+mn-ea"/>
              </a:rPr>
              <a:t>Mind’s Eye of LLMs: </a:t>
            </a:r>
            <a:endParaRPr lang="en-US" altLang="zh-CN" sz="3600" dirty="0">
              <a:solidFill>
                <a:srgbClr val="2F5597"/>
              </a:solidFill>
              <a:latin typeface="Georgia" panose="02040502050405020303" pitchFamily="18" charset="0"/>
              <a:ea typeface="微软雅黑 Light" panose="020B0502040204020203" pitchFamily="34" charset="-122"/>
              <a:sym typeface="+mn-ea"/>
            </a:endParaRPr>
          </a:p>
          <a:p>
            <a:pPr lvl="0" algn="ctr">
              <a:buClrTx/>
              <a:buSzTx/>
              <a:buFontTx/>
            </a:pPr>
            <a:r>
              <a:rPr lang="en-US" altLang="zh-CN" sz="3600" dirty="0">
                <a:solidFill>
                  <a:srgbClr val="2F5597"/>
                </a:solidFill>
                <a:latin typeface="Georgia" panose="02040502050405020303" pitchFamily="18" charset="0"/>
                <a:ea typeface="微软雅黑 Light" panose="020B0502040204020203" pitchFamily="34" charset="-122"/>
                <a:sym typeface="+mn-ea"/>
              </a:rPr>
              <a:t>Visualization-of-Thought Elicits</a:t>
            </a:r>
            <a:endParaRPr lang="en-US" altLang="zh-CN" sz="3600" dirty="0">
              <a:solidFill>
                <a:srgbClr val="2F5597"/>
              </a:solidFill>
              <a:latin typeface="Georgia" panose="02040502050405020303" pitchFamily="18" charset="0"/>
              <a:ea typeface="微软雅黑 Light" panose="020B0502040204020203" pitchFamily="34" charset="-122"/>
              <a:sym typeface="+mn-ea"/>
            </a:endParaRPr>
          </a:p>
          <a:p>
            <a:pPr lvl="0" algn="ctr">
              <a:buClrTx/>
              <a:buSzTx/>
              <a:buFontTx/>
            </a:pPr>
            <a:r>
              <a:rPr lang="en-US" altLang="zh-CN" sz="3600" dirty="0">
                <a:solidFill>
                  <a:srgbClr val="2F5597"/>
                </a:solidFill>
                <a:latin typeface="Georgia" panose="02040502050405020303" pitchFamily="18" charset="0"/>
                <a:ea typeface="微软雅黑 Light" panose="020B0502040204020203" pitchFamily="34" charset="-122"/>
                <a:sym typeface="+mn-ea"/>
              </a:rPr>
              <a:t>Spatial Reasoning in Large Language Models</a:t>
            </a:r>
            <a:endParaRPr lang="en-US" altLang="zh-CN" sz="3600" dirty="0">
              <a:solidFill>
                <a:srgbClr val="2F5597"/>
              </a:solidFill>
              <a:latin typeface="Georgia" panose="02040502050405020303" pitchFamily="18" charset="0"/>
              <a:ea typeface="微软雅黑 Light" panose="020B0502040204020203" pitchFamily="34" charset="-122"/>
              <a:sym typeface="+mn-ea"/>
            </a:endParaRPr>
          </a:p>
        </p:txBody>
      </p:sp>
      <p:sp>
        <p:nvSpPr>
          <p:cNvPr id="6" name="矩形 5"/>
          <p:cNvSpPr/>
          <p:nvPr>
            <p:custDataLst>
              <p:tags r:id="rId6"/>
            </p:custDataLst>
          </p:nvPr>
        </p:nvSpPr>
        <p:spPr>
          <a:xfrm>
            <a:off x="2196675" y="5234305"/>
            <a:ext cx="7790815" cy="408940"/>
          </a:xfrm>
          <a:prstGeom prst="rect">
            <a:avLst/>
          </a:prstGeom>
        </p:spPr>
        <p:txBody>
          <a:bodyPr wrap="square">
            <a:spAutoFit/>
          </a:bodyPr>
          <a:p>
            <a:pPr indent="0" algn="ctr" fontAlgn="auto">
              <a:lnSpc>
                <a:spcPct val="115000"/>
              </a:lnSpc>
            </a:pPr>
            <a:r>
              <a:rPr lang="en-US" b="1" dirty="0">
                <a:solidFill>
                  <a:srgbClr val="2F5597"/>
                </a:solidFill>
                <a:latin typeface="华文楷体" panose="02010600040101010101" charset="-122"/>
                <a:ea typeface="华文楷体" panose="02010600040101010101" charset="-122"/>
                <a:sym typeface="+mn-ea"/>
              </a:rPr>
              <a:t>2024 / NIPS 2024</a:t>
            </a:r>
            <a:endParaRPr lang="en-US" b="1" dirty="0">
              <a:solidFill>
                <a:srgbClr val="2F5597"/>
              </a:solidFill>
              <a:latin typeface="华文楷体" panose="02010600040101010101" charset="-122"/>
              <a:ea typeface="华文楷体" panose="02010600040101010101"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custDataLst>
              <p:tags r:id="rId1"/>
            </p:custDataLst>
          </p:nvPr>
        </p:nvSpPr>
        <p:spPr>
          <a:xfrm>
            <a:off x="1410970" y="426720"/>
            <a:ext cx="3586480" cy="460375"/>
          </a:xfrm>
          <a:prstGeom prst="rect">
            <a:avLst/>
          </a:prstGeom>
          <a:noFill/>
        </p:spPr>
        <p:txBody>
          <a:bodyPr wrap="square" rtlCol="0">
            <a:spAutoFit/>
          </a:bodyPr>
          <a:p>
            <a:r>
              <a:rPr lang="zh-CN" altLang="en-US" sz="2400" b="1" dirty="0">
                <a:solidFill>
                  <a:srgbClr val="2F5597"/>
                </a:solidFill>
                <a:latin typeface="微软雅黑" panose="020B0503020204020204" charset="-122"/>
                <a:ea typeface="微软雅黑" panose="020B0503020204020204" charset="-122"/>
              </a:rPr>
              <a:t>背景</a:t>
            </a:r>
            <a:endParaRPr lang="zh-CN" altLang="en-US" sz="2400" b="1" dirty="0">
              <a:solidFill>
                <a:srgbClr val="2F5597"/>
              </a:solidFill>
              <a:latin typeface="微软雅黑" panose="020B0503020204020204" charset="-122"/>
              <a:ea typeface="微软雅黑" panose="020B0503020204020204" charset="-122"/>
            </a:endParaRPr>
          </a:p>
        </p:txBody>
      </p:sp>
      <p:grpSp>
        <p:nvGrpSpPr>
          <p:cNvPr id="9" name="组合 8"/>
          <p:cNvGrpSpPr/>
          <p:nvPr/>
        </p:nvGrpSpPr>
        <p:grpSpPr>
          <a:xfrm rot="0">
            <a:off x="676275" y="330200"/>
            <a:ext cx="10761345" cy="701040"/>
            <a:chOff x="1065" y="520"/>
            <a:chExt cx="16947" cy="1104"/>
          </a:xfrm>
        </p:grpSpPr>
        <p:cxnSp>
          <p:nvCxnSpPr>
            <p:cNvPr id="27" name="直接连接符 26"/>
            <p:cNvCxnSpPr/>
            <p:nvPr>
              <p:custDataLst>
                <p:tags r:id="rId2"/>
              </p:custDataLst>
            </p:nvPr>
          </p:nvCxnSpPr>
          <p:spPr>
            <a:xfrm flipV="1">
              <a:off x="1232" y="1513"/>
              <a:ext cx="16781" cy="0"/>
            </a:xfrm>
            <a:prstGeom prst="line">
              <a:avLst/>
            </a:prstGeom>
            <a:ln w="19050">
              <a:solidFill>
                <a:srgbClr val="2F5597"/>
              </a:solidFill>
            </a:ln>
          </p:spPr>
          <p:style>
            <a:lnRef idx="1">
              <a:schemeClr val="accent1"/>
            </a:lnRef>
            <a:fillRef idx="0">
              <a:schemeClr val="accent1"/>
            </a:fillRef>
            <a:effectRef idx="0">
              <a:schemeClr val="accent1"/>
            </a:effectRef>
            <a:fontRef idx="minor">
              <a:schemeClr val="tx1"/>
            </a:fontRef>
          </p:style>
        </p:cxnSp>
        <p:pic>
          <p:nvPicPr>
            <p:cNvPr id="29" name="图形 40" descr="教室"/>
            <p:cNvPicPr>
              <a:picLocks noChangeAspect="1"/>
            </p:cNvPicPr>
            <p:nvPr>
              <p:custDataLst>
                <p:tags r:id="rId3"/>
              </p:custDataLst>
            </p:nvPr>
          </p:nvPicPr>
          <p:blipFill>
            <a:blip r:embed="rId4">
              <a:extLst>
                <a:ext uri="{28A0092B-C50C-407E-A947-70E740481C1C}">
                  <a14:useLocalDpi xmlns:a14="http://schemas.microsoft.com/office/drawing/2010/main" val="0"/>
                </a:ext>
              </a:extLst>
            </a:blip>
            <a:stretch>
              <a:fillRect/>
            </a:stretch>
          </p:blipFill>
          <p:spPr>
            <a:xfrm>
              <a:off x="1065" y="520"/>
              <a:ext cx="1104" cy="1104"/>
            </a:xfrm>
            <a:prstGeom prst="rect">
              <a:avLst/>
            </a:prstGeom>
          </p:spPr>
        </p:pic>
      </p:grpSp>
      <p:grpSp>
        <p:nvGrpSpPr>
          <p:cNvPr id="2" name="组合 1"/>
          <p:cNvGrpSpPr/>
          <p:nvPr/>
        </p:nvGrpSpPr>
        <p:grpSpPr>
          <a:xfrm>
            <a:off x="1804035" y="306705"/>
            <a:ext cx="9727565" cy="586105"/>
            <a:chOff x="2177" y="488"/>
            <a:chExt cx="15319" cy="923"/>
          </a:xfrm>
        </p:grpSpPr>
        <p:sp>
          <p:nvSpPr>
            <p:cNvPr id="3" name="矩形 2"/>
            <p:cNvSpPr/>
            <p:nvPr>
              <p:custDataLst>
                <p:tags r:id="rId5"/>
              </p:custDataLst>
            </p:nvPr>
          </p:nvSpPr>
          <p:spPr>
            <a:xfrm>
              <a:off x="2177" y="931"/>
              <a:ext cx="15319" cy="434"/>
            </a:xfrm>
            <a:prstGeom prst="rect">
              <a:avLst/>
            </a:prstGeom>
          </p:spPr>
          <p:txBody>
            <a:bodyPr wrap="square">
              <a:spAutoFit/>
            </a:bodyPr>
            <a:p>
              <a:pPr lvl="0" algn="r">
                <a:buClrTx/>
                <a:buSzTx/>
                <a:buFontTx/>
              </a:pPr>
              <a:r>
                <a:rPr lang="en-US" altLang="zh-CN" sz="1200" b="1" dirty="0">
                  <a:solidFill>
                    <a:srgbClr val="2F5597"/>
                  </a:solidFill>
                  <a:latin typeface="微软雅黑" panose="020B0503020204020204" charset="-122"/>
                  <a:ea typeface="微软雅黑" panose="020B0503020204020204" charset="-122"/>
                  <a:sym typeface="+mn-ea"/>
                </a:rPr>
                <a:t>Mind’s Eye of LLMs: Visualization-of-Thought Elicits Spatial Reasoning in Large Language Models</a:t>
              </a:r>
              <a:endParaRPr lang="en-US" altLang="zh-CN" sz="1200" b="1" dirty="0">
                <a:solidFill>
                  <a:srgbClr val="2F5597"/>
                </a:solidFill>
                <a:latin typeface="微软雅黑" panose="020B0503020204020204" charset="-122"/>
                <a:ea typeface="微软雅黑" panose="020B0503020204020204" charset="-122"/>
                <a:cs typeface="Arial" panose="020B0604020202020204" pitchFamily="34" charset="0"/>
                <a:sym typeface="+mn-ea"/>
              </a:endParaRPr>
            </a:p>
          </p:txBody>
        </p:sp>
        <p:sp>
          <p:nvSpPr>
            <p:cNvPr id="4" name="文本框 3"/>
            <p:cNvSpPr txBox="1"/>
            <p:nvPr>
              <p:custDataLst>
                <p:tags r:id="rId6"/>
              </p:custDataLst>
            </p:nvPr>
          </p:nvSpPr>
          <p:spPr>
            <a:xfrm>
              <a:off x="3264" y="488"/>
              <a:ext cx="14232" cy="923"/>
            </a:xfrm>
            <a:prstGeom prst="rect">
              <a:avLst/>
            </a:prstGeom>
            <a:noFill/>
          </p:spPr>
          <p:txBody>
            <a:bodyPr wrap="square" rtlCol="0" anchor="t">
              <a:spAutoFit/>
            </a:bodyPr>
            <a:p>
              <a:pPr indent="0" algn="r" fontAlgn="auto">
                <a:lnSpc>
                  <a:spcPct val="115000"/>
                </a:lnSpc>
              </a:pPr>
              <a:r>
                <a:rPr lang="zh-CN" sz="1400" b="1" dirty="0">
                  <a:solidFill>
                    <a:srgbClr val="2F5597"/>
                  </a:solidFill>
                  <a:latin typeface="+mj-ea"/>
                  <a:ea typeface="+mj-ea"/>
                  <a:sym typeface="+mn-ea"/>
                </a:rPr>
                <a:t>LLMs的心灵之眼：VoT激发LLMs的空间推理能力</a:t>
              </a:r>
              <a:endParaRPr lang="zh-CN" sz="1400" b="1" dirty="0">
                <a:solidFill>
                  <a:srgbClr val="2F5597"/>
                </a:solidFill>
                <a:latin typeface="+mj-ea"/>
                <a:ea typeface="+mj-ea"/>
                <a:sym typeface="+mn-ea"/>
              </a:endParaRPr>
            </a:p>
            <a:p>
              <a:pPr indent="0" algn="r" fontAlgn="auto">
                <a:lnSpc>
                  <a:spcPct val="115000"/>
                </a:lnSpc>
              </a:pPr>
              <a:endParaRPr sz="1400" b="1" dirty="0">
                <a:solidFill>
                  <a:srgbClr val="2F5597"/>
                </a:solidFill>
                <a:latin typeface="+mj-ea"/>
                <a:ea typeface="+mj-ea"/>
                <a:sym typeface="+mn-ea"/>
              </a:endParaRPr>
            </a:p>
          </p:txBody>
        </p:sp>
      </p:grpSp>
      <p:sp>
        <p:nvSpPr>
          <p:cNvPr id="10" name="文本框 9"/>
          <p:cNvSpPr txBox="1"/>
          <p:nvPr/>
        </p:nvSpPr>
        <p:spPr>
          <a:xfrm>
            <a:off x="10724515" y="1581150"/>
            <a:ext cx="1290955" cy="5177155"/>
          </a:xfrm>
          <a:prstGeom prst="rect">
            <a:avLst/>
          </a:prstGeom>
          <a:noFill/>
        </p:spPr>
        <p:txBody>
          <a:bodyPr wrap="square" bIns="71755" rtlCol="0" anchor="t">
            <a:noAutofit/>
          </a:bodyPr>
          <a:p>
            <a:pPr indent="0" fontAlgn="auto">
              <a:lnSpc>
                <a:spcPct val="115000"/>
              </a:lnSpc>
              <a:spcAft>
                <a:spcPts val="600"/>
              </a:spcAft>
            </a:pPr>
            <a:r>
              <a:rPr lang="zh-CN" altLang="en-US" b="1">
                <a:solidFill>
                  <a:srgbClr val="FF0000"/>
                </a:solidFill>
                <a:latin typeface="微软雅黑" panose="020B0503020204020204" charset="-122"/>
                <a:ea typeface="微软雅黑" panose="020B0503020204020204" charset="-122"/>
                <a:cs typeface="微软雅黑" panose="020B0503020204020204" charset="-122"/>
              </a:rPr>
              <a:t>在每一步推理后可视化当前状态！</a:t>
            </a:r>
            <a:endParaRPr lang="zh-CN" altLang="en-US" b="1">
              <a:solidFill>
                <a:srgbClr val="FF0000"/>
              </a:solidFill>
              <a:latin typeface="微软雅黑" panose="020B0503020204020204" charset="-122"/>
              <a:ea typeface="微软雅黑" panose="020B0503020204020204" charset="-122"/>
              <a:cs typeface="微软雅黑" panose="020B0503020204020204" charset="-122"/>
            </a:endParaRPr>
          </a:p>
        </p:txBody>
      </p:sp>
      <p:pic>
        <p:nvPicPr>
          <p:cNvPr id="12" name="图片 11"/>
          <p:cNvPicPr>
            <a:picLocks noChangeAspect="1"/>
          </p:cNvPicPr>
          <p:nvPr/>
        </p:nvPicPr>
        <p:blipFill>
          <a:blip r:embed="rId7"/>
          <a:stretch>
            <a:fillRect/>
          </a:stretch>
        </p:blipFill>
        <p:spPr>
          <a:xfrm>
            <a:off x="676275" y="1000760"/>
            <a:ext cx="3312795" cy="5575300"/>
          </a:xfrm>
          <a:prstGeom prst="rect">
            <a:avLst/>
          </a:prstGeom>
        </p:spPr>
      </p:pic>
      <p:pic>
        <p:nvPicPr>
          <p:cNvPr id="13" name="图片 12"/>
          <p:cNvPicPr>
            <a:picLocks noChangeAspect="1"/>
          </p:cNvPicPr>
          <p:nvPr/>
        </p:nvPicPr>
        <p:blipFill>
          <a:blip r:embed="rId8"/>
          <a:stretch>
            <a:fillRect/>
          </a:stretch>
        </p:blipFill>
        <p:spPr>
          <a:xfrm>
            <a:off x="3989070" y="1057910"/>
            <a:ext cx="3094355" cy="5451475"/>
          </a:xfrm>
          <a:prstGeom prst="rect">
            <a:avLst/>
          </a:prstGeom>
        </p:spPr>
      </p:pic>
      <p:pic>
        <p:nvPicPr>
          <p:cNvPr id="14" name="图片 13"/>
          <p:cNvPicPr>
            <a:picLocks noChangeAspect="1"/>
          </p:cNvPicPr>
          <p:nvPr/>
        </p:nvPicPr>
        <p:blipFill>
          <a:blip r:embed="rId9"/>
          <a:stretch>
            <a:fillRect/>
          </a:stretch>
        </p:blipFill>
        <p:spPr>
          <a:xfrm>
            <a:off x="7174865" y="1045210"/>
            <a:ext cx="3382010" cy="55365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p:wipe dir="r"/>
      </p:transition>
    </mc:Choice>
    <mc:Fallback>
      <p:transition spd="med">
        <p:wipe dir="r"/>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custDataLst>
              <p:tags r:id="rId1"/>
            </p:custDataLst>
          </p:nvPr>
        </p:nvSpPr>
        <p:spPr>
          <a:xfrm>
            <a:off x="1410970" y="426720"/>
            <a:ext cx="3586480" cy="460375"/>
          </a:xfrm>
          <a:prstGeom prst="rect">
            <a:avLst/>
          </a:prstGeom>
          <a:noFill/>
        </p:spPr>
        <p:txBody>
          <a:bodyPr wrap="square" rtlCol="0">
            <a:spAutoFit/>
          </a:bodyPr>
          <a:p>
            <a:r>
              <a:rPr lang="zh-CN" altLang="en-US" sz="2400" b="1" dirty="0">
                <a:solidFill>
                  <a:srgbClr val="2F5597"/>
                </a:solidFill>
                <a:latin typeface="微软雅黑" panose="020B0503020204020204" charset="-122"/>
                <a:ea typeface="微软雅黑" panose="020B0503020204020204" charset="-122"/>
              </a:rPr>
              <a:t>背景</a:t>
            </a:r>
            <a:endParaRPr lang="zh-CN" altLang="en-US" sz="2400" b="1" dirty="0">
              <a:solidFill>
                <a:srgbClr val="2F5597"/>
              </a:solidFill>
              <a:latin typeface="微软雅黑" panose="020B0503020204020204" charset="-122"/>
              <a:ea typeface="微软雅黑" panose="020B0503020204020204" charset="-122"/>
            </a:endParaRPr>
          </a:p>
        </p:txBody>
      </p:sp>
      <p:grpSp>
        <p:nvGrpSpPr>
          <p:cNvPr id="9" name="组合 8"/>
          <p:cNvGrpSpPr/>
          <p:nvPr/>
        </p:nvGrpSpPr>
        <p:grpSpPr>
          <a:xfrm rot="0">
            <a:off x="676275" y="330200"/>
            <a:ext cx="10761345" cy="701040"/>
            <a:chOff x="1065" y="520"/>
            <a:chExt cx="16947" cy="1104"/>
          </a:xfrm>
        </p:grpSpPr>
        <p:cxnSp>
          <p:nvCxnSpPr>
            <p:cNvPr id="27" name="直接连接符 26"/>
            <p:cNvCxnSpPr/>
            <p:nvPr>
              <p:custDataLst>
                <p:tags r:id="rId2"/>
              </p:custDataLst>
            </p:nvPr>
          </p:nvCxnSpPr>
          <p:spPr>
            <a:xfrm flipV="1">
              <a:off x="1232" y="1513"/>
              <a:ext cx="16781" cy="0"/>
            </a:xfrm>
            <a:prstGeom prst="line">
              <a:avLst/>
            </a:prstGeom>
            <a:ln w="19050">
              <a:solidFill>
                <a:srgbClr val="2F5597"/>
              </a:solidFill>
            </a:ln>
          </p:spPr>
          <p:style>
            <a:lnRef idx="1">
              <a:schemeClr val="accent1"/>
            </a:lnRef>
            <a:fillRef idx="0">
              <a:schemeClr val="accent1"/>
            </a:fillRef>
            <a:effectRef idx="0">
              <a:schemeClr val="accent1"/>
            </a:effectRef>
            <a:fontRef idx="minor">
              <a:schemeClr val="tx1"/>
            </a:fontRef>
          </p:style>
        </p:cxnSp>
        <p:pic>
          <p:nvPicPr>
            <p:cNvPr id="29" name="图形 40" descr="教室"/>
            <p:cNvPicPr>
              <a:picLocks noChangeAspect="1"/>
            </p:cNvPicPr>
            <p:nvPr>
              <p:custDataLst>
                <p:tags r:id="rId3"/>
              </p:custDataLst>
            </p:nvPr>
          </p:nvPicPr>
          <p:blipFill>
            <a:blip r:embed="rId4">
              <a:extLst>
                <a:ext uri="{28A0092B-C50C-407E-A947-70E740481C1C}">
                  <a14:useLocalDpi xmlns:a14="http://schemas.microsoft.com/office/drawing/2010/main" val="0"/>
                </a:ext>
              </a:extLst>
            </a:blip>
            <a:stretch>
              <a:fillRect/>
            </a:stretch>
          </p:blipFill>
          <p:spPr>
            <a:xfrm>
              <a:off x="1065" y="520"/>
              <a:ext cx="1104" cy="1104"/>
            </a:xfrm>
            <a:prstGeom prst="rect">
              <a:avLst/>
            </a:prstGeom>
          </p:spPr>
        </p:pic>
      </p:grpSp>
      <p:grpSp>
        <p:nvGrpSpPr>
          <p:cNvPr id="2" name="组合 1"/>
          <p:cNvGrpSpPr/>
          <p:nvPr/>
        </p:nvGrpSpPr>
        <p:grpSpPr>
          <a:xfrm>
            <a:off x="1804035" y="306705"/>
            <a:ext cx="9727565" cy="586105"/>
            <a:chOff x="2177" y="488"/>
            <a:chExt cx="15319" cy="923"/>
          </a:xfrm>
        </p:grpSpPr>
        <p:sp>
          <p:nvSpPr>
            <p:cNvPr id="3" name="矩形 2"/>
            <p:cNvSpPr/>
            <p:nvPr>
              <p:custDataLst>
                <p:tags r:id="rId5"/>
              </p:custDataLst>
            </p:nvPr>
          </p:nvSpPr>
          <p:spPr>
            <a:xfrm>
              <a:off x="2177" y="931"/>
              <a:ext cx="15319" cy="434"/>
            </a:xfrm>
            <a:prstGeom prst="rect">
              <a:avLst/>
            </a:prstGeom>
          </p:spPr>
          <p:txBody>
            <a:bodyPr wrap="square">
              <a:spAutoFit/>
            </a:bodyPr>
            <a:p>
              <a:pPr lvl="0" algn="r">
                <a:buClrTx/>
                <a:buSzTx/>
                <a:buFontTx/>
              </a:pPr>
              <a:r>
                <a:rPr lang="en-US" altLang="zh-CN" sz="1200" b="1" dirty="0">
                  <a:solidFill>
                    <a:srgbClr val="2F5597"/>
                  </a:solidFill>
                  <a:latin typeface="微软雅黑" panose="020B0503020204020204" charset="-122"/>
                  <a:ea typeface="微软雅黑" panose="020B0503020204020204" charset="-122"/>
                  <a:sym typeface="+mn-ea"/>
                </a:rPr>
                <a:t>Mind’s Eye of LLMs: Visualization-of-Thought Elicits Spatial Reasoning in Large Language Models</a:t>
              </a:r>
              <a:endParaRPr lang="en-US" altLang="zh-CN" sz="1200" b="1" dirty="0">
                <a:solidFill>
                  <a:srgbClr val="2F5597"/>
                </a:solidFill>
                <a:latin typeface="微软雅黑" panose="020B0503020204020204" charset="-122"/>
                <a:ea typeface="微软雅黑" panose="020B0503020204020204" charset="-122"/>
                <a:cs typeface="Arial" panose="020B0604020202020204" pitchFamily="34" charset="0"/>
                <a:sym typeface="+mn-ea"/>
              </a:endParaRPr>
            </a:p>
          </p:txBody>
        </p:sp>
        <p:sp>
          <p:nvSpPr>
            <p:cNvPr id="4" name="文本框 3"/>
            <p:cNvSpPr txBox="1"/>
            <p:nvPr>
              <p:custDataLst>
                <p:tags r:id="rId6"/>
              </p:custDataLst>
            </p:nvPr>
          </p:nvSpPr>
          <p:spPr>
            <a:xfrm>
              <a:off x="3264" y="488"/>
              <a:ext cx="14232" cy="923"/>
            </a:xfrm>
            <a:prstGeom prst="rect">
              <a:avLst/>
            </a:prstGeom>
            <a:noFill/>
          </p:spPr>
          <p:txBody>
            <a:bodyPr wrap="square" rtlCol="0" anchor="t">
              <a:spAutoFit/>
            </a:bodyPr>
            <a:p>
              <a:pPr indent="0" algn="r" fontAlgn="auto">
                <a:lnSpc>
                  <a:spcPct val="115000"/>
                </a:lnSpc>
              </a:pPr>
              <a:r>
                <a:rPr lang="zh-CN" sz="1400" b="1" dirty="0">
                  <a:solidFill>
                    <a:srgbClr val="2F5597"/>
                  </a:solidFill>
                  <a:latin typeface="+mj-ea"/>
                  <a:ea typeface="+mj-ea"/>
                  <a:sym typeface="+mn-ea"/>
                </a:rPr>
                <a:t>LLMs的心灵之眼：VoT激发LLMs的空间推理能力</a:t>
              </a:r>
              <a:endParaRPr lang="zh-CN" sz="1400" b="1" dirty="0">
                <a:solidFill>
                  <a:srgbClr val="2F5597"/>
                </a:solidFill>
                <a:latin typeface="+mj-ea"/>
                <a:ea typeface="+mj-ea"/>
                <a:sym typeface="+mn-ea"/>
              </a:endParaRPr>
            </a:p>
            <a:p>
              <a:pPr indent="0" algn="r" fontAlgn="auto">
                <a:lnSpc>
                  <a:spcPct val="115000"/>
                </a:lnSpc>
              </a:pPr>
              <a:endParaRPr sz="1400" b="1" dirty="0">
                <a:solidFill>
                  <a:srgbClr val="2F5597"/>
                </a:solidFill>
                <a:latin typeface="+mj-ea"/>
                <a:ea typeface="+mj-ea"/>
                <a:sym typeface="+mn-ea"/>
              </a:endParaRPr>
            </a:p>
          </p:txBody>
        </p:sp>
      </p:grpSp>
      <p:pic>
        <p:nvPicPr>
          <p:cNvPr id="12" name="图片 11"/>
          <p:cNvPicPr>
            <a:picLocks noChangeAspect="1"/>
          </p:cNvPicPr>
          <p:nvPr/>
        </p:nvPicPr>
        <p:blipFill>
          <a:blip r:embed="rId7"/>
          <a:srcRect b="54692"/>
          <a:stretch>
            <a:fillRect/>
          </a:stretch>
        </p:blipFill>
        <p:spPr>
          <a:xfrm>
            <a:off x="402590" y="1057910"/>
            <a:ext cx="3312795" cy="2526030"/>
          </a:xfrm>
          <a:prstGeom prst="rect">
            <a:avLst/>
          </a:prstGeom>
        </p:spPr>
      </p:pic>
      <p:sp>
        <p:nvSpPr>
          <p:cNvPr id="5" name="文本框 4"/>
          <p:cNvSpPr txBox="1"/>
          <p:nvPr/>
        </p:nvSpPr>
        <p:spPr>
          <a:xfrm>
            <a:off x="4275455" y="1088390"/>
            <a:ext cx="4064000" cy="434975"/>
          </a:xfrm>
          <a:prstGeom prst="rect">
            <a:avLst/>
          </a:prstGeom>
          <a:noFill/>
        </p:spPr>
        <p:txBody>
          <a:bodyPr wrap="square" bIns="71755" rtlCol="0" anchor="t">
            <a:spAutoFit/>
          </a:bodyPr>
          <a:p>
            <a:pPr indent="0" fontAlgn="auto">
              <a:lnSpc>
                <a:spcPct val="115000"/>
              </a:lnSpc>
              <a:spcAft>
                <a:spcPts val="600"/>
              </a:spcAft>
            </a:pPr>
            <a:r>
              <a:rPr lang="zh-CN" altLang="en-US" b="1">
                <a:solidFill>
                  <a:schemeClr val="accent1">
                    <a:lumMod val="75000"/>
                  </a:schemeClr>
                </a:solidFill>
                <a:latin typeface="微软雅黑" panose="020B0503020204020204" charset="-122"/>
                <a:ea typeface="微软雅黑" panose="020B0503020204020204" charset="-122"/>
                <a:cs typeface="微软雅黑" panose="020B0503020204020204" charset="-122"/>
              </a:rPr>
              <a:t>视觉导航：数据集生成</a:t>
            </a:r>
            <a:endParaRPr lang="zh-CN" altLang="en-US" b="1">
              <a:solidFill>
                <a:schemeClr val="accent1">
                  <a:lumMod val="75000"/>
                </a:schemeClr>
              </a:solidFill>
              <a:latin typeface="微软雅黑" panose="020B0503020204020204" charset="-122"/>
              <a:ea typeface="微软雅黑" panose="020B0503020204020204" charset="-122"/>
              <a:cs typeface="微软雅黑" panose="020B0503020204020204" charset="-122"/>
            </a:endParaRPr>
          </a:p>
        </p:txBody>
      </p:sp>
      <p:pic>
        <p:nvPicPr>
          <p:cNvPr id="6" name="图片 5"/>
          <p:cNvPicPr>
            <a:picLocks noChangeAspect="1"/>
          </p:cNvPicPr>
          <p:nvPr/>
        </p:nvPicPr>
        <p:blipFill>
          <a:blip r:embed="rId8"/>
          <a:srcRect t="4803"/>
          <a:stretch>
            <a:fillRect/>
          </a:stretch>
        </p:blipFill>
        <p:spPr>
          <a:xfrm>
            <a:off x="4275455" y="1490345"/>
            <a:ext cx="6299200" cy="1762125"/>
          </a:xfrm>
          <a:prstGeom prst="rect">
            <a:avLst/>
          </a:prstGeom>
        </p:spPr>
      </p:pic>
      <p:sp>
        <p:nvSpPr>
          <p:cNvPr id="7" name="文本框 6"/>
          <p:cNvSpPr txBox="1"/>
          <p:nvPr>
            <p:custDataLst>
              <p:tags r:id="rId9"/>
            </p:custDataLst>
          </p:nvPr>
        </p:nvSpPr>
        <p:spPr>
          <a:xfrm>
            <a:off x="4399280" y="3425825"/>
            <a:ext cx="3540760" cy="434975"/>
          </a:xfrm>
          <a:prstGeom prst="rect">
            <a:avLst/>
          </a:prstGeom>
          <a:noFill/>
        </p:spPr>
        <p:txBody>
          <a:bodyPr wrap="square" bIns="71755" rtlCol="0" anchor="t">
            <a:spAutoFit/>
          </a:bodyPr>
          <a:p>
            <a:pPr indent="0" fontAlgn="auto">
              <a:lnSpc>
                <a:spcPct val="115000"/>
              </a:lnSpc>
              <a:spcAft>
                <a:spcPts val="600"/>
              </a:spcAft>
            </a:pPr>
            <a:r>
              <a:rPr lang="zh-CN" altLang="en-US">
                <a:latin typeface="微软雅黑" panose="020B0503020204020204" charset="-122"/>
                <a:ea typeface="微软雅黑" panose="020B0503020204020204" charset="-122"/>
                <a:cs typeface="微软雅黑" panose="020B0503020204020204" charset="-122"/>
              </a:rPr>
              <a:t>给定不同的</a:t>
            </a:r>
            <a:r>
              <a:rPr lang="en-US" altLang="zh-CN">
                <a:latin typeface="微软雅黑" panose="020B0503020204020204" charset="-122"/>
                <a:ea typeface="微软雅黑" panose="020B0503020204020204" charset="-122"/>
                <a:cs typeface="微软雅黑" panose="020B0503020204020204" charset="-122"/>
              </a:rPr>
              <a:t>K</a:t>
            </a:r>
            <a:r>
              <a:rPr lang="zh-CN" altLang="en-US">
                <a:latin typeface="微软雅黑" panose="020B0503020204020204" charset="-122"/>
                <a:ea typeface="微软雅黑" panose="020B0503020204020204" charset="-122"/>
                <a:cs typeface="微软雅黑" panose="020B0503020204020204" charset="-122"/>
              </a:rPr>
              <a:t>，生成二维导航地图</a:t>
            </a:r>
            <a:endParaRPr lang="zh-CN" altLang="en-US">
              <a:latin typeface="微软雅黑" panose="020B0503020204020204" charset="-122"/>
              <a:ea typeface="微软雅黑" panose="020B0503020204020204" charset="-122"/>
              <a:cs typeface="微软雅黑" panose="020B0503020204020204" charset="-122"/>
            </a:endParaRPr>
          </a:p>
        </p:txBody>
      </p:sp>
      <p:sp>
        <p:nvSpPr>
          <p:cNvPr id="8" name="文本框 7"/>
          <p:cNvSpPr txBox="1"/>
          <p:nvPr>
            <p:custDataLst>
              <p:tags r:id="rId10"/>
            </p:custDataLst>
          </p:nvPr>
        </p:nvSpPr>
        <p:spPr>
          <a:xfrm>
            <a:off x="1231900" y="3996055"/>
            <a:ext cx="1097280" cy="434975"/>
          </a:xfrm>
          <a:prstGeom prst="rect">
            <a:avLst/>
          </a:prstGeom>
          <a:noFill/>
        </p:spPr>
        <p:txBody>
          <a:bodyPr wrap="none" bIns="71755" rtlCol="0" anchor="t">
            <a:spAutoFit/>
          </a:bodyPr>
          <a:p>
            <a:pPr indent="0" algn="l" fontAlgn="auto">
              <a:lnSpc>
                <a:spcPct val="115000"/>
              </a:lnSpc>
              <a:spcAft>
                <a:spcPts val="600"/>
              </a:spcAft>
            </a:pPr>
            <a:r>
              <a:rPr lang="zh-CN" b="1">
                <a:solidFill>
                  <a:srgbClr val="2F5597"/>
                </a:solidFill>
                <a:latin typeface="微软雅黑" panose="020B0503020204020204" charset="-122"/>
                <a:ea typeface="微软雅黑" panose="020B0503020204020204" charset="-122"/>
                <a:cs typeface="微软雅黑" panose="020B0503020204020204" charset="-122"/>
                <a:sym typeface="+mn-ea"/>
              </a:rPr>
              <a:t>指令生成</a:t>
            </a:r>
            <a:endParaRPr lang="zh-CN" b="1">
              <a:solidFill>
                <a:srgbClr val="2F5597"/>
              </a:solidFill>
              <a:latin typeface="微软雅黑" panose="020B0503020204020204" charset="-122"/>
              <a:ea typeface="微软雅黑" panose="020B0503020204020204" charset="-122"/>
              <a:cs typeface="微软雅黑" panose="020B0503020204020204" charset="-122"/>
              <a:sym typeface="+mn-ea"/>
            </a:endParaRPr>
          </a:p>
        </p:txBody>
      </p:sp>
      <p:sp>
        <p:nvSpPr>
          <p:cNvPr id="11" name="文本框 10"/>
          <p:cNvSpPr txBox="1"/>
          <p:nvPr>
            <p:custDataLst>
              <p:tags r:id="rId11"/>
            </p:custDataLst>
          </p:nvPr>
        </p:nvSpPr>
        <p:spPr>
          <a:xfrm>
            <a:off x="942975" y="3983990"/>
            <a:ext cx="280035" cy="471170"/>
          </a:xfrm>
          <a:prstGeom prst="rect">
            <a:avLst/>
          </a:prstGeom>
          <a:noFill/>
        </p:spPr>
        <p:txBody>
          <a:bodyPr wrap="none" bIns="71755" rtlCol="0" anchor="t">
            <a:spAutoFit/>
          </a:bodyPr>
          <a:p>
            <a:pPr indent="0" algn="l" fontAlgn="auto">
              <a:lnSpc>
                <a:spcPct val="115000"/>
              </a:lnSpc>
              <a:spcAft>
                <a:spcPts val="600"/>
              </a:spcAft>
            </a:pPr>
            <a:r>
              <a:rPr lang="en-US" altLang="zh-CN" sz="2000" b="1" i="1">
                <a:solidFill>
                  <a:srgbClr val="2F5597"/>
                </a:solidFill>
                <a:latin typeface="Impact" panose="020B0806030902050204" charset="0"/>
                <a:ea typeface="微软雅黑" panose="020B0503020204020204" charset="-122"/>
                <a:cs typeface="Impact" panose="020B0806030902050204" charset="0"/>
                <a:sym typeface="+mn-ea"/>
              </a:rPr>
              <a:t>1</a:t>
            </a:r>
            <a:endParaRPr lang="zh-CN" altLang="en-US" b="1">
              <a:solidFill>
                <a:srgbClr val="2F5597"/>
              </a:solidFill>
              <a:latin typeface="微软雅黑" panose="020B0503020204020204" charset="-122"/>
              <a:ea typeface="微软雅黑" panose="020B0503020204020204" charset="-122"/>
              <a:cs typeface="微软雅黑" panose="020B0503020204020204" charset="-122"/>
              <a:sym typeface="+mn-ea"/>
            </a:endParaRPr>
          </a:p>
        </p:txBody>
      </p:sp>
      <p:sp>
        <p:nvSpPr>
          <p:cNvPr id="82" name="文本框 81"/>
          <p:cNvSpPr txBox="1"/>
          <p:nvPr>
            <p:custDataLst>
              <p:tags r:id="rId12"/>
            </p:custDataLst>
          </p:nvPr>
        </p:nvSpPr>
        <p:spPr>
          <a:xfrm>
            <a:off x="2758440" y="4019550"/>
            <a:ext cx="7098030" cy="434975"/>
          </a:xfrm>
          <a:prstGeom prst="rect">
            <a:avLst/>
          </a:prstGeom>
          <a:noFill/>
        </p:spPr>
        <p:txBody>
          <a:bodyPr wrap="none" bIns="71755" rtlCol="0" anchor="t">
            <a:spAutoFit/>
          </a:bodyPr>
          <a:p>
            <a:pPr marL="285750" indent="-285750" algn="l" fontAlgn="auto">
              <a:lnSpc>
                <a:spcPct val="115000"/>
              </a:lnSpc>
              <a:spcAft>
                <a:spcPts val="600"/>
              </a:spcAft>
              <a:buFont typeface="Arial" panose="020B0604020202020204" pitchFamily="34" charset="0"/>
              <a:buChar char="•"/>
            </a:pPr>
            <a:r>
              <a:rPr lang="zh-CN" altLang="en-US">
                <a:latin typeface="微软雅黑" panose="020B0503020204020204" charset="-122"/>
                <a:ea typeface="微软雅黑" panose="020B0503020204020204" charset="-122"/>
                <a:cs typeface="微软雅黑" panose="020B0503020204020204" charset="-122"/>
                <a:sym typeface="+mn-ea"/>
              </a:rPr>
              <a:t>枚举从起点到目的地的所有可能的指令集，只确定每条指令</a:t>
            </a:r>
            <a:r>
              <a:rPr lang="zh-CN" altLang="en-US" b="1">
                <a:latin typeface="微软雅黑" panose="020B0503020204020204" charset="-122"/>
                <a:ea typeface="微软雅黑" panose="020B0503020204020204" charset="-122"/>
                <a:cs typeface="微软雅黑" panose="020B0503020204020204" charset="-122"/>
                <a:sym typeface="+mn-ea"/>
              </a:rPr>
              <a:t>方向</a:t>
            </a:r>
            <a:r>
              <a:rPr lang="zh-CN" altLang="en-US">
                <a:latin typeface="微软雅黑" panose="020B0503020204020204" charset="-122"/>
                <a:ea typeface="微软雅黑" panose="020B0503020204020204" charset="-122"/>
                <a:cs typeface="微软雅黑" panose="020B0503020204020204" charset="-122"/>
                <a:sym typeface="+mn-ea"/>
              </a:rPr>
              <a:t>。</a:t>
            </a:r>
            <a:endParaRPr lang="zh-CN" altLang="en-US">
              <a:latin typeface="微软雅黑" panose="020B0503020204020204" charset="-122"/>
              <a:ea typeface="微软雅黑" panose="020B0503020204020204" charset="-122"/>
              <a:cs typeface="微软雅黑" panose="020B0503020204020204" charset="-122"/>
              <a:sym typeface="+mn-ea"/>
            </a:endParaRPr>
          </a:p>
        </p:txBody>
      </p:sp>
      <p:sp>
        <p:nvSpPr>
          <p:cNvPr id="15" name="文本框 14"/>
          <p:cNvSpPr txBox="1"/>
          <p:nvPr>
            <p:custDataLst>
              <p:tags r:id="rId13"/>
            </p:custDataLst>
          </p:nvPr>
        </p:nvSpPr>
        <p:spPr>
          <a:xfrm>
            <a:off x="1250315" y="4480560"/>
            <a:ext cx="1097280" cy="434975"/>
          </a:xfrm>
          <a:prstGeom prst="rect">
            <a:avLst/>
          </a:prstGeom>
          <a:noFill/>
        </p:spPr>
        <p:txBody>
          <a:bodyPr wrap="none" bIns="71755" rtlCol="0" anchor="t">
            <a:spAutoFit/>
          </a:bodyPr>
          <a:p>
            <a:pPr indent="0" algn="l" fontAlgn="auto">
              <a:lnSpc>
                <a:spcPct val="115000"/>
              </a:lnSpc>
              <a:spcAft>
                <a:spcPts val="600"/>
              </a:spcAft>
            </a:pPr>
            <a:r>
              <a:rPr lang="zh-CN" b="1">
                <a:solidFill>
                  <a:srgbClr val="2F5597"/>
                </a:solidFill>
                <a:latin typeface="微软雅黑" panose="020B0503020204020204" charset="-122"/>
                <a:ea typeface="微软雅黑" panose="020B0503020204020204" charset="-122"/>
                <a:cs typeface="微软雅黑" panose="020B0503020204020204" charset="-122"/>
                <a:sym typeface="+mn-ea"/>
              </a:rPr>
              <a:t>指令模拟</a:t>
            </a:r>
            <a:endParaRPr lang="zh-CN" b="1">
              <a:solidFill>
                <a:srgbClr val="2F5597"/>
              </a:solidFill>
              <a:latin typeface="微软雅黑" panose="020B0503020204020204" charset="-122"/>
              <a:ea typeface="微软雅黑" panose="020B0503020204020204" charset="-122"/>
              <a:cs typeface="微软雅黑" panose="020B0503020204020204" charset="-122"/>
              <a:sym typeface="+mn-ea"/>
            </a:endParaRPr>
          </a:p>
        </p:txBody>
      </p:sp>
      <p:sp>
        <p:nvSpPr>
          <p:cNvPr id="16" name="文本框 15"/>
          <p:cNvSpPr txBox="1"/>
          <p:nvPr>
            <p:custDataLst>
              <p:tags r:id="rId14"/>
            </p:custDataLst>
          </p:nvPr>
        </p:nvSpPr>
        <p:spPr>
          <a:xfrm>
            <a:off x="949325" y="4468495"/>
            <a:ext cx="311150" cy="471170"/>
          </a:xfrm>
          <a:prstGeom prst="rect">
            <a:avLst/>
          </a:prstGeom>
          <a:noFill/>
        </p:spPr>
        <p:txBody>
          <a:bodyPr wrap="none" bIns="71755" rtlCol="0" anchor="t">
            <a:spAutoFit/>
          </a:bodyPr>
          <a:p>
            <a:pPr indent="0" algn="l" fontAlgn="auto">
              <a:lnSpc>
                <a:spcPct val="115000"/>
              </a:lnSpc>
              <a:spcAft>
                <a:spcPts val="600"/>
              </a:spcAft>
            </a:pPr>
            <a:r>
              <a:rPr lang="en-US" altLang="zh-CN" sz="2000" b="1" i="1">
                <a:solidFill>
                  <a:srgbClr val="2F5597"/>
                </a:solidFill>
                <a:latin typeface="Impact" panose="020B0806030902050204" charset="0"/>
                <a:ea typeface="微软雅黑" panose="020B0503020204020204" charset="-122"/>
                <a:cs typeface="Impact" panose="020B0806030902050204" charset="0"/>
                <a:sym typeface="+mn-ea"/>
              </a:rPr>
              <a:t>2</a:t>
            </a:r>
            <a:endParaRPr lang="zh-CN" altLang="en-US" b="1">
              <a:solidFill>
                <a:srgbClr val="2F5597"/>
              </a:solidFill>
              <a:latin typeface="微软雅黑" panose="020B0503020204020204" charset="-122"/>
              <a:ea typeface="微软雅黑" panose="020B0503020204020204" charset="-122"/>
              <a:cs typeface="微软雅黑" panose="020B0503020204020204" charset="-122"/>
              <a:sym typeface="+mn-ea"/>
            </a:endParaRPr>
          </a:p>
        </p:txBody>
      </p:sp>
      <p:sp>
        <p:nvSpPr>
          <p:cNvPr id="17" name="文本框 16"/>
          <p:cNvSpPr txBox="1"/>
          <p:nvPr/>
        </p:nvSpPr>
        <p:spPr>
          <a:xfrm>
            <a:off x="2782570" y="4462780"/>
            <a:ext cx="9384030" cy="1619885"/>
          </a:xfrm>
          <a:prstGeom prst="rect">
            <a:avLst/>
          </a:prstGeom>
          <a:noFill/>
        </p:spPr>
        <p:txBody>
          <a:bodyPr wrap="none" bIns="71755" rtlCol="0" anchor="t">
            <a:spAutoFit/>
          </a:bodyPr>
          <a:p>
            <a:pPr marL="285750" indent="-285750" algn="l" fontAlgn="auto">
              <a:lnSpc>
                <a:spcPct val="115000"/>
              </a:lnSpc>
              <a:spcAft>
                <a:spcPts val="600"/>
              </a:spcAft>
              <a:buFont typeface="Arial" panose="020B0604020202020204" pitchFamily="34" charset="0"/>
              <a:buChar char="•"/>
            </a:pPr>
            <a:r>
              <a:rPr lang="zh-CN" altLang="en-US">
                <a:latin typeface="微软雅黑" panose="020B0503020204020204" charset="-122"/>
                <a:ea typeface="微软雅黑" panose="020B0503020204020204" charset="-122"/>
                <a:cs typeface="微软雅黑" panose="020B0503020204020204" charset="-122"/>
                <a:sym typeface="+mn-ea"/>
              </a:rPr>
              <a:t>在二维坐标系模拟从原点（</a:t>
            </a:r>
            <a:r>
              <a:rPr lang="en-US" altLang="zh-CN">
                <a:latin typeface="微软雅黑" panose="020B0503020204020204" charset="-122"/>
                <a:ea typeface="微软雅黑" panose="020B0503020204020204" charset="-122"/>
                <a:cs typeface="微软雅黑" panose="020B0503020204020204" charset="-122"/>
                <a:sym typeface="+mn-ea"/>
              </a:rPr>
              <a:t>0,0</a:t>
            </a:r>
            <a:r>
              <a:rPr lang="zh-CN" altLang="en-US">
                <a:latin typeface="微软雅黑" panose="020B0503020204020204" charset="-122"/>
                <a:ea typeface="微软雅黑" panose="020B0503020204020204" charset="-122"/>
                <a:cs typeface="微软雅黑" panose="020B0503020204020204" charset="-122"/>
                <a:sym typeface="+mn-ea"/>
              </a:rPr>
              <a:t>）开始</a:t>
            </a:r>
            <a:endParaRPr lang="zh-CN" altLang="en-US">
              <a:latin typeface="微软雅黑" panose="020B0503020204020204" charset="-122"/>
              <a:ea typeface="微软雅黑" panose="020B0503020204020204" charset="-122"/>
              <a:cs typeface="微软雅黑" panose="020B0503020204020204" charset="-122"/>
              <a:sym typeface="+mn-ea"/>
            </a:endParaRPr>
          </a:p>
          <a:p>
            <a:pPr marL="285750" indent="-285750" algn="l" fontAlgn="auto">
              <a:lnSpc>
                <a:spcPct val="115000"/>
              </a:lnSpc>
              <a:spcAft>
                <a:spcPts val="600"/>
              </a:spcAft>
              <a:buFont typeface="Arial" panose="020B0604020202020204" pitchFamily="34" charset="0"/>
              <a:buChar char="•"/>
            </a:pPr>
            <a:r>
              <a:rPr lang="zh-CN" altLang="en-US">
                <a:latin typeface="微软雅黑" panose="020B0503020204020204" charset="-122"/>
                <a:ea typeface="微软雅黑" panose="020B0503020204020204" charset="-122"/>
                <a:cs typeface="微软雅黑" panose="020B0503020204020204" charset="-122"/>
                <a:sym typeface="+mn-ea"/>
              </a:rPr>
              <a:t>为确保每个导航地图答案唯一，每条指令的移动距离会动态计算，以避免重叠。</a:t>
            </a:r>
            <a:endParaRPr lang="zh-CN" altLang="en-US">
              <a:latin typeface="微软雅黑" panose="020B0503020204020204" charset="-122"/>
              <a:ea typeface="微软雅黑" panose="020B0503020204020204" charset="-122"/>
              <a:cs typeface="微软雅黑" panose="020B0503020204020204" charset="-122"/>
              <a:sym typeface="+mn-ea"/>
            </a:endParaRPr>
          </a:p>
          <a:p>
            <a:pPr marL="285750" indent="-285750" algn="l" fontAlgn="auto">
              <a:lnSpc>
                <a:spcPct val="115000"/>
              </a:lnSpc>
              <a:spcAft>
                <a:spcPts val="600"/>
              </a:spcAft>
              <a:buFont typeface="Arial" panose="020B0604020202020204" pitchFamily="34" charset="0"/>
              <a:buChar char="•"/>
            </a:pPr>
            <a:r>
              <a:rPr lang="zh-CN" altLang="en-US">
                <a:latin typeface="微软雅黑" panose="020B0503020204020204" charset="-122"/>
                <a:ea typeface="微软雅黑" panose="020B0503020204020204" charset="-122"/>
                <a:cs typeface="微软雅黑" panose="020B0503020204020204" charset="-122"/>
                <a:sym typeface="+mn-ea"/>
              </a:rPr>
              <a:t>检测到重叠时，前一条指令的移动距离将递归地增加</a:t>
            </a:r>
            <a:r>
              <a:rPr lang="en-US" altLang="zh-CN">
                <a:latin typeface="微软雅黑" panose="020B0503020204020204" charset="-122"/>
                <a:ea typeface="微软雅黑" panose="020B0503020204020204" charset="-122"/>
                <a:cs typeface="微软雅黑" panose="020B0503020204020204" charset="-122"/>
                <a:sym typeface="+mn-ea"/>
              </a:rPr>
              <a:t> 1 </a:t>
            </a:r>
            <a:r>
              <a:rPr lang="zh-CN" altLang="en-US">
                <a:latin typeface="微软雅黑" panose="020B0503020204020204" charset="-122"/>
                <a:ea typeface="微软雅黑" panose="020B0503020204020204" charset="-122"/>
                <a:cs typeface="微软雅黑" panose="020B0503020204020204" charset="-122"/>
                <a:sym typeface="+mn-ea"/>
              </a:rPr>
              <a:t>个单位，直到重叠问题得到解决</a:t>
            </a:r>
            <a:endParaRPr lang="zh-CN" altLang="en-US">
              <a:latin typeface="微软雅黑" panose="020B0503020204020204" charset="-122"/>
              <a:ea typeface="微软雅黑" panose="020B0503020204020204" charset="-122"/>
              <a:cs typeface="微软雅黑" panose="020B0503020204020204" charset="-122"/>
              <a:sym typeface="+mn-ea"/>
            </a:endParaRPr>
          </a:p>
          <a:p>
            <a:pPr marL="285750" indent="-285750" algn="l" fontAlgn="auto">
              <a:lnSpc>
                <a:spcPct val="115000"/>
              </a:lnSpc>
              <a:spcAft>
                <a:spcPts val="600"/>
              </a:spcAft>
              <a:buFont typeface="Arial" panose="020B0604020202020204" pitchFamily="34" charset="0"/>
              <a:buChar char="•"/>
            </a:pPr>
            <a:r>
              <a:rPr lang="zh-CN" altLang="en-US" b="1">
                <a:latin typeface="微软雅黑" panose="020B0503020204020204" charset="-122"/>
                <a:ea typeface="微软雅黑" panose="020B0503020204020204" charset="-122"/>
                <a:cs typeface="微软雅黑" panose="020B0503020204020204" charset="-122"/>
                <a:sym typeface="+mn-ea"/>
              </a:rPr>
              <a:t>确定距离</a:t>
            </a:r>
            <a:r>
              <a:rPr lang="zh-CN" altLang="en-US">
                <a:latin typeface="微软雅黑" panose="020B0503020204020204" charset="-122"/>
                <a:ea typeface="微软雅黑" panose="020B0503020204020204" charset="-122"/>
                <a:cs typeface="微软雅黑" panose="020B0503020204020204" charset="-122"/>
                <a:sym typeface="+mn-ea"/>
              </a:rPr>
              <a:t>后，将相应的点加入导航路径；</a:t>
            </a:r>
            <a:r>
              <a:rPr lang="zh-CN" altLang="en-US" b="1">
                <a:latin typeface="微软雅黑" panose="020B0503020204020204" charset="-122"/>
                <a:ea typeface="微软雅黑" panose="020B0503020204020204" charset="-122"/>
                <a:cs typeface="微软雅黑" panose="020B0503020204020204" charset="-122"/>
                <a:sym typeface="+mn-ea"/>
              </a:rPr>
              <a:t>所有指令执行完毕</a:t>
            </a:r>
            <a:r>
              <a:rPr lang="zh-CN" altLang="en-US">
                <a:latin typeface="微软雅黑" panose="020B0503020204020204" charset="-122"/>
                <a:ea typeface="微软雅黑" panose="020B0503020204020204" charset="-122"/>
                <a:cs typeface="微软雅黑" panose="020B0503020204020204" charset="-122"/>
                <a:sym typeface="+mn-ea"/>
              </a:rPr>
              <a:t>后，最后一个点标为目的地。</a:t>
            </a:r>
            <a:endParaRPr lang="zh-CN" altLang="en-US">
              <a:latin typeface="微软雅黑" panose="020B0503020204020204" charset="-122"/>
              <a:ea typeface="微软雅黑" panose="020B0503020204020204" charset="-122"/>
              <a:cs typeface="微软雅黑" panose="020B0503020204020204" charset="-122"/>
              <a:sym typeface="+mn-ea"/>
            </a:endParaRPr>
          </a:p>
        </p:txBody>
      </p:sp>
      <p:sp>
        <p:nvSpPr>
          <p:cNvPr id="19" name="文本框 18"/>
          <p:cNvSpPr txBox="1"/>
          <p:nvPr>
            <p:custDataLst>
              <p:tags r:id="rId15"/>
            </p:custDataLst>
          </p:nvPr>
        </p:nvSpPr>
        <p:spPr>
          <a:xfrm>
            <a:off x="1267460" y="6067425"/>
            <a:ext cx="1097280" cy="434975"/>
          </a:xfrm>
          <a:prstGeom prst="rect">
            <a:avLst/>
          </a:prstGeom>
          <a:noFill/>
        </p:spPr>
        <p:txBody>
          <a:bodyPr wrap="none" bIns="71755" rtlCol="0" anchor="t">
            <a:spAutoFit/>
          </a:bodyPr>
          <a:p>
            <a:pPr indent="0" algn="l" fontAlgn="auto">
              <a:lnSpc>
                <a:spcPct val="115000"/>
              </a:lnSpc>
              <a:spcAft>
                <a:spcPts val="600"/>
              </a:spcAft>
            </a:pPr>
            <a:r>
              <a:rPr lang="zh-CN" b="1">
                <a:solidFill>
                  <a:srgbClr val="2F5597"/>
                </a:solidFill>
                <a:latin typeface="微软雅黑" panose="020B0503020204020204" charset="-122"/>
                <a:ea typeface="微软雅黑" panose="020B0503020204020204" charset="-122"/>
                <a:cs typeface="微软雅黑" panose="020B0503020204020204" charset="-122"/>
                <a:sym typeface="+mn-ea"/>
              </a:rPr>
              <a:t>地图渲染</a:t>
            </a:r>
            <a:endParaRPr lang="zh-CN" b="1">
              <a:solidFill>
                <a:srgbClr val="2F5597"/>
              </a:solidFill>
              <a:latin typeface="微软雅黑" panose="020B0503020204020204" charset="-122"/>
              <a:ea typeface="微软雅黑" panose="020B0503020204020204" charset="-122"/>
              <a:cs typeface="微软雅黑" panose="020B0503020204020204" charset="-122"/>
              <a:sym typeface="+mn-ea"/>
            </a:endParaRPr>
          </a:p>
        </p:txBody>
      </p:sp>
      <p:sp>
        <p:nvSpPr>
          <p:cNvPr id="20" name="文本框 19"/>
          <p:cNvSpPr txBox="1"/>
          <p:nvPr>
            <p:custDataLst>
              <p:tags r:id="rId16"/>
            </p:custDataLst>
          </p:nvPr>
        </p:nvSpPr>
        <p:spPr>
          <a:xfrm>
            <a:off x="978535" y="6055360"/>
            <a:ext cx="318135" cy="471170"/>
          </a:xfrm>
          <a:prstGeom prst="rect">
            <a:avLst/>
          </a:prstGeom>
          <a:noFill/>
        </p:spPr>
        <p:txBody>
          <a:bodyPr wrap="none" bIns="71755" rtlCol="0" anchor="t">
            <a:spAutoFit/>
          </a:bodyPr>
          <a:p>
            <a:pPr indent="0" algn="l" fontAlgn="auto">
              <a:lnSpc>
                <a:spcPct val="115000"/>
              </a:lnSpc>
              <a:spcAft>
                <a:spcPts val="600"/>
              </a:spcAft>
            </a:pPr>
            <a:r>
              <a:rPr lang="en-US" altLang="zh-CN" sz="2000" b="1" i="1">
                <a:solidFill>
                  <a:srgbClr val="2F5597"/>
                </a:solidFill>
                <a:latin typeface="Impact" panose="020B0806030902050204" charset="0"/>
                <a:ea typeface="微软雅黑" panose="020B0503020204020204" charset="-122"/>
                <a:cs typeface="Impact" panose="020B0806030902050204" charset="0"/>
                <a:sym typeface="+mn-ea"/>
              </a:rPr>
              <a:t>3</a:t>
            </a:r>
            <a:endParaRPr lang="zh-CN" altLang="en-US" b="1">
              <a:solidFill>
                <a:srgbClr val="2F5597"/>
              </a:solidFill>
              <a:latin typeface="微软雅黑" panose="020B0503020204020204" charset="-122"/>
              <a:ea typeface="微软雅黑" panose="020B0503020204020204" charset="-122"/>
              <a:cs typeface="微软雅黑" panose="020B0503020204020204" charset="-122"/>
              <a:sym typeface="+mn-ea"/>
            </a:endParaRPr>
          </a:p>
        </p:txBody>
      </p:sp>
      <p:sp>
        <p:nvSpPr>
          <p:cNvPr id="21" name="文本框 20"/>
          <p:cNvSpPr txBox="1"/>
          <p:nvPr>
            <p:custDataLst>
              <p:tags r:id="rId17"/>
            </p:custDataLst>
          </p:nvPr>
        </p:nvSpPr>
        <p:spPr>
          <a:xfrm>
            <a:off x="2794000" y="6090920"/>
            <a:ext cx="7555230" cy="434975"/>
          </a:xfrm>
          <a:prstGeom prst="rect">
            <a:avLst/>
          </a:prstGeom>
          <a:noFill/>
        </p:spPr>
        <p:txBody>
          <a:bodyPr wrap="none" bIns="71755" rtlCol="0" anchor="t">
            <a:spAutoFit/>
          </a:bodyPr>
          <a:p>
            <a:pPr marL="285750" indent="-285750" algn="l" fontAlgn="auto">
              <a:lnSpc>
                <a:spcPct val="115000"/>
              </a:lnSpc>
              <a:spcAft>
                <a:spcPts val="600"/>
              </a:spcAft>
              <a:buFont typeface="Arial" panose="020B0604020202020204" pitchFamily="34" charset="0"/>
              <a:buChar char="•"/>
            </a:pPr>
            <a:r>
              <a:rPr lang="zh-CN" altLang="en-US">
                <a:latin typeface="微软雅黑" panose="020B0503020204020204" charset="-122"/>
                <a:ea typeface="微软雅黑" panose="020B0503020204020204" charset="-122"/>
                <a:cs typeface="微软雅黑" panose="020B0503020204020204" charset="-122"/>
                <a:sym typeface="+mn-ea"/>
              </a:rPr>
              <a:t>起点、终点：单独标记，路径：空白方格，未触及单元格：障碍物方格</a:t>
            </a:r>
            <a:endParaRPr lang="zh-CN" altLang="en-US">
              <a:latin typeface="微软雅黑" panose="020B0503020204020204" charset="-122"/>
              <a:ea typeface="微软雅黑" panose="020B0503020204020204" charset="-122"/>
              <a:cs typeface="微软雅黑" panose="020B0503020204020204" charset="-122"/>
              <a:sym typeface="+mn-ea"/>
            </a:endParaRPr>
          </a:p>
        </p:txBody>
      </p:sp>
      <p:cxnSp>
        <p:nvCxnSpPr>
          <p:cNvPr id="22" name="直接箭头连接符 21"/>
          <p:cNvCxnSpPr>
            <a:stCxn id="7" idx="3"/>
          </p:cNvCxnSpPr>
          <p:nvPr/>
        </p:nvCxnSpPr>
        <p:spPr>
          <a:xfrm flipV="1">
            <a:off x="7940040" y="3633470"/>
            <a:ext cx="1141730" cy="10160"/>
          </a:xfrm>
          <a:prstGeom prst="straightConnector1">
            <a:avLst/>
          </a:prstGeom>
          <a:ln>
            <a:solidFill>
              <a:srgbClr val="2F5597"/>
            </a:solidFill>
            <a:tailEnd type="arrow"/>
          </a:ln>
        </p:spPr>
        <p:style>
          <a:lnRef idx="2">
            <a:schemeClr val="accent1"/>
          </a:lnRef>
          <a:fillRef idx="0">
            <a:srgbClr val="FFFFFF"/>
          </a:fillRef>
          <a:effectRef idx="0">
            <a:srgbClr val="FFFFFF"/>
          </a:effectRef>
          <a:fontRef idx="minor">
            <a:schemeClr val="tx1"/>
          </a:fontRef>
        </p:style>
      </p:cxnSp>
      <p:pic>
        <p:nvPicPr>
          <p:cNvPr id="24" name="图片 23"/>
          <p:cNvPicPr>
            <a:picLocks noChangeAspect="1"/>
          </p:cNvPicPr>
          <p:nvPr/>
        </p:nvPicPr>
        <p:blipFill>
          <a:blip r:embed="rId18"/>
          <a:stretch>
            <a:fillRect/>
          </a:stretch>
        </p:blipFill>
        <p:spPr>
          <a:xfrm>
            <a:off x="9182100" y="3350260"/>
            <a:ext cx="2685415" cy="50990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p:wipe dir="r"/>
      </p:transition>
    </mc:Choice>
    <mc:Fallback>
      <p:transition spd="med">
        <p:wipe dir="r"/>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635" y="0"/>
            <a:ext cx="3517200" cy="685800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p:nvSpPr>
        <p:spPr>
          <a:xfrm>
            <a:off x="1551305" y="1284605"/>
            <a:ext cx="9866630" cy="4703445"/>
          </a:xfrm>
          <a:prstGeom prst="roundRect">
            <a:avLst>
              <a:gd name="adj" fmla="val 4273"/>
            </a:avLst>
          </a:prstGeom>
          <a:solidFill>
            <a:schemeClr val="bg1"/>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4" name="组合 3"/>
          <p:cNvGrpSpPr/>
          <p:nvPr/>
        </p:nvGrpSpPr>
        <p:grpSpPr>
          <a:xfrm>
            <a:off x="2435225" y="2599055"/>
            <a:ext cx="3660140" cy="1659890"/>
            <a:chOff x="3835" y="3808"/>
            <a:chExt cx="5764" cy="2614"/>
          </a:xfrm>
        </p:grpSpPr>
        <p:sp>
          <p:nvSpPr>
            <p:cNvPr id="3" name="文本框 2"/>
            <p:cNvSpPr txBox="1"/>
            <p:nvPr/>
          </p:nvSpPr>
          <p:spPr>
            <a:xfrm>
              <a:off x="3835" y="4824"/>
              <a:ext cx="5432" cy="1598"/>
            </a:xfrm>
            <a:prstGeom prst="rect">
              <a:avLst/>
            </a:prstGeom>
            <a:noFill/>
          </p:spPr>
          <p:txBody>
            <a:bodyPr wrap="square" rtlCol="0">
              <a:spAutoFit/>
            </a:bodyPr>
            <a:p>
              <a:r>
                <a:rPr lang="zh-CN" altLang="en-US" sz="6000" b="1" dirty="0">
                  <a:solidFill>
                    <a:srgbClr val="2F5597"/>
                  </a:solidFill>
                  <a:latin typeface="微软雅黑" panose="020B0503020204020204" charset="-122"/>
                  <a:ea typeface="微软雅黑" panose="020B0503020204020204" charset="-122"/>
                  <a:sym typeface="+mn-ea"/>
                </a:rPr>
                <a:t>实验</a:t>
              </a:r>
              <a:endParaRPr lang="zh-CN" altLang="en-US" sz="6000" b="1" dirty="0">
                <a:solidFill>
                  <a:srgbClr val="2F5597"/>
                </a:solidFill>
                <a:latin typeface="微软雅黑" panose="020B0503020204020204" charset="-122"/>
                <a:ea typeface="微软雅黑" panose="020B0503020204020204" charset="-122"/>
              </a:endParaRPr>
            </a:p>
          </p:txBody>
        </p:sp>
        <p:sp>
          <p:nvSpPr>
            <p:cNvPr id="5" name="文本框 4"/>
            <p:cNvSpPr txBox="1"/>
            <p:nvPr/>
          </p:nvSpPr>
          <p:spPr>
            <a:xfrm>
              <a:off x="3835" y="3808"/>
              <a:ext cx="5764" cy="1016"/>
            </a:xfrm>
            <a:prstGeom prst="rect">
              <a:avLst/>
            </a:prstGeom>
            <a:noFill/>
          </p:spPr>
          <p:txBody>
            <a:bodyPr wrap="square" rtlCol="0" anchor="t">
              <a:spAutoFit/>
            </a:bodyPr>
            <a:p>
              <a:r>
                <a:rPr lang="en-US" altLang="zh-CN" sz="3600" b="1" dirty="0">
                  <a:solidFill>
                    <a:srgbClr val="2F5597"/>
                  </a:solidFill>
                  <a:latin typeface="Arial Black" panose="020B0A04020102020204" charset="0"/>
                  <a:ea typeface="微软雅黑" panose="020B0503020204020204" charset="-122"/>
                  <a:cs typeface="Arial Black" panose="020B0A04020102020204" charset="0"/>
                  <a:sym typeface="+mn-ea"/>
                </a:rPr>
                <a:t>Experiment</a:t>
              </a:r>
              <a:endParaRPr lang="en-US" altLang="zh-CN" sz="3600" b="1" dirty="0">
                <a:solidFill>
                  <a:srgbClr val="2F5597"/>
                </a:solidFill>
                <a:latin typeface="Arial Black" panose="020B0A04020102020204" charset="0"/>
                <a:ea typeface="微软雅黑" panose="020B0503020204020204" charset="-122"/>
                <a:cs typeface="Arial Black" panose="020B0A04020102020204" charset="0"/>
                <a:sym typeface="+mn-ea"/>
              </a:endParaRPr>
            </a:p>
          </p:txBody>
        </p:sp>
      </p:grpSp>
      <p:grpSp>
        <p:nvGrpSpPr>
          <p:cNvPr id="35" name="组合 34"/>
          <p:cNvGrpSpPr/>
          <p:nvPr/>
        </p:nvGrpSpPr>
        <p:grpSpPr>
          <a:xfrm>
            <a:off x="1804035" y="306705"/>
            <a:ext cx="9727565" cy="586105"/>
            <a:chOff x="2177" y="488"/>
            <a:chExt cx="15319" cy="923"/>
          </a:xfrm>
        </p:grpSpPr>
        <p:sp>
          <p:nvSpPr>
            <p:cNvPr id="36" name="矩形 35"/>
            <p:cNvSpPr/>
            <p:nvPr>
              <p:custDataLst>
                <p:tags r:id="rId1"/>
              </p:custDataLst>
            </p:nvPr>
          </p:nvSpPr>
          <p:spPr>
            <a:xfrm>
              <a:off x="2177" y="931"/>
              <a:ext cx="15319" cy="434"/>
            </a:xfrm>
            <a:prstGeom prst="rect">
              <a:avLst/>
            </a:prstGeom>
          </p:spPr>
          <p:txBody>
            <a:bodyPr wrap="square">
              <a:spAutoFit/>
            </a:bodyPr>
            <a:p>
              <a:pPr lvl="0" algn="r">
                <a:buClrTx/>
                <a:buSzTx/>
                <a:buFontTx/>
              </a:pPr>
              <a:r>
                <a:rPr lang="en-US" altLang="zh-CN" sz="1200" b="1" dirty="0">
                  <a:solidFill>
                    <a:srgbClr val="2F5597"/>
                  </a:solidFill>
                  <a:latin typeface="微软雅黑" panose="020B0503020204020204" charset="-122"/>
                  <a:ea typeface="微软雅黑" panose="020B0503020204020204" charset="-122"/>
                  <a:sym typeface="+mn-ea"/>
                </a:rPr>
                <a:t>Mind’s Eye of LLMs: Visualization-of-Thought Elicits Spatial Reasoning in Large Language Models</a:t>
              </a:r>
              <a:endParaRPr lang="en-US" altLang="zh-CN" sz="1200" b="1" dirty="0">
                <a:solidFill>
                  <a:srgbClr val="2F5597"/>
                </a:solidFill>
                <a:latin typeface="微软雅黑" panose="020B0503020204020204" charset="-122"/>
                <a:ea typeface="微软雅黑" panose="020B0503020204020204" charset="-122"/>
                <a:cs typeface="Arial" panose="020B0604020202020204" pitchFamily="34" charset="0"/>
                <a:sym typeface="+mn-ea"/>
              </a:endParaRPr>
            </a:p>
          </p:txBody>
        </p:sp>
        <p:sp>
          <p:nvSpPr>
            <p:cNvPr id="40" name="文本框 39"/>
            <p:cNvSpPr txBox="1"/>
            <p:nvPr>
              <p:custDataLst>
                <p:tags r:id="rId2"/>
              </p:custDataLst>
            </p:nvPr>
          </p:nvSpPr>
          <p:spPr>
            <a:xfrm>
              <a:off x="3264" y="488"/>
              <a:ext cx="14232" cy="923"/>
            </a:xfrm>
            <a:prstGeom prst="rect">
              <a:avLst/>
            </a:prstGeom>
            <a:noFill/>
          </p:spPr>
          <p:txBody>
            <a:bodyPr wrap="square" rtlCol="0" anchor="t">
              <a:spAutoFit/>
            </a:bodyPr>
            <a:p>
              <a:pPr indent="0" algn="r" fontAlgn="auto">
                <a:lnSpc>
                  <a:spcPct val="115000"/>
                </a:lnSpc>
              </a:pPr>
              <a:r>
                <a:rPr lang="zh-CN" sz="1400" b="1" dirty="0">
                  <a:solidFill>
                    <a:srgbClr val="2F5597"/>
                  </a:solidFill>
                  <a:latin typeface="+mj-ea"/>
                  <a:ea typeface="+mj-ea"/>
                  <a:sym typeface="+mn-ea"/>
                </a:rPr>
                <a:t>LLMs的心灵之眼：VoT激发LLMs的空间推理能力</a:t>
              </a:r>
              <a:endParaRPr lang="zh-CN" sz="1400" b="1" dirty="0">
                <a:solidFill>
                  <a:srgbClr val="2F5597"/>
                </a:solidFill>
                <a:latin typeface="+mj-ea"/>
                <a:ea typeface="+mj-ea"/>
                <a:sym typeface="+mn-ea"/>
              </a:endParaRPr>
            </a:p>
            <a:p>
              <a:pPr indent="0" algn="r" fontAlgn="auto">
                <a:lnSpc>
                  <a:spcPct val="115000"/>
                </a:lnSpc>
              </a:pPr>
              <a:endParaRPr sz="1400" b="1" dirty="0">
                <a:solidFill>
                  <a:srgbClr val="2F5597"/>
                </a:solidFill>
                <a:latin typeface="+mj-ea"/>
                <a:ea typeface="+mj-ea"/>
                <a:sym typeface="+mn-ea"/>
              </a:endParaRPr>
            </a:p>
          </p:txBody>
        </p:sp>
      </p:grpSp>
    </p:spTree>
  </p:cSld>
  <p:clrMapOvr>
    <a:masterClrMapping/>
  </p:clrMapOvr>
  <mc:AlternateContent xmlns:mc="http://schemas.openxmlformats.org/markup-compatibility/2006">
    <mc:Choice xmlns:p14="http://schemas.microsoft.com/office/powerpoint/2010/main" Requires="p14">
      <p:transition p14:dur="500">
        <p:wipe dir="r"/>
      </p:transition>
    </mc:Choice>
    <mc:Fallback>
      <p:transition>
        <p:wipe dir="r"/>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custDataLst>
              <p:tags r:id="rId1"/>
            </p:custDataLst>
          </p:nvPr>
        </p:nvSpPr>
        <p:spPr>
          <a:xfrm>
            <a:off x="1410970" y="426720"/>
            <a:ext cx="3586480" cy="460375"/>
          </a:xfrm>
          <a:prstGeom prst="rect">
            <a:avLst/>
          </a:prstGeom>
          <a:noFill/>
        </p:spPr>
        <p:txBody>
          <a:bodyPr wrap="square" rtlCol="0">
            <a:spAutoFit/>
          </a:bodyPr>
          <a:p>
            <a:r>
              <a:rPr lang="zh-CN" altLang="en-US" sz="2400" b="1" dirty="0">
                <a:solidFill>
                  <a:srgbClr val="2F5597"/>
                </a:solidFill>
                <a:latin typeface="微软雅黑" panose="020B0503020204020204" charset="-122"/>
                <a:ea typeface="微软雅黑" panose="020B0503020204020204" charset="-122"/>
              </a:rPr>
              <a:t>实验</a:t>
            </a:r>
            <a:endParaRPr lang="zh-CN" altLang="en-US" sz="2400" b="1" dirty="0">
              <a:solidFill>
                <a:srgbClr val="2F5597"/>
              </a:solidFill>
              <a:latin typeface="微软雅黑" panose="020B0503020204020204" charset="-122"/>
              <a:ea typeface="微软雅黑" panose="020B0503020204020204" charset="-122"/>
            </a:endParaRPr>
          </a:p>
        </p:txBody>
      </p:sp>
      <p:grpSp>
        <p:nvGrpSpPr>
          <p:cNvPr id="14" name="组合 13"/>
          <p:cNvGrpSpPr/>
          <p:nvPr/>
        </p:nvGrpSpPr>
        <p:grpSpPr>
          <a:xfrm rot="0">
            <a:off x="676275" y="330200"/>
            <a:ext cx="10761345" cy="701040"/>
            <a:chOff x="1065" y="520"/>
            <a:chExt cx="16947" cy="1104"/>
          </a:xfrm>
        </p:grpSpPr>
        <p:cxnSp>
          <p:nvCxnSpPr>
            <p:cNvPr id="15" name="直接连接符 14"/>
            <p:cNvCxnSpPr/>
            <p:nvPr>
              <p:custDataLst>
                <p:tags r:id="rId2"/>
              </p:custDataLst>
            </p:nvPr>
          </p:nvCxnSpPr>
          <p:spPr>
            <a:xfrm flipV="1">
              <a:off x="1232" y="1513"/>
              <a:ext cx="16781" cy="0"/>
            </a:xfrm>
            <a:prstGeom prst="line">
              <a:avLst/>
            </a:prstGeom>
            <a:ln w="19050">
              <a:solidFill>
                <a:srgbClr val="2F5597"/>
              </a:solidFill>
            </a:ln>
          </p:spPr>
          <p:style>
            <a:lnRef idx="1">
              <a:schemeClr val="accent1"/>
            </a:lnRef>
            <a:fillRef idx="0">
              <a:schemeClr val="accent1"/>
            </a:fillRef>
            <a:effectRef idx="0">
              <a:schemeClr val="accent1"/>
            </a:effectRef>
            <a:fontRef idx="minor">
              <a:schemeClr val="tx1"/>
            </a:fontRef>
          </p:style>
        </p:cxnSp>
        <p:pic>
          <p:nvPicPr>
            <p:cNvPr id="16" name="图形 40" descr="教室"/>
            <p:cNvPicPr>
              <a:picLocks noChangeAspect="1"/>
            </p:cNvPicPr>
            <p:nvPr>
              <p:custDataLst>
                <p:tags r:id="rId3"/>
              </p:custDataLst>
            </p:nvPr>
          </p:nvPicPr>
          <p:blipFill>
            <a:blip r:embed="rId4">
              <a:extLst>
                <a:ext uri="{28A0092B-C50C-407E-A947-70E740481C1C}">
                  <a14:useLocalDpi xmlns:a14="http://schemas.microsoft.com/office/drawing/2010/main" val="0"/>
                </a:ext>
              </a:extLst>
            </a:blip>
            <a:stretch>
              <a:fillRect/>
            </a:stretch>
          </p:blipFill>
          <p:spPr>
            <a:xfrm>
              <a:off x="1065" y="520"/>
              <a:ext cx="1104" cy="1104"/>
            </a:xfrm>
            <a:prstGeom prst="rect">
              <a:avLst/>
            </a:prstGeom>
          </p:spPr>
        </p:pic>
      </p:grpSp>
      <p:sp>
        <p:nvSpPr>
          <p:cNvPr id="47" name="文本框 46"/>
          <p:cNvSpPr txBox="1"/>
          <p:nvPr>
            <p:custDataLst>
              <p:tags r:id="rId5"/>
            </p:custDataLst>
          </p:nvPr>
        </p:nvSpPr>
        <p:spPr>
          <a:xfrm>
            <a:off x="676275" y="1246505"/>
            <a:ext cx="1373505" cy="398780"/>
          </a:xfrm>
          <a:prstGeom prst="rect">
            <a:avLst/>
          </a:prstGeom>
          <a:noFill/>
          <a:extLst>
            <a:ext uri="{909E8E84-426E-40DD-AFC4-6F175D3DCCD1}">
              <a14:hiddenFill xmlns:a14="http://schemas.microsoft.com/office/drawing/2010/main">
                <a:solidFill>
                  <a:schemeClr val="bg1"/>
                </a:solidFill>
              </a14:hiddenFill>
            </a:ext>
          </a:extLst>
        </p:spPr>
        <p:txBody>
          <a:bodyPr wrap="square" rIns="0" rtlCol="0">
            <a:spAutoFit/>
          </a:bodyPr>
          <a:p>
            <a:r>
              <a:rPr lang="zh-CN" altLang="en-US" sz="2000" b="1">
                <a:solidFill>
                  <a:srgbClr val="2F5597"/>
                </a:solidFill>
                <a:latin typeface="微软雅黑" panose="020B0503020204020204" charset="-122"/>
                <a:ea typeface="微软雅黑" panose="020B0503020204020204" charset="-122"/>
                <a:cs typeface="+mn-ea"/>
              </a:rPr>
              <a:t>设置</a:t>
            </a:r>
            <a:endParaRPr lang="zh-CN" altLang="en-US" sz="2000" b="1">
              <a:solidFill>
                <a:srgbClr val="2F5597"/>
              </a:solidFill>
              <a:latin typeface="微软雅黑" panose="020B0503020204020204" charset="-122"/>
              <a:ea typeface="微软雅黑" panose="020B0503020204020204" charset="-122"/>
              <a:cs typeface="+mn-ea"/>
            </a:endParaRPr>
          </a:p>
        </p:txBody>
      </p:sp>
      <p:grpSp>
        <p:nvGrpSpPr>
          <p:cNvPr id="35" name="组合 34"/>
          <p:cNvGrpSpPr/>
          <p:nvPr/>
        </p:nvGrpSpPr>
        <p:grpSpPr>
          <a:xfrm>
            <a:off x="1804035" y="306705"/>
            <a:ext cx="9727565" cy="586105"/>
            <a:chOff x="2177" y="488"/>
            <a:chExt cx="15319" cy="923"/>
          </a:xfrm>
        </p:grpSpPr>
        <p:sp>
          <p:nvSpPr>
            <p:cNvPr id="4" name="矩形 3"/>
            <p:cNvSpPr/>
            <p:nvPr>
              <p:custDataLst>
                <p:tags r:id="rId6"/>
              </p:custDataLst>
            </p:nvPr>
          </p:nvSpPr>
          <p:spPr>
            <a:xfrm>
              <a:off x="2177" y="931"/>
              <a:ext cx="15319" cy="434"/>
            </a:xfrm>
            <a:prstGeom prst="rect">
              <a:avLst/>
            </a:prstGeom>
          </p:spPr>
          <p:txBody>
            <a:bodyPr wrap="square">
              <a:spAutoFit/>
            </a:bodyPr>
            <a:p>
              <a:pPr lvl="0" algn="r">
                <a:buClrTx/>
                <a:buSzTx/>
                <a:buFontTx/>
              </a:pPr>
              <a:r>
                <a:rPr lang="en-US" altLang="zh-CN" sz="1200" b="1" dirty="0">
                  <a:solidFill>
                    <a:srgbClr val="2F5597"/>
                  </a:solidFill>
                  <a:latin typeface="微软雅黑" panose="020B0503020204020204" charset="-122"/>
                  <a:ea typeface="微软雅黑" panose="020B0503020204020204" charset="-122"/>
                  <a:sym typeface="+mn-ea"/>
                </a:rPr>
                <a:t>Mind’s Eye of LLMs: Visualization-of-Thought Elicits Spatial Reasoning in Large Language Models</a:t>
              </a:r>
              <a:endParaRPr lang="en-US" altLang="zh-CN" sz="1200" b="1" dirty="0">
                <a:solidFill>
                  <a:srgbClr val="2F5597"/>
                </a:solidFill>
                <a:latin typeface="微软雅黑" panose="020B0503020204020204" charset="-122"/>
                <a:ea typeface="微软雅黑" panose="020B0503020204020204" charset="-122"/>
                <a:cs typeface="Arial" panose="020B0604020202020204" pitchFamily="34" charset="0"/>
                <a:sym typeface="+mn-ea"/>
              </a:endParaRPr>
            </a:p>
          </p:txBody>
        </p:sp>
        <p:sp>
          <p:nvSpPr>
            <p:cNvPr id="7" name="文本框 6"/>
            <p:cNvSpPr txBox="1"/>
            <p:nvPr>
              <p:custDataLst>
                <p:tags r:id="rId7"/>
              </p:custDataLst>
            </p:nvPr>
          </p:nvSpPr>
          <p:spPr>
            <a:xfrm>
              <a:off x="3264" y="488"/>
              <a:ext cx="14232" cy="923"/>
            </a:xfrm>
            <a:prstGeom prst="rect">
              <a:avLst/>
            </a:prstGeom>
            <a:noFill/>
          </p:spPr>
          <p:txBody>
            <a:bodyPr wrap="square" rtlCol="0" anchor="t">
              <a:spAutoFit/>
            </a:bodyPr>
            <a:p>
              <a:pPr indent="0" algn="r" fontAlgn="auto">
                <a:lnSpc>
                  <a:spcPct val="115000"/>
                </a:lnSpc>
              </a:pPr>
              <a:r>
                <a:rPr lang="zh-CN" sz="1400" b="1" dirty="0">
                  <a:solidFill>
                    <a:srgbClr val="2F5597"/>
                  </a:solidFill>
                  <a:latin typeface="+mj-ea"/>
                  <a:ea typeface="+mj-ea"/>
                  <a:sym typeface="+mn-ea"/>
                </a:rPr>
                <a:t>LLMs的心灵之眼：VoT激发LLMs的空间推理能力</a:t>
              </a:r>
              <a:endParaRPr lang="zh-CN" sz="1400" b="1" dirty="0">
                <a:solidFill>
                  <a:srgbClr val="2F5597"/>
                </a:solidFill>
                <a:latin typeface="+mj-ea"/>
                <a:ea typeface="+mj-ea"/>
                <a:sym typeface="+mn-ea"/>
              </a:endParaRPr>
            </a:p>
            <a:p>
              <a:pPr indent="0" algn="r" fontAlgn="auto">
                <a:lnSpc>
                  <a:spcPct val="115000"/>
                </a:lnSpc>
              </a:pPr>
              <a:endParaRPr sz="1400" b="1" dirty="0">
                <a:solidFill>
                  <a:srgbClr val="2F5597"/>
                </a:solidFill>
                <a:latin typeface="+mj-ea"/>
                <a:ea typeface="+mj-ea"/>
                <a:sym typeface="+mn-ea"/>
              </a:endParaRPr>
            </a:p>
          </p:txBody>
        </p:sp>
      </p:grpSp>
      <p:sp>
        <p:nvSpPr>
          <p:cNvPr id="11" name="文本框 10"/>
          <p:cNvSpPr txBox="1"/>
          <p:nvPr/>
        </p:nvSpPr>
        <p:spPr>
          <a:xfrm>
            <a:off x="1068070" y="1860550"/>
            <a:ext cx="9817100" cy="434975"/>
          </a:xfrm>
          <a:prstGeom prst="rect">
            <a:avLst/>
          </a:prstGeom>
          <a:noFill/>
        </p:spPr>
        <p:txBody>
          <a:bodyPr wrap="square" bIns="71755" rtlCol="0" anchor="t">
            <a:spAutoFit/>
          </a:bodyPr>
          <a:p>
            <a:pPr indent="0" fontAlgn="auto">
              <a:lnSpc>
                <a:spcPct val="115000"/>
              </a:lnSpc>
              <a:spcAft>
                <a:spcPts val="600"/>
              </a:spcAft>
            </a:pPr>
            <a:r>
              <a:rPr lang="zh-CN" altLang="en-US">
                <a:latin typeface="微软雅黑" panose="020B0503020204020204" charset="-122"/>
                <a:ea typeface="微软雅黑" panose="020B0503020204020204" charset="-122"/>
                <a:cs typeface="微软雅黑" panose="020B0503020204020204" charset="-122"/>
              </a:rPr>
              <a:t>用</a:t>
            </a:r>
            <a:r>
              <a:rPr lang="en-US" altLang="zh-CN">
                <a:latin typeface="微软雅黑" panose="020B0503020204020204" charset="-122"/>
                <a:ea typeface="微软雅黑" panose="020B0503020204020204" charset="-122"/>
                <a:cs typeface="微软雅黑" panose="020B0503020204020204" charset="-122"/>
              </a:rPr>
              <a:t>GPT-4</a:t>
            </a:r>
            <a:r>
              <a:rPr lang="zh-CN" altLang="en-US">
                <a:latin typeface="微软雅黑" panose="020B0503020204020204" charset="-122"/>
                <a:ea typeface="微软雅黑" panose="020B0503020204020204" charset="-122"/>
                <a:cs typeface="微软雅黑" panose="020B0503020204020204" charset="-122"/>
              </a:rPr>
              <a:t>和</a:t>
            </a:r>
            <a:r>
              <a:rPr lang="en-US" altLang="zh-CN">
                <a:latin typeface="微软雅黑" panose="020B0503020204020204" charset="-122"/>
                <a:ea typeface="微软雅黑" panose="020B0503020204020204" charset="-122"/>
                <a:cs typeface="微软雅黑" panose="020B0503020204020204" charset="-122"/>
              </a:rPr>
              <a:t>GPT-4 Vision</a:t>
            </a:r>
            <a:r>
              <a:rPr lang="zh-CN" altLang="en-US">
                <a:latin typeface="微软雅黑" panose="020B0503020204020204" charset="-122"/>
                <a:ea typeface="微软雅黑" panose="020B0503020204020204" charset="-122"/>
                <a:cs typeface="微软雅黑" panose="020B0503020204020204" charset="-122"/>
              </a:rPr>
              <a:t>作为当前最先进的单模态和多模态模型，所有实验均采用</a:t>
            </a:r>
            <a:r>
              <a:rPr lang="zh-CN" altLang="en-US" b="1">
                <a:latin typeface="微软雅黑" panose="020B0503020204020204" charset="-122"/>
                <a:ea typeface="微软雅黑" panose="020B0503020204020204" charset="-122"/>
                <a:cs typeface="微软雅黑" panose="020B0503020204020204" charset="-122"/>
              </a:rPr>
              <a:t>零样本提示</a:t>
            </a:r>
            <a:endParaRPr lang="zh-CN" altLang="en-US" b="1">
              <a:latin typeface="微软雅黑" panose="020B0503020204020204" charset="-122"/>
              <a:ea typeface="微软雅黑" panose="020B0503020204020204" charset="-122"/>
              <a:cs typeface="微软雅黑" panose="020B0503020204020204" charset="-122"/>
            </a:endParaRPr>
          </a:p>
        </p:txBody>
      </p:sp>
      <p:sp>
        <p:nvSpPr>
          <p:cNvPr id="12" name="文本框 11"/>
          <p:cNvSpPr txBox="1"/>
          <p:nvPr/>
        </p:nvSpPr>
        <p:spPr>
          <a:xfrm>
            <a:off x="1192530" y="2781935"/>
            <a:ext cx="7133590" cy="1619885"/>
          </a:xfrm>
          <a:prstGeom prst="rect">
            <a:avLst/>
          </a:prstGeom>
          <a:noFill/>
        </p:spPr>
        <p:txBody>
          <a:bodyPr wrap="square" bIns="71755" rtlCol="0" anchor="t">
            <a:spAutoFit/>
          </a:bodyPr>
          <a:p>
            <a:pPr indent="0" fontAlgn="auto">
              <a:lnSpc>
                <a:spcPct val="115000"/>
              </a:lnSpc>
              <a:spcAft>
                <a:spcPts val="600"/>
              </a:spcAft>
            </a:pPr>
            <a:r>
              <a:rPr lang="en-US" altLang="zh-CN">
                <a:latin typeface="微软雅黑" panose="020B0503020204020204" charset="-122"/>
                <a:ea typeface="微软雅黑" panose="020B0503020204020204" charset="-122"/>
                <a:cs typeface="微软雅黑" panose="020B0503020204020204" charset="-122"/>
              </a:rPr>
              <a:t>GPT-4 CoT​​</a:t>
            </a:r>
            <a:r>
              <a:rPr lang="zh-CN" altLang="en-US">
                <a:latin typeface="微软雅黑" panose="020B0503020204020204" charset="-122"/>
                <a:ea typeface="微软雅黑" panose="020B0503020204020204" charset="-122"/>
                <a:cs typeface="微软雅黑" panose="020B0503020204020204" charset="-122"/>
              </a:rPr>
              <a:t>：零样本思维链提示（</a:t>
            </a:r>
            <a:r>
              <a:rPr lang="en-US" altLang="zh-CN">
                <a:latin typeface="微软雅黑" panose="020B0503020204020204" charset="-122"/>
                <a:ea typeface="微软雅黑" panose="020B0503020204020204" charset="-122"/>
                <a:cs typeface="微软雅黑" panose="020B0503020204020204" charset="-122"/>
              </a:rPr>
              <a:t>"</a:t>
            </a:r>
            <a:r>
              <a:rPr lang="zh-CN" altLang="en-US">
                <a:latin typeface="微软雅黑" panose="020B0503020204020204" charset="-122"/>
                <a:ea typeface="微软雅黑" panose="020B0503020204020204" charset="-122"/>
                <a:cs typeface="微软雅黑" panose="020B0503020204020204" charset="-122"/>
              </a:rPr>
              <a:t>让我们逐步思考</a:t>
            </a:r>
            <a:r>
              <a:rPr lang="en-US" altLang="zh-CN">
                <a:latin typeface="微软雅黑" panose="020B0503020204020204" charset="-122"/>
                <a:ea typeface="微软雅黑" panose="020B0503020204020204" charset="-122"/>
                <a:cs typeface="微软雅黑" panose="020B0503020204020204" charset="-122"/>
              </a:rPr>
              <a:t>"</a:t>
            </a:r>
            <a:r>
              <a:rPr lang="zh-CN" altLang="en-US">
                <a:latin typeface="微软雅黑" panose="020B0503020204020204" charset="-122"/>
                <a:ea typeface="微软雅黑" panose="020B0503020204020204" charset="-122"/>
                <a:cs typeface="微软雅黑" panose="020B0503020204020204" charset="-122"/>
              </a:rPr>
              <a:t>）</a:t>
            </a:r>
            <a:endParaRPr lang="zh-CN" altLang="en-US">
              <a:latin typeface="微软雅黑" panose="020B0503020204020204" charset="-122"/>
              <a:ea typeface="微软雅黑" panose="020B0503020204020204" charset="-122"/>
              <a:cs typeface="微软雅黑" panose="020B0503020204020204" charset="-122"/>
            </a:endParaRPr>
          </a:p>
          <a:p>
            <a:pPr indent="0" fontAlgn="auto">
              <a:lnSpc>
                <a:spcPct val="115000"/>
              </a:lnSpc>
              <a:spcAft>
                <a:spcPts val="600"/>
              </a:spcAft>
            </a:pPr>
            <a:r>
              <a:rPr lang="en-US" altLang="zh-CN">
                <a:latin typeface="微软雅黑" panose="020B0503020204020204" charset="-122"/>
                <a:ea typeface="微软雅黑" panose="020B0503020204020204" charset="-122"/>
                <a:cs typeface="微软雅黑" panose="020B0503020204020204" charset="-122"/>
              </a:rPr>
              <a:t>​​GPT-4 w/o Viz​​</a:t>
            </a:r>
            <a:r>
              <a:rPr lang="zh-CN" altLang="en-US">
                <a:latin typeface="微软雅黑" panose="020B0503020204020204" charset="-122"/>
                <a:ea typeface="微软雅黑" panose="020B0503020204020204" charset="-122"/>
                <a:cs typeface="微软雅黑" panose="020B0503020204020204" charset="-122"/>
              </a:rPr>
              <a:t>：禁用可视化（</a:t>
            </a:r>
            <a:r>
              <a:rPr lang="en-US" altLang="zh-CN">
                <a:latin typeface="微软雅黑" panose="020B0503020204020204" charset="-122"/>
                <a:ea typeface="微软雅黑" panose="020B0503020204020204" charset="-122"/>
                <a:cs typeface="微软雅黑" panose="020B0503020204020204" charset="-122"/>
              </a:rPr>
              <a:t>"</a:t>
            </a:r>
            <a:r>
              <a:rPr lang="zh-CN" altLang="en-US">
                <a:latin typeface="微软雅黑" panose="020B0503020204020204" charset="-122"/>
                <a:ea typeface="微软雅黑" panose="020B0503020204020204" charset="-122"/>
                <a:cs typeface="微软雅黑" panose="020B0503020204020204" charset="-122"/>
              </a:rPr>
              <a:t>不要使用可视化，逐步思考</a:t>
            </a:r>
            <a:r>
              <a:rPr lang="en-US" altLang="zh-CN">
                <a:latin typeface="微软雅黑" panose="020B0503020204020204" charset="-122"/>
                <a:ea typeface="微软雅黑" panose="020B0503020204020204" charset="-122"/>
                <a:cs typeface="微软雅黑" panose="020B0503020204020204" charset="-122"/>
              </a:rPr>
              <a:t>"</a:t>
            </a:r>
            <a:r>
              <a:rPr lang="zh-CN" altLang="en-US">
                <a:latin typeface="微软雅黑" panose="020B0503020204020204" charset="-122"/>
                <a:ea typeface="微软雅黑" panose="020B0503020204020204" charset="-122"/>
                <a:cs typeface="微软雅黑" panose="020B0503020204020204" charset="-122"/>
              </a:rPr>
              <a:t>）</a:t>
            </a:r>
            <a:endParaRPr lang="zh-CN" altLang="en-US">
              <a:latin typeface="微软雅黑" panose="020B0503020204020204" charset="-122"/>
              <a:ea typeface="微软雅黑" panose="020B0503020204020204" charset="-122"/>
              <a:cs typeface="微软雅黑" panose="020B0503020204020204" charset="-122"/>
            </a:endParaRPr>
          </a:p>
          <a:p>
            <a:pPr indent="0" fontAlgn="auto">
              <a:lnSpc>
                <a:spcPct val="115000"/>
              </a:lnSpc>
              <a:spcAft>
                <a:spcPts val="600"/>
              </a:spcAft>
            </a:pPr>
            <a:r>
              <a:rPr lang="en-US" altLang="zh-CN">
                <a:latin typeface="微软雅黑" panose="020B0503020204020204" charset="-122"/>
                <a:ea typeface="微软雅黑" panose="020B0503020204020204" charset="-122"/>
                <a:cs typeface="微软雅黑" panose="020B0503020204020204" charset="-122"/>
              </a:rPr>
              <a:t>​​GPT-4 VoT​​</a:t>
            </a:r>
            <a:r>
              <a:rPr lang="zh-CN" altLang="en-US">
                <a:latin typeface="微软雅黑" panose="020B0503020204020204" charset="-122"/>
                <a:ea typeface="微软雅黑" panose="020B0503020204020204" charset="-122"/>
                <a:cs typeface="微软雅黑" panose="020B0503020204020204" charset="-122"/>
              </a:rPr>
              <a:t>：思维可视化提示（</a:t>
            </a:r>
            <a:r>
              <a:rPr lang="en-US" altLang="zh-CN">
                <a:latin typeface="微软雅黑" panose="020B0503020204020204" charset="-122"/>
                <a:ea typeface="微软雅黑" panose="020B0503020204020204" charset="-122"/>
                <a:cs typeface="微软雅黑" panose="020B0503020204020204" charset="-122"/>
              </a:rPr>
              <a:t>"</a:t>
            </a:r>
            <a:r>
              <a:rPr lang="zh-CN" altLang="en-US">
                <a:latin typeface="微软雅黑" panose="020B0503020204020204" charset="-122"/>
                <a:ea typeface="微软雅黑" panose="020B0503020204020204" charset="-122"/>
                <a:cs typeface="微软雅黑" panose="020B0503020204020204" charset="-122"/>
              </a:rPr>
              <a:t>在每一步推理后可视化当前状态</a:t>
            </a:r>
            <a:r>
              <a:rPr lang="en-US" altLang="zh-CN">
                <a:latin typeface="微软雅黑" panose="020B0503020204020204" charset="-122"/>
                <a:ea typeface="微软雅黑" panose="020B0503020204020204" charset="-122"/>
                <a:cs typeface="微软雅黑" panose="020B0503020204020204" charset="-122"/>
              </a:rPr>
              <a:t>"</a:t>
            </a:r>
            <a:r>
              <a:rPr lang="zh-CN" altLang="en-US">
                <a:latin typeface="微软雅黑" panose="020B0503020204020204" charset="-122"/>
                <a:ea typeface="微软雅黑" panose="020B0503020204020204" charset="-122"/>
                <a:cs typeface="微软雅黑" panose="020B0503020204020204" charset="-122"/>
              </a:rPr>
              <a:t>）</a:t>
            </a:r>
            <a:endParaRPr lang="zh-CN" altLang="en-US">
              <a:latin typeface="微软雅黑" panose="020B0503020204020204" charset="-122"/>
              <a:ea typeface="微软雅黑" panose="020B0503020204020204" charset="-122"/>
              <a:cs typeface="微软雅黑" panose="020B0503020204020204" charset="-122"/>
            </a:endParaRPr>
          </a:p>
          <a:p>
            <a:pPr indent="0" fontAlgn="auto">
              <a:lnSpc>
                <a:spcPct val="115000"/>
              </a:lnSpc>
              <a:spcAft>
                <a:spcPts val="600"/>
              </a:spcAft>
            </a:pPr>
            <a:r>
              <a:rPr lang="en-US" altLang="zh-CN">
                <a:latin typeface="微软雅黑" panose="020B0503020204020204" charset="-122"/>
                <a:ea typeface="微软雅黑" panose="020B0503020204020204" charset="-122"/>
                <a:cs typeface="微软雅黑" panose="020B0503020204020204" charset="-122"/>
              </a:rPr>
              <a:t>​​GPT-4V CoT​​</a:t>
            </a:r>
            <a:r>
              <a:rPr lang="zh-CN" altLang="en-US">
                <a:latin typeface="微软雅黑" panose="020B0503020204020204" charset="-122"/>
                <a:ea typeface="微软雅黑" panose="020B0503020204020204" charset="-122"/>
                <a:cs typeface="微软雅黑" panose="020B0503020204020204" charset="-122"/>
              </a:rPr>
              <a:t>：多模态版本（输入对应图像</a:t>
            </a:r>
            <a:r>
              <a:rPr lang="en-US" altLang="zh-CN">
                <a:latin typeface="微软雅黑" panose="020B0503020204020204" charset="-122"/>
                <a:ea typeface="微软雅黑" panose="020B0503020204020204" charset="-122"/>
                <a:cs typeface="微软雅黑" panose="020B0503020204020204" charset="-122"/>
              </a:rPr>
              <a:t>+</a:t>
            </a:r>
            <a:r>
              <a:rPr lang="zh-CN" altLang="en-US">
                <a:latin typeface="微软雅黑" panose="020B0503020204020204" charset="-122"/>
                <a:ea typeface="微软雅黑" panose="020B0503020204020204" charset="-122"/>
                <a:cs typeface="微软雅黑" panose="020B0503020204020204" charset="-122"/>
              </a:rPr>
              <a:t>思维链提示）</a:t>
            </a:r>
            <a:endParaRPr lang="zh-CN" altLang="en-US">
              <a:latin typeface="微软雅黑" panose="020B0503020204020204" charset="-122"/>
              <a:ea typeface="微软雅黑" panose="020B0503020204020204" charset="-122"/>
              <a:cs typeface="微软雅黑" panose="020B0503020204020204" charset="-122"/>
            </a:endParaRPr>
          </a:p>
        </p:txBody>
      </p:sp>
      <p:sp>
        <p:nvSpPr>
          <p:cNvPr id="17" name="双大括号 16"/>
          <p:cNvSpPr/>
          <p:nvPr/>
        </p:nvSpPr>
        <p:spPr>
          <a:xfrm>
            <a:off x="824230" y="2943860"/>
            <a:ext cx="8351520" cy="906780"/>
          </a:xfrm>
          <a:prstGeom prst="bracePair">
            <a:avLst/>
          </a:prstGeom>
          <a:ln>
            <a:solidFill>
              <a:srgbClr val="2F5597"/>
            </a:solidFill>
            <a:tailEnd type="none"/>
          </a:ln>
        </p:spPr>
        <p:style>
          <a:lnRef idx="2">
            <a:schemeClr val="accent1"/>
          </a:lnRef>
          <a:fillRef idx="0">
            <a:srgbClr val="FFFFFF"/>
          </a:fillRef>
          <a:effectRef idx="0">
            <a:srgbClr val="FFFFFF"/>
          </a:effectRef>
          <a:fontRef idx="minor">
            <a:schemeClr val="tx1"/>
          </a:fontRef>
        </p:style>
        <p:txBody>
          <a:bodyPr/>
          <a:p>
            <a:endParaRPr lang="zh-CN" altLang="en-US"/>
          </a:p>
        </p:txBody>
      </p:sp>
      <p:sp>
        <p:nvSpPr>
          <p:cNvPr id="18" name="文本框 17"/>
          <p:cNvSpPr txBox="1"/>
          <p:nvPr/>
        </p:nvSpPr>
        <p:spPr>
          <a:xfrm>
            <a:off x="9277350" y="3176270"/>
            <a:ext cx="4064000" cy="434975"/>
          </a:xfrm>
          <a:prstGeom prst="rect">
            <a:avLst/>
          </a:prstGeom>
          <a:noFill/>
        </p:spPr>
        <p:txBody>
          <a:bodyPr wrap="square" bIns="71755" rtlCol="0" anchor="t">
            <a:spAutoFit/>
          </a:bodyPr>
          <a:p>
            <a:pPr indent="0" fontAlgn="auto">
              <a:lnSpc>
                <a:spcPct val="115000"/>
              </a:lnSpc>
              <a:spcAft>
                <a:spcPts val="600"/>
              </a:spcAft>
            </a:pPr>
            <a:r>
              <a:rPr lang="en-US" altLang="zh-CN">
                <a:latin typeface="微软雅黑" panose="020B0503020204020204" charset="-122"/>
                <a:ea typeface="微软雅黑" panose="020B0503020204020204" charset="-122"/>
                <a:cs typeface="微软雅黑" panose="020B0503020204020204" charset="-122"/>
              </a:rPr>
              <a:t>GPT4</a:t>
            </a:r>
            <a:r>
              <a:rPr lang="zh-CN" altLang="en-US">
                <a:latin typeface="微软雅黑" panose="020B0503020204020204" charset="-122"/>
                <a:ea typeface="微软雅黑" panose="020B0503020204020204" charset="-122"/>
                <a:cs typeface="微软雅黑" panose="020B0503020204020204" charset="-122"/>
              </a:rPr>
              <a:t>三种实验条件</a:t>
            </a:r>
            <a:endParaRPr lang="zh-CN" altLang="en-US">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000">
        <p159:morph option="byObject"/>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custDataLst>
              <p:tags r:id="rId1"/>
            </p:custDataLst>
          </p:nvPr>
        </p:nvSpPr>
        <p:spPr>
          <a:xfrm>
            <a:off x="1410970" y="426720"/>
            <a:ext cx="3586480" cy="460375"/>
          </a:xfrm>
          <a:prstGeom prst="rect">
            <a:avLst/>
          </a:prstGeom>
          <a:noFill/>
        </p:spPr>
        <p:txBody>
          <a:bodyPr wrap="square" rtlCol="0">
            <a:spAutoFit/>
          </a:bodyPr>
          <a:p>
            <a:r>
              <a:rPr lang="zh-CN" altLang="en-US" sz="2400" b="1" dirty="0">
                <a:solidFill>
                  <a:srgbClr val="2F5597"/>
                </a:solidFill>
                <a:latin typeface="微软雅黑" panose="020B0503020204020204" charset="-122"/>
                <a:ea typeface="微软雅黑" panose="020B0503020204020204" charset="-122"/>
              </a:rPr>
              <a:t>实验</a:t>
            </a:r>
            <a:endParaRPr lang="zh-CN" altLang="en-US" sz="2400" b="1" dirty="0">
              <a:solidFill>
                <a:srgbClr val="2F5597"/>
              </a:solidFill>
              <a:latin typeface="微软雅黑" panose="020B0503020204020204" charset="-122"/>
              <a:ea typeface="微软雅黑" panose="020B0503020204020204" charset="-122"/>
            </a:endParaRPr>
          </a:p>
        </p:txBody>
      </p:sp>
      <p:grpSp>
        <p:nvGrpSpPr>
          <p:cNvPr id="14" name="组合 13"/>
          <p:cNvGrpSpPr/>
          <p:nvPr/>
        </p:nvGrpSpPr>
        <p:grpSpPr>
          <a:xfrm rot="0">
            <a:off x="676275" y="330200"/>
            <a:ext cx="10761345" cy="701040"/>
            <a:chOff x="1065" y="520"/>
            <a:chExt cx="16947" cy="1104"/>
          </a:xfrm>
        </p:grpSpPr>
        <p:cxnSp>
          <p:nvCxnSpPr>
            <p:cNvPr id="15" name="直接连接符 14"/>
            <p:cNvCxnSpPr/>
            <p:nvPr>
              <p:custDataLst>
                <p:tags r:id="rId2"/>
              </p:custDataLst>
            </p:nvPr>
          </p:nvCxnSpPr>
          <p:spPr>
            <a:xfrm flipV="1">
              <a:off x="1232" y="1513"/>
              <a:ext cx="16781" cy="0"/>
            </a:xfrm>
            <a:prstGeom prst="line">
              <a:avLst/>
            </a:prstGeom>
            <a:ln w="19050">
              <a:solidFill>
                <a:srgbClr val="2F5597"/>
              </a:solidFill>
            </a:ln>
          </p:spPr>
          <p:style>
            <a:lnRef idx="1">
              <a:schemeClr val="accent1"/>
            </a:lnRef>
            <a:fillRef idx="0">
              <a:schemeClr val="accent1"/>
            </a:fillRef>
            <a:effectRef idx="0">
              <a:schemeClr val="accent1"/>
            </a:effectRef>
            <a:fontRef idx="minor">
              <a:schemeClr val="tx1"/>
            </a:fontRef>
          </p:style>
        </p:cxnSp>
        <p:pic>
          <p:nvPicPr>
            <p:cNvPr id="16" name="图形 40" descr="教室"/>
            <p:cNvPicPr>
              <a:picLocks noChangeAspect="1"/>
            </p:cNvPicPr>
            <p:nvPr>
              <p:custDataLst>
                <p:tags r:id="rId3"/>
              </p:custDataLst>
            </p:nvPr>
          </p:nvPicPr>
          <p:blipFill>
            <a:blip r:embed="rId4">
              <a:extLst>
                <a:ext uri="{28A0092B-C50C-407E-A947-70E740481C1C}">
                  <a14:useLocalDpi xmlns:a14="http://schemas.microsoft.com/office/drawing/2010/main" val="0"/>
                </a:ext>
              </a:extLst>
            </a:blip>
            <a:stretch>
              <a:fillRect/>
            </a:stretch>
          </p:blipFill>
          <p:spPr>
            <a:xfrm>
              <a:off x="1065" y="520"/>
              <a:ext cx="1104" cy="1104"/>
            </a:xfrm>
            <a:prstGeom prst="rect">
              <a:avLst/>
            </a:prstGeom>
          </p:spPr>
        </p:pic>
      </p:grpSp>
      <p:grpSp>
        <p:nvGrpSpPr>
          <p:cNvPr id="35" name="组合 34"/>
          <p:cNvGrpSpPr/>
          <p:nvPr/>
        </p:nvGrpSpPr>
        <p:grpSpPr>
          <a:xfrm>
            <a:off x="1804035" y="306705"/>
            <a:ext cx="9727565" cy="586105"/>
            <a:chOff x="2177" y="488"/>
            <a:chExt cx="15319" cy="923"/>
          </a:xfrm>
        </p:grpSpPr>
        <p:sp>
          <p:nvSpPr>
            <p:cNvPr id="4" name="矩形 3"/>
            <p:cNvSpPr/>
            <p:nvPr>
              <p:custDataLst>
                <p:tags r:id="rId5"/>
              </p:custDataLst>
            </p:nvPr>
          </p:nvSpPr>
          <p:spPr>
            <a:xfrm>
              <a:off x="2177" y="931"/>
              <a:ext cx="15319" cy="434"/>
            </a:xfrm>
            <a:prstGeom prst="rect">
              <a:avLst/>
            </a:prstGeom>
          </p:spPr>
          <p:txBody>
            <a:bodyPr wrap="square">
              <a:spAutoFit/>
            </a:bodyPr>
            <a:p>
              <a:pPr lvl="0" algn="r">
                <a:buClrTx/>
                <a:buSzTx/>
                <a:buFontTx/>
              </a:pPr>
              <a:r>
                <a:rPr lang="en-US" altLang="zh-CN" sz="1200" b="1" dirty="0">
                  <a:solidFill>
                    <a:srgbClr val="2F5597"/>
                  </a:solidFill>
                  <a:latin typeface="微软雅黑" panose="020B0503020204020204" charset="-122"/>
                  <a:ea typeface="微软雅黑" panose="020B0503020204020204" charset="-122"/>
                  <a:sym typeface="+mn-ea"/>
                </a:rPr>
                <a:t>Mind’s Eye of LLMs: Visualization-of-Thought Elicits Spatial Reasoning in Large Language Models</a:t>
              </a:r>
              <a:endParaRPr lang="en-US" altLang="zh-CN" sz="1200" b="1" dirty="0">
                <a:solidFill>
                  <a:srgbClr val="2F5597"/>
                </a:solidFill>
                <a:latin typeface="微软雅黑" panose="020B0503020204020204" charset="-122"/>
                <a:ea typeface="微软雅黑" panose="020B0503020204020204" charset="-122"/>
                <a:cs typeface="Arial" panose="020B0604020202020204" pitchFamily="34" charset="0"/>
                <a:sym typeface="+mn-ea"/>
              </a:endParaRPr>
            </a:p>
          </p:txBody>
        </p:sp>
        <p:sp>
          <p:nvSpPr>
            <p:cNvPr id="7" name="文本框 6"/>
            <p:cNvSpPr txBox="1"/>
            <p:nvPr>
              <p:custDataLst>
                <p:tags r:id="rId6"/>
              </p:custDataLst>
            </p:nvPr>
          </p:nvSpPr>
          <p:spPr>
            <a:xfrm>
              <a:off x="3264" y="488"/>
              <a:ext cx="14232" cy="923"/>
            </a:xfrm>
            <a:prstGeom prst="rect">
              <a:avLst/>
            </a:prstGeom>
            <a:noFill/>
          </p:spPr>
          <p:txBody>
            <a:bodyPr wrap="square" rtlCol="0" anchor="t">
              <a:spAutoFit/>
            </a:bodyPr>
            <a:p>
              <a:pPr indent="0" algn="r" fontAlgn="auto">
                <a:lnSpc>
                  <a:spcPct val="115000"/>
                </a:lnSpc>
              </a:pPr>
              <a:r>
                <a:rPr lang="zh-CN" sz="1400" b="1" dirty="0">
                  <a:solidFill>
                    <a:srgbClr val="2F5597"/>
                  </a:solidFill>
                  <a:latin typeface="+mj-ea"/>
                  <a:ea typeface="+mj-ea"/>
                  <a:sym typeface="+mn-ea"/>
                </a:rPr>
                <a:t>LLMs的心灵之眼：VoT激发LLMs的空间推理能力</a:t>
              </a:r>
              <a:endParaRPr lang="zh-CN" sz="1400" b="1" dirty="0">
                <a:solidFill>
                  <a:srgbClr val="2F5597"/>
                </a:solidFill>
                <a:latin typeface="+mj-ea"/>
                <a:ea typeface="+mj-ea"/>
                <a:sym typeface="+mn-ea"/>
              </a:endParaRPr>
            </a:p>
            <a:p>
              <a:pPr indent="0" algn="r" fontAlgn="auto">
                <a:lnSpc>
                  <a:spcPct val="115000"/>
                </a:lnSpc>
              </a:pPr>
              <a:endParaRPr sz="1400" b="1" dirty="0">
                <a:solidFill>
                  <a:srgbClr val="2F5597"/>
                </a:solidFill>
                <a:latin typeface="+mj-ea"/>
                <a:ea typeface="+mj-ea"/>
                <a:sym typeface="+mn-ea"/>
              </a:endParaRPr>
            </a:p>
          </p:txBody>
        </p:sp>
      </p:grpSp>
      <p:sp>
        <p:nvSpPr>
          <p:cNvPr id="22" name="文本框 21"/>
          <p:cNvSpPr txBox="1"/>
          <p:nvPr>
            <p:custDataLst>
              <p:tags r:id="rId7"/>
            </p:custDataLst>
          </p:nvPr>
        </p:nvSpPr>
        <p:spPr>
          <a:xfrm>
            <a:off x="782320" y="1315720"/>
            <a:ext cx="1373505" cy="398780"/>
          </a:xfrm>
          <a:prstGeom prst="rect">
            <a:avLst/>
          </a:prstGeom>
          <a:noFill/>
          <a:extLst>
            <a:ext uri="{909E8E84-426E-40DD-AFC4-6F175D3DCCD1}">
              <a14:hiddenFill xmlns:a14="http://schemas.microsoft.com/office/drawing/2010/main">
                <a:solidFill>
                  <a:schemeClr val="bg1"/>
                </a:solidFill>
              </a14:hiddenFill>
            </a:ext>
          </a:extLst>
        </p:spPr>
        <p:txBody>
          <a:bodyPr wrap="square" rIns="0" rtlCol="0">
            <a:spAutoFit/>
          </a:bodyPr>
          <a:p>
            <a:r>
              <a:rPr lang="zh-CN" altLang="en-US" sz="2000" b="1">
                <a:solidFill>
                  <a:srgbClr val="2F5597"/>
                </a:solidFill>
                <a:latin typeface="微软雅黑" panose="020B0503020204020204" charset="-122"/>
                <a:ea typeface="微软雅黑" panose="020B0503020204020204" charset="-122"/>
                <a:cs typeface="+mn-ea"/>
              </a:rPr>
              <a:t>评价基准</a:t>
            </a:r>
            <a:endParaRPr lang="zh-CN" altLang="en-US" sz="2000" b="1">
              <a:solidFill>
                <a:srgbClr val="2F5597"/>
              </a:solidFill>
              <a:latin typeface="微软雅黑" panose="020B0503020204020204" charset="-122"/>
              <a:ea typeface="微软雅黑" panose="020B0503020204020204" charset="-122"/>
              <a:cs typeface="+mn-ea"/>
            </a:endParaRPr>
          </a:p>
        </p:txBody>
      </p:sp>
      <p:pic>
        <p:nvPicPr>
          <p:cNvPr id="26" name="图片 25"/>
          <p:cNvPicPr>
            <a:picLocks noChangeAspect="1"/>
          </p:cNvPicPr>
          <p:nvPr/>
        </p:nvPicPr>
        <p:blipFill>
          <a:blip r:embed="rId8"/>
          <a:stretch>
            <a:fillRect/>
          </a:stretch>
        </p:blipFill>
        <p:spPr>
          <a:xfrm>
            <a:off x="3672205" y="1641475"/>
            <a:ext cx="5991225" cy="828675"/>
          </a:xfrm>
          <a:prstGeom prst="rect">
            <a:avLst/>
          </a:prstGeom>
        </p:spPr>
      </p:pic>
      <p:sp>
        <p:nvSpPr>
          <p:cNvPr id="28" name="文本框 27"/>
          <p:cNvSpPr txBox="1"/>
          <p:nvPr>
            <p:custDataLst>
              <p:tags r:id="rId9"/>
            </p:custDataLst>
          </p:nvPr>
        </p:nvSpPr>
        <p:spPr>
          <a:xfrm>
            <a:off x="863600" y="1866265"/>
            <a:ext cx="2547620" cy="434975"/>
          </a:xfrm>
          <a:prstGeom prst="rect">
            <a:avLst/>
          </a:prstGeom>
          <a:noFill/>
        </p:spPr>
        <p:txBody>
          <a:bodyPr wrap="square" bIns="71755" rtlCol="0" anchor="t">
            <a:spAutoFit/>
          </a:bodyPr>
          <a:p>
            <a:pPr indent="0" fontAlgn="auto">
              <a:lnSpc>
                <a:spcPct val="115000"/>
              </a:lnSpc>
              <a:spcAft>
                <a:spcPts val="600"/>
              </a:spcAft>
            </a:pPr>
            <a:r>
              <a:rPr lang="zh-CN" altLang="en-US" b="1">
                <a:sym typeface="+mn-ea"/>
              </a:rPr>
              <a:t>除路径规划外的任务：</a:t>
            </a:r>
            <a:endParaRPr lang="zh-CN" altLang="en-US" b="1">
              <a:latin typeface="微软雅黑" panose="020B0503020204020204" charset="-122"/>
              <a:ea typeface="微软雅黑" panose="020B0503020204020204" charset="-122"/>
              <a:cs typeface="微软雅黑" panose="020B0503020204020204" charset="-122"/>
            </a:endParaRPr>
          </a:p>
        </p:txBody>
      </p:sp>
      <p:sp>
        <p:nvSpPr>
          <p:cNvPr id="2" name="文本框 1"/>
          <p:cNvSpPr txBox="1"/>
          <p:nvPr>
            <p:custDataLst>
              <p:tags r:id="rId10"/>
            </p:custDataLst>
          </p:nvPr>
        </p:nvSpPr>
        <p:spPr>
          <a:xfrm>
            <a:off x="670560" y="3136265"/>
            <a:ext cx="2784475" cy="434975"/>
          </a:xfrm>
          <a:prstGeom prst="rect">
            <a:avLst/>
          </a:prstGeom>
          <a:noFill/>
        </p:spPr>
        <p:txBody>
          <a:bodyPr wrap="square" bIns="71755" rtlCol="0" anchor="t">
            <a:spAutoFit/>
          </a:bodyPr>
          <a:p>
            <a:pPr indent="0" fontAlgn="auto">
              <a:lnSpc>
                <a:spcPct val="115000"/>
              </a:lnSpc>
              <a:spcAft>
                <a:spcPts val="600"/>
              </a:spcAft>
            </a:pPr>
            <a:r>
              <a:rPr lang="en-US" altLang="zh-CN">
                <a:latin typeface="微软雅黑" panose="020B0503020204020204" charset="-122"/>
                <a:ea typeface="微软雅黑" panose="020B0503020204020204" charset="-122"/>
                <a:cs typeface="微软雅黑" panose="020B0503020204020204" charset="-122"/>
              </a:rPr>
              <a:t>“</a:t>
            </a:r>
            <a:r>
              <a:rPr lang="zh-CN" altLang="en-US">
                <a:latin typeface="微软雅黑" panose="020B0503020204020204" charset="-122"/>
                <a:ea typeface="微软雅黑" panose="020B0503020204020204" charset="-122"/>
                <a:cs typeface="微软雅黑" panose="020B0503020204020204" charset="-122"/>
              </a:rPr>
              <a:t>最终答案是向右转</a:t>
            </a:r>
            <a:r>
              <a:rPr lang="en-US" altLang="zh-CN">
                <a:latin typeface="微软雅黑" panose="020B0503020204020204" charset="-122"/>
                <a:ea typeface="微软雅黑" panose="020B0503020204020204" charset="-122"/>
                <a:cs typeface="微软雅黑" panose="020B0503020204020204" charset="-122"/>
              </a:rPr>
              <a:t>3</a:t>
            </a:r>
            <a:r>
              <a:rPr lang="zh-CN" altLang="en-US">
                <a:latin typeface="微软雅黑" panose="020B0503020204020204" charset="-122"/>
                <a:ea typeface="微软雅黑" panose="020B0503020204020204" charset="-122"/>
                <a:cs typeface="微软雅黑" panose="020B0503020204020204" charset="-122"/>
              </a:rPr>
              <a:t>次</a:t>
            </a:r>
            <a:r>
              <a:rPr lang="en-US" altLang="zh-CN">
                <a:latin typeface="微软雅黑" panose="020B0503020204020204" charset="-122"/>
                <a:ea typeface="微软雅黑" panose="020B0503020204020204" charset="-122"/>
                <a:cs typeface="微软雅黑" panose="020B0503020204020204" charset="-122"/>
              </a:rPr>
              <a:t>”</a:t>
            </a:r>
            <a:endParaRPr lang="en-US" altLang="zh-CN">
              <a:latin typeface="微软雅黑" panose="020B0503020204020204" charset="-122"/>
              <a:ea typeface="微软雅黑" panose="020B0503020204020204" charset="-122"/>
              <a:cs typeface="微软雅黑" panose="020B0503020204020204" charset="-122"/>
            </a:endParaRPr>
          </a:p>
        </p:txBody>
      </p:sp>
      <p:cxnSp>
        <p:nvCxnSpPr>
          <p:cNvPr id="3" name="直接箭头连接符 2"/>
          <p:cNvCxnSpPr/>
          <p:nvPr>
            <p:custDataLst>
              <p:tags r:id="rId11"/>
            </p:custDataLst>
          </p:nvPr>
        </p:nvCxnSpPr>
        <p:spPr>
          <a:xfrm flipV="1">
            <a:off x="3495675" y="3344545"/>
            <a:ext cx="1141730" cy="10160"/>
          </a:xfrm>
          <a:prstGeom prst="straightConnector1">
            <a:avLst/>
          </a:prstGeom>
          <a:ln>
            <a:solidFill>
              <a:srgbClr val="2F5597"/>
            </a:solidFill>
            <a:tailEnd type="arrow"/>
          </a:ln>
        </p:spPr>
        <p:style>
          <a:lnRef idx="2">
            <a:schemeClr val="accent1"/>
          </a:lnRef>
          <a:fillRef idx="0">
            <a:srgbClr val="FFFFFF"/>
          </a:fillRef>
          <a:effectRef idx="0">
            <a:srgbClr val="FFFFFF"/>
          </a:effectRef>
          <a:fontRef idx="minor">
            <a:schemeClr val="tx1"/>
          </a:fontRef>
        </p:style>
      </p:cxnSp>
      <p:sp>
        <p:nvSpPr>
          <p:cNvPr id="5" name="文本框 4"/>
          <p:cNvSpPr txBox="1"/>
          <p:nvPr>
            <p:custDataLst>
              <p:tags r:id="rId12"/>
            </p:custDataLst>
          </p:nvPr>
        </p:nvSpPr>
        <p:spPr>
          <a:xfrm>
            <a:off x="4759325" y="3124200"/>
            <a:ext cx="2728595" cy="434975"/>
          </a:xfrm>
          <a:prstGeom prst="rect">
            <a:avLst/>
          </a:prstGeom>
          <a:noFill/>
        </p:spPr>
        <p:txBody>
          <a:bodyPr wrap="square" bIns="71755" rtlCol="0" anchor="t">
            <a:spAutoFit/>
          </a:bodyPr>
          <a:p>
            <a:pPr indent="0" fontAlgn="auto">
              <a:lnSpc>
                <a:spcPct val="115000"/>
              </a:lnSpc>
              <a:spcAft>
                <a:spcPts val="600"/>
              </a:spcAft>
            </a:pPr>
            <a:r>
              <a:rPr lang="zh-CN" altLang="en-US">
                <a:latin typeface="微软雅黑" panose="020B0503020204020204" charset="-122"/>
                <a:ea typeface="微软雅黑" panose="020B0503020204020204" charset="-122"/>
                <a:cs typeface="微软雅黑" panose="020B0503020204020204" charset="-122"/>
              </a:rPr>
              <a:t>提取</a:t>
            </a:r>
            <a:r>
              <a:rPr lang="en-US" altLang="zh-CN">
                <a:latin typeface="微软雅黑" panose="020B0503020204020204" charset="-122"/>
                <a:ea typeface="微软雅黑" panose="020B0503020204020204" charset="-122"/>
                <a:cs typeface="微软雅黑" panose="020B0503020204020204" charset="-122"/>
              </a:rPr>
              <a:t>“</a:t>
            </a:r>
            <a:r>
              <a:rPr lang="zh-CN" altLang="en-US">
                <a:latin typeface="微软雅黑" panose="020B0503020204020204" charset="-122"/>
                <a:ea typeface="微软雅黑" panose="020B0503020204020204" charset="-122"/>
                <a:cs typeface="微软雅黑" panose="020B0503020204020204" charset="-122"/>
              </a:rPr>
              <a:t>最终答案是右右右</a:t>
            </a:r>
            <a:r>
              <a:rPr lang="en-US" altLang="zh-CN">
                <a:latin typeface="微软雅黑" panose="020B0503020204020204" charset="-122"/>
                <a:ea typeface="微软雅黑" panose="020B0503020204020204" charset="-122"/>
                <a:cs typeface="微软雅黑" panose="020B0503020204020204" charset="-122"/>
              </a:rPr>
              <a:t>”</a:t>
            </a:r>
            <a:endParaRPr lang="en-US" altLang="zh-CN">
              <a:latin typeface="微软雅黑" panose="020B0503020204020204" charset="-122"/>
              <a:ea typeface="微软雅黑" panose="020B0503020204020204" charset="-122"/>
              <a:cs typeface="微软雅黑" panose="020B0503020204020204" charset="-122"/>
            </a:endParaRPr>
          </a:p>
        </p:txBody>
      </p:sp>
      <p:sp>
        <p:nvSpPr>
          <p:cNvPr id="6" name="文本框 5"/>
          <p:cNvSpPr txBox="1"/>
          <p:nvPr>
            <p:custDataLst>
              <p:tags r:id="rId13"/>
            </p:custDataLst>
          </p:nvPr>
        </p:nvSpPr>
        <p:spPr>
          <a:xfrm>
            <a:off x="3507740" y="2870200"/>
            <a:ext cx="1304925" cy="434975"/>
          </a:xfrm>
          <a:prstGeom prst="rect">
            <a:avLst/>
          </a:prstGeom>
          <a:noFill/>
        </p:spPr>
        <p:txBody>
          <a:bodyPr wrap="square" bIns="71755" rtlCol="0" anchor="t">
            <a:spAutoFit/>
          </a:bodyPr>
          <a:p>
            <a:pPr indent="0" fontAlgn="auto">
              <a:lnSpc>
                <a:spcPct val="115000"/>
              </a:lnSpc>
              <a:spcAft>
                <a:spcPts val="600"/>
              </a:spcAft>
            </a:pPr>
            <a:r>
              <a:rPr lang="zh-CN" altLang="en-US">
                <a:latin typeface="微软雅黑" panose="020B0503020204020204" charset="-122"/>
                <a:ea typeface="微软雅黑" panose="020B0503020204020204" charset="-122"/>
                <a:cs typeface="微软雅黑" panose="020B0503020204020204" charset="-122"/>
              </a:rPr>
              <a:t>模式匹配</a:t>
            </a:r>
            <a:endParaRPr lang="zh-CN" altLang="en-US">
              <a:latin typeface="微软雅黑" panose="020B0503020204020204" charset="-122"/>
              <a:ea typeface="微软雅黑" panose="020B0503020204020204" charset="-122"/>
              <a:cs typeface="微软雅黑" panose="020B0503020204020204" charset="-122"/>
            </a:endParaRPr>
          </a:p>
        </p:txBody>
      </p:sp>
      <p:cxnSp>
        <p:nvCxnSpPr>
          <p:cNvPr id="23" name="直接箭头连接符 22"/>
          <p:cNvCxnSpPr/>
          <p:nvPr>
            <p:custDataLst>
              <p:tags r:id="rId14"/>
            </p:custDataLst>
          </p:nvPr>
        </p:nvCxnSpPr>
        <p:spPr>
          <a:xfrm flipV="1">
            <a:off x="7599045" y="3375660"/>
            <a:ext cx="1141730" cy="10160"/>
          </a:xfrm>
          <a:prstGeom prst="straightConnector1">
            <a:avLst/>
          </a:prstGeom>
          <a:ln>
            <a:solidFill>
              <a:srgbClr val="2F5597"/>
            </a:solidFill>
            <a:tailEnd type="arrow"/>
          </a:ln>
        </p:spPr>
        <p:style>
          <a:lnRef idx="2">
            <a:schemeClr val="accent1"/>
          </a:lnRef>
          <a:fillRef idx="0">
            <a:srgbClr val="FFFFFF"/>
          </a:fillRef>
          <a:effectRef idx="0">
            <a:srgbClr val="FFFFFF"/>
          </a:effectRef>
          <a:fontRef idx="minor">
            <a:schemeClr val="tx1"/>
          </a:fontRef>
        </p:style>
      </p:cxnSp>
      <p:sp>
        <p:nvSpPr>
          <p:cNvPr id="24" name="文本框 23"/>
          <p:cNvSpPr txBox="1"/>
          <p:nvPr>
            <p:custDataLst>
              <p:tags r:id="rId15"/>
            </p:custDataLst>
          </p:nvPr>
        </p:nvSpPr>
        <p:spPr>
          <a:xfrm>
            <a:off x="9064625" y="3155315"/>
            <a:ext cx="1211580" cy="434975"/>
          </a:xfrm>
          <a:prstGeom prst="rect">
            <a:avLst/>
          </a:prstGeom>
          <a:noFill/>
        </p:spPr>
        <p:txBody>
          <a:bodyPr wrap="square" bIns="71755" rtlCol="0" anchor="t">
            <a:spAutoFit/>
          </a:bodyPr>
          <a:p>
            <a:pPr indent="0" fontAlgn="auto">
              <a:lnSpc>
                <a:spcPct val="115000"/>
              </a:lnSpc>
              <a:spcAft>
                <a:spcPts val="600"/>
              </a:spcAft>
            </a:pPr>
            <a:r>
              <a:rPr lang="zh-CN" b="1">
                <a:solidFill>
                  <a:schemeClr val="accent4"/>
                </a:solidFill>
                <a:latin typeface="微软雅黑" panose="020B0503020204020204" charset="-122"/>
                <a:ea typeface="微软雅黑" panose="020B0503020204020204" charset="-122"/>
                <a:cs typeface="微软雅黑" panose="020B0503020204020204" charset="-122"/>
              </a:rPr>
              <a:t>正确</a:t>
            </a:r>
            <a:endParaRPr lang="zh-CN" b="1">
              <a:solidFill>
                <a:schemeClr val="accent4"/>
              </a:solidFill>
              <a:latin typeface="微软雅黑" panose="020B0503020204020204" charset="-122"/>
              <a:ea typeface="微软雅黑" panose="020B0503020204020204" charset="-122"/>
              <a:cs typeface="微软雅黑" panose="020B0503020204020204" charset="-122"/>
            </a:endParaRPr>
          </a:p>
        </p:txBody>
      </p:sp>
      <p:sp>
        <p:nvSpPr>
          <p:cNvPr id="25" name="文本框 24"/>
          <p:cNvSpPr txBox="1"/>
          <p:nvPr>
            <p:custDataLst>
              <p:tags r:id="rId16"/>
            </p:custDataLst>
          </p:nvPr>
        </p:nvSpPr>
        <p:spPr>
          <a:xfrm>
            <a:off x="7611110" y="2901315"/>
            <a:ext cx="1304925" cy="434975"/>
          </a:xfrm>
          <a:prstGeom prst="rect">
            <a:avLst/>
          </a:prstGeom>
          <a:noFill/>
        </p:spPr>
        <p:txBody>
          <a:bodyPr wrap="square" bIns="71755" rtlCol="0" anchor="t">
            <a:spAutoFit/>
          </a:bodyPr>
          <a:p>
            <a:pPr indent="0" fontAlgn="auto">
              <a:lnSpc>
                <a:spcPct val="115000"/>
              </a:lnSpc>
              <a:spcAft>
                <a:spcPts val="600"/>
              </a:spcAft>
            </a:pPr>
            <a:r>
              <a:rPr lang="zh-CN" altLang="en-US">
                <a:latin typeface="微软雅黑" panose="020B0503020204020204" charset="-122"/>
                <a:ea typeface="微软雅黑" panose="020B0503020204020204" charset="-122"/>
                <a:cs typeface="微软雅黑" panose="020B0503020204020204" charset="-122"/>
              </a:rPr>
              <a:t>子串匹配</a:t>
            </a:r>
            <a:endParaRPr lang="zh-CN" altLang="en-US">
              <a:latin typeface="微软雅黑" panose="020B0503020204020204" charset="-122"/>
              <a:ea typeface="微软雅黑" panose="020B0503020204020204" charset="-122"/>
              <a:cs typeface="微软雅黑" panose="020B0503020204020204" charset="-122"/>
            </a:endParaRPr>
          </a:p>
        </p:txBody>
      </p:sp>
      <p:sp>
        <p:nvSpPr>
          <p:cNvPr id="27" name="文本框 26"/>
          <p:cNvSpPr txBox="1"/>
          <p:nvPr>
            <p:custDataLst>
              <p:tags r:id="rId17"/>
            </p:custDataLst>
          </p:nvPr>
        </p:nvSpPr>
        <p:spPr>
          <a:xfrm>
            <a:off x="7357745" y="3590290"/>
            <a:ext cx="2305685" cy="434975"/>
          </a:xfrm>
          <a:prstGeom prst="rect">
            <a:avLst/>
          </a:prstGeom>
          <a:noFill/>
        </p:spPr>
        <p:txBody>
          <a:bodyPr wrap="square" bIns="71755" rtlCol="0" anchor="t">
            <a:spAutoFit/>
          </a:bodyPr>
          <a:p>
            <a:pPr indent="0" fontAlgn="auto">
              <a:lnSpc>
                <a:spcPct val="115000"/>
              </a:lnSpc>
              <a:spcAft>
                <a:spcPts val="600"/>
              </a:spcAft>
            </a:pPr>
            <a:r>
              <a:rPr lang="zh-CN" altLang="en-US">
                <a:latin typeface="微软雅黑" panose="020B0503020204020204" charset="-122"/>
                <a:ea typeface="微软雅黑" panose="020B0503020204020204" charset="-122"/>
                <a:cs typeface="微软雅黑" panose="020B0503020204020204" charset="-122"/>
              </a:rPr>
              <a:t>正确答案：右右右</a:t>
            </a:r>
            <a:endParaRPr lang="zh-CN" altLang="en-US">
              <a:latin typeface="微软雅黑" panose="020B0503020204020204" charset="-122"/>
              <a:ea typeface="微软雅黑" panose="020B0503020204020204" charset="-122"/>
              <a:cs typeface="微软雅黑" panose="020B0503020204020204" charset="-122"/>
            </a:endParaRPr>
          </a:p>
        </p:txBody>
      </p:sp>
      <p:cxnSp>
        <p:nvCxnSpPr>
          <p:cNvPr id="29" name="直接箭头连接符 28"/>
          <p:cNvCxnSpPr/>
          <p:nvPr>
            <p:custDataLst>
              <p:tags r:id="rId18"/>
            </p:custDataLst>
          </p:nvPr>
        </p:nvCxnSpPr>
        <p:spPr>
          <a:xfrm>
            <a:off x="5403215" y="2237105"/>
            <a:ext cx="2189480" cy="781050"/>
          </a:xfrm>
          <a:prstGeom prst="straightConnector1">
            <a:avLst/>
          </a:prstGeom>
          <a:ln>
            <a:solidFill>
              <a:srgbClr val="2F5597"/>
            </a:solidFill>
            <a:tailEnd type="arrow"/>
          </a:ln>
        </p:spPr>
        <p:style>
          <a:lnRef idx="2">
            <a:schemeClr val="accent1"/>
          </a:lnRef>
          <a:fillRef idx="0">
            <a:srgbClr val="FFFFFF"/>
          </a:fillRef>
          <a:effectRef idx="0">
            <a:srgbClr val="FFFFFF"/>
          </a:effectRef>
          <a:fontRef idx="minor">
            <a:schemeClr val="tx1"/>
          </a:fontRef>
        </p:style>
      </p:cxnSp>
      <p:cxnSp>
        <p:nvCxnSpPr>
          <p:cNvPr id="30" name="直接箭头连接符 29"/>
          <p:cNvCxnSpPr>
            <a:endCxn id="5" idx="0"/>
          </p:cNvCxnSpPr>
          <p:nvPr>
            <p:custDataLst>
              <p:tags r:id="rId19"/>
            </p:custDataLst>
          </p:nvPr>
        </p:nvCxnSpPr>
        <p:spPr>
          <a:xfrm flipH="1">
            <a:off x="6123940" y="2391410"/>
            <a:ext cx="533400" cy="732790"/>
          </a:xfrm>
          <a:prstGeom prst="straightConnector1">
            <a:avLst/>
          </a:prstGeom>
          <a:ln>
            <a:solidFill>
              <a:srgbClr val="2F5597"/>
            </a:solidFill>
            <a:tailEnd type="arrow"/>
          </a:ln>
        </p:spPr>
        <p:style>
          <a:lnRef idx="2">
            <a:schemeClr val="accent1"/>
          </a:lnRef>
          <a:fillRef idx="0">
            <a:srgbClr val="FFFFFF"/>
          </a:fillRef>
          <a:effectRef idx="0">
            <a:srgbClr val="FFFFFF"/>
          </a:effectRef>
          <a:fontRef idx="minor">
            <a:schemeClr val="tx1"/>
          </a:fontRef>
        </p:style>
      </p:cxnSp>
      <p:cxnSp>
        <p:nvCxnSpPr>
          <p:cNvPr id="31" name="曲线连接符 30"/>
          <p:cNvCxnSpPr>
            <a:endCxn id="27" idx="2"/>
          </p:cNvCxnSpPr>
          <p:nvPr>
            <p:custDataLst>
              <p:tags r:id="rId20"/>
            </p:custDataLst>
          </p:nvPr>
        </p:nvCxnSpPr>
        <p:spPr>
          <a:xfrm rot="5400000">
            <a:off x="7722235" y="3054985"/>
            <a:ext cx="1758950" cy="181610"/>
          </a:xfrm>
          <a:prstGeom prst="curvedConnector5">
            <a:avLst>
              <a:gd name="adj1" fmla="val 37653"/>
              <a:gd name="adj2" fmla="val -1350699"/>
              <a:gd name="adj3" fmla="val 113538"/>
            </a:avLst>
          </a:prstGeom>
          <a:ln>
            <a:solidFill>
              <a:srgbClr val="2F5597"/>
            </a:solidFill>
            <a:tailEnd type="arrow"/>
          </a:ln>
        </p:spPr>
        <p:style>
          <a:lnRef idx="2">
            <a:schemeClr val="accent1"/>
          </a:lnRef>
          <a:fillRef idx="0">
            <a:srgbClr val="FFFFFF"/>
          </a:fillRef>
          <a:effectRef idx="0">
            <a:srgbClr val="FFFFFF"/>
          </a:effectRef>
          <a:fontRef idx="minor">
            <a:schemeClr val="tx1"/>
          </a:fontRef>
        </p:style>
      </p:cxnSp>
      <p:sp>
        <p:nvSpPr>
          <p:cNvPr id="32" name="文本框 31"/>
          <p:cNvSpPr txBox="1"/>
          <p:nvPr>
            <p:custDataLst>
              <p:tags r:id="rId21"/>
            </p:custDataLst>
          </p:nvPr>
        </p:nvSpPr>
        <p:spPr>
          <a:xfrm>
            <a:off x="943610" y="3974465"/>
            <a:ext cx="2547620" cy="434975"/>
          </a:xfrm>
          <a:prstGeom prst="rect">
            <a:avLst/>
          </a:prstGeom>
          <a:noFill/>
        </p:spPr>
        <p:txBody>
          <a:bodyPr wrap="square" bIns="71755" rtlCol="0" anchor="t">
            <a:spAutoFit/>
          </a:bodyPr>
          <a:p>
            <a:pPr indent="0" fontAlgn="auto">
              <a:lnSpc>
                <a:spcPct val="115000"/>
              </a:lnSpc>
              <a:spcAft>
                <a:spcPts val="600"/>
              </a:spcAft>
            </a:pPr>
            <a:r>
              <a:rPr lang="zh-CN" altLang="en-US" b="1">
                <a:sym typeface="+mn-ea"/>
              </a:rPr>
              <a:t>路径规划任务：</a:t>
            </a:r>
            <a:endParaRPr lang="zh-CN" altLang="en-US" b="1">
              <a:latin typeface="微软雅黑" panose="020B0503020204020204" charset="-122"/>
              <a:ea typeface="微软雅黑" panose="020B0503020204020204" charset="-122"/>
              <a:cs typeface="微软雅黑" panose="020B0503020204020204" charset="-122"/>
            </a:endParaRPr>
          </a:p>
        </p:txBody>
      </p:sp>
      <p:sp>
        <p:nvSpPr>
          <p:cNvPr id="33" name="文本框 32"/>
          <p:cNvSpPr txBox="1"/>
          <p:nvPr/>
        </p:nvSpPr>
        <p:spPr>
          <a:xfrm>
            <a:off x="1093470" y="4652010"/>
            <a:ext cx="9308465" cy="1619885"/>
          </a:xfrm>
          <a:prstGeom prst="rect">
            <a:avLst/>
          </a:prstGeom>
          <a:noFill/>
        </p:spPr>
        <p:txBody>
          <a:bodyPr wrap="square" bIns="71755" rtlCol="0" anchor="t">
            <a:spAutoFit/>
          </a:bodyPr>
          <a:p>
            <a:pPr indent="0" fontAlgn="auto">
              <a:lnSpc>
                <a:spcPct val="115000"/>
              </a:lnSpc>
              <a:spcAft>
                <a:spcPts val="600"/>
              </a:spcAft>
            </a:pPr>
            <a:r>
              <a:rPr lang="zh-CN" altLang="en-US">
                <a:latin typeface="微软雅黑" panose="020B0503020204020204" charset="-122"/>
                <a:ea typeface="微软雅黑" panose="020B0503020204020204" charset="-122"/>
                <a:cs typeface="微软雅黑" panose="020B0503020204020204" charset="-122"/>
              </a:rPr>
              <a:t>指令过滤：</a:t>
            </a:r>
            <a:endParaRPr lang="zh-CN" altLang="en-US">
              <a:latin typeface="微软雅黑" panose="020B0503020204020204" charset="-122"/>
              <a:ea typeface="微软雅黑" panose="020B0503020204020204" charset="-122"/>
              <a:cs typeface="微软雅黑" panose="020B0503020204020204" charset="-122"/>
            </a:endParaRPr>
          </a:p>
          <a:p>
            <a:pPr indent="0" fontAlgn="auto">
              <a:lnSpc>
                <a:spcPct val="115000"/>
              </a:lnSpc>
              <a:spcAft>
                <a:spcPts val="600"/>
              </a:spcAft>
            </a:pPr>
            <a:r>
              <a:rPr lang="en-US" altLang="zh-CN">
                <a:latin typeface="微软雅黑" panose="020B0503020204020204" charset="-122"/>
                <a:ea typeface="微软雅黑" panose="020B0503020204020204" charset="-122"/>
                <a:cs typeface="微软雅黑" panose="020B0503020204020204" charset="-122"/>
              </a:rPr>
              <a:t>​​100</a:t>
            </a:r>
            <a:r>
              <a:rPr lang="zh-CN" altLang="en-US">
                <a:latin typeface="微软雅黑" panose="020B0503020204020204" charset="-122"/>
                <a:ea typeface="微软雅黑" panose="020B0503020204020204" charset="-122"/>
                <a:cs typeface="微软雅黑" panose="020B0503020204020204" charset="-122"/>
              </a:rPr>
              <a:t>条阈值</a:t>
            </a:r>
            <a:r>
              <a:rPr lang="en-US" altLang="zh-CN">
                <a:latin typeface="微软雅黑" panose="020B0503020204020204" charset="-122"/>
                <a:ea typeface="微软雅黑" panose="020B0503020204020204" charset="-122"/>
                <a:cs typeface="微软雅黑" panose="020B0503020204020204" charset="-122"/>
              </a:rPr>
              <a:t>​​</a:t>
            </a:r>
            <a:r>
              <a:rPr lang="zh-CN" altLang="en-US">
                <a:latin typeface="微软雅黑" panose="020B0503020204020204" charset="-122"/>
                <a:ea typeface="微软雅黑" panose="020B0503020204020204" charset="-122"/>
                <a:cs typeface="微软雅黑" panose="020B0503020204020204" charset="-122"/>
              </a:rPr>
              <a:t>：基于实验数据分析，超过此长度的指令序列多属于无效循环</a:t>
            </a:r>
            <a:endParaRPr lang="zh-CN" altLang="en-US">
              <a:latin typeface="微软雅黑" panose="020B0503020204020204" charset="-122"/>
              <a:ea typeface="微软雅黑" panose="020B0503020204020204" charset="-122"/>
              <a:cs typeface="微软雅黑" panose="020B0503020204020204" charset="-122"/>
            </a:endParaRPr>
          </a:p>
          <a:p>
            <a:pPr indent="0" fontAlgn="auto">
              <a:lnSpc>
                <a:spcPct val="115000"/>
              </a:lnSpc>
              <a:spcAft>
                <a:spcPts val="600"/>
              </a:spcAft>
            </a:pPr>
            <a:r>
              <a:rPr lang="en-US" altLang="zh-CN">
                <a:latin typeface="微软雅黑" panose="020B0503020204020204" charset="-122"/>
                <a:ea typeface="微软雅黑" panose="020B0503020204020204" charset="-122"/>
                <a:cs typeface="微软雅黑" panose="020B0503020204020204" charset="-122"/>
              </a:rPr>
              <a:t>​​</a:t>
            </a:r>
            <a:r>
              <a:rPr lang="zh-CN" altLang="en-US">
                <a:latin typeface="微软雅黑" panose="020B0503020204020204" charset="-122"/>
                <a:ea typeface="微软雅黑" panose="020B0503020204020204" charset="-122"/>
                <a:cs typeface="微软雅黑" panose="020B0503020204020204" charset="-122"/>
              </a:rPr>
              <a:t>归一化处理</a:t>
            </a:r>
            <a:r>
              <a:rPr lang="en-US" altLang="zh-CN">
                <a:latin typeface="微软雅黑" panose="020B0503020204020204" charset="-122"/>
                <a:ea typeface="微软雅黑" panose="020B0503020204020204" charset="-122"/>
                <a:cs typeface="微软雅黑" panose="020B0503020204020204" charset="-122"/>
              </a:rPr>
              <a:t>​​</a:t>
            </a:r>
            <a:r>
              <a:rPr lang="zh-CN" altLang="en-US">
                <a:latin typeface="微软雅黑" panose="020B0503020204020204" charset="-122"/>
                <a:ea typeface="微软雅黑" panose="020B0503020204020204" charset="-122"/>
                <a:cs typeface="微软雅黑" panose="020B0503020204020204" charset="-122"/>
              </a:rPr>
              <a:t>：模拟执行指令序列，过滤无效动作（如撞墙后继续前进）</a:t>
            </a:r>
            <a:endParaRPr lang="zh-CN" altLang="en-US">
              <a:latin typeface="微软雅黑" panose="020B0503020204020204" charset="-122"/>
              <a:ea typeface="微软雅黑" panose="020B0503020204020204" charset="-122"/>
              <a:cs typeface="微软雅黑" panose="020B0503020204020204" charset="-122"/>
            </a:endParaRPr>
          </a:p>
          <a:p>
            <a:pPr indent="0" fontAlgn="auto">
              <a:lnSpc>
                <a:spcPct val="115000"/>
              </a:lnSpc>
              <a:spcAft>
                <a:spcPts val="600"/>
              </a:spcAft>
            </a:pPr>
            <a:r>
              <a:rPr lang="en-US" altLang="zh-CN">
                <a:latin typeface="微软雅黑" panose="020B0503020204020204" charset="-122"/>
                <a:ea typeface="微软雅黑" panose="020B0503020204020204" charset="-122"/>
                <a:cs typeface="微软雅黑" panose="020B0503020204020204" charset="-122"/>
              </a:rPr>
              <a:t>​​</a:t>
            </a:r>
            <a:r>
              <a:rPr lang="zh-CN" altLang="en-US">
                <a:latin typeface="微软雅黑" panose="020B0503020204020204" charset="-122"/>
                <a:ea typeface="微软雅黑" panose="020B0503020204020204" charset="-122"/>
                <a:cs typeface="微软雅黑" panose="020B0503020204020204" charset="-122"/>
              </a:rPr>
              <a:t>时序距离</a:t>
            </a:r>
            <a:r>
              <a:rPr lang="en-US" altLang="zh-CN">
                <a:latin typeface="微软雅黑" panose="020B0503020204020204" charset="-122"/>
                <a:ea typeface="微软雅黑" panose="020B0503020204020204" charset="-122"/>
                <a:cs typeface="微软雅黑" panose="020B0503020204020204" charset="-122"/>
              </a:rPr>
              <a:t>t​​</a:t>
            </a:r>
            <a:r>
              <a:rPr lang="zh-CN" altLang="en-US">
                <a:latin typeface="微软雅黑" panose="020B0503020204020204" charset="-122"/>
                <a:ea typeface="微软雅黑" panose="020B0503020204020204" charset="-122"/>
                <a:cs typeface="微软雅黑" panose="020B0503020204020204" charset="-122"/>
              </a:rPr>
              <a:t>：有效指令的实际执行步数，反映模型规划的真实有效性</a:t>
            </a:r>
            <a:endParaRPr lang="zh-CN" altLang="en-US">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000">
        <p159:morph option="byObject"/>
      </p:transition>
    </mc:Choice>
    <mc:Fallback>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custDataLst>
              <p:tags r:id="rId1"/>
            </p:custDataLst>
          </p:nvPr>
        </p:nvSpPr>
        <p:spPr>
          <a:xfrm>
            <a:off x="1410970" y="426720"/>
            <a:ext cx="3586480" cy="460375"/>
          </a:xfrm>
          <a:prstGeom prst="rect">
            <a:avLst/>
          </a:prstGeom>
          <a:noFill/>
        </p:spPr>
        <p:txBody>
          <a:bodyPr wrap="square" rtlCol="0">
            <a:spAutoFit/>
          </a:bodyPr>
          <a:p>
            <a:r>
              <a:rPr lang="zh-CN" altLang="en-US" sz="2400" b="1" dirty="0">
                <a:solidFill>
                  <a:srgbClr val="2F5597"/>
                </a:solidFill>
                <a:latin typeface="微软雅黑" panose="020B0503020204020204" charset="-122"/>
                <a:ea typeface="微软雅黑" panose="020B0503020204020204" charset="-122"/>
              </a:rPr>
              <a:t>实验</a:t>
            </a:r>
            <a:endParaRPr lang="zh-CN" altLang="en-US" sz="2400" b="1" dirty="0">
              <a:solidFill>
                <a:srgbClr val="2F5597"/>
              </a:solidFill>
              <a:latin typeface="微软雅黑" panose="020B0503020204020204" charset="-122"/>
              <a:ea typeface="微软雅黑" panose="020B0503020204020204" charset="-122"/>
            </a:endParaRPr>
          </a:p>
        </p:txBody>
      </p:sp>
      <p:grpSp>
        <p:nvGrpSpPr>
          <p:cNvPr id="14" name="组合 13"/>
          <p:cNvGrpSpPr/>
          <p:nvPr/>
        </p:nvGrpSpPr>
        <p:grpSpPr>
          <a:xfrm rot="0">
            <a:off x="676275" y="330200"/>
            <a:ext cx="10761345" cy="701040"/>
            <a:chOff x="1065" y="520"/>
            <a:chExt cx="16947" cy="1104"/>
          </a:xfrm>
        </p:grpSpPr>
        <p:cxnSp>
          <p:nvCxnSpPr>
            <p:cNvPr id="15" name="直接连接符 14"/>
            <p:cNvCxnSpPr/>
            <p:nvPr>
              <p:custDataLst>
                <p:tags r:id="rId2"/>
              </p:custDataLst>
            </p:nvPr>
          </p:nvCxnSpPr>
          <p:spPr>
            <a:xfrm flipV="1">
              <a:off x="1232" y="1513"/>
              <a:ext cx="16781" cy="0"/>
            </a:xfrm>
            <a:prstGeom prst="line">
              <a:avLst/>
            </a:prstGeom>
            <a:ln w="19050">
              <a:solidFill>
                <a:srgbClr val="2F5597"/>
              </a:solidFill>
            </a:ln>
          </p:spPr>
          <p:style>
            <a:lnRef idx="1">
              <a:schemeClr val="accent1"/>
            </a:lnRef>
            <a:fillRef idx="0">
              <a:schemeClr val="accent1"/>
            </a:fillRef>
            <a:effectRef idx="0">
              <a:schemeClr val="accent1"/>
            </a:effectRef>
            <a:fontRef idx="minor">
              <a:schemeClr val="tx1"/>
            </a:fontRef>
          </p:style>
        </p:cxnSp>
        <p:pic>
          <p:nvPicPr>
            <p:cNvPr id="16" name="图形 40" descr="教室"/>
            <p:cNvPicPr>
              <a:picLocks noChangeAspect="1"/>
            </p:cNvPicPr>
            <p:nvPr>
              <p:custDataLst>
                <p:tags r:id="rId3"/>
              </p:custDataLst>
            </p:nvPr>
          </p:nvPicPr>
          <p:blipFill>
            <a:blip r:embed="rId4">
              <a:extLst>
                <a:ext uri="{28A0092B-C50C-407E-A947-70E740481C1C}">
                  <a14:useLocalDpi xmlns:a14="http://schemas.microsoft.com/office/drawing/2010/main" val="0"/>
                </a:ext>
              </a:extLst>
            </a:blip>
            <a:stretch>
              <a:fillRect/>
            </a:stretch>
          </p:blipFill>
          <p:spPr>
            <a:xfrm>
              <a:off x="1065" y="520"/>
              <a:ext cx="1104" cy="1104"/>
            </a:xfrm>
            <a:prstGeom prst="rect">
              <a:avLst/>
            </a:prstGeom>
          </p:spPr>
        </p:pic>
      </p:grpSp>
      <p:grpSp>
        <p:nvGrpSpPr>
          <p:cNvPr id="35" name="组合 34"/>
          <p:cNvGrpSpPr/>
          <p:nvPr/>
        </p:nvGrpSpPr>
        <p:grpSpPr>
          <a:xfrm>
            <a:off x="1804035" y="306705"/>
            <a:ext cx="9727565" cy="586105"/>
            <a:chOff x="2177" y="488"/>
            <a:chExt cx="15319" cy="923"/>
          </a:xfrm>
        </p:grpSpPr>
        <p:sp>
          <p:nvSpPr>
            <p:cNvPr id="4" name="矩形 3"/>
            <p:cNvSpPr/>
            <p:nvPr>
              <p:custDataLst>
                <p:tags r:id="rId5"/>
              </p:custDataLst>
            </p:nvPr>
          </p:nvSpPr>
          <p:spPr>
            <a:xfrm>
              <a:off x="2177" y="931"/>
              <a:ext cx="15319" cy="434"/>
            </a:xfrm>
            <a:prstGeom prst="rect">
              <a:avLst/>
            </a:prstGeom>
          </p:spPr>
          <p:txBody>
            <a:bodyPr wrap="square">
              <a:spAutoFit/>
            </a:bodyPr>
            <a:p>
              <a:pPr lvl="0" algn="r">
                <a:buClrTx/>
                <a:buSzTx/>
                <a:buFontTx/>
              </a:pPr>
              <a:r>
                <a:rPr lang="en-US" altLang="zh-CN" sz="1200" b="1" dirty="0">
                  <a:solidFill>
                    <a:srgbClr val="2F5597"/>
                  </a:solidFill>
                  <a:latin typeface="微软雅黑" panose="020B0503020204020204" charset="-122"/>
                  <a:ea typeface="微软雅黑" panose="020B0503020204020204" charset="-122"/>
                  <a:sym typeface="+mn-ea"/>
                </a:rPr>
                <a:t>Mind’s Eye of LLMs: Visualization-of-Thought Elicits Spatial Reasoning in Large Language Models</a:t>
              </a:r>
              <a:endParaRPr lang="en-US" altLang="zh-CN" sz="1200" b="1" dirty="0">
                <a:solidFill>
                  <a:srgbClr val="2F5597"/>
                </a:solidFill>
                <a:latin typeface="微软雅黑" panose="020B0503020204020204" charset="-122"/>
                <a:ea typeface="微软雅黑" panose="020B0503020204020204" charset="-122"/>
                <a:cs typeface="Arial" panose="020B0604020202020204" pitchFamily="34" charset="0"/>
                <a:sym typeface="+mn-ea"/>
              </a:endParaRPr>
            </a:p>
          </p:txBody>
        </p:sp>
        <p:sp>
          <p:nvSpPr>
            <p:cNvPr id="7" name="文本框 6"/>
            <p:cNvSpPr txBox="1"/>
            <p:nvPr>
              <p:custDataLst>
                <p:tags r:id="rId6"/>
              </p:custDataLst>
            </p:nvPr>
          </p:nvSpPr>
          <p:spPr>
            <a:xfrm>
              <a:off x="3264" y="488"/>
              <a:ext cx="14232" cy="923"/>
            </a:xfrm>
            <a:prstGeom prst="rect">
              <a:avLst/>
            </a:prstGeom>
            <a:noFill/>
          </p:spPr>
          <p:txBody>
            <a:bodyPr wrap="square" rtlCol="0" anchor="t">
              <a:spAutoFit/>
            </a:bodyPr>
            <a:p>
              <a:pPr indent="0" algn="r" fontAlgn="auto">
                <a:lnSpc>
                  <a:spcPct val="115000"/>
                </a:lnSpc>
              </a:pPr>
              <a:r>
                <a:rPr lang="zh-CN" sz="1400" b="1" dirty="0">
                  <a:solidFill>
                    <a:srgbClr val="2F5597"/>
                  </a:solidFill>
                  <a:latin typeface="+mj-ea"/>
                  <a:ea typeface="+mj-ea"/>
                  <a:sym typeface="+mn-ea"/>
                </a:rPr>
                <a:t>LLMs的心灵之眼：VoT激发LLMs的空间推理能力</a:t>
              </a:r>
              <a:endParaRPr lang="zh-CN" sz="1400" b="1" dirty="0">
                <a:solidFill>
                  <a:srgbClr val="2F5597"/>
                </a:solidFill>
                <a:latin typeface="+mj-ea"/>
                <a:ea typeface="+mj-ea"/>
                <a:sym typeface="+mn-ea"/>
              </a:endParaRPr>
            </a:p>
            <a:p>
              <a:pPr indent="0" algn="r" fontAlgn="auto">
                <a:lnSpc>
                  <a:spcPct val="115000"/>
                </a:lnSpc>
              </a:pPr>
              <a:endParaRPr sz="1400" b="1" dirty="0">
                <a:solidFill>
                  <a:srgbClr val="2F5597"/>
                </a:solidFill>
                <a:latin typeface="+mj-ea"/>
                <a:ea typeface="+mj-ea"/>
                <a:sym typeface="+mn-ea"/>
              </a:endParaRPr>
            </a:p>
          </p:txBody>
        </p:sp>
      </p:grpSp>
      <p:sp>
        <p:nvSpPr>
          <p:cNvPr id="22" name="文本框 21"/>
          <p:cNvSpPr txBox="1"/>
          <p:nvPr>
            <p:custDataLst>
              <p:tags r:id="rId7"/>
            </p:custDataLst>
          </p:nvPr>
        </p:nvSpPr>
        <p:spPr>
          <a:xfrm>
            <a:off x="782320" y="1315720"/>
            <a:ext cx="1373505" cy="398780"/>
          </a:xfrm>
          <a:prstGeom prst="rect">
            <a:avLst/>
          </a:prstGeom>
          <a:noFill/>
          <a:extLst>
            <a:ext uri="{909E8E84-426E-40DD-AFC4-6F175D3DCCD1}">
              <a14:hiddenFill xmlns:a14="http://schemas.microsoft.com/office/drawing/2010/main">
                <a:solidFill>
                  <a:schemeClr val="bg1"/>
                </a:solidFill>
              </a14:hiddenFill>
            </a:ext>
          </a:extLst>
        </p:spPr>
        <p:txBody>
          <a:bodyPr wrap="square" rIns="0" rtlCol="0">
            <a:spAutoFit/>
          </a:bodyPr>
          <a:p>
            <a:r>
              <a:rPr lang="zh-CN" altLang="en-US" sz="2000" b="1">
                <a:solidFill>
                  <a:srgbClr val="2F5597"/>
                </a:solidFill>
                <a:latin typeface="微软雅黑" panose="020B0503020204020204" charset="-122"/>
                <a:ea typeface="微软雅黑" panose="020B0503020204020204" charset="-122"/>
                <a:cs typeface="+mn-ea"/>
              </a:rPr>
              <a:t>评价基准</a:t>
            </a:r>
            <a:endParaRPr lang="zh-CN" altLang="en-US" sz="2000" b="1">
              <a:solidFill>
                <a:srgbClr val="2F5597"/>
              </a:solidFill>
              <a:latin typeface="微软雅黑" panose="020B0503020204020204" charset="-122"/>
              <a:ea typeface="微软雅黑" panose="020B0503020204020204" charset="-122"/>
              <a:cs typeface="+mn-ea"/>
            </a:endParaRPr>
          </a:p>
        </p:txBody>
      </p:sp>
      <p:pic>
        <p:nvPicPr>
          <p:cNvPr id="26" name="图片 25"/>
          <p:cNvPicPr>
            <a:picLocks noChangeAspect="1"/>
          </p:cNvPicPr>
          <p:nvPr/>
        </p:nvPicPr>
        <p:blipFill>
          <a:blip r:embed="rId8"/>
          <a:stretch>
            <a:fillRect/>
          </a:stretch>
        </p:blipFill>
        <p:spPr>
          <a:xfrm>
            <a:off x="3672205" y="1641475"/>
            <a:ext cx="5991225" cy="828675"/>
          </a:xfrm>
          <a:prstGeom prst="rect">
            <a:avLst/>
          </a:prstGeom>
        </p:spPr>
      </p:pic>
      <p:sp>
        <p:nvSpPr>
          <p:cNvPr id="28" name="文本框 27"/>
          <p:cNvSpPr txBox="1"/>
          <p:nvPr>
            <p:custDataLst>
              <p:tags r:id="rId9"/>
            </p:custDataLst>
          </p:nvPr>
        </p:nvSpPr>
        <p:spPr>
          <a:xfrm>
            <a:off x="863600" y="1866265"/>
            <a:ext cx="2547620" cy="434975"/>
          </a:xfrm>
          <a:prstGeom prst="rect">
            <a:avLst/>
          </a:prstGeom>
          <a:noFill/>
        </p:spPr>
        <p:txBody>
          <a:bodyPr wrap="square" bIns="71755" rtlCol="0" anchor="t">
            <a:spAutoFit/>
          </a:bodyPr>
          <a:p>
            <a:pPr indent="0" fontAlgn="auto">
              <a:lnSpc>
                <a:spcPct val="115000"/>
              </a:lnSpc>
              <a:spcAft>
                <a:spcPts val="600"/>
              </a:spcAft>
            </a:pPr>
            <a:r>
              <a:rPr lang="zh-CN" altLang="en-US" b="1">
                <a:sym typeface="+mn-ea"/>
              </a:rPr>
              <a:t>除路径规划外的任务：</a:t>
            </a:r>
            <a:endParaRPr lang="zh-CN" altLang="en-US" b="1">
              <a:latin typeface="微软雅黑" panose="020B0503020204020204" charset="-122"/>
              <a:ea typeface="微软雅黑" panose="020B0503020204020204" charset="-122"/>
              <a:cs typeface="微软雅黑" panose="020B0503020204020204" charset="-122"/>
            </a:endParaRPr>
          </a:p>
        </p:txBody>
      </p:sp>
      <p:sp>
        <p:nvSpPr>
          <p:cNvPr id="32" name="文本框 31"/>
          <p:cNvSpPr txBox="1"/>
          <p:nvPr>
            <p:custDataLst>
              <p:tags r:id="rId10"/>
            </p:custDataLst>
          </p:nvPr>
        </p:nvSpPr>
        <p:spPr>
          <a:xfrm>
            <a:off x="943610" y="2418080"/>
            <a:ext cx="2547620" cy="434975"/>
          </a:xfrm>
          <a:prstGeom prst="rect">
            <a:avLst/>
          </a:prstGeom>
          <a:noFill/>
        </p:spPr>
        <p:txBody>
          <a:bodyPr wrap="square" bIns="71755" rtlCol="0" anchor="t">
            <a:spAutoFit/>
          </a:bodyPr>
          <a:p>
            <a:pPr indent="0" fontAlgn="auto">
              <a:lnSpc>
                <a:spcPct val="115000"/>
              </a:lnSpc>
              <a:spcAft>
                <a:spcPts val="600"/>
              </a:spcAft>
            </a:pPr>
            <a:r>
              <a:rPr lang="zh-CN" altLang="en-US" b="1">
                <a:sym typeface="+mn-ea"/>
              </a:rPr>
              <a:t>路径规划任务：</a:t>
            </a:r>
            <a:endParaRPr lang="zh-CN" altLang="en-US" b="1">
              <a:latin typeface="微软雅黑" panose="020B0503020204020204" charset="-122"/>
              <a:ea typeface="微软雅黑" panose="020B0503020204020204" charset="-122"/>
              <a:cs typeface="微软雅黑" panose="020B0503020204020204" charset="-122"/>
            </a:endParaRPr>
          </a:p>
        </p:txBody>
      </p:sp>
      <p:sp>
        <p:nvSpPr>
          <p:cNvPr id="33" name="文本框 32"/>
          <p:cNvSpPr txBox="1"/>
          <p:nvPr/>
        </p:nvSpPr>
        <p:spPr>
          <a:xfrm>
            <a:off x="1093470" y="2987040"/>
            <a:ext cx="9308465" cy="1619885"/>
          </a:xfrm>
          <a:prstGeom prst="rect">
            <a:avLst/>
          </a:prstGeom>
          <a:noFill/>
        </p:spPr>
        <p:txBody>
          <a:bodyPr wrap="square" bIns="71755" rtlCol="0" anchor="t">
            <a:spAutoFit/>
          </a:bodyPr>
          <a:p>
            <a:pPr indent="0" fontAlgn="auto">
              <a:lnSpc>
                <a:spcPct val="115000"/>
              </a:lnSpc>
              <a:spcAft>
                <a:spcPts val="600"/>
              </a:spcAft>
            </a:pPr>
            <a:r>
              <a:rPr lang="zh-CN" altLang="en-US" b="1">
                <a:solidFill>
                  <a:schemeClr val="accent1"/>
                </a:solidFill>
                <a:latin typeface="微软雅黑" panose="020B0503020204020204" charset="-122"/>
                <a:ea typeface="微软雅黑" panose="020B0503020204020204" charset="-122"/>
                <a:cs typeface="微软雅黑" panose="020B0503020204020204" charset="-122"/>
              </a:rPr>
              <a:t>指令过滤：</a:t>
            </a:r>
            <a:endParaRPr lang="zh-CN" altLang="en-US" b="1">
              <a:solidFill>
                <a:schemeClr val="accent1"/>
              </a:solidFill>
              <a:latin typeface="微软雅黑" panose="020B0503020204020204" charset="-122"/>
              <a:ea typeface="微软雅黑" panose="020B0503020204020204" charset="-122"/>
              <a:cs typeface="微软雅黑" panose="020B0503020204020204" charset="-122"/>
            </a:endParaRPr>
          </a:p>
          <a:p>
            <a:pPr marL="285750" indent="-285750" fontAlgn="auto">
              <a:lnSpc>
                <a:spcPct val="115000"/>
              </a:lnSpc>
              <a:spcAft>
                <a:spcPts val="600"/>
              </a:spcAft>
              <a:buFont typeface="Arial" panose="020B0604020202020204" pitchFamily="34" charset="0"/>
              <a:buChar char="•"/>
            </a:pPr>
            <a:r>
              <a:rPr lang="en-US" altLang="zh-CN">
                <a:latin typeface="微软雅黑" panose="020B0503020204020204" charset="-122"/>
                <a:ea typeface="微软雅黑" panose="020B0503020204020204" charset="-122"/>
                <a:cs typeface="微软雅黑" panose="020B0503020204020204" charset="-122"/>
              </a:rPr>
              <a:t>​​100</a:t>
            </a:r>
            <a:r>
              <a:rPr lang="zh-CN" altLang="en-US">
                <a:latin typeface="微软雅黑" panose="020B0503020204020204" charset="-122"/>
                <a:ea typeface="微软雅黑" panose="020B0503020204020204" charset="-122"/>
                <a:cs typeface="微软雅黑" panose="020B0503020204020204" charset="-122"/>
              </a:rPr>
              <a:t>条阈值</a:t>
            </a:r>
            <a:r>
              <a:rPr lang="en-US" altLang="zh-CN">
                <a:latin typeface="微软雅黑" panose="020B0503020204020204" charset="-122"/>
                <a:ea typeface="微软雅黑" panose="020B0503020204020204" charset="-122"/>
                <a:cs typeface="微软雅黑" panose="020B0503020204020204" charset="-122"/>
              </a:rPr>
              <a:t>​​</a:t>
            </a:r>
            <a:r>
              <a:rPr lang="zh-CN" altLang="en-US">
                <a:latin typeface="微软雅黑" panose="020B0503020204020204" charset="-122"/>
                <a:ea typeface="微软雅黑" panose="020B0503020204020204" charset="-122"/>
                <a:cs typeface="微软雅黑" panose="020B0503020204020204" charset="-122"/>
              </a:rPr>
              <a:t>：基于实验数据分析，超过此长度的指令序列多属于无效循环</a:t>
            </a:r>
            <a:endParaRPr lang="zh-CN" altLang="en-US">
              <a:latin typeface="微软雅黑" panose="020B0503020204020204" charset="-122"/>
              <a:ea typeface="微软雅黑" panose="020B0503020204020204" charset="-122"/>
              <a:cs typeface="微软雅黑" panose="020B0503020204020204" charset="-122"/>
            </a:endParaRPr>
          </a:p>
          <a:p>
            <a:pPr marL="285750" indent="-285750" fontAlgn="auto">
              <a:lnSpc>
                <a:spcPct val="115000"/>
              </a:lnSpc>
              <a:spcAft>
                <a:spcPts val="600"/>
              </a:spcAft>
              <a:buFont typeface="Arial" panose="020B0604020202020204" pitchFamily="34" charset="0"/>
              <a:buChar char="•"/>
            </a:pPr>
            <a:r>
              <a:rPr lang="en-US" altLang="zh-CN">
                <a:latin typeface="微软雅黑" panose="020B0503020204020204" charset="-122"/>
                <a:ea typeface="微软雅黑" panose="020B0503020204020204" charset="-122"/>
                <a:cs typeface="微软雅黑" panose="020B0503020204020204" charset="-122"/>
              </a:rPr>
              <a:t>​​​​</a:t>
            </a:r>
            <a:r>
              <a:rPr lang="zh-CN" altLang="en-US">
                <a:latin typeface="微软雅黑" panose="020B0503020204020204" charset="-122"/>
                <a:ea typeface="微软雅黑" panose="020B0503020204020204" charset="-122"/>
                <a:cs typeface="微软雅黑" panose="020B0503020204020204" charset="-122"/>
              </a:rPr>
              <a:t>过滤无效动作：模拟执行指令序列，过滤无效动作（如撞墙后继续前进）</a:t>
            </a:r>
            <a:endParaRPr lang="zh-CN" altLang="en-US">
              <a:latin typeface="微软雅黑" panose="020B0503020204020204" charset="-122"/>
              <a:ea typeface="微软雅黑" panose="020B0503020204020204" charset="-122"/>
              <a:cs typeface="微软雅黑" panose="020B0503020204020204" charset="-122"/>
            </a:endParaRPr>
          </a:p>
          <a:p>
            <a:pPr marL="285750" indent="-285750" fontAlgn="auto">
              <a:lnSpc>
                <a:spcPct val="115000"/>
              </a:lnSpc>
              <a:spcAft>
                <a:spcPts val="600"/>
              </a:spcAft>
              <a:buFont typeface="Arial" panose="020B0604020202020204" pitchFamily="34" charset="0"/>
              <a:buChar char="•"/>
            </a:pPr>
            <a:r>
              <a:rPr lang="en-US" altLang="zh-CN">
                <a:latin typeface="微软雅黑" panose="020B0503020204020204" charset="-122"/>
                <a:ea typeface="微软雅黑" panose="020B0503020204020204" charset="-122"/>
                <a:cs typeface="微软雅黑" panose="020B0503020204020204" charset="-122"/>
              </a:rPr>
              <a:t>​​</a:t>
            </a:r>
            <a:r>
              <a:rPr lang="zh-CN" altLang="en-US">
                <a:latin typeface="微软雅黑" panose="020B0503020204020204" charset="-122"/>
                <a:ea typeface="微软雅黑" panose="020B0503020204020204" charset="-122"/>
                <a:cs typeface="微软雅黑" panose="020B0503020204020204" charset="-122"/>
              </a:rPr>
              <a:t>时序距离</a:t>
            </a:r>
            <a:r>
              <a:rPr lang="en-US" altLang="zh-CN">
                <a:latin typeface="微软雅黑" panose="020B0503020204020204" charset="-122"/>
                <a:ea typeface="微软雅黑" panose="020B0503020204020204" charset="-122"/>
                <a:cs typeface="微软雅黑" panose="020B0503020204020204" charset="-122"/>
              </a:rPr>
              <a:t>t​​</a:t>
            </a:r>
            <a:r>
              <a:rPr lang="zh-CN" altLang="en-US">
                <a:latin typeface="微软雅黑" panose="020B0503020204020204" charset="-122"/>
                <a:ea typeface="微软雅黑" panose="020B0503020204020204" charset="-122"/>
                <a:cs typeface="微软雅黑" panose="020B0503020204020204" charset="-122"/>
              </a:rPr>
              <a:t>：有效指令的实际执行步数，反映模型规划的真实有效性</a:t>
            </a:r>
            <a:endParaRPr lang="zh-CN" altLang="en-US">
              <a:latin typeface="微软雅黑" panose="020B0503020204020204" charset="-122"/>
              <a:ea typeface="微软雅黑" panose="020B0503020204020204" charset="-122"/>
              <a:cs typeface="微软雅黑" panose="020B0503020204020204" charset="-122"/>
            </a:endParaRPr>
          </a:p>
        </p:txBody>
      </p:sp>
      <p:sp>
        <p:nvSpPr>
          <p:cNvPr id="8" name="文本框 7"/>
          <p:cNvSpPr txBox="1"/>
          <p:nvPr/>
        </p:nvSpPr>
        <p:spPr>
          <a:xfrm>
            <a:off x="1242060" y="4963160"/>
            <a:ext cx="6076950" cy="434975"/>
          </a:xfrm>
          <a:prstGeom prst="rect">
            <a:avLst/>
          </a:prstGeom>
          <a:noFill/>
        </p:spPr>
        <p:txBody>
          <a:bodyPr wrap="square" bIns="71755" rtlCol="0" anchor="t">
            <a:spAutoFit/>
          </a:bodyPr>
          <a:p>
            <a:pPr indent="0" fontAlgn="auto">
              <a:lnSpc>
                <a:spcPct val="115000"/>
              </a:lnSpc>
              <a:spcAft>
                <a:spcPts val="600"/>
              </a:spcAft>
            </a:pPr>
            <a:r>
              <a:rPr lang="zh-CN" altLang="en-US">
                <a:latin typeface="微软雅黑" panose="020B0503020204020204" charset="-122"/>
                <a:ea typeface="微软雅黑" panose="020B0503020204020204" charset="-122"/>
                <a:cs typeface="微软雅黑" panose="020B0503020204020204" charset="-122"/>
              </a:rPr>
              <a:t>给定包含</a:t>
            </a:r>
            <a:r>
              <a:rPr lang="en-US" altLang="zh-CN">
                <a:latin typeface="微软雅黑" panose="020B0503020204020204" charset="-122"/>
                <a:ea typeface="微软雅黑" panose="020B0503020204020204" charset="-122"/>
                <a:cs typeface="微软雅黑" panose="020B0503020204020204" charset="-122"/>
              </a:rPr>
              <a:t>n</a:t>
            </a:r>
            <a:r>
              <a:rPr lang="zh-CN" altLang="en-US">
                <a:latin typeface="微软雅黑" panose="020B0503020204020204" charset="-122"/>
                <a:ea typeface="微软雅黑" panose="020B0503020204020204" charset="-122"/>
                <a:cs typeface="微软雅黑" panose="020B0503020204020204" charset="-122"/>
              </a:rPr>
              <a:t>个地图的数据集和理论导航指令数</a:t>
            </a:r>
            <a:r>
              <a:rPr lang="en-US" altLang="zh-CN">
                <a:latin typeface="微软雅黑" panose="020B0503020204020204" charset="-122"/>
                <a:ea typeface="微软雅黑" panose="020B0503020204020204" charset="-122"/>
                <a:cs typeface="微软雅黑" panose="020B0503020204020204" charset="-122"/>
              </a:rPr>
              <a:t>k</a:t>
            </a:r>
            <a:r>
              <a:rPr lang="zh-CN" altLang="en-US">
                <a:latin typeface="微软雅黑" panose="020B0503020204020204" charset="-122"/>
                <a:ea typeface="微软雅黑" panose="020B0503020204020204" charset="-122"/>
                <a:cs typeface="微软雅黑" panose="020B0503020204020204" charset="-122"/>
              </a:rPr>
              <a:t>：</a:t>
            </a:r>
            <a:endParaRPr lang="zh-CN" altLang="en-US">
              <a:latin typeface="微软雅黑" panose="020B0503020204020204" charset="-122"/>
              <a:ea typeface="微软雅黑" panose="020B0503020204020204" charset="-122"/>
              <a:cs typeface="微软雅黑" panose="020B0503020204020204" charset="-122"/>
            </a:endParaRPr>
          </a:p>
        </p:txBody>
      </p:sp>
      <p:pic>
        <p:nvPicPr>
          <p:cNvPr id="11" name="图片 10"/>
          <p:cNvPicPr>
            <a:picLocks noChangeAspect="1"/>
          </p:cNvPicPr>
          <p:nvPr/>
        </p:nvPicPr>
        <p:blipFill>
          <a:blip r:embed="rId11"/>
          <a:stretch>
            <a:fillRect/>
          </a:stretch>
        </p:blipFill>
        <p:spPr>
          <a:xfrm>
            <a:off x="2922270" y="5446395"/>
            <a:ext cx="1247775" cy="533400"/>
          </a:xfrm>
          <a:prstGeom prst="rect">
            <a:avLst/>
          </a:prstGeom>
        </p:spPr>
      </p:pic>
      <p:sp>
        <p:nvSpPr>
          <p:cNvPr id="12" name="文本框 11"/>
          <p:cNvSpPr txBox="1"/>
          <p:nvPr/>
        </p:nvSpPr>
        <p:spPr>
          <a:xfrm>
            <a:off x="1366520" y="5535295"/>
            <a:ext cx="1495425" cy="434975"/>
          </a:xfrm>
          <a:prstGeom prst="rect">
            <a:avLst/>
          </a:prstGeom>
          <a:noFill/>
        </p:spPr>
        <p:txBody>
          <a:bodyPr wrap="square" bIns="71755" rtlCol="0" anchor="t">
            <a:spAutoFit/>
          </a:bodyPr>
          <a:p>
            <a:pPr indent="0" fontAlgn="auto">
              <a:lnSpc>
                <a:spcPct val="115000"/>
              </a:lnSpc>
              <a:spcAft>
                <a:spcPts val="600"/>
              </a:spcAft>
            </a:pPr>
            <a:r>
              <a:rPr lang="zh-CN" altLang="en-US">
                <a:latin typeface="微软雅黑" panose="020B0503020204020204" charset="-122"/>
                <a:ea typeface="微软雅黑" panose="020B0503020204020204" charset="-122"/>
                <a:cs typeface="微软雅黑" panose="020B0503020204020204" charset="-122"/>
              </a:rPr>
              <a:t>平均完成率：</a:t>
            </a:r>
            <a:endParaRPr lang="zh-CN" altLang="en-US">
              <a:latin typeface="微软雅黑" panose="020B0503020204020204" charset="-122"/>
              <a:ea typeface="微软雅黑" panose="020B0503020204020204" charset="-122"/>
              <a:cs typeface="微软雅黑" panose="020B0503020204020204" charset="-122"/>
            </a:endParaRPr>
          </a:p>
        </p:txBody>
      </p:sp>
      <p:sp>
        <p:nvSpPr>
          <p:cNvPr id="17" name="文本框 16"/>
          <p:cNvSpPr txBox="1"/>
          <p:nvPr/>
        </p:nvSpPr>
        <p:spPr>
          <a:xfrm>
            <a:off x="1409065" y="6096635"/>
            <a:ext cx="1495425" cy="434975"/>
          </a:xfrm>
          <a:prstGeom prst="rect">
            <a:avLst/>
          </a:prstGeom>
          <a:noFill/>
        </p:spPr>
        <p:txBody>
          <a:bodyPr wrap="square" bIns="71755" rtlCol="0" anchor="t">
            <a:spAutoFit/>
          </a:bodyPr>
          <a:p>
            <a:pPr indent="0" fontAlgn="auto">
              <a:lnSpc>
                <a:spcPct val="115000"/>
              </a:lnSpc>
              <a:spcAft>
                <a:spcPts val="600"/>
              </a:spcAft>
            </a:pPr>
            <a:r>
              <a:rPr lang="zh-CN" altLang="en-US">
                <a:latin typeface="微软雅黑" panose="020B0503020204020204" charset="-122"/>
                <a:ea typeface="微软雅黑" panose="020B0503020204020204" charset="-122"/>
                <a:cs typeface="微软雅黑" panose="020B0503020204020204" charset="-122"/>
              </a:rPr>
              <a:t>成功率：</a:t>
            </a:r>
            <a:endParaRPr lang="zh-CN" altLang="en-US">
              <a:latin typeface="微软雅黑" panose="020B0503020204020204" charset="-122"/>
              <a:ea typeface="微软雅黑" panose="020B0503020204020204" charset="-122"/>
              <a:cs typeface="微软雅黑" panose="020B0503020204020204" charset="-122"/>
            </a:endParaRPr>
          </a:p>
        </p:txBody>
      </p:sp>
      <p:pic>
        <p:nvPicPr>
          <p:cNvPr id="19" name="图片 18"/>
          <p:cNvPicPr>
            <a:picLocks noChangeAspect="1"/>
          </p:cNvPicPr>
          <p:nvPr/>
        </p:nvPicPr>
        <p:blipFill>
          <a:blip r:embed="rId12"/>
          <a:stretch>
            <a:fillRect/>
          </a:stretch>
        </p:blipFill>
        <p:spPr>
          <a:xfrm>
            <a:off x="2494280" y="6028055"/>
            <a:ext cx="2247900" cy="523875"/>
          </a:xfrm>
          <a:prstGeom prst="rect">
            <a:avLst/>
          </a:prstGeom>
        </p:spPr>
      </p:pic>
      <p:sp>
        <p:nvSpPr>
          <p:cNvPr id="20" name="文本框 19"/>
          <p:cNvSpPr txBox="1"/>
          <p:nvPr/>
        </p:nvSpPr>
        <p:spPr>
          <a:xfrm>
            <a:off x="5777865" y="5547360"/>
            <a:ext cx="5132070" cy="434975"/>
          </a:xfrm>
          <a:prstGeom prst="rect">
            <a:avLst/>
          </a:prstGeom>
          <a:noFill/>
        </p:spPr>
        <p:txBody>
          <a:bodyPr wrap="square" bIns="71755" rtlCol="0" anchor="t">
            <a:spAutoFit/>
          </a:bodyPr>
          <a:p>
            <a:pPr indent="0" fontAlgn="auto">
              <a:lnSpc>
                <a:spcPct val="115000"/>
              </a:lnSpc>
              <a:spcAft>
                <a:spcPts val="600"/>
              </a:spcAft>
            </a:pPr>
            <a:r>
              <a:rPr lang="zh-CN" altLang="en-US">
                <a:solidFill>
                  <a:schemeClr val="bg1">
                    <a:lumMod val="50000"/>
                  </a:schemeClr>
                </a:solidFill>
                <a:latin typeface="微软雅黑" panose="020B0503020204020204" charset="-122"/>
                <a:ea typeface="微软雅黑" panose="020B0503020204020204" charset="-122"/>
                <a:cs typeface="微软雅黑" panose="020B0503020204020204" charset="-122"/>
              </a:rPr>
              <a:t>每个地图的完成率</a:t>
            </a:r>
            <a:r>
              <a:rPr lang="en-US" altLang="zh-CN">
                <a:solidFill>
                  <a:schemeClr val="bg1">
                    <a:lumMod val="50000"/>
                  </a:schemeClr>
                </a:solidFill>
                <a:latin typeface="微软雅黑" panose="020B0503020204020204" charset="-122"/>
                <a:ea typeface="微软雅黑" panose="020B0503020204020204" charset="-122"/>
                <a:cs typeface="微软雅黑" panose="020B0503020204020204" charset="-122"/>
              </a:rPr>
              <a:t>=</a:t>
            </a:r>
            <a:r>
              <a:rPr lang="zh-CN" altLang="en-US">
                <a:solidFill>
                  <a:schemeClr val="bg1">
                    <a:lumMod val="50000"/>
                  </a:schemeClr>
                </a:solidFill>
                <a:latin typeface="微软雅黑" panose="020B0503020204020204" charset="-122"/>
                <a:ea typeface="微软雅黑" panose="020B0503020204020204" charset="-122"/>
                <a:cs typeface="微软雅黑" panose="020B0503020204020204" charset="-122"/>
              </a:rPr>
              <a:t>实际有效步数</a:t>
            </a:r>
            <a:r>
              <a:rPr lang="en-US" altLang="zh-CN">
                <a:solidFill>
                  <a:schemeClr val="bg1">
                    <a:lumMod val="50000"/>
                  </a:schemeClr>
                </a:solidFill>
                <a:latin typeface="微软雅黑" panose="020B0503020204020204" charset="-122"/>
                <a:ea typeface="微软雅黑" panose="020B0503020204020204" charset="-122"/>
                <a:cs typeface="微软雅黑" panose="020B0503020204020204" charset="-122"/>
              </a:rPr>
              <a:t>/</a:t>
            </a:r>
            <a:r>
              <a:rPr lang="zh-CN" altLang="en-US">
                <a:solidFill>
                  <a:schemeClr val="bg1">
                    <a:lumMod val="50000"/>
                  </a:schemeClr>
                </a:solidFill>
                <a:latin typeface="微软雅黑" panose="020B0503020204020204" charset="-122"/>
                <a:ea typeface="微软雅黑" panose="020B0503020204020204" charset="-122"/>
                <a:cs typeface="微软雅黑" panose="020B0503020204020204" charset="-122"/>
              </a:rPr>
              <a:t>理论最短步数</a:t>
            </a:r>
            <a:endParaRPr lang="zh-CN" altLang="en-US">
              <a:solidFill>
                <a:schemeClr val="bg1">
                  <a:lumMod val="50000"/>
                </a:schemeClr>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000">
        <p159:morph option="byObject"/>
      </p:transition>
    </mc:Choice>
    <mc:Fallback>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custDataLst>
              <p:tags r:id="rId1"/>
            </p:custDataLst>
          </p:nvPr>
        </p:nvSpPr>
        <p:spPr>
          <a:xfrm>
            <a:off x="1410970" y="426720"/>
            <a:ext cx="3586480" cy="460375"/>
          </a:xfrm>
          <a:prstGeom prst="rect">
            <a:avLst/>
          </a:prstGeom>
          <a:noFill/>
        </p:spPr>
        <p:txBody>
          <a:bodyPr wrap="square" rtlCol="0">
            <a:spAutoFit/>
          </a:bodyPr>
          <a:p>
            <a:r>
              <a:rPr lang="zh-CN" altLang="en-US" sz="2400" b="1" dirty="0">
                <a:solidFill>
                  <a:srgbClr val="2F5597"/>
                </a:solidFill>
                <a:latin typeface="微软雅黑" panose="020B0503020204020204" charset="-122"/>
                <a:ea typeface="微软雅黑" panose="020B0503020204020204" charset="-122"/>
              </a:rPr>
              <a:t>实验</a:t>
            </a:r>
            <a:endParaRPr lang="zh-CN" altLang="en-US" sz="2400" b="1" dirty="0">
              <a:solidFill>
                <a:srgbClr val="2F5597"/>
              </a:solidFill>
              <a:latin typeface="微软雅黑" panose="020B0503020204020204" charset="-122"/>
              <a:ea typeface="微软雅黑" panose="020B0503020204020204" charset="-122"/>
            </a:endParaRPr>
          </a:p>
        </p:txBody>
      </p:sp>
      <p:grpSp>
        <p:nvGrpSpPr>
          <p:cNvPr id="14" name="组合 13"/>
          <p:cNvGrpSpPr/>
          <p:nvPr/>
        </p:nvGrpSpPr>
        <p:grpSpPr>
          <a:xfrm rot="0">
            <a:off x="676275" y="330200"/>
            <a:ext cx="10761345" cy="701040"/>
            <a:chOff x="1065" y="520"/>
            <a:chExt cx="16947" cy="1104"/>
          </a:xfrm>
        </p:grpSpPr>
        <p:cxnSp>
          <p:nvCxnSpPr>
            <p:cNvPr id="15" name="直接连接符 14"/>
            <p:cNvCxnSpPr/>
            <p:nvPr>
              <p:custDataLst>
                <p:tags r:id="rId2"/>
              </p:custDataLst>
            </p:nvPr>
          </p:nvCxnSpPr>
          <p:spPr>
            <a:xfrm flipV="1">
              <a:off x="1232" y="1513"/>
              <a:ext cx="16781" cy="0"/>
            </a:xfrm>
            <a:prstGeom prst="line">
              <a:avLst/>
            </a:prstGeom>
            <a:ln w="19050">
              <a:solidFill>
                <a:srgbClr val="2F5597"/>
              </a:solidFill>
            </a:ln>
          </p:spPr>
          <p:style>
            <a:lnRef idx="1">
              <a:schemeClr val="accent1"/>
            </a:lnRef>
            <a:fillRef idx="0">
              <a:schemeClr val="accent1"/>
            </a:fillRef>
            <a:effectRef idx="0">
              <a:schemeClr val="accent1"/>
            </a:effectRef>
            <a:fontRef idx="minor">
              <a:schemeClr val="tx1"/>
            </a:fontRef>
          </p:style>
        </p:cxnSp>
        <p:pic>
          <p:nvPicPr>
            <p:cNvPr id="16" name="图形 40" descr="教室"/>
            <p:cNvPicPr>
              <a:picLocks noChangeAspect="1"/>
            </p:cNvPicPr>
            <p:nvPr>
              <p:custDataLst>
                <p:tags r:id="rId3"/>
              </p:custDataLst>
            </p:nvPr>
          </p:nvPicPr>
          <p:blipFill>
            <a:blip r:embed="rId4">
              <a:extLst>
                <a:ext uri="{28A0092B-C50C-407E-A947-70E740481C1C}">
                  <a14:useLocalDpi xmlns:a14="http://schemas.microsoft.com/office/drawing/2010/main" val="0"/>
                </a:ext>
              </a:extLst>
            </a:blip>
            <a:stretch>
              <a:fillRect/>
            </a:stretch>
          </p:blipFill>
          <p:spPr>
            <a:xfrm>
              <a:off x="1065" y="520"/>
              <a:ext cx="1104" cy="1104"/>
            </a:xfrm>
            <a:prstGeom prst="rect">
              <a:avLst/>
            </a:prstGeom>
          </p:spPr>
        </p:pic>
      </p:grpSp>
      <p:grpSp>
        <p:nvGrpSpPr>
          <p:cNvPr id="35" name="组合 34"/>
          <p:cNvGrpSpPr/>
          <p:nvPr/>
        </p:nvGrpSpPr>
        <p:grpSpPr>
          <a:xfrm>
            <a:off x="1804035" y="306705"/>
            <a:ext cx="9727565" cy="586105"/>
            <a:chOff x="2177" y="488"/>
            <a:chExt cx="15319" cy="923"/>
          </a:xfrm>
        </p:grpSpPr>
        <p:sp>
          <p:nvSpPr>
            <p:cNvPr id="4" name="矩形 3"/>
            <p:cNvSpPr/>
            <p:nvPr>
              <p:custDataLst>
                <p:tags r:id="rId5"/>
              </p:custDataLst>
            </p:nvPr>
          </p:nvSpPr>
          <p:spPr>
            <a:xfrm>
              <a:off x="2177" y="931"/>
              <a:ext cx="15319" cy="434"/>
            </a:xfrm>
            <a:prstGeom prst="rect">
              <a:avLst/>
            </a:prstGeom>
          </p:spPr>
          <p:txBody>
            <a:bodyPr wrap="square">
              <a:spAutoFit/>
            </a:bodyPr>
            <a:p>
              <a:pPr lvl="0" algn="r">
                <a:buClrTx/>
                <a:buSzTx/>
                <a:buFontTx/>
              </a:pPr>
              <a:r>
                <a:rPr lang="en-US" altLang="zh-CN" sz="1200" b="1" dirty="0">
                  <a:solidFill>
                    <a:srgbClr val="2F5597"/>
                  </a:solidFill>
                  <a:latin typeface="微软雅黑" panose="020B0503020204020204" charset="-122"/>
                  <a:ea typeface="微软雅黑" panose="020B0503020204020204" charset="-122"/>
                  <a:sym typeface="+mn-ea"/>
                </a:rPr>
                <a:t>Mind’s Eye of LLMs: Visualization-of-Thought Elicits Spatial Reasoning in Large Language Models</a:t>
              </a:r>
              <a:endParaRPr lang="en-US" altLang="zh-CN" sz="1200" b="1" dirty="0">
                <a:solidFill>
                  <a:srgbClr val="2F5597"/>
                </a:solidFill>
                <a:latin typeface="微软雅黑" panose="020B0503020204020204" charset="-122"/>
                <a:ea typeface="微软雅黑" panose="020B0503020204020204" charset="-122"/>
                <a:cs typeface="Arial" panose="020B0604020202020204" pitchFamily="34" charset="0"/>
                <a:sym typeface="+mn-ea"/>
              </a:endParaRPr>
            </a:p>
          </p:txBody>
        </p:sp>
        <p:sp>
          <p:nvSpPr>
            <p:cNvPr id="7" name="文本框 6"/>
            <p:cNvSpPr txBox="1"/>
            <p:nvPr>
              <p:custDataLst>
                <p:tags r:id="rId6"/>
              </p:custDataLst>
            </p:nvPr>
          </p:nvSpPr>
          <p:spPr>
            <a:xfrm>
              <a:off x="3264" y="488"/>
              <a:ext cx="14232" cy="923"/>
            </a:xfrm>
            <a:prstGeom prst="rect">
              <a:avLst/>
            </a:prstGeom>
            <a:noFill/>
          </p:spPr>
          <p:txBody>
            <a:bodyPr wrap="square" rtlCol="0" anchor="t">
              <a:spAutoFit/>
            </a:bodyPr>
            <a:p>
              <a:pPr indent="0" algn="r" fontAlgn="auto">
                <a:lnSpc>
                  <a:spcPct val="115000"/>
                </a:lnSpc>
              </a:pPr>
              <a:r>
                <a:rPr lang="zh-CN" sz="1400" b="1" dirty="0">
                  <a:solidFill>
                    <a:srgbClr val="2F5597"/>
                  </a:solidFill>
                  <a:latin typeface="+mj-ea"/>
                  <a:ea typeface="+mj-ea"/>
                  <a:sym typeface="+mn-ea"/>
                </a:rPr>
                <a:t>LLMs的心灵之眼：VoT激发LLMs的空间推理能力</a:t>
              </a:r>
              <a:endParaRPr lang="zh-CN" sz="1400" b="1" dirty="0">
                <a:solidFill>
                  <a:srgbClr val="2F5597"/>
                </a:solidFill>
                <a:latin typeface="+mj-ea"/>
                <a:ea typeface="+mj-ea"/>
                <a:sym typeface="+mn-ea"/>
              </a:endParaRPr>
            </a:p>
            <a:p>
              <a:pPr indent="0" algn="r" fontAlgn="auto">
                <a:lnSpc>
                  <a:spcPct val="115000"/>
                </a:lnSpc>
              </a:pPr>
              <a:endParaRPr sz="1400" b="1" dirty="0">
                <a:solidFill>
                  <a:srgbClr val="2F5597"/>
                </a:solidFill>
                <a:latin typeface="+mj-ea"/>
                <a:ea typeface="+mj-ea"/>
                <a:sym typeface="+mn-ea"/>
              </a:endParaRPr>
            </a:p>
          </p:txBody>
        </p:sp>
      </p:grpSp>
      <p:pic>
        <p:nvPicPr>
          <p:cNvPr id="2" name="图片 1"/>
          <p:cNvPicPr>
            <a:picLocks noChangeAspect="1"/>
          </p:cNvPicPr>
          <p:nvPr/>
        </p:nvPicPr>
        <p:blipFill>
          <a:blip r:embed="rId7"/>
          <a:stretch>
            <a:fillRect/>
          </a:stretch>
        </p:blipFill>
        <p:spPr>
          <a:xfrm>
            <a:off x="241935" y="1757680"/>
            <a:ext cx="7574915" cy="2034540"/>
          </a:xfrm>
          <a:prstGeom prst="rect">
            <a:avLst/>
          </a:prstGeom>
        </p:spPr>
      </p:pic>
      <p:sp>
        <p:nvSpPr>
          <p:cNvPr id="3" name="文本框 2"/>
          <p:cNvSpPr txBox="1"/>
          <p:nvPr/>
        </p:nvSpPr>
        <p:spPr>
          <a:xfrm>
            <a:off x="2617470" y="1530985"/>
            <a:ext cx="1193800" cy="342900"/>
          </a:xfrm>
          <a:prstGeom prst="rect">
            <a:avLst/>
          </a:prstGeom>
          <a:noFill/>
        </p:spPr>
        <p:txBody>
          <a:bodyPr wrap="square" bIns="71755" rtlCol="0" anchor="t">
            <a:noAutofit/>
          </a:bodyPr>
          <a:p>
            <a:pPr indent="0" fontAlgn="auto">
              <a:lnSpc>
                <a:spcPct val="115000"/>
              </a:lnSpc>
              <a:spcAft>
                <a:spcPts val="600"/>
              </a:spcAft>
            </a:pPr>
            <a:r>
              <a:rPr lang="zh-CN" altLang="en-US">
                <a:solidFill>
                  <a:schemeClr val="bg1">
                    <a:lumMod val="50000"/>
                  </a:schemeClr>
                </a:solidFill>
                <a:latin typeface="微软雅黑" panose="020B0503020204020204" charset="-122"/>
                <a:ea typeface="微软雅黑" panose="020B0503020204020204" charset="-122"/>
                <a:cs typeface="微软雅黑" panose="020B0503020204020204" charset="-122"/>
              </a:rPr>
              <a:t>视觉导航</a:t>
            </a:r>
            <a:endParaRPr lang="zh-CN" altLang="en-US">
              <a:solidFill>
                <a:schemeClr val="bg1">
                  <a:lumMod val="50000"/>
                </a:schemeClr>
              </a:solidFill>
              <a:latin typeface="微软雅黑" panose="020B0503020204020204" charset="-122"/>
              <a:ea typeface="微软雅黑" panose="020B0503020204020204" charset="-122"/>
              <a:cs typeface="微软雅黑" panose="020B0503020204020204" charset="-122"/>
            </a:endParaRPr>
          </a:p>
        </p:txBody>
      </p:sp>
      <p:sp>
        <p:nvSpPr>
          <p:cNvPr id="6" name="文本框 5"/>
          <p:cNvSpPr txBox="1"/>
          <p:nvPr/>
        </p:nvSpPr>
        <p:spPr>
          <a:xfrm>
            <a:off x="4996180" y="1533525"/>
            <a:ext cx="1193800" cy="342900"/>
          </a:xfrm>
          <a:prstGeom prst="rect">
            <a:avLst/>
          </a:prstGeom>
          <a:noFill/>
        </p:spPr>
        <p:txBody>
          <a:bodyPr wrap="square" bIns="71755" rtlCol="0" anchor="t">
            <a:noAutofit/>
          </a:bodyPr>
          <a:p>
            <a:pPr indent="0" fontAlgn="auto">
              <a:lnSpc>
                <a:spcPct val="115000"/>
              </a:lnSpc>
              <a:spcAft>
                <a:spcPts val="600"/>
              </a:spcAft>
            </a:pPr>
            <a:r>
              <a:rPr lang="zh-CN" altLang="en-US">
                <a:solidFill>
                  <a:schemeClr val="bg1">
                    <a:lumMod val="50000"/>
                  </a:schemeClr>
                </a:solidFill>
                <a:latin typeface="微软雅黑" panose="020B0503020204020204" charset="-122"/>
                <a:ea typeface="微软雅黑" panose="020B0503020204020204" charset="-122"/>
                <a:cs typeface="微软雅黑" panose="020B0503020204020204" charset="-122"/>
              </a:rPr>
              <a:t>视觉拼图</a:t>
            </a:r>
            <a:endParaRPr lang="zh-CN" altLang="en-US">
              <a:solidFill>
                <a:schemeClr val="bg1">
                  <a:lumMod val="50000"/>
                </a:schemeClr>
              </a:solidFill>
              <a:latin typeface="微软雅黑" panose="020B0503020204020204" charset="-122"/>
              <a:ea typeface="微软雅黑" panose="020B0503020204020204" charset="-122"/>
              <a:cs typeface="微软雅黑" panose="020B0503020204020204" charset="-122"/>
            </a:endParaRPr>
          </a:p>
        </p:txBody>
      </p:sp>
      <p:sp>
        <p:nvSpPr>
          <p:cNvPr id="8" name="文本框 7"/>
          <p:cNvSpPr txBox="1"/>
          <p:nvPr/>
        </p:nvSpPr>
        <p:spPr>
          <a:xfrm>
            <a:off x="6189980" y="1535430"/>
            <a:ext cx="1626870" cy="342900"/>
          </a:xfrm>
          <a:prstGeom prst="rect">
            <a:avLst/>
          </a:prstGeom>
          <a:noFill/>
        </p:spPr>
        <p:txBody>
          <a:bodyPr wrap="square" bIns="71755" rtlCol="0" anchor="t">
            <a:noAutofit/>
          </a:bodyPr>
          <a:p>
            <a:pPr indent="0" fontAlgn="auto">
              <a:lnSpc>
                <a:spcPct val="115000"/>
              </a:lnSpc>
              <a:spcAft>
                <a:spcPts val="600"/>
              </a:spcAft>
            </a:pPr>
            <a:r>
              <a:rPr lang="zh-CN" altLang="en-US">
                <a:solidFill>
                  <a:schemeClr val="bg1">
                    <a:lumMod val="50000"/>
                  </a:schemeClr>
                </a:solidFill>
                <a:latin typeface="微软雅黑" panose="020B0503020204020204" charset="-122"/>
                <a:ea typeface="微软雅黑" panose="020B0503020204020204" charset="-122"/>
                <a:cs typeface="微软雅黑" panose="020B0503020204020204" charset="-122"/>
              </a:rPr>
              <a:t>自然语言导航</a:t>
            </a:r>
            <a:endParaRPr lang="zh-CN" altLang="en-US">
              <a:solidFill>
                <a:schemeClr val="bg1">
                  <a:lumMod val="50000"/>
                </a:schemeClr>
              </a:solidFill>
              <a:latin typeface="微软雅黑" panose="020B0503020204020204" charset="-122"/>
              <a:ea typeface="微软雅黑" panose="020B0503020204020204" charset="-122"/>
              <a:cs typeface="微软雅黑" panose="020B0503020204020204" charset="-122"/>
            </a:endParaRPr>
          </a:p>
        </p:txBody>
      </p:sp>
      <p:sp>
        <p:nvSpPr>
          <p:cNvPr id="43" name="!!圆角矩形 54"/>
          <p:cNvSpPr/>
          <p:nvPr>
            <p:custDataLst>
              <p:tags r:id="rId8"/>
            </p:custDataLst>
          </p:nvPr>
        </p:nvSpPr>
        <p:spPr>
          <a:xfrm>
            <a:off x="241935" y="3429000"/>
            <a:ext cx="7260590" cy="363220"/>
          </a:xfrm>
          <a:prstGeom prst="roundRect">
            <a:avLst>
              <a:gd name="adj" fmla="val 3976"/>
            </a:avLst>
          </a:prstGeom>
          <a:noFill/>
          <a:ln w="19050">
            <a:solidFill>
              <a:srgbClr val="C00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latin typeface="+mn-ea"/>
              <a:cs typeface="+mn-ea"/>
            </a:endParaRPr>
          </a:p>
        </p:txBody>
      </p:sp>
      <p:grpSp>
        <p:nvGrpSpPr>
          <p:cNvPr id="27" name="组合 26"/>
          <p:cNvGrpSpPr/>
          <p:nvPr/>
        </p:nvGrpSpPr>
        <p:grpSpPr>
          <a:xfrm>
            <a:off x="7800975" y="1305560"/>
            <a:ext cx="4402455" cy="1325245"/>
            <a:chOff x="10175" y="3046"/>
            <a:chExt cx="6933" cy="2087"/>
          </a:xfrm>
        </p:grpSpPr>
        <p:sp>
          <p:nvSpPr>
            <p:cNvPr id="28" name="文本框 27"/>
            <p:cNvSpPr txBox="1"/>
            <p:nvPr>
              <p:custDataLst>
                <p:tags r:id="rId9"/>
              </p:custDataLst>
            </p:nvPr>
          </p:nvSpPr>
          <p:spPr>
            <a:xfrm>
              <a:off x="10685" y="3157"/>
              <a:ext cx="6423" cy="1976"/>
            </a:xfrm>
            <a:prstGeom prst="rect">
              <a:avLst/>
            </a:prstGeom>
            <a:noFill/>
          </p:spPr>
          <p:txBody>
            <a:bodyPr wrap="square" bIns="71755" rtlCol="0" anchor="t">
              <a:spAutoFit/>
            </a:bodyPr>
            <a:p>
              <a:pPr indent="0" algn="l" fontAlgn="auto">
                <a:lnSpc>
                  <a:spcPct val="115000"/>
                </a:lnSpc>
                <a:spcAft>
                  <a:spcPts val="600"/>
                </a:spcAft>
              </a:pPr>
              <a:r>
                <a:rPr lang="en-US">
                  <a:solidFill>
                    <a:schemeClr val="tx1"/>
                  </a:solidFill>
                  <a:latin typeface="微软雅黑" panose="020B0503020204020204" charset="-122"/>
                  <a:ea typeface="微软雅黑" panose="020B0503020204020204" charset="-122"/>
                  <a:cs typeface="微软雅黑" panose="020B0503020204020204" charset="-122"/>
                  <a:sym typeface="+mn-ea"/>
                </a:rPr>
                <a:t>GPT-4 VoT</a:t>
              </a:r>
              <a:r>
                <a:rPr lang="zh-CN" altLang="en-US">
                  <a:solidFill>
                    <a:schemeClr val="tx1"/>
                  </a:solidFill>
                  <a:latin typeface="微软雅黑" panose="020B0503020204020204" charset="-122"/>
                  <a:ea typeface="微软雅黑" panose="020B0503020204020204" charset="-122"/>
                  <a:cs typeface="微软雅黑" panose="020B0503020204020204" charset="-122"/>
                  <a:sym typeface="+mn-ea"/>
                </a:rPr>
                <a:t>在所有任务的所有指标上均显著优于其他设置。</a:t>
              </a:r>
              <a:endParaRPr lang="zh-CN" altLang="en-US">
                <a:solidFill>
                  <a:schemeClr val="tx1"/>
                </a:solidFill>
                <a:latin typeface="微软雅黑" panose="020B0503020204020204" charset="-122"/>
                <a:ea typeface="微软雅黑" panose="020B0503020204020204" charset="-122"/>
                <a:cs typeface="微软雅黑" panose="020B0503020204020204" charset="-122"/>
                <a:sym typeface="+mn-ea"/>
              </a:endParaRPr>
            </a:p>
            <a:p>
              <a:pPr indent="0" algn="l" fontAlgn="auto">
                <a:lnSpc>
                  <a:spcPct val="115000"/>
                </a:lnSpc>
                <a:spcAft>
                  <a:spcPts val="600"/>
                </a:spcAft>
              </a:pPr>
              <a:r>
                <a:rPr lang="zh-CN" altLang="en-US" sz="1200">
                  <a:solidFill>
                    <a:schemeClr val="bg1">
                      <a:lumMod val="50000"/>
                    </a:schemeClr>
                  </a:solidFill>
                  <a:latin typeface="微软雅黑" panose="020B0503020204020204" charset="-122"/>
                  <a:ea typeface="微软雅黑" panose="020B0503020204020204" charset="-122"/>
                  <a:cs typeface="微软雅黑" panose="020B0503020204020204" charset="-122"/>
                  <a:sym typeface="+mn-ea"/>
                </a:rPr>
                <a:t>验证了视觉状态追踪的有效性</a:t>
              </a:r>
              <a:r>
                <a:rPr lang="en-US" altLang="zh-CN" sz="1200">
                  <a:solidFill>
                    <a:schemeClr val="bg1">
                      <a:lumMod val="50000"/>
                    </a:schemeClr>
                  </a:solidFill>
                  <a:latin typeface="微软雅黑" panose="020B0503020204020204" charset="-122"/>
                  <a:ea typeface="微软雅黑" panose="020B0503020204020204" charset="-122"/>
                  <a:cs typeface="微软雅黑" panose="020B0503020204020204" charset="-122"/>
                  <a:sym typeface="+mn-ea"/>
                </a:rPr>
                <a:t>——</a:t>
              </a:r>
              <a:r>
                <a:rPr lang="zh-CN" altLang="en-US" sz="1200">
                  <a:solidFill>
                    <a:schemeClr val="bg1">
                      <a:lumMod val="50000"/>
                    </a:schemeClr>
                  </a:solidFill>
                  <a:latin typeface="微软雅黑" panose="020B0503020204020204" charset="-122"/>
                  <a:ea typeface="微软雅黑" panose="020B0503020204020204" charset="-122"/>
                  <a:cs typeface="微软雅黑" panose="020B0503020204020204" charset="-122"/>
                  <a:sym typeface="+mn-ea"/>
                </a:rPr>
                <a:t>该机制使</a:t>
              </a:r>
              <a:r>
                <a:rPr lang="en-US" altLang="zh-CN" sz="1200">
                  <a:solidFill>
                    <a:schemeClr val="bg1">
                      <a:lumMod val="50000"/>
                    </a:schemeClr>
                  </a:solidFill>
                  <a:latin typeface="微软雅黑" panose="020B0503020204020204" charset="-122"/>
                  <a:ea typeface="微软雅黑" panose="020B0503020204020204" charset="-122"/>
                  <a:cs typeface="微软雅黑" panose="020B0503020204020204" charset="-122"/>
                  <a:sym typeface="+mn-ea"/>
                </a:rPr>
                <a:t>LLM</a:t>
              </a:r>
              <a:r>
                <a:rPr lang="zh-CN" altLang="en-US" sz="1200">
                  <a:solidFill>
                    <a:schemeClr val="bg1">
                      <a:lumMod val="50000"/>
                    </a:schemeClr>
                  </a:solidFill>
                  <a:latin typeface="微软雅黑" panose="020B0503020204020204" charset="-122"/>
                  <a:ea typeface="微软雅黑" panose="020B0503020204020204" charset="-122"/>
                  <a:cs typeface="微软雅黑" panose="020B0503020204020204" charset="-122"/>
                  <a:sym typeface="+mn-ea"/>
                </a:rPr>
                <a:t>能在具象化环境中可视化解读自身行为。</a:t>
              </a:r>
              <a:endParaRPr lang="zh-CN" altLang="en-US" sz="1200">
                <a:solidFill>
                  <a:schemeClr val="bg1">
                    <a:lumMod val="50000"/>
                  </a:schemeClr>
                </a:solidFill>
                <a:latin typeface="微软雅黑" panose="020B0503020204020204" charset="-122"/>
                <a:ea typeface="微软雅黑" panose="020B0503020204020204" charset="-122"/>
                <a:cs typeface="微软雅黑" panose="020B0503020204020204" charset="-122"/>
                <a:sym typeface="+mn-ea"/>
              </a:endParaRPr>
            </a:p>
          </p:txBody>
        </p:sp>
        <p:sp>
          <p:nvSpPr>
            <p:cNvPr id="30" name="文本框 29"/>
            <p:cNvSpPr txBox="1"/>
            <p:nvPr>
              <p:custDataLst>
                <p:tags r:id="rId10"/>
              </p:custDataLst>
            </p:nvPr>
          </p:nvSpPr>
          <p:spPr>
            <a:xfrm>
              <a:off x="10175" y="3046"/>
              <a:ext cx="658" cy="853"/>
            </a:xfrm>
            <a:prstGeom prst="rect">
              <a:avLst/>
            </a:prstGeom>
            <a:noFill/>
          </p:spPr>
          <p:txBody>
            <a:bodyPr wrap="none" bIns="71755" rtlCol="0" anchor="t">
              <a:spAutoFit/>
            </a:bodyPr>
            <a:p>
              <a:pPr indent="0" algn="l" fontAlgn="auto">
                <a:lnSpc>
                  <a:spcPct val="115000"/>
                </a:lnSpc>
                <a:spcAft>
                  <a:spcPts val="600"/>
                </a:spcAft>
              </a:pPr>
              <a:r>
                <a:rPr lang="en-US" altLang="zh-CN" sz="2000" b="1" i="1">
                  <a:solidFill>
                    <a:srgbClr val="2F5597"/>
                  </a:solidFill>
                  <a:latin typeface="Impact" panose="020B0806030902050204" charset="0"/>
                  <a:ea typeface="微软雅黑" panose="020B0503020204020204" charset="-122"/>
                  <a:cs typeface="Impact" panose="020B0806030902050204" charset="0"/>
                  <a:sym typeface="+mn-ea"/>
                </a:rPr>
                <a:t>1.</a:t>
              </a:r>
              <a:r>
                <a:rPr lang="en-US" altLang="zh-CN" sz="2400" i="1">
                  <a:solidFill>
                    <a:srgbClr val="2F5597"/>
                  </a:solidFill>
                  <a:latin typeface="微软雅黑" panose="020B0503020204020204" charset="-122"/>
                  <a:ea typeface="微软雅黑" panose="020B0503020204020204" charset="-122"/>
                  <a:cs typeface="微软雅黑" panose="020B0503020204020204" charset="-122"/>
                  <a:sym typeface="+mn-ea"/>
                </a:rPr>
                <a:t> </a:t>
              </a:r>
              <a:endParaRPr lang="en-US" altLang="zh-CN" sz="2400" b="1" i="1">
                <a:solidFill>
                  <a:srgbClr val="2F5597"/>
                </a:solidFill>
                <a:latin typeface="微软雅黑" panose="020B0503020204020204" charset="-122"/>
                <a:ea typeface="微软雅黑" panose="020B0503020204020204" charset="-122"/>
                <a:cs typeface="微软雅黑" panose="020B0503020204020204" charset="-122"/>
                <a:sym typeface="+mn-ea"/>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000">
        <p159:morph option="byObject"/>
      </p:transition>
    </mc:Choice>
    <mc:Fallback>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custDataLst>
              <p:tags r:id="rId1"/>
            </p:custDataLst>
          </p:nvPr>
        </p:nvSpPr>
        <p:spPr>
          <a:xfrm>
            <a:off x="1410970" y="426720"/>
            <a:ext cx="3586480" cy="460375"/>
          </a:xfrm>
          <a:prstGeom prst="rect">
            <a:avLst/>
          </a:prstGeom>
          <a:noFill/>
        </p:spPr>
        <p:txBody>
          <a:bodyPr wrap="square" rtlCol="0">
            <a:spAutoFit/>
          </a:bodyPr>
          <a:p>
            <a:r>
              <a:rPr lang="zh-CN" altLang="en-US" sz="2400" b="1" dirty="0">
                <a:solidFill>
                  <a:srgbClr val="2F5597"/>
                </a:solidFill>
                <a:latin typeface="微软雅黑" panose="020B0503020204020204" charset="-122"/>
                <a:ea typeface="微软雅黑" panose="020B0503020204020204" charset="-122"/>
              </a:rPr>
              <a:t>实验</a:t>
            </a:r>
            <a:endParaRPr lang="zh-CN" altLang="en-US" sz="2400" b="1" dirty="0">
              <a:solidFill>
                <a:srgbClr val="2F5597"/>
              </a:solidFill>
              <a:latin typeface="微软雅黑" panose="020B0503020204020204" charset="-122"/>
              <a:ea typeface="微软雅黑" panose="020B0503020204020204" charset="-122"/>
            </a:endParaRPr>
          </a:p>
        </p:txBody>
      </p:sp>
      <p:grpSp>
        <p:nvGrpSpPr>
          <p:cNvPr id="14" name="组合 13"/>
          <p:cNvGrpSpPr/>
          <p:nvPr/>
        </p:nvGrpSpPr>
        <p:grpSpPr>
          <a:xfrm rot="0">
            <a:off x="676275" y="330200"/>
            <a:ext cx="10761345" cy="701040"/>
            <a:chOff x="1065" y="520"/>
            <a:chExt cx="16947" cy="1104"/>
          </a:xfrm>
        </p:grpSpPr>
        <p:cxnSp>
          <p:nvCxnSpPr>
            <p:cNvPr id="15" name="直接连接符 14"/>
            <p:cNvCxnSpPr/>
            <p:nvPr>
              <p:custDataLst>
                <p:tags r:id="rId2"/>
              </p:custDataLst>
            </p:nvPr>
          </p:nvCxnSpPr>
          <p:spPr>
            <a:xfrm flipV="1">
              <a:off x="1232" y="1513"/>
              <a:ext cx="16781" cy="0"/>
            </a:xfrm>
            <a:prstGeom prst="line">
              <a:avLst/>
            </a:prstGeom>
            <a:ln w="19050">
              <a:solidFill>
                <a:srgbClr val="2F5597"/>
              </a:solidFill>
            </a:ln>
          </p:spPr>
          <p:style>
            <a:lnRef idx="1">
              <a:schemeClr val="accent1"/>
            </a:lnRef>
            <a:fillRef idx="0">
              <a:schemeClr val="accent1"/>
            </a:fillRef>
            <a:effectRef idx="0">
              <a:schemeClr val="accent1"/>
            </a:effectRef>
            <a:fontRef idx="minor">
              <a:schemeClr val="tx1"/>
            </a:fontRef>
          </p:style>
        </p:cxnSp>
        <p:pic>
          <p:nvPicPr>
            <p:cNvPr id="16" name="图形 40" descr="教室"/>
            <p:cNvPicPr>
              <a:picLocks noChangeAspect="1"/>
            </p:cNvPicPr>
            <p:nvPr>
              <p:custDataLst>
                <p:tags r:id="rId3"/>
              </p:custDataLst>
            </p:nvPr>
          </p:nvPicPr>
          <p:blipFill>
            <a:blip r:embed="rId4">
              <a:extLst>
                <a:ext uri="{28A0092B-C50C-407E-A947-70E740481C1C}">
                  <a14:useLocalDpi xmlns:a14="http://schemas.microsoft.com/office/drawing/2010/main" val="0"/>
                </a:ext>
              </a:extLst>
            </a:blip>
            <a:stretch>
              <a:fillRect/>
            </a:stretch>
          </p:blipFill>
          <p:spPr>
            <a:xfrm>
              <a:off x="1065" y="520"/>
              <a:ext cx="1104" cy="1104"/>
            </a:xfrm>
            <a:prstGeom prst="rect">
              <a:avLst/>
            </a:prstGeom>
          </p:spPr>
        </p:pic>
      </p:grpSp>
      <p:grpSp>
        <p:nvGrpSpPr>
          <p:cNvPr id="35" name="组合 34"/>
          <p:cNvGrpSpPr/>
          <p:nvPr/>
        </p:nvGrpSpPr>
        <p:grpSpPr>
          <a:xfrm>
            <a:off x="1804035" y="306705"/>
            <a:ext cx="9727565" cy="586105"/>
            <a:chOff x="2177" y="488"/>
            <a:chExt cx="15319" cy="923"/>
          </a:xfrm>
        </p:grpSpPr>
        <p:sp>
          <p:nvSpPr>
            <p:cNvPr id="4" name="矩形 3"/>
            <p:cNvSpPr/>
            <p:nvPr>
              <p:custDataLst>
                <p:tags r:id="rId5"/>
              </p:custDataLst>
            </p:nvPr>
          </p:nvSpPr>
          <p:spPr>
            <a:xfrm>
              <a:off x="2177" y="931"/>
              <a:ext cx="15319" cy="434"/>
            </a:xfrm>
            <a:prstGeom prst="rect">
              <a:avLst/>
            </a:prstGeom>
          </p:spPr>
          <p:txBody>
            <a:bodyPr wrap="square">
              <a:spAutoFit/>
            </a:bodyPr>
            <a:p>
              <a:pPr lvl="0" algn="r">
                <a:buClrTx/>
                <a:buSzTx/>
                <a:buFontTx/>
              </a:pPr>
              <a:r>
                <a:rPr lang="en-US" altLang="zh-CN" sz="1200" b="1" dirty="0">
                  <a:solidFill>
                    <a:srgbClr val="2F5597"/>
                  </a:solidFill>
                  <a:latin typeface="微软雅黑" panose="020B0503020204020204" charset="-122"/>
                  <a:ea typeface="微软雅黑" panose="020B0503020204020204" charset="-122"/>
                  <a:sym typeface="+mn-ea"/>
                </a:rPr>
                <a:t>Mind’s Eye of LLMs: Visualization-of-Thought Elicits Spatial Reasoning in Large Language Models</a:t>
              </a:r>
              <a:endParaRPr lang="en-US" altLang="zh-CN" sz="1200" b="1" dirty="0">
                <a:solidFill>
                  <a:srgbClr val="2F5597"/>
                </a:solidFill>
                <a:latin typeface="微软雅黑" panose="020B0503020204020204" charset="-122"/>
                <a:ea typeface="微软雅黑" panose="020B0503020204020204" charset="-122"/>
                <a:cs typeface="Arial" panose="020B0604020202020204" pitchFamily="34" charset="0"/>
                <a:sym typeface="+mn-ea"/>
              </a:endParaRPr>
            </a:p>
          </p:txBody>
        </p:sp>
        <p:sp>
          <p:nvSpPr>
            <p:cNvPr id="7" name="文本框 6"/>
            <p:cNvSpPr txBox="1"/>
            <p:nvPr>
              <p:custDataLst>
                <p:tags r:id="rId6"/>
              </p:custDataLst>
            </p:nvPr>
          </p:nvSpPr>
          <p:spPr>
            <a:xfrm>
              <a:off x="3264" y="488"/>
              <a:ext cx="14232" cy="923"/>
            </a:xfrm>
            <a:prstGeom prst="rect">
              <a:avLst/>
            </a:prstGeom>
            <a:noFill/>
          </p:spPr>
          <p:txBody>
            <a:bodyPr wrap="square" rtlCol="0" anchor="t">
              <a:spAutoFit/>
            </a:bodyPr>
            <a:p>
              <a:pPr indent="0" algn="r" fontAlgn="auto">
                <a:lnSpc>
                  <a:spcPct val="115000"/>
                </a:lnSpc>
              </a:pPr>
              <a:r>
                <a:rPr lang="zh-CN" sz="1400" b="1" dirty="0">
                  <a:solidFill>
                    <a:srgbClr val="2F5597"/>
                  </a:solidFill>
                  <a:latin typeface="+mj-ea"/>
                  <a:ea typeface="+mj-ea"/>
                  <a:sym typeface="+mn-ea"/>
                </a:rPr>
                <a:t>LLMs的心灵之眼：VoT激发LLMs的空间推理能力</a:t>
              </a:r>
              <a:endParaRPr lang="zh-CN" sz="1400" b="1" dirty="0">
                <a:solidFill>
                  <a:srgbClr val="2F5597"/>
                </a:solidFill>
                <a:latin typeface="+mj-ea"/>
                <a:ea typeface="+mj-ea"/>
                <a:sym typeface="+mn-ea"/>
              </a:endParaRPr>
            </a:p>
            <a:p>
              <a:pPr indent="0" algn="r" fontAlgn="auto">
                <a:lnSpc>
                  <a:spcPct val="115000"/>
                </a:lnSpc>
              </a:pPr>
              <a:endParaRPr sz="1400" b="1" dirty="0">
                <a:solidFill>
                  <a:srgbClr val="2F5597"/>
                </a:solidFill>
                <a:latin typeface="+mj-ea"/>
                <a:ea typeface="+mj-ea"/>
                <a:sym typeface="+mn-ea"/>
              </a:endParaRPr>
            </a:p>
          </p:txBody>
        </p:sp>
      </p:grpSp>
      <p:pic>
        <p:nvPicPr>
          <p:cNvPr id="2" name="图片 1"/>
          <p:cNvPicPr>
            <a:picLocks noChangeAspect="1"/>
          </p:cNvPicPr>
          <p:nvPr/>
        </p:nvPicPr>
        <p:blipFill>
          <a:blip r:embed="rId7"/>
          <a:stretch>
            <a:fillRect/>
          </a:stretch>
        </p:blipFill>
        <p:spPr>
          <a:xfrm>
            <a:off x="241935" y="1757680"/>
            <a:ext cx="7574915" cy="2034540"/>
          </a:xfrm>
          <a:prstGeom prst="rect">
            <a:avLst/>
          </a:prstGeom>
        </p:spPr>
      </p:pic>
      <p:sp>
        <p:nvSpPr>
          <p:cNvPr id="3" name="文本框 2"/>
          <p:cNvSpPr txBox="1"/>
          <p:nvPr/>
        </p:nvSpPr>
        <p:spPr>
          <a:xfrm>
            <a:off x="2617470" y="1530985"/>
            <a:ext cx="1193800" cy="342900"/>
          </a:xfrm>
          <a:prstGeom prst="rect">
            <a:avLst/>
          </a:prstGeom>
          <a:noFill/>
        </p:spPr>
        <p:txBody>
          <a:bodyPr wrap="square" bIns="71755" rtlCol="0" anchor="t">
            <a:noAutofit/>
          </a:bodyPr>
          <a:p>
            <a:pPr indent="0" fontAlgn="auto">
              <a:lnSpc>
                <a:spcPct val="115000"/>
              </a:lnSpc>
              <a:spcAft>
                <a:spcPts val="600"/>
              </a:spcAft>
            </a:pPr>
            <a:r>
              <a:rPr lang="zh-CN" altLang="en-US">
                <a:solidFill>
                  <a:schemeClr val="bg1">
                    <a:lumMod val="50000"/>
                  </a:schemeClr>
                </a:solidFill>
                <a:latin typeface="微软雅黑" panose="020B0503020204020204" charset="-122"/>
                <a:ea typeface="微软雅黑" panose="020B0503020204020204" charset="-122"/>
                <a:cs typeface="微软雅黑" panose="020B0503020204020204" charset="-122"/>
              </a:rPr>
              <a:t>视觉导航</a:t>
            </a:r>
            <a:endParaRPr lang="zh-CN" altLang="en-US">
              <a:solidFill>
                <a:schemeClr val="bg1">
                  <a:lumMod val="50000"/>
                </a:schemeClr>
              </a:solidFill>
              <a:latin typeface="微软雅黑" panose="020B0503020204020204" charset="-122"/>
              <a:ea typeface="微软雅黑" panose="020B0503020204020204" charset="-122"/>
              <a:cs typeface="微软雅黑" panose="020B0503020204020204" charset="-122"/>
            </a:endParaRPr>
          </a:p>
        </p:txBody>
      </p:sp>
      <p:sp>
        <p:nvSpPr>
          <p:cNvPr id="6" name="文本框 5"/>
          <p:cNvSpPr txBox="1"/>
          <p:nvPr/>
        </p:nvSpPr>
        <p:spPr>
          <a:xfrm>
            <a:off x="4996180" y="1533525"/>
            <a:ext cx="1193800" cy="342900"/>
          </a:xfrm>
          <a:prstGeom prst="rect">
            <a:avLst/>
          </a:prstGeom>
          <a:noFill/>
        </p:spPr>
        <p:txBody>
          <a:bodyPr wrap="square" bIns="71755" rtlCol="0" anchor="t">
            <a:noAutofit/>
          </a:bodyPr>
          <a:p>
            <a:pPr indent="0" fontAlgn="auto">
              <a:lnSpc>
                <a:spcPct val="115000"/>
              </a:lnSpc>
              <a:spcAft>
                <a:spcPts val="600"/>
              </a:spcAft>
            </a:pPr>
            <a:r>
              <a:rPr lang="zh-CN" altLang="en-US">
                <a:solidFill>
                  <a:schemeClr val="bg1">
                    <a:lumMod val="50000"/>
                  </a:schemeClr>
                </a:solidFill>
                <a:latin typeface="微软雅黑" panose="020B0503020204020204" charset="-122"/>
                <a:ea typeface="微软雅黑" panose="020B0503020204020204" charset="-122"/>
                <a:cs typeface="微软雅黑" panose="020B0503020204020204" charset="-122"/>
              </a:rPr>
              <a:t>视觉拼图</a:t>
            </a:r>
            <a:endParaRPr lang="zh-CN" altLang="en-US">
              <a:solidFill>
                <a:schemeClr val="bg1">
                  <a:lumMod val="50000"/>
                </a:schemeClr>
              </a:solidFill>
              <a:latin typeface="微软雅黑" panose="020B0503020204020204" charset="-122"/>
              <a:ea typeface="微软雅黑" panose="020B0503020204020204" charset="-122"/>
              <a:cs typeface="微软雅黑" panose="020B0503020204020204" charset="-122"/>
            </a:endParaRPr>
          </a:p>
        </p:txBody>
      </p:sp>
      <p:sp>
        <p:nvSpPr>
          <p:cNvPr id="8" name="文本框 7"/>
          <p:cNvSpPr txBox="1"/>
          <p:nvPr/>
        </p:nvSpPr>
        <p:spPr>
          <a:xfrm>
            <a:off x="6189980" y="1535430"/>
            <a:ext cx="1626870" cy="342900"/>
          </a:xfrm>
          <a:prstGeom prst="rect">
            <a:avLst/>
          </a:prstGeom>
          <a:noFill/>
        </p:spPr>
        <p:txBody>
          <a:bodyPr wrap="square" bIns="71755" rtlCol="0" anchor="t">
            <a:noAutofit/>
          </a:bodyPr>
          <a:p>
            <a:pPr indent="0" fontAlgn="auto">
              <a:lnSpc>
                <a:spcPct val="115000"/>
              </a:lnSpc>
              <a:spcAft>
                <a:spcPts val="600"/>
              </a:spcAft>
            </a:pPr>
            <a:r>
              <a:rPr lang="zh-CN" altLang="en-US">
                <a:solidFill>
                  <a:schemeClr val="bg1">
                    <a:lumMod val="50000"/>
                  </a:schemeClr>
                </a:solidFill>
                <a:latin typeface="微软雅黑" panose="020B0503020204020204" charset="-122"/>
                <a:ea typeface="微软雅黑" panose="020B0503020204020204" charset="-122"/>
                <a:cs typeface="微软雅黑" panose="020B0503020204020204" charset="-122"/>
              </a:rPr>
              <a:t>自然语言导航</a:t>
            </a:r>
            <a:endParaRPr lang="zh-CN" altLang="en-US">
              <a:solidFill>
                <a:schemeClr val="bg1">
                  <a:lumMod val="50000"/>
                </a:schemeClr>
              </a:solidFill>
              <a:latin typeface="微软雅黑" panose="020B0503020204020204" charset="-122"/>
              <a:ea typeface="微软雅黑" panose="020B0503020204020204" charset="-122"/>
              <a:cs typeface="微软雅黑" panose="020B0503020204020204" charset="-122"/>
            </a:endParaRPr>
          </a:p>
        </p:txBody>
      </p:sp>
      <p:sp>
        <p:nvSpPr>
          <p:cNvPr id="43" name="!!圆角矩形 54"/>
          <p:cNvSpPr/>
          <p:nvPr>
            <p:custDataLst>
              <p:tags r:id="rId8"/>
            </p:custDataLst>
          </p:nvPr>
        </p:nvSpPr>
        <p:spPr>
          <a:xfrm>
            <a:off x="443865" y="3230245"/>
            <a:ext cx="7260590" cy="561975"/>
          </a:xfrm>
          <a:prstGeom prst="roundRect">
            <a:avLst>
              <a:gd name="adj" fmla="val 3976"/>
            </a:avLst>
          </a:prstGeom>
          <a:noFill/>
          <a:ln w="19050">
            <a:solidFill>
              <a:srgbClr val="C00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latin typeface="+mn-ea"/>
              <a:cs typeface="+mn-ea"/>
            </a:endParaRPr>
          </a:p>
        </p:txBody>
      </p:sp>
      <p:grpSp>
        <p:nvGrpSpPr>
          <p:cNvPr id="27" name="组合 26"/>
          <p:cNvGrpSpPr/>
          <p:nvPr/>
        </p:nvGrpSpPr>
        <p:grpSpPr>
          <a:xfrm>
            <a:off x="7800975" y="1305560"/>
            <a:ext cx="4402455" cy="1325245"/>
            <a:chOff x="10175" y="3046"/>
            <a:chExt cx="6933" cy="2087"/>
          </a:xfrm>
        </p:grpSpPr>
        <p:sp>
          <p:nvSpPr>
            <p:cNvPr id="28" name="文本框 27"/>
            <p:cNvSpPr txBox="1"/>
            <p:nvPr>
              <p:custDataLst>
                <p:tags r:id="rId9"/>
              </p:custDataLst>
            </p:nvPr>
          </p:nvSpPr>
          <p:spPr>
            <a:xfrm>
              <a:off x="10685" y="3157"/>
              <a:ext cx="6423" cy="1976"/>
            </a:xfrm>
            <a:prstGeom prst="rect">
              <a:avLst/>
            </a:prstGeom>
            <a:noFill/>
          </p:spPr>
          <p:txBody>
            <a:bodyPr wrap="square" bIns="71755" rtlCol="0" anchor="t">
              <a:spAutoFit/>
            </a:bodyPr>
            <a:p>
              <a:pPr indent="0" algn="l" fontAlgn="auto">
                <a:lnSpc>
                  <a:spcPct val="115000"/>
                </a:lnSpc>
                <a:spcAft>
                  <a:spcPts val="600"/>
                </a:spcAft>
              </a:pPr>
              <a:r>
                <a:rPr lang="en-US">
                  <a:solidFill>
                    <a:schemeClr val="tx1"/>
                  </a:solidFill>
                  <a:latin typeface="微软雅黑" panose="020B0503020204020204" charset="-122"/>
                  <a:ea typeface="微软雅黑" panose="020B0503020204020204" charset="-122"/>
                  <a:cs typeface="微软雅黑" panose="020B0503020204020204" charset="-122"/>
                  <a:sym typeface="+mn-ea"/>
                </a:rPr>
                <a:t>GPT-4 VoT</a:t>
              </a:r>
              <a:r>
                <a:rPr lang="zh-CN" altLang="en-US">
                  <a:solidFill>
                    <a:schemeClr val="tx1"/>
                  </a:solidFill>
                  <a:latin typeface="微软雅黑" panose="020B0503020204020204" charset="-122"/>
                  <a:ea typeface="微软雅黑" panose="020B0503020204020204" charset="-122"/>
                  <a:cs typeface="微软雅黑" panose="020B0503020204020204" charset="-122"/>
                  <a:sym typeface="+mn-ea"/>
                </a:rPr>
                <a:t>在所有任务的所有指标上均显著优于其他设置。</a:t>
              </a:r>
              <a:endParaRPr lang="zh-CN" altLang="en-US">
                <a:solidFill>
                  <a:schemeClr val="tx1"/>
                </a:solidFill>
                <a:latin typeface="微软雅黑" panose="020B0503020204020204" charset="-122"/>
                <a:ea typeface="微软雅黑" panose="020B0503020204020204" charset="-122"/>
                <a:cs typeface="微软雅黑" panose="020B0503020204020204" charset="-122"/>
                <a:sym typeface="+mn-ea"/>
              </a:endParaRPr>
            </a:p>
            <a:p>
              <a:pPr indent="0" algn="l" fontAlgn="auto">
                <a:lnSpc>
                  <a:spcPct val="115000"/>
                </a:lnSpc>
                <a:spcAft>
                  <a:spcPts val="600"/>
                </a:spcAft>
              </a:pPr>
              <a:r>
                <a:rPr lang="zh-CN" altLang="en-US" sz="1200">
                  <a:solidFill>
                    <a:schemeClr val="bg1">
                      <a:lumMod val="50000"/>
                    </a:schemeClr>
                  </a:solidFill>
                  <a:latin typeface="微软雅黑" panose="020B0503020204020204" charset="-122"/>
                  <a:ea typeface="微软雅黑" panose="020B0503020204020204" charset="-122"/>
                  <a:cs typeface="微软雅黑" panose="020B0503020204020204" charset="-122"/>
                  <a:sym typeface="+mn-ea"/>
                </a:rPr>
                <a:t>验证了视觉状态追踪的有效性</a:t>
              </a:r>
              <a:r>
                <a:rPr lang="en-US" altLang="zh-CN" sz="1200">
                  <a:solidFill>
                    <a:schemeClr val="bg1">
                      <a:lumMod val="50000"/>
                    </a:schemeClr>
                  </a:solidFill>
                  <a:latin typeface="微软雅黑" panose="020B0503020204020204" charset="-122"/>
                  <a:ea typeface="微软雅黑" panose="020B0503020204020204" charset="-122"/>
                  <a:cs typeface="微软雅黑" panose="020B0503020204020204" charset="-122"/>
                  <a:sym typeface="+mn-ea"/>
                </a:rPr>
                <a:t>——</a:t>
              </a:r>
              <a:r>
                <a:rPr lang="zh-CN" altLang="en-US" sz="1200">
                  <a:solidFill>
                    <a:schemeClr val="bg1">
                      <a:lumMod val="50000"/>
                    </a:schemeClr>
                  </a:solidFill>
                  <a:latin typeface="微软雅黑" panose="020B0503020204020204" charset="-122"/>
                  <a:ea typeface="微软雅黑" panose="020B0503020204020204" charset="-122"/>
                  <a:cs typeface="微软雅黑" panose="020B0503020204020204" charset="-122"/>
                  <a:sym typeface="+mn-ea"/>
                </a:rPr>
                <a:t>该机制使</a:t>
              </a:r>
              <a:r>
                <a:rPr lang="en-US" altLang="zh-CN" sz="1200">
                  <a:solidFill>
                    <a:schemeClr val="bg1">
                      <a:lumMod val="50000"/>
                    </a:schemeClr>
                  </a:solidFill>
                  <a:latin typeface="微软雅黑" panose="020B0503020204020204" charset="-122"/>
                  <a:ea typeface="微软雅黑" panose="020B0503020204020204" charset="-122"/>
                  <a:cs typeface="微软雅黑" panose="020B0503020204020204" charset="-122"/>
                  <a:sym typeface="+mn-ea"/>
                </a:rPr>
                <a:t>LLM</a:t>
              </a:r>
              <a:r>
                <a:rPr lang="zh-CN" altLang="en-US" sz="1200">
                  <a:solidFill>
                    <a:schemeClr val="bg1">
                      <a:lumMod val="50000"/>
                    </a:schemeClr>
                  </a:solidFill>
                  <a:latin typeface="微软雅黑" panose="020B0503020204020204" charset="-122"/>
                  <a:ea typeface="微软雅黑" panose="020B0503020204020204" charset="-122"/>
                  <a:cs typeface="微软雅黑" panose="020B0503020204020204" charset="-122"/>
                  <a:sym typeface="+mn-ea"/>
                </a:rPr>
                <a:t>能在具象化环境中可视化解读自身行为。</a:t>
              </a:r>
              <a:endParaRPr lang="zh-CN" altLang="en-US" sz="1200">
                <a:solidFill>
                  <a:schemeClr val="bg1">
                    <a:lumMod val="50000"/>
                  </a:schemeClr>
                </a:solidFill>
                <a:latin typeface="微软雅黑" panose="020B0503020204020204" charset="-122"/>
                <a:ea typeface="微软雅黑" panose="020B0503020204020204" charset="-122"/>
                <a:cs typeface="微软雅黑" panose="020B0503020204020204" charset="-122"/>
                <a:sym typeface="+mn-ea"/>
              </a:endParaRPr>
            </a:p>
          </p:txBody>
        </p:sp>
        <p:sp>
          <p:nvSpPr>
            <p:cNvPr id="30" name="文本框 29"/>
            <p:cNvSpPr txBox="1"/>
            <p:nvPr>
              <p:custDataLst>
                <p:tags r:id="rId10"/>
              </p:custDataLst>
            </p:nvPr>
          </p:nvSpPr>
          <p:spPr>
            <a:xfrm>
              <a:off x="10175" y="3046"/>
              <a:ext cx="658" cy="853"/>
            </a:xfrm>
            <a:prstGeom prst="rect">
              <a:avLst/>
            </a:prstGeom>
            <a:noFill/>
          </p:spPr>
          <p:txBody>
            <a:bodyPr wrap="none" bIns="71755" rtlCol="0" anchor="t">
              <a:spAutoFit/>
            </a:bodyPr>
            <a:p>
              <a:pPr indent="0" algn="l" fontAlgn="auto">
                <a:lnSpc>
                  <a:spcPct val="115000"/>
                </a:lnSpc>
                <a:spcAft>
                  <a:spcPts val="600"/>
                </a:spcAft>
              </a:pPr>
              <a:r>
                <a:rPr lang="en-US" altLang="zh-CN" sz="2000" b="1" i="1">
                  <a:solidFill>
                    <a:srgbClr val="2F5597"/>
                  </a:solidFill>
                  <a:latin typeface="Impact" panose="020B0806030902050204" charset="0"/>
                  <a:ea typeface="微软雅黑" panose="020B0503020204020204" charset="-122"/>
                  <a:cs typeface="Impact" panose="020B0806030902050204" charset="0"/>
                  <a:sym typeface="+mn-ea"/>
                </a:rPr>
                <a:t>1.</a:t>
              </a:r>
              <a:r>
                <a:rPr lang="en-US" altLang="zh-CN" sz="2400" i="1">
                  <a:solidFill>
                    <a:srgbClr val="2F5597"/>
                  </a:solidFill>
                  <a:latin typeface="微软雅黑" panose="020B0503020204020204" charset="-122"/>
                  <a:ea typeface="微软雅黑" panose="020B0503020204020204" charset="-122"/>
                  <a:cs typeface="微软雅黑" panose="020B0503020204020204" charset="-122"/>
                  <a:sym typeface="+mn-ea"/>
                </a:rPr>
                <a:t> </a:t>
              </a:r>
              <a:endParaRPr lang="en-US" altLang="zh-CN" sz="2400" b="1" i="1">
                <a:solidFill>
                  <a:srgbClr val="2F5597"/>
                </a:solidFill>
                <a:latin typeface="微软雅黑" panose="020B0503020204020204" charset="-122"/>
                <a:ea typeface="微软雅黑" panose="020B0503020204020204" charset="-122"/>
                <a:cs typeface="微软雅黑" panose="020B0503020204020204" charset="-122"/>
                <a:sym typeface="+mn-ea"/>
              </a:endParaRPr>
            </a:p>
          </p:txBody>
        </p:sp>
      </p:grpSp>
      <p:grpSp>
        <p:nvGrpSpPr>
          <p:cNvPr id="9" name="组合 8"/>
          <p:cNvGrpSpPr/>
          <p:nvPr/>
        </p:nvGrpSpPr>
        <p:grpSpPr>
          <a:xfrm>
            <a:off x="7800975" y="2792730"/>
            <a:ext cx="4402455" cy="1129235"/>
            <a:chOff x="10175" y="3046"/>
            <a:chExt cx="6933" cy="2170"/>
          </a:xfrm>
        </p:grpSpPr>
        <p:sp>
          <p:nvSpPr>
            <p:cNvPr id="10" name="文本框 9"/>
            <p:cNvSpPr txBox="1"/>
            <p:nvPr>
              <p:custDataLst>
                <p:tags r:id="rId11"/>
              </p:custDataLst>
            </p:nvPr>
          </p:nvSpPr>
          <p:spPr>
            <a:xfrm>
              <a:off x="10685" y="3157"/>
              <a:ext cx="6423" cy="2059"/>
            </a:xfrm>
            <a:prstGeom prst="rect">
              <a:avLst/>
            </a:prstGeom>
            <a:noFill/>
          </p:spPr>
          <p:txBody>
            <a:bodyPr wrap="square" bIns="71755" rtlCol="0" anchor="t">
              <a:spAutoFit/>
            </a:bodyPr>
            <a:p>
              <a:pPr indent="0" algn="l" fontAlgn="auto">
                <a:lnSpc>
                  <a:spcPct val="115000"/>
                </a:lnSpc>
                <a:spcAft>
                  <a:spcPts val="600"/>
                </a:spcAft>
              </a:pPr>
              <a:r>
                <a:rPr lang="zh-CN" altLang="en-US">
                  <a:solidFill>
                    <a:schemeClr val="tx1"/>
                  </a:solidFill>
                  <a:latin typeface="微软雅黑" panose="020B0503020204020204" charset="-122"/>
                  <a:ea typeface="微软雅黑" panose="020B0503020204020204" charset="-122"/>
                  <a:cs typeface="微软雅黑" panose="020B0503020204020204" charset="-122"/>
                  <a:sym typeface="+mn-ea"/>
                </a:rPr>
                <a:t>基于</a:t>
              </a:r>
              <a:r>
                <a:rPr lang="en-US" altLang="zh-CN">
                  <a:solidFill>
                    <a:schemeClr val="tx1"/>
                  </a:solidFill>
                  <a:latin typeface="微软雅黑" panose="020B0503020204020204" charset="-122"/>
                  <a:ea typeface="微软雅黑" panose="020B0503020204020204" charset="-122"/>
                  <a:cs typeface="微软雅黑" panose="020B0503020204020204" charset="-122"/>
                  <a:sym typeface="+mn-ea"/>
                </a:rPr>
                <a:t>2D</a:t>
              </a:r>
              <a:r>
                <a:rPr lang="zh-CN" altLang="en-US">
                  <a:solidFill>
                    <a:schemeClr val="tx1"/>
                  </a:solidFill>
                  <a:latin typeface="微软雅黑" panose="020B0503020204020204" charset="-122"/>
                  <a:ea typeface="微软雅黑" panose="020B0503020204020204" charset="-122"/>
                  <a:cs typeface="微软雅黑" panose="020B0503020204020204" charset="-122"/>
                  <a:sym typeface="+mn-ea"/>
                </a:rPr>
                <a:t>网格的纯文本</a:t>
              </a:r>
              <a:r>
                <a:rPr lang="en-US" altLang="zh-CN">
                  <a:solidFill>
                    <a:schemeClr val="tx1"/>
                  </a:solidFill>
                  <a:latin typeface="微软雅黑" panose="020B0503020204020204" charset="-122"/>
                  <a:ea typeface="微软雅黑" panose="020B0503020204020204" charset="-122"/>
                  <a:cs typeface="微软雅黑" panose="020B0503020204020204" charset="-122"/>
                  <a:sym typeface="+mn-ea"/>
                </a:rPr>
                <a:t>LLM</a:t>
              </a:r>
              <a:r>
                <a:rPr lang="zh-CN" altLang="en-US">
                  <a:solidFill>
                    <a:schemeClr val="tx1"/>
                  </a:solidFill>
                  <a:latin typeface="微软雅黑" panose="020B0503020204020204" charset="-122"/>
                  <a:ea typeface="微软雅黑" panose="020B0503020204020204" charset="-122"/>
                  <a:cs typeface="微软雅黑" panose="020B0503020204020204" charset="-122"/>
                  <a:sym typeface="+mn-ea"/>
                </a:rPr>
                <a:t>可能在复杂空间推理任务中优于多模态模型（</a:t>
              </a:r>
              <a:r>
                <a:rPr lang="en-US" altLang="zh-CN">
                  <a:solidFill>
                    <a:schemeClr val="tx1"/>
                  </a:solidFill>
                  <a:latin typeface="微软雅黑" panose="020B0503020204020204" charset="-122"/>
                  <a:ea typeface="微软雅黑" panose="020B0503020204020204" charset="-122"/>
                  <a:cs typeface="微软雅黑" panose="020B0503020204020204" charset="-122"/>
                  <a:sym typeface="+mn-ea"/>
                </a:rPr>
                <a:t>MLLM</a:t>
              </a:r>
              <a:r>
                <a:rPr lang="zh-CN" altLang="en-US">
                  <a:solidFill>
                    <a:schemeClr val="tx1"/>
                  </a:solidFill>
                  <a:latin typeface="微软雅黑" panose="020B0503020204020204" charset="-122"/>
                  <a:ea typeface="微软雅黑" panose="020B0503020204020204" charset="-122"/>
                  <a:cs typeface="微软雅黑" panose="020B0503020204020204" charset="-122"/>
                  <a:sym typeface="+mn-ea"/>
                </a:rPr>
                <a:t>）。</a:t>
              </a:r>
              <a:endParaRPr lang="zh-CN" altLang="en-US">
                <a:solidFill>
                  <a:schemeClr val="tx1"/>
                </a:solidFill>
                <a:latin typeface="微软雅黑" panose="020B0503020204020204" charset="-122"/>
                <a:ea typeface="微软雅黑" panose="020B0503020204020204" charset="-122"/>
                <a:cs typeface="微软雅黑" panose="020B0503020204020204" charset="-122"/>
                <a:sym typeface="+mn-ea"/>
              </a:endParaRPr>
            </a:p>
          </p:txBody>
        </p:sp>
        <p:sp>
          <p:nvSpPr>
            <p:cNvPr id="19" name="文本框 18"/>
            <p:cNvSpPr txBox="1"/>
            <p:nvPr>
              <p:custDataLst>
                <p:tags r:id="rId12"/>
              </p:custDataLst>
            </p:nvPr>
          </p:nvSpPr>
          <p:spPr>
            <a:xfrm>
              <a:off x="10175" y="3046"/>
              <a:ext cx="632" cy="1041"/>
            </a:xfrm>
            <a:prstGeom prst="rect">
              <a:avLst/>
            </a:prstGeom>
            <a:noFill/>
          </p:spPr>
          <p:txBody>
            <a:bodyPr wrap="square" bIns="71755" rtlCol="0" anchor="t">
              <a:spAutoFit/>
            </a:bodyPr>
            <a:p>
              <a:pPr indent="0" algn="l" fontAlgn="auto">
                <a:lnSpc>
                  <a:spcPct val="115000"/>
                </a:lnSpc>
                <a:spcAft>
                  <a:spcPts val="600"/>
                </a:spcAft>
              </a:pPr>
              <a:r>
                <a:rPr lang="en-US" altLang="zh-CN" sz="2000" b="1" i="1">
                  <a:solidFill>
                    <a:srgbClr val="2F5597"/>
                  </a:solidFill>
                  <a:latin typeface="Impact" panose="020B0806030902050204" charset="0"/>
                  <a:ea typeface="微软雅黑" panose="020B0503020204020204" charset="-122"/>
                  <a:cs typeface="Impact" panose="020B0806030902050204" charset="0"/>
                  <a:sym typeface="+mn-ea"/>
                </a:rPr>
                <a:t>2</a:t>
              </a:r>
              <a:r>
                <a:rPr lang="en-US" altLang="zh-CN" sz="2400" i="1">
                  <a:solidFill>
                    <a:srgbClr val="2F5597"/>
                  </a:solidFill>
                  <a:latin typeface="微软雅黑" panose="020B0503020204020204" charset="-122"/>
                  <a:ea typeface="微软雅黑" panose="020B0503020204020204" charset="-122"/>
                  <a:cs typeface="微软雅黑" panose="020B0503020204020204" charset="-122"/>
                  <a:sym typeface="+mn-ea"/>
                </a:rPr>
                <a:t> </a:t>
              </a:r>
              <a:endParaRPr lang="en-US" altLang="zh-CN" sz="2400" b="1" i="1">
                <a:solidFill>
                  <a:srgbClr val="2F5597"/>
                </a:solidFill>
                <a:latin typeface="微软雅黑" panose="020B0503020204020204" charset="-122"/>
                <a:ea typeface="微软雅黑" panose="020B0503020204020204" charset="-122"/>
                <a:cs typeface="微软雅黑" panose="020B0503020204020204" charset="-122"/>
                <a:sym typeface="+mn-ea"/>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000">
        <p159:morph option="byObject"/>
      </p:transition>
    </mc:Choice>
    <mc:Fallback>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custDataLst>
              <p:tags r:id="rId1"/>
            </p:custDataLst>
          </p:nvPr>
        </p:nvSpPr>
        <p:spPr>
          <a:xfrm>
            <a:off x="1410970" y="426720"/>
            <a:ext cx="3586480" cy="460375"/>
          </a:xfrm>
          <a:prstGeom prst="rect">
            <a:avLst/>
          </a:prstGeom>
          <a:noFill/>
        </p:spPr>
        <p:txBody>
          <a:bodyPr wrap="square" rtlCol="0">
            <a:spAutoFit/>
          </a:bodyPr>
          <a:p>
            <a:r>
              <a:rPr lang="zh-CN" altLang="en-US" sz="2400" b="1" dirty="0">
                <a:solidFill>
                  <a:srgbClr val="2F5597"/>
                </a:solidFill>
                <a:latin typeface="微软雅黑" panose="020B0503020204020204" charset="-122"/>
                <a:ea typeface="微软雅黑" panose="020B0503020204020204" charset="-122"/>
              </a:rPr>
              <a:t>实验</a:t>
            </a:r>
            <a:endParaRPr lang="zh-CN" altLang="en-US" sz="2400" b="1" dirty="0">
              <a:solidFill>
                <a:srgbClr val="2F5597"/>
              </a:solidFill>
              <a:latin typeface="微软雅黑" panose="020B0503020204020204" charset="-122"/>
              <a:ea typeface="微软雅黑" panose="020B0503020204020204" charset="-122"/>
            </a:endParaRPr>
          </a:p>
        </p:txBody>
      </p:sp>
      <p:grpSp>
        <p:nvGrpSpPr>
          <p:cNvPr id="14" name="组合 13"/>
          <p:cNvGrpSpPr/>
          <p:nvPr/>
        </p:nvGrpSpPr>
        <p:grpSpPr>
          <a:xfrm rot="0">
            <a:off x="676275" y="330200"/>
            <a:ext cx="10761345" cy="701040"/>
            <a:chOff x="1065" y="520"/>
            <a:chExt cx="16947" cy="1104"/>
          </a:xfrm>
        </p:grpSpPr>
        <p:cxnSp>
          <p:nvCxnSpPr>
            <p:cNvPr id="15" name="直接连接符 14"/>
            <p:cNvCxnSpPr/>
            <p:nvPr>
              <p:custDataLst>
                <p:tags r:id="rId2"/>
              </p:custDataLst>
            </p:nvPr>
          </p:nvCxnSpPr>
          <p:spPr>
            <a:xfrm flipV="1">
              <a:off x="1232" y="1513"/>
              <a:ext cx="16781" cy="0"/>
            </a:xfrm>
            <a:prstGeom prst="line">
              <a:avLst/>
            </a:prstGeom>
            <a:ln w="19050">
              <a:solidFill>
                <a:srgbClr val="2F5597"/>
              </a:solidFill>
            </a:ln>
          </p:spPr>
          <p:style>
            <a:lnRef idx="1">
              <a:schemeClr val="accent1"/>
            </a:lnRef>
            <a:fillRef idx="0">
              <a:schemeClr val="accent1"/>
            </a:fillRef>
            <a:effectRef idx="0">
              <a:schemeClr val="accent1"/>
            </a:effectRef>
            <a:fontRef idx="minor">
              <a:schemeClr val="tx1"/>
            </a:fontRef>
          </p:style>
        </p:cxnSp>
        <p:pic>
          <p:nvPicPr>
            <p:cNvPr id="16" name="图形 40" descr="教室"/>
            <p:cNvPicPr>
              <a:picLocks noChangeAspect="1"/>
            </p:cNvPicPr>
            <p:nvPr>
              <p:custDataLst>
                <p:tags r:id="rId3"/>
              </p:custDataLst>
            </p:nvPr>
          </p:nvPicPr>
          <p:blipFill>
            <a:blip r:embed="rId4">
              <a:extLst>
                <a:ext uri="{28A0092B-C50C-407E-A947-70E740481C1C}">
                  <a14:useLocalDpi xmlns:a14="http://schemas.microsoft.com/office/drawing/2010/main" val="0"/>
                </a:ext>
              </a:extLst>
            </a:blip>
            <a:stretch>
              <a:fillRect/>
            </a:stretch>
          </p:blipFill>
          <p:spPr>
            <a:xfrm>
              <a:off x="1065" y="520"/>
              <a:ext cx="1104" cy="1104"/>
            </a:xfrm>
            <a:prstGeom prst="rect">
              <a:avLst/>
            </a:prstGeom>
          </p:spPr>
        </p:pic>
      </p:grpSp>
      <p:grpSp>
        <p:nvGrpSpPr>
          <p:cNvPr id="35" name="组合 34"/>
          <p:cNvGrpSpPr/>
          <p:nvPr/>
        </p:nvGrpSpPr>
        <p:grpSpPr>
          <a:xfrm>
            <a:off x="1804035" y="306705"/>
            <a:ext cx="9727565" cy="586105"/>
            <a:chOff x="2177" y="488"/>
            <a:chExt cx="15319" cy="923"/>
          </a:xfrm>
        </p:grpSpPr>
        <p:sp>
          <p:nvSpPr>
            <p:cNvPr id="4" name="矩形 3"/>
            <p:cNvSpPr/>
            <p:nvPr>
              <p:custDataLst>
                <p:tags r:id="rId5"/>
              </p:custDataLst>
            </p:nvPr>
          </p:nvSpPr>
          <p:spPr>
            <a:xfrm>
              <a:off x="2177" y="931"/>
              <a:ext cx="15319" cy="434"/>
            </a:xfrm>
            <a:prstGeom prst="rect">
              <a:avLst/>
            </a:prstGeom>
          </p:spPr>
          <p:txBody>
            <a:bodyPr wrap="square">
              <a:spAutoFit/>
            </a:bodyPr>
            <a:p>
              <a:pPr lvl="0" algn="r">
                <a:buClrTx/>
                <a:buSzTx/>
                <a:buFontTx/>
              </a:pPr>
              <a:r>
                <a:rPr lang="en-US" altLang="zh-CN" sz="1200" b="1" dirty="0">
                  <a:solidFill>
                    <a:srgbClr val="2F5597"/>
                  </a:solidFill>
                  <a:latin typeface="微软雅黑" panose="020B0503020204020204" charset="-122"/>
                  <a:ea typeface="微软雅黑" panose="020B0503020204020204" charset="-122"/>
                  <a:sym typeface="+mn-ea"/>
                </a:rPr>
                <a:t>Mind’s Eye of LLMs: Visualization-of-Thought Elicits Spatial Reasoning in Large Language Models</a:t>
              </a:r>
              <a:endParaRPr lang="en-US" altLang="zh-CN" sz="1200" b="1" dirty="0">
                <a:solidFill>
                  <a:srgbClr val="2F5597"/>
                </a:solidFill>
                <a:latin typeface="微软雅黑" panose="020B0503020204020204" charset="-122"/>
                <a:ea typeface="微软雅黑" panose="020B0503020204020204" charset="-122"/>
                <a:cs typeface="Arial" panose="020B0604020202020204" pitchFamily="34" charset="0"/>
                <a:sym typeface="+mn-ea"/>
              </a:endParaRPr>
            </a:p>
          </p:txBody>
        </p:sp>
        <p:sp>
          <p:nvSpPr>
            <p:cNvPr id="7" name="文本框 6"/>
            <p:cNvSpPr txBox="1"/>
            <p:nvPr>
              <p:custDataLst>
                <p:tags r:id="rId6"/>
              </p:custDataLst>
            </p:nvPr>
          </p:nvSpPr>
          <p:spPr>
            <a:xfrm>
              <a:off x="3264" y="488"/>
              <a:ext cx="14232" cy="923"/>
            </a:xfrm>
            <a:prstGeom prst="rect">
              <a:avLst/>
            </a:prstGeom>
            <a:noFill/>
          </p:spPr>
          <p:txBody>
            <a:bodyPr wrap="square" rtlCol="0" anchor="t">
              <a:spAutoFit/>
            </a:bodyPr>
            <a:p>
              <a:pPr indent="0" algn="r" fontAlgn="auto">
                <a:lnSpc>
                  <a:spcPct val="115000"/>
                </a:lnSpc>
              </a:pPr>
              <a:r>
                <a:rPr lang="zh-CN" sz="1400" b="1" dirty="0">
                  <a:solidFill>
                    <a:srgbClr val="2F5597"/>
                  </a:solidFill>
                  <a:latin typeface="+mj-ea"/>
                  <a:ea typeface="+mj-ea"/>
                  <a:sym typeface="+mn-ea"/>
                </a:rPr>
                <a:t>LLMs的心灵之眼：VoT激发LLMs的空间推理能力</a:t>
              </a:r>
              <a:endParaRPr lang="zh-CN" sz="1400" b="1" dirty="0">
                <a:solidFill>
                  <a:srgbClr val="2F5597"/>
                </a:solidFill>
                <a:latin typeface="+mj-ea"/>
                <a:ea typeface="+mj-ea"/>
                <a:sym typeface="+mn-ea"/>
              </a:endParaRPr>
            </a:p>
            <a:p>
              <a:pPr indent="0" algn="r" fontAlgn="auto">
                <a:lnSpc>
                  <a:spcPct val="115000"/>
                </a:lnSpc>
              </a:pPr>
              <a:endParaRPr sz="1400" b="1" dirty="0">
                <a:solidFill>
                  <a:srgbClr val="2F5597"/>
                </a:solidFill>
                <a:latin typeface="+mj-ea"/>
                <a:ea typeface="+mj-ea"/>
                <a:sym typeface="+mn-ea"/>
              </a:endParaRPr>
            </a:p>
          </p:txBody>
        </p:sp>
      </p:grpSp>
      <p:pic>
        <p:nvPicPr>
          <p:cNvPr id="2" name="图片 1"/>
          <p:cNvPicPr>
            <a:picLocks noChangeAspect="1"/>
          </p:cNvPicPr>
          <p:nvPr/>
        </p:nvPicPr>
        <p:blipFill>
          <a:blip r:embed="rId7"/>
          <a:stretch>
            <a:fillRect/>
          </a:stretch>
        </p:blipFill>
        <p:spPr>
          <a:xfrm>
            <a:off x="241935" y="1757680"/>
            <a:ext cx="7574915" cy="2034540"/>
          </a:xfrm>
          <a:prstGeom prst="rect">
            <a:avLst/>
          </a:prstGeom>
        </p:spPr>
      </p:pic>
      <p:sp>
        <p:nvSpPr>
          <p:cNvPr id="3" name="文本框 2"/>
          <p:cNvSpPr txBox="1"/>
          <p:nvPr/>
        </p:nvSpPr>
        <p:spPr>
          <a:xfrm>
            <a:off x="2617470" y="1530985"/>
            <a:ext cx="1193800" cy="342900"/>
          </a:xfrm>
          <a:prstGeom prst="rect">
            <a:avLst/>
          </a:prstGeom>
          <a:noFill/>
        </p:spPr>
        <p:txBody>
          <a:bodyPr wrap="square" bIns="71755" rtlCol="0" anchor="t">
            <a:noAutofit/>
          </a:bodyPr>
          <a:p>
            <a:pPr indent="0" fontAlgn="auto">
              <a:lnSpc>
                <a:spcPct val="115000"/>
              </a:lnSpc>
              <a:spcAft>
                <a:spcPts val="600"/>
              </a:spcAft>
            </a:pPr>
            <a:r>
              <a:rPr lang="zh-CN" altLang="en-US">
                <a:solidFill>
                  <a:schemeClr val="bg1">
                    <a:lumMod val="50000"/>
                  </a:schemeClr>
                </a:solidFill>
                <a:latin typeface="微软雅黑" panose="020B0503020204020204" charset="-122"/>
                <a:ea typeface="微软雅黑" panose="020B0503020204020204" charset="-122"/>
                <a:cs typeface="微软雅黑" panose="020B0503020204020204" charset="-122"/>
              </a:rPr>
              <a:t>视觉导航</a:t>
            </a:r>
            <a:endParaRPr lang="zh-CN" altLang="en-US">
              <a:solidFill>
                <a:schemeClr val="bg1">
                  <a:lumMod val="50000"/>
                </a:schemeClr>
              </a:solidFill>
              <a:latin typeface="微软雅黑" panose="020B0503020204020204" charset="-122"/>
              <a:ea typeface="微软雅黑" panose="020B0503020204020204" charset="-122"/>
              <a:cs typeface="微软雅黑" panose="020B0503020204020204" charset="-122"/>
            </a:endParaRPr>
          </a:p>
        </p:txBody>
      </p:sp>
      <p:sp>
        <p:nvSpPr>
          <p:cNvPr id="6" name="文本框 5"/>
          <p:cNvSpPr txBox="1"/>
          <p:nvPr/>
        </p:nvSpPr>
        <p:spPr>
          <a:xfrm>
            <a:off x="4996180" y="1533525"/>
            <a:ext cx="1193800" cy="342900"/>
          </a:xfrm>
          <a:prstGeom prst="rect">
            <a:avLst/>
          </a:prstGeom>
          <a:noFill/>
        </p:spPr>
        <p:txBody>
          <a:bodyPr wrap="square" bIns="71755" rtlCol="0" anchor="t">
            <a:noAutofit/>
          </a:bodyPr>
          <a:p>
            <a:pPr indent="0" fontAlgn="auto">
              <a:lnSpc>
                <a:spcPct val="115000"/>
              </a:lnSpc>
              <a:spcAft>
                <a:spcPts val="600"/>
              </a:spcAft>
            </a:pPr>
            <a:r>
              <a:rPr lang="zh-CN" altLang="en-US">
                <a:solidFill>
                  <a:schemeClr val="bg1">
                    <a:lumMod val="50000"/>
                  </a:schemeClr>
                </a:solidFill>
                <a:latin typeface="微软雅黑" panose="020B0503020204020204" charset="-122"/>
                <a:ea typeface="微软雅黑" panose="020B0503020204020204" charset="-122"/>
                <a:cs typeface="微软雅黑" panose="020B0503020204020204" charset="-122"/>
              </a:rPr>
              <a:t>视觉拼图</a:t>
            </a:r>
            <a:endParaRPr lang="zh-CN" altLang="en-US">
              <a:solidFill>
                <a:schemeClr val="bg1">
                  <a:lumMod val="50000"/>
                </a:schemeClr>
              </a:solidFill>
              <a:latin typeface="微软雅黑" panose="020B0503020204020204" charset="-122"/>
              <a:ea typeface="微软雅黑" panose="020B0503020204020204" charset="-122"/>
              <a:cs typeface="微软雅黑" panose="020B0503020204020204" charset="-122"/>
            </a:endParaRPr>
          </a:p>
        </p:txBody>
      </p:sp>
      <p:sp>
        <p:nvSpPr>
          <p:cNvPr id="8" name="文本框 7"/>
          <p:cNvSpPr txBox="1"/>
          <p:nvPr/>
        </p:nvSpPr>
        <p:spPr>
          <a:xfrm>
            <a:off x="6189980" y="1535430"/>
            <a:ext cx="1626870" cy="342900"/>
          </a:xfrm>
          <a:prstGeom prst="rect">
            <a:avLst/>
          </a:prstGeom>
          <a:noFill/>
        </p:spPr>
        <p:txBody>
          <a:bodyPr wrap="square" bIns="71755" rtlCol="0" anchor="t">
            <a:noAutofit/>
          </a:bodyPr>
          <a:p>
            <a:pPr indent="0" fontAlgn="auto">
              <a:lnSpc>
                <a:spcPct val="115000"/>
              </a:lnSpc>
              <a:spcAft>
                <a:spcPts val="600"/>
              </a:spcAft>
            </a:pPr>
            <a:r>
              <a:rPr lang="zh-CN" altLang="en-US">
                <a:solidFill>
                  <a:schemeClr val="bg1">
                    <a:lumMod val="50000"/>
                  </a:schemeClr>
                </a:solidFill>
                <a:latin typeface="微软雅黑" panose="020B0503020204020204" charset="-122"/>
                <a:ea typeface="微软雅黑" panose="020B0503020204020204" charset="-122"/>
                <a:cs typeface="微软雅黑" panose="020B0503020204020204" charset="-122"/>
              </a:rPr>
              <a:t>自然语言导航</a:t>
            </a:r>
            <a:endParaRPr lang="zh-CN" altLang="en-US">
              <a:solidFill>
                <a:schemeClr val="bg1">
                  <a:lumMod val="50000"/>
                </a:schemeClr>
              </a:solidFill>
              <a:latin typeface="微软雅黑" panose="020B0503020204020204" charset="-122"/>
              <a:ea typeface="微软雅黑" panose="020B0503020204020204" charset="-122"/>
              <a:cs typeface="微软雅黑" panose="020B0503020204020204" charset="-122"/>
            </a:endParaRPr>
          </a:p>
        </p:txBody>
      </p:sp>
      <p:sp>
        <p:nvSpPr>
          <p:cNvPr id="43" name="!!圆角矩形 54"/>
          <p:cNvSpPr/>
          <p:nvPr>
            <p:custDataLst>
              <p:tags r:id="rId8"/>
            </p:custDataLst>
          </p:nvPr>
        </p:nvSpPr>
        <p:spPr>
          <a:xfrm>
            <a:off x="443865" y="3230245"/>
            <a:ext cx="7260590" cy="561975"/>
          </a:xfrm>
          <a:prstGeom prst="roundRect">
            <a:avLst>
              <a:gd name="adj" fmla="val 3976"/>
            </a:avLst>
          </a:prstGeom>
          <a:noFill/>
          <a:ln w="19050">
            <a:solidFill>
              <a:srgbClr val="C00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latin typeface="+mn-ea"/>
              <a:cs typeface="+mn-ea"/>
            </a:endParaRPr>
          </a:p>
        </p:txBody>
      </p:sp>
      <p:grpSp>
        <p:nvGrpSpPr>
          <p:cNvPr id="27" name="组合 26"/>
          <p:cNvGrpSpPr/>
          <p:nvPr/>
        </p:nvGrpSpPr>
        <p:grpSpPr>
          <a:xfrm>
            <a:off x="7800975" y="1305560"/>
            <a:ext cx="4402455" cy="1325245"/>
            <a:chOff x="10175" y="3046"/>
            <a:chExt cx="6933" cy="2087"/>
          </a:xfrm>
        </p:grpSpPr>
        <p:sp>
          <p:nvSpPr>
            <p:cNvPr id="28" name="文本框 27"/>
            <p:cNvSpPr txBox="1"/>
            <p:nvPr>
              <p:custDataLst>
                <p:tags r:id="rId9"/>
              </p:custDataLst>
            </p:nvPr>
          </p:nvSpPr>
          <p:spPr>
            <a:xfrm>
              <a:off x="10685" y="3157"/>
              <a:ext cx="6423" cy="1976"/>
            </a:xfrm>
            <a:prstGeom prst="rect">
              <a:avLst/>
            </a:prstGeom>
            <a:noFill/>
          </p:spPr>
          <p:txBody>
            <a:bodyPr wrap="square" bIns="71755" rtlCol="0" anchor="t">
              <a:spAutoFit/>
            </a:bodyPr>
            <a:p>
              <a:pPr indent="0" algn="l" fontAlgn="auto">
                <a:lnSpc>
                  <a:spcPct val="115000"/>
                </a:lnSpc>
                <a:spcAft>
                  <a:spcPts val="600"/>
                </a:spcAft>
              </a:pPr>
              <a:r>
                <a:rPr lang="en-US">
                  <a:solidFill>
                    <a:schemeClr val="tx1"/>
                  </a:solidFill>
                  <a:latin typeface="微软雅黑" panose="020B0503020204020204" charset="-122"/>
                  <a:ea typeface="微软雅黑" panose="020B0503020204020204" charset="-122"/>
                  <a:cs typeface="微软雅黑" panose="020B0503020204020204" charset="-122"/>
                  <a:sym typeface="+mn-ea"/>
                </a:rPr>
                <a:t>GPT-4 VoT</a:t>
              </a:r>
              <a:r>
                <a:rPr lang="zh-CN" altLang="en-US">
                  <a:solidFill>
                    <a:schemeClr val="tx1"/>
                  </a:solidFill>
                  <a:latin typeface="微软雅黑" panose="020B0503020204020204" charset="-122"/>
                  <a:ea typeface="微软雅黑" panose="020B0503020204020204" charset="-122"/>
                  <a:cs typeface="微软雅黑" panose="020B0503020204020204" charset="-122"/>
                  <a:sym typeface="+mn-ea"/>
                </a:rPr>
                <a:t>在所有任务的所有指标上均显著优于其他设置。</a:t>
              </a:r>
              <a:endParaRPr lang="zh-CN" altLang="en-US">
                <a:solidFill>
                  <a:schemeClr val="tx1"/>
                </a:solidFill>
                <a:latin typeface="微软雅黑" panose="020B0503020204020204" charset="-122"/>
                <a:ea typeface="微软雅黑" panose="020B0503020204020204" charset="-122"/>
                <a:cs typeface="微软雅黑" panose="020B0503020204020204" charset="-122"/>
                <a:sym typeface="+mn-ea"/>
              </a:endParaRPr>
            </a:p>
            <a:p>
              <a:pPr indent="0" algn="l" fontAlgn="auto">
                <a:lnSpc>
                  <a:spcPct val="115000"/>
                </a:lnSpc>
                <a:spcAft>
                  <a:spcPts val="600"/>
                </a:spcAft>
              </a:pPr>
              <a:r>
                <a:rPr lang="zh-CN" altLang="en-US" sz="1200">
                  <a:solidFill>
                    <a:schemeClr val="bg1">
                      <a:lumMod val="50000"/>
                    </a:schemeClr>
                  </a:solidFill>
                  <a:latin typeface="微软雅黑" panose="020B0503020204020204" charset="-122"/>
                  <a:ea typeface="微软雅黑" panose="020B0503020204020204" charset="-122"/>
                  <a:cs typeface="微软雅黑" panose="020B0503020204020204" charset="-122"/>
                  <a:sym typeface="+mn-ea"/>
                </a:rPr>
                <a:t>验证了视觉状态追踪的有效性</a:t>
              </a:r>
              <a:r>
                <a:rPr lang="en-US" altLang="zh-CN" sz="1200">
                  <a:solidFill>
                    <a:schemeClr val="bg1">
                      <a:lumMod val="50000"/>
                    </a:schemeClr>
                  </a:solidFill>
                  <a:latin typeface="微软雅黑" panose="020B0503020204020204" charset="-122"/>
                  <a:ea typeface="微软雅黑" panose="020B0503020204020204" charset="-122"/>
                  <a:cs typeface="微软雅黑" panose="020B0503020204020204" charset="-122"/>
                  <a:sym typeface="+mn-ea"/>
                </a:rPr>
                <a:t>——</a:t>
              </a:r>
              <a:r>
                <a:rPr lang="zh-CN" altLang="en-US" sz="1200">
                  <a:solidFill>
                    <a:schemeClr val="bg1">
                      <a:lumMod val="50000"/>
                    </a:schemeClr>
                  </a:solidFill>
                  <a:latin typeface="微软雅黑" panose="020B0503020204020204" charset="-122"/>
                  <a:ea typeface="微软雅黑" panose="020B0503020204020204" charset="-122"/>
                  <a:cs typeface="微软雅黑" panose="020B0503020204020204" charset="-122"/>
                  <a:sym typeface="+mn-ea"/>
                </a:rPr>
                <a:t>该机制使</a:t>
              </a:r>
              <a:r>
                <a:rPr lang="en-US" altLang="zh-CN" sz="1200">
                  <a:solidFill>
                    <a:schemeClr val="bg1">
                      <a:lumMod val="50000"/>
                    </a:schemeClr>
                  </a:solidFill>
                  <a:latin typeface="微软雅黑" panose="020B0503020204020204" charset="-122"/>
                  <a:ea typeface="微软雅黑" panose="020B0503020204020204" charset="-122"/>
                  <a:cs typeface="微软雅黑" panose="020B0503020204020204" charset="-122"/>
                  <a:sym typeface="+mn-ea"/>
                </a:rPr>
                <a:t>LLM</a:t>
              </a:r>
              <a:r>
                <a:rPr lang="zh-CN" altLang="en-US" sz="1200">
                  <a:solidFill>
                    <a:schemeClr val="bg1">
                      <a:lumMod val="50000"/>
                    </a:schemeClr>
                  </a:solidFill>
                  <a:latin typeface="微软雅黑" panose="020B0503020204020204" charset="-122"/>
                  <a:ea typeface="微软雅黑" panose="020B0503020204020204" charset="-122"/>
                  <a:cs typeface="微软雅黑" panose="020B0503020204020204" charset="-122"/>
                  <a:sym typeface="+mn-ea"/>
                </a:rPr>
                <a:t>能在具象化环境中可视化解读自身行为。</a:t>
              </a:r>
              <a:endParaRPr lang="zh-CN" altLang="en-US" sz="1200">
                <a:solidFill>
                  <a:schemeClr val="bg1">
                    <a:lumMod val="50000"/>
                  </a:schemeClr>
                </a:solidFill>
                <a:latin typeface="微软雅黑" panose="020B0503020204020204" charset="-122"/>
                <a:ea typeface="微软雅黑" panose="020B0503020204020204" charset="-122"/>
                <a:cs typeface="微软雅黑" panose="020B0503020204020204" charset="-122"/>
                <a:sym typeface="+mn-ea"/>
              </a:endParaRPr>
            </a:p>
          </p:txBody>
        </p:sp>
        <p:sp>
          <p:nvSpPr>
            <p:cNvPr id="30" name="文本框 29"/>
            <p:cNvSpPr txBox="1"/>
            <p:nvPr>
              <p:custDataLst>
                <p:tags r:id="rId10"/>
              </p:custDataLst>
            </p:nvPr>
          </p:nvSpPr>
          <p:spPr>
            <a:xfrm>
              <a:off x="10175" y="3046"/>
              <a:ext cx="658" cy="853"/>
            </a:xfrm>
            <a:prstGeom prst="rect">
              <a:avLst/>
            </a:prstGeom>
            <a:noFill/>
          </p:spPr>
          <p:txBody>
            <a:bodyPr wrap="none" bIns="71755" rtlCol="0" anchor="t">
              <a:spAutoFit/>
            </a:bodyPr>
            <a:p>
              <a:pPr indent="0" algn="l" fontAlgn="auto">
                <a:lnSpc>
                  <a:spcPct val="115000"/>
                </a:lnSpc>
                <a:spcAft>
                  <a:spcPts val="600"/>
                </a:spcAft>
              </a:pPr>
              <a:r>
                <a:rPr lang="en-US" altLang="zh-CN" sz="2000" b="1" i="1">
                  <a:solidFill>
                    <a:srgbClr val="2F5597"/>
                  </a:solidFill>
                  <a:latin typeface="Impact" panose="020B0806030902050204" charset="0"/>
                  <a:ea typeface="微软雅黑" panose="020B0503020204020204" charset="-122"/>
                  <a:cs typeface="Impact" panose="020B0806030902050204" charset="0"/>
                  <a:sym typeface="+mn-ea"/>
                </a:rPr>
                <a:t>1.</a:t>
              </a:r>
              <a:r>
                <a:rPr lang="en-US" altLang="zh-CN" sz="2400" i="1">
                  <a:solidFill>
                    <a:srgbClr val="2F5597"/>
                  </a:solidFill>
                  <a:latin typeface="微软雅黑" panose="020B0503020204020204" charset="-122"/>
                  <a:ea typeface="微软雅黑" panose="020B0503020204020204" charset="-122"/>
                  <a:cs typeface="微软雅黑" panose="020B0503020204020204" charset="-122"/>
                  <a:sym typeface="+mn-ea"/>
                </a:rPr>
                <a:t> </a:t>
              </a:r>
              <a:endParaRPr lang="en-US" altLang="zh-CN" sz="2400" b="1" i="1">
                <a:solidFill>
                  <a:srgbClr val="2F5597"/>
                </a:solidFill>
                <a:latin typeface="微软雅黑" panose="020B0503020204020204" charset="-122"/>
                <a:ea typeface="微软雅黑" panose="020B0503020204020204" charset="-122"/>
                <a:cs typeface="微软雅黑" panose="020B0503020204020204" charset="-122"/>
                <a:sym typeface="+mn-ea"/>
              </a:endParaRPr>
            </a:p>
          </p:txBody>
        </p:sp>
      </p:grpSp>
      <p:grpSp>
        <p:nvGrpSpPr>
          <p:cNvPr id="9" name="组合 8"/>
          <p:cNvGrpSpPr/>
          <p:nvPr/>
        </p:nvGrpSpPr>
        <p:grpSpPr>
          <a:xfrm>
            <a:off x="7800975" y="2792730"/>
            <a:ext cx="4402455" cy="1129235"/>
            <a:chOff x="10175" y="3046"/>
            <a:chExt cx="6933" cy="2170"/>
          </a:xfrm>
        </p:grpSpPr>
        <p:sp>
          <p:nvSpPr>
            <p:cNvPr id="10" name="文本框 9"/>
            <p:cNvSpPr txBox="1"/>
            <p:nvPr>
              <p:custDataLst>
                <p:tags r:id="rId11"/>
              </p:custDataLst>
            </p:nvPr>
          </p:nvSpPr>
          <p:spPr>
            <a:xfrm>
              <a:off x="10685" y="3157"/>
              <a:ext cx="6423" cy="2059"/>
            </a:xfrm>
            <a:prstGeom prst="rect">
              <a:avLst/>
            </a:prstGeom>
            <a:noFill/>
          </p:spPr>
          <p:txBody>
            <a:bodyPr wrap="square" bIns="71755" rtlCol="0" anchor="t">
              <a:spAutoFit/>
            </a:bodyPr>
            <a:p>
              <a:pPr indent="0" algn="l" fontAlgn="auto">
                <a:lnSpc>
                  <a:spcPct val="115000"/>
                </a:lnSpc>
                <a:spcAft>
                  <a:spcPts val="600"/>
                </a:spcAft>
              </a:pPr>
              <a:r>
                <a:rPr lang="zh-CN" altLang="en-US">
                  <a:solidFill>
                    <a:schemeClr val="tx1"/>
                  </a:solidFill>
                  <a:latin typeface="微软雅黑" panose="020B0503020204020204" charset="-122"/>
                  <a:ea typeface="微软雅黑" panose="020B0503020204020204" charset="-122"/>
                  <a:cs typeface="微软雅黑" panose="020B0503020204020204" charset="-122"/>
                  <a:sym typeface="+mn-ea"/>
                </a:rPr>
                <a:t>基于</a:t>
              </a:r>
              <a:r>
                <a:rPr lang="en-US" altLang="zh-CN">
                  <a:solidFill>
                    <a:schemeClr val="tx1"/>
                  </a:solidFill>
                  <a:latin typeface="微软雅黑" panose="020B0503020204020204" charset="-122"/>
                  <a:ea typeface="微软雅黑" panose="020B0503020204020204" charset="-122"/>
                  <a:cs typeface="微软雅黑" panose="020B0503020204020204" charset="-122"/>
                  <a:sym typeface="+mn-ea"/>
                </a:rPr>
                <a:t>2D</a:t>
              </a:r>
              <a:r>
                <a:rPr lang="zh-CN" altLang="en-US">
                  <a:solidFill>
                    <a:schemeClr val="tx1"/>
                  </a:solidFill>
                  <a:latin typeface="微软雅黑" panose="020B0503020204020204" charset="-122"/>
                  <a:ea typeface="微软雅黑" panose="020B0503020204020204" charset="-122"/>
                  <a:cs typeface="微软雅黑" panose="020B0503020204020204" charset="-122"/>
                  <a:sym typeface="+mn-ea"/>
                </a:rPr>
                <a:t>网格的纯文本</a:t>
              </a:r>
              <a:r>
                <a:rPr lang="en-US" altLang="zh-CN">
                  <a:solidFill>
                    <a:schemeClr val="tx1"/>
                  </a:solidFill>
                  <a:latin typeface="微软雅黑" panose="020B0503020204020204" charset="-122"/>
                  <a:ea typeface="微软雅黑" panose="020B0503020204020204" charset="-122"/>
                  <a:cs typeface="微软雅黑" panose="020B0503020204020204" charset="-122"/>
                  <a:sym typeface="+mn-ea"/>
                </a:rPr>
                <a:t>LLM</a:t>
              </a:r>
              <a:r>
                <a:rPr lang="zh-CN" altLang="en-US">
                  <a:solidFill>
                    <a:schemeClr val="tx1"/>
                  </a:solidFill>
                  <a:latin typeface="微软雅黑" panose="020B0503020204020204" charset="-122"/>
                  <a:ea typeface="微软雅黑" panose="020B0503020204020204" charset="-122"/>
                  <a:cs typeface="微软雅黑" panose="020B0503020204020204" charset="-122"/>
                  <a:sym typeface="+mn-ea"/>
                </a:rPr>
                <a:t>可能在复杂空间推理任务中优于多模态模型（</a:t>
              </a:r>
              <a:r>
                <a:rPr lang="en-US" altLang="zh-CN">
                  <a:solidFill>
                    <a:schemeClr val="tx1"/>
                  </a:solidFill>
                  <a:latin typeface="微软雅黑" panose="020B0503020204020204" charset="-122"/>
                  <a:ea typeface="微软雅黑" panose="020B0503020204020204" charset="-122"/>
                  <a:cs typeface="微软雅黑" panose="020B0503020204020204" charset="-122"/>
                  <a:sym typeface="+mn-ea"/>
                </a:rPr>
                <a:t>MLLM</a:t>
              </a:r>
              <a:r>
                <a:rPr lang="zh-CN" altLang="en-US">
                  <a:solidFill>
                    <a:schemeClr val="tx1"/>
                  </a:solidFill>
                  <a:latin typeface="微软雅黑" panose="020B0503020204020204" charset="-122"/>
                  <a:ea typeface="微软雅黑" panose="020B0503020204020204" charset="-122"/>
                  <a:cs typeface="微软雅黑" panose="020B0503020204020204" charset="-122"/>
                  <a:sym typeface="+mn-ea"/>
                </a:rPr>
                <a:t>）。</a:t>
              </a:r>
              <a:endParaRPr lang="zh-CN" altLang="en-US">
                <a:solidFill>
                  <a:schemeClr val="tx1"/>
                </a:solidFill>
                <a:latin typeface="微软雅黑" panose="020B0503020204020204" charset="-122"/>
                <a:ea typeface="微软雅黑" panose="020B0503020204020204" charset="-122"/>
                <a:cs typeface="微软雅黑" panose="020B0503020204020204" charset="-122"/>
                <a:sym typeface="+mn-ea"/>
              </a:endParaRPr>
            </a:p>
          </p:txBody>
        </p:sp>
        <p:sp>
          <p:nvSpPr>
            <p:cNvPr id="19" name="文本框 18"/>
            <p:cNvSpPr txBox="1"/>
            <p:nvPr>
              <p:custDataLst>
                <p:tags r:id="rId12"/>
              </p:custDataLst>
            </p:nvPr>
          </p:nvSpPr>
          <p:spPr>
            <a:xfrm>
              <a:off x="10175" y="3046"/>
              <a:ext cx="632" cy="1041"/>
            </a:xfrm>
            <a:prstGeom prst="rect">
              <a:avLst/>
            </a:prstGeom>
            <a:noFill/>
          </p:spPr>
          <p:txBody>
            <a:bodyPr wrap="square" bIns="71755" rtlCol="0" anchor="t">
              <a:spAutoFit/>
            </a:bodyPr>
            <a:p>
              <a:pPr indent="0" algn="l" fontAlgn="auto">
                <a:lnSpc>
                  <a:spcPct val="115000"/>
                </a:lnSpc>
                <a:spcAft>
                  <a:spcPts val="600"/>
                </a:spcAft>
              </a:pPr>
              <a:r>
                <a:rPr lang="en-US" altLang="zh-CN" sz="2000" b="1" i="1">
                  <a:solidFill>
                    <a:srgbClr val="2F5597"/>
                  </a:solidFill>
                  <a:latin typeface="Impact" panose="020B0806030902050204" charset="0"/>
                  <a:ea typeface="微软雅黑" panose="020B0503020204020204" charset="-122"/>
                  <a:cs typeface="Impact" panose="020B0806030902050204" charset="0"/>
                  <a:sym typeface="+mn-ea"/>
                </a:rPr>
                <a:t>2</a:t>
              </a:r>
              <a:r>
                <a:rPr lang="en-US" altLang="zh-CN" sz="2400" i="1">
                  <a:solidFill>
                    <a:srgbClr val="2F5597"/>
                  </a:solidFill>
                  <a:latin typeface="微软雅黑" panose="020B0503020204020204" charset="-122"/>
                  <a:ea typeface="微软雅黑" panose="020B0503020204020204" charset="-122"/>
                  <a:cs typeface="微软雅黑" panose="020B0503020204020204" charset="-122"/>
                  <a:sym typeface="+mn-ea"/>
                </a:rPr>
                <a:t> </a:t>
              </a:r>
              <a:endParaRPr lang="en-US" altLang="zh-CN" sz="2400" b="1" i="1">
                <a:solidFill>
                  <a:srgbClr val="2F5597"/>
                </a:solidFill>
                <a:latin typeface="微软雅黑" panose="020B0503020204020204" charset="-122"/>
                <a:ea typeface="微软雅黑" panose="020B0503020204020204" charset="-122"/>
                <a:cs typeface="微软雅黑" panose="020B0503020204020204" charset="-122"/>
                <a:sym typeface="+mn-ea"/>
              </a:endParaRPr>
            </a:p>
          </p:txBody>
        </p:sp>
      </p:grpSp>
      <p:sp>
        <p:nvSpPr>
          <p:cNvPr id="5" name="文本框 4"/>
          <p:cNvSpPr txBox="1"/>
          <p:nvPr/>
        </p:nvSpPr>
        <p:spPr>
          <a:xfrm>
            <a:off x="8148320" y="4116070"/>
            <a:ext cx="4064000" cy="1254760"/>
          </a:xfrm>
          <a:prstGeom prst="rect">
            <a:avLst/>
          </a:prstGeom>
          <a:noFill/>
        </p:spPr>
        <p:txBody>
          <a:bodyPr wrap="square" bIns="71755" rtlCol="0" anchor="t">
            <a:spAutoFit/>
          </a:bodyPr>
          <a:p>
            <a:pPr indent="0" fontAlgn="auto">
              <a:lnSpc>
                <a:spcPct val="115000"/>
              </a:lnSpc>
              <a:spcAft>
                <a:spcPts val="600"/>
              </a:spcAft>
            </a:pPr>
            <a:r>
              <a:rPr lang="zh-CN" altLang="en-US">
                <a:latin typeface="微软雅黑" panose="020B0503020204020204" charset="-122"/>
                <a:ea typeface="微软雅黑" panose="020B0503020204020204" charset="-122"/>
                <a:cs typeface="微软雅黑" panose="020B0503020204020204" charset="-122"/>
              </a:rPr>
              <a:t>当推理过程中包含时空模拟时，</a:t>
            </a:r>
            <a:r>
              <a:rPr lang="en-US" altLang="zh-CN">
                <a:latin typeface="微软雅黑" panose="020B0503020204020204" charset="-122"/>
                <a:ea typeface="微软雅黑" panose="020B0503020204020204" charset="-122"/>
                <a:cs typeface="微软雅黑" panose="020B0503020204020204" charset="-122"/>
              </a:rPr>
              <a:t>LLMs</a:t>
            </a:r>
            <a:r>
              <a:rPr lang="zh-CN" altLang="en-US">
                <a:latin typeface="微软雅黑" panose="020B0503020204020204" charset="-122"/>
                <a:ea typeface="微软雅黑" panose="020B0503020204020204" charset="-122"/>
                <a:cs typeface="微软雅黑" panose="020B0503020204020204" charset="-122"/>
              </a:rPr>
              <a:t>本质上具备视觉状态跟踪的能力。</a:t>
            </a:r>
            <a:endParaRPr lang="zh-CN" altLang="en-US">
              <a:latin typeface="微软雅黑" panose="020B0503020204020204" charset="-122"/>
              <a:ea typeface="微软雅黑" panose="020B0503020204020204" charset="-122"/>
              <a:cs typeface="微软雅黑" panose="020B0503020204020204" charset="-122"/>
            </a:endParaRPr>
          </a:p>
          <a:p>
            <a:pPr indent="0" fontAlgn="auto">
              <a:lnSpc>
                <a:spcPct val="115000"/>
              </a:lnSpc>
              <a:spcAft>
                <a:spcPts val="600"/>
              </a:spcAft>
            </a:pPr>
            <a:r>
              <a:rPr lang="zh-CN" altLang="en-US" sz="1200">
                <a:solidFill>
                  <a:schemeClr val="bg1">
                    <a:lumMod val="50000"/>
                  </a:schemeClr>
                </a:solidFill>
                <a:latin typeface="微软雅黑" panose="020B0503020204020204" charset="-122"/>
                <a:ea typeface="微软雅黑" panose="020B0503020204020204" charset="-122"/>
                <a:cs typeface="微软雅黑" panose="020B0503020204020204" charset="-122"/>
              </a:rPr>
              <a:t>在</a:t>
            </a:r>
            <a:r>
              <a:rPr lang="en-US" altLang="zh-CN" sz="1200">
                <a:solidFill>
                  <a:schemeClr val="bg1">
                    <a:lumMod val="50000"/>
                  </a:schemeClr>
                </a:solidFill>
                <a:latin typeface="微软雅黑" panose="020B0503020204020204" charset="-122"/>
                <a:ea typeface="微软雅黑" panose="020B0503020204020204" charset="-122"/>
                <a:cs typeface="微软雅黑" panose="020B0503020204020204" charset="-122"/>
              </a:rPr>
              <a:t> GPT-4 </a:t>
            </a:r>
            <a:r>
              <a:rPr lang="zh-CN" altLang="en-US" sz="1200">
                <a:solidFill>
                  <a:schemeClr val="bg1">
                    <a:lumMod val="50000"/>
                  </a:schemeClr>
                </a:solidFill>
                <a:latin typeface="微软雅黑" panose="020B0503020204020204" charset="-122"/>
                <a:ea typeface="微软雅黑" panose="020B0503020204020204" charset="-122"/>
                <a:cs typeface="微软雅黑" panose="020B0503020204020204" charset="-122"/>
              </a:rPr>
              <a:t>的思维链提示法（</a:t>
            </a:r>
            <a:r>
              <a:rPr lang="en-US" altLang="zh-CN" sz="1200">
                <a:solidFill>
                  <a:schemeClr val="bg1">
                    <a:lumMod val="50000"/>
                  </a:schemeClr>
                </a:solidFill>
                <a:latin typeface="微软雅黑" panose="020B0503020204020204" charset="-122"/>
                <a:ea typeface="微软雅黑" panose="020B0503020204020204" charset="-122"/>
                <a:cs typeface="微软雅黑" panose="020B0503020204020204" charset="-122"/>
              </a:rPr>
              <a:t>CoT</a:t>
            </a:r>
            <a:r>
              <a:rPr lang="zh-CN" altLang="en-US" sz="1200">
                <a:solidFill>
                  <a:schemeClr val="bg1">
                    <a:lumMod val="50000"/>
                  </a:schemeClr>
                </a:solidFill>
                <a:latin typeface="微软雅黑" panose="020B0503020204020204" charset="-122"/>
                <a:ea typeface="微软雅黑" panose="020B0503020204020204" charset="-122"/>
                <a:cs typeface="微软雅黑" panose="020B0503020204020204" charset="-122"/>
              </a:rPr>
              <a:t>）设置下，除了路线规划任务之外，几乎在所有任务中都呈现出了明显的跟踪率。</a:t>
            </a:r>
            <a:endParaRPr lang="zh-CN" altLang="en-US" sz="1200">
              <a:solidFill>
                <a:schemeClr val="bg1">
                  <a:lumMod val="50000"/>
                </a:schemeClr>
              </a:solidFill>
              <a:latin typeface="微软雅黑" panose="020B0503020204020204" charset="-122"/>
              <a:ea typeface="微软雅黑" panose="020B0503020204020204" charset="-122"/>
              <a:cs typeface="微软雅黑" panose="020B0503020204020204" charset="-122"/>
            </a:endParaRPr>
          </a:p>
        </p:txBody>
      </p:sp>
      <p:sp>
        <p:nvSpPr>
          <p:cNvPr id="11" name="文本框 10"/>
          <p:cNvSpPr txBox="1"/>
          <p:nvPr>
            <p:custDataLst>
              <p:tags r:id="rId13"/>
            </p:custDataLst>
          </p:nvPr>
        </p:nvSpPr>
        <p:spPr>
          <a:xfrm>
            <a:off x="7795260" y="4041775"/>
            <a:ext cx="401320" cy="541655"/>
          </a:xfrm>
          <a:prstGeom prst="rect">
            <a:avLst/>
          </a:prstGeom>
          <a:noFill/>
        </p:spPr>
        <p:txBody>
          <a:bodyPr wrap="square" bIns="71755" rtlCol="0" anchor="t">
            <a:spAutoFit/>
          </a:bodyPr>
          <a:p>
            <a:pPr indent="0" algn="l" fontAlgn="auto">
              <a:lnSpc>
                <a:spcPct val="115000"/>
              </a:lnSpc>
              <a:spcAft>
                <a:spcPts val="600"/>
              </a:spcAft>
            </a:pPr>
            <a:r>
              <a:rPr lang="en-US" altLang="zh-CN" sz="2000" b="1" i="1">
                <a:solidFill>
                  <a:srgbClr val="2F5597"/>
                </a:solidFill>
                <a:latin typeface="Impact" panose="020B0806030902050204" charset="0"/>
                <a:ea typeface="微软雅黑" panose="020B0503020204020204" charset="-122"/>
                <a:cs typeface="Impact" panose="020B0806030902050204" charset="0"/>
                <a:sym typeface="+mn-ea"/>
              </a:rPr>
              <a:t>3</a:t>
            </a:r>
            <a:r>
              <a:rPr lang="en-US" altLang="zh-CN" sz="2400" i="1">
                <a:solidFill>
                  <a:srgbClr val="2F5597"/>
                </a:solidFill>
                <a:latin typeface="微软雅黑" panose="020B0503020204020204" charset="-122"/>
                <a:ea typeface="微软雅黑" panose="020B0503020204020204" charset="-122"/>
                <a:cs typeface="微软雅黑" panose="020B0503020204020204" charset="-122"/>
                <a:sym typeface="+mn-ea"/>
              </a:rPr>
              <a:t> </a:t>
            </a:r>
            <a:endParaRPr lang="en-US" altLang="zh-CN" sz="2400" b="1" i="1">
              <a:solidFill>
                <a:srgbClr val="2F5597"/>
              </a:solidFill>
              <a:latin typeface="微软雅黑" panose="020B0503020204020204" charset="-122"/>
              <a:ea typeface="微软雅黑" panose="020B0503020204020204" charset="-122"/>
              <a:cs typeface="微软雅黑" panose="020B0503020204020204" charset="-122"/>
              <a:sym typeface="+mn-ea"/>
            </a:endParaRPr>
          </a:p>
        </p:txBody>
      </p:sp>
      <p:pic>
        <p:nvPicPr>
          <p:cNvPr id="12" name="图片 11"/>
          <p:cNvPicPr>
            <a:picLocks noChangeAspect="1"/>
          </p:cNvPicPr>
          <p:nvPr/>
        </p:nvPicPr>
        <p:blipFill>
          <a:blip r:embed="rId14"/>
          <a:srcRect b="-3441"/>
          <a:stretch>
            <a:fillRect/>
          </a:stretch>
        </p:blipFill>
        <p:spPr>
          <a:xfrm>
            <a:off x="676275" y="4041775"/>
            <a:ext cx="6703695" cy="2672080"/>
          </a:xfrm>
          <a:prstGeom prst="rect">
            <a:avLst/>
          </a:prstGeom>
        </p:spPr>
      </p:pic>
      <p:sp>
        <p:nvSpPr>
          <p:cNvPr id="17" name="!!圆角矩形 54"/>
          <p:cNvSpPr/>
          <p:nvPr>
            <p:custDataLst>
              <p:tags r:id="rId15"/>
            </p:custDataLst>
          </p:nvPr>
        </p:nvSpPr>
        <p:spPr>
          <a:xfrm>
            <a:off x="1671320" y="4589145"/>
            <a:ext cx="1130935" cy="1104265"/>
          </a:xfrm>
          <a:prstGeom prst="roundRect">
            <a:avLst>
              <a:gd name="adj" fmla="val 3976"/>
            </a:avLst>
          </a:prstGeom>
          <a:noFill/>
          <a:ln w="19050">
            <a:solidFill>
              <a:srgbClr val="C00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latin typeface="+mn-ea"/>
              <a:cs typeface="+mn-ea"/>
            </a:endParaRPr>
          </a:p>
        </p:txBody>
      </p:sp>
      <p:sp>
        <p:nvSpPr>
          <p:cNvPr id="18" name="!!圆角矩形 54"/>
          <p:cNvSpPr/>
          <p:nvPr>
            <p:custDataLst>
              <p:tags r:id="rId16"/>
            </p:custDataLst>
          </p:nvPr>
        </p:nvSpPr>
        <p:spPr>
          <a:xfrm>
            <a:off x="5218430" y="4589145"/>
            <a:ext cx="1943735" cy="1036955"/>
          </a:xfrm>
          <a:prstGeom prst="roundRect">
            <a:avLst>
              <a:gd name="adj" fmla="val 3976"/>
            </a:avLst>
          </a:prstGeom>
          <a:noFill/>
          <a:ln w="19050">
            <a:solidFill>
              <a:srgbClr val="C00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latin typeface="+mn-ea"/>
              <a:cs typeface="+mn-ea"/>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000">
        <p159:morph option="byObject"/>
      </p:transition>
    </mc:Choice>
    <mc:Fallback>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custDataLst>
              <p:tags r:id="rId1"/>
            </p:custDataLst>
          </p:nvPr>
        </p:nvSpPr>
        <p:spPr>
          <a:xfrm>
            <a:off x="1410970" y="426720"/>
            <a:ext cx="3586480" cy="460375"/>
          </a:xfrm>
          <a:prstGeom prst="rect">
            <a:avLst/>
          </a:prstGeom>
          <a:noFill/>
        </p:spPr>
        <p:txBody>
          <a:bodyPr wrap="square" rtlCol="0">
            <a:spAutoFit/>
          </a:bodyPr>
          <a:p>
            <a:r>
              <a:rPr lang="zh-CN" altLang="en-US" sz="2400" b="1" dirty="0">
                <a:solidFill>
                  <a:srgbClr val="2F5597"/>
                </a:solidFill>
                <a:latin typeface="微软雅黑" panose="020B0503020204020204" charset="-122"/>
                <a:ea typeface="微软雅黑" panose="020B0503020204020204" charset="-122"/>
              </a:rPr>
              <a:t>实验</a:t>
            </a:r>
            <a:endParaRPr lang="zh-CN" altLang="en-US" sz="2400" b="1" dirty="0">
              <a:solidFill>
                <a:srgbClr val="2F5597"/>
              </a:solidFill>
              <a:latin typeface="微软雅黑" panose="020B0503020204020204" charset="-122"/>
              <a:ea typeface="微软雅黑" panose="020B0503020204020204" charset="-122"/>
            </a:endParaRPr>
          </a:p>
        </p:txBody>
      </p:sp>
      <p:grpSp>
        <p:nvGrpSpPr>
          <p:cNvPr id="14" name="组合 13"/>
          <p:cNvGrpSpPr/>
          <p:nvPr/>
        </p:nvGrpSpPr>
        <p:grpSpPr>
          <a:xfrm rot="0">
            <a:off x="676275" y="330200"/>
            <a:ext cx="10761345" cy="701040"/>
            <a:chOff x="1065" y="520"/>
            <a:chExt cx="16947" cy="1104"/>
          </a:xfrm>
        </p:grpSpPr>
        <p:cxnSp>
          <p:nvCxnSpPr>
            <p:cNvPr id="15" name="直接连接符 14"/>
            <p:cNvCxnSpPr/>
            <p:nvPr>
              <p:custDataLst>
                <p:tags r:id="rId2"/>
              </p:custDataLst>
            </p:nvPr>
          </p:nvCxnSpPr>
          <p:spPr>
            <a:xfrm flipV="1">
              <a:off x="1232" y="1513"/>
              <a:ext cx="16781" cy="0"/>
            </a:xfrm>
            <a:prstGeom prst="line">
              <a:avLst/>
            </a:prstGeom>
            <a:ln w="19050">
              <a:solidFill>
                <a:srgbClr val="2F5597"/>
              </a:solidFill>
            </a:ln>
          </p:spPr>
          <p:style>
            <a:lnRef idx="1">
              <a:schemeClr val="accent1"/>
            </a:lnRef>
            <a:fillRef idx="0">
              <a:schemeClr val="accent1"/>
            </a:fillRef>
            <a:effectRef idx="0">
              <a:schemeClr val="accent1"/>
            </a:effectRef>
            <a:fontRef idx="minor">
              <a:schemeClr val="tx1"/>
            </a:fontRef>
          </p:style>
        </p:cxnSp>
        <p:pic>
          <p:nvPicPr>
            <p:cNvPr id="16" name="图形 40" descr="教室"/>
            <p:cNvPicPr>
              <a:picLocks noChangeAspect="1"/>
            </p:cNvPicPr>
            <p:nvPr>
              <p:custDataLst>
                <p:tags r:id="rId3"/>
              </p:custDataLst>
            </p:nvPr>
          </p:nvPicPr>
          <p:blipFill>
            <a:blip r:embed="rId4">
              <a:extLst>
                <a:ext uri="{28A0092B-C50C-407E-A947-70E740481C1C}">
                  <a14:useLocalDpi xmlns:a14="http://schemas.microsoft.com/office/drawing/2010/main" val="0"/>
                </a:ext>
              </a:extLst>
            </a:blip>
            <a:stretch>
              <a:fillRect/>
            </a:stretch>
          </p:blipFill>
          <p:spPr>
            <a:xfrm>
              <a:off x="1065" y="520"/>
              <a:ext cx="1104" cy="1104"/>
            </a:xfrm>
            <a:prstGeom prst="rect">
              <a:avLst/>
            </a:prstGeom>
          </p:spPr>
        </p:pic>
      </p:grpSp>
      <p:grpSp>
        <p:nvGrpSpPr>
          <p:cNvPr id="35" name="组合 34"/>
          <p:cNvGrpSpPr/>
          <p:nvPr/>
        </p:nvGrpSpPr>
        <p:grpSpPr>
          <a:xfrm>
            <a:off x="1804035" y="306705"/>
            <a:ext cx="9727565" cy="586105"/>
            <a:chOff x="2177" y="488"/>
            <a:chExt cx="15319" cy="923"/>
          </a:xfrm>
        </p:grpSpPr>
        <p:sp>
          <p:nvSpPr>
            <p:cNvPr id="4" name="矩形 3"/>
            <p:cNvSpPr/>
            <p:nvPr>
              <p:custDataLst>
                <p:tags r:id="rId5"/>
              </p:custDataLst>
            </p:nvPr>
          </p:nvSpPr>
          <p:spPr>
            <a:xfrm>
              <a:off x="2177" y="931"/>
              <a:ext cx="15319" cy="434"/>
            </a:xfrm>
            <a:prstGeom prst="rect">
              <a:avLst/>
            </a:prstGeom>
          </p:spPr>
          <p:txBody>
            <a:bodyPr wrap="square">
              <a:spAutoFit/>
            </a:bodyPr>
            <a:p>
              <a:pPr lvl="0" algn="r">
                <a:buClrTx/>
                <a:buSzTx/>
                <a:buFontTx/>
              </a:pPr>
              <a:r>
                <a:rPr lang="en-US" altLang="zh-CN" sz="1200" b="1" dirty="0">
                  <a:solidFill>
                    <a:srgbClr val="2F5597"/>
                  </a:solidFill>
                  <a:latin typeface="微软雅黑" panose="020B0503020204020204" charset="-122"/>
                  <a:ea typeface="微软雅黑" panose="020B0503020204020204" charset="-122"/>
                  <a:sym typeface="+mn-ea"/>
                </a:rPr>
                <a:t>Mind’s Eye of LLMs: Visualization-of-Thought Elicits Spatial Reasoning in Large Language Models</a:t>
              </a:r>
              <a:endParaRPr lang="en-US" altLang="zh-CN" sz="1200" b="1" dirty="0">
                <a:solidFill>
                  <a:srgbClr val="2F5597"/>
                </a:solidFill>
                <a:latin typeface="微软雅黑" panose="020B0503020204020204" charset="-122"/>
                <a:ea typeface="微软雅黑" panose="020B0503020204020204" charset="-122"/>
                <a:cs typeface="Arial" panose="020B0604020202020204" pitchFamily="34" charset="0"/>
                <a:sym typeface="+mn-ea"/>
              </a:endParaRPr>
            </a:p>
          </p:txBody>
        </p:sp>
        <p:sp>
          <p:nvSpPr>
            <p:cNvPr id="7" name="文本框 6"/>
            <p:cNvSpPr txBox="1"/>
            <p:nvPr>
              <p:custDataLst>
                <p:tags r:id="rId6"/>
              </p:custDataLst>
            </p:nvPr>
          </p:nvSpPr>
          <p:spPr>
            <a:xfrm>
              <a:off x="3264" y="488"/>
              <a:ext cx="14232" cy="923"/>
            </a:xfrm>
            <a:prstGeom prst="rect">
              <a:avLst/>
            </a:prstGeom>
            <a:noFill/>
          </p:spPr>
          <p:txBody>
            <a:bodyPr wrap="square" rtlCol="0" anchor="t">
              <a:spAutoFit/>
            </a:bodyPr>
            <a:p>
              <a:pPr indent="0" algn="r" fontAlgn="auto">
                <a:lnSpc>
                  <a:spcPct val="115000"/>
                </a:lnSpc>
              </a:pPr>
              <a:r>
                <a:rPr lang="zh-CN" sz="1400" b="1" dirty="0">
                  <a:solidFill>
                    <a:srgbClr val="2F5597"/>
                  </a:solidFill>
                  <a:latin typeface="+mj-ea"/>
                  <a:ea typeface="+mj-ea"/>
                  <a:sym typeface="+mn-ea"/>
                </a:rPr>
                <a:t>LLMs的心灵之眼：VoT激发LLMs的空间推理能力</a:t>
              </a:r>
              <a:endParaRPr lang="zh-CN" sz="1400" b="1" dirty="0">
                <a:solidFill>
                  <a:srgbClr val="2F5597"/>
                </a:solidFill>
                <a:latin typeface="+mj-ea"/>
                <a:ea typeface="+mj-ea"/>
                <a:sym typeface="+mn-ea"/>
              </a:endParaRPr>
            </a:p>
            <a:p>
              <a:pPr indent="0" algn="r" fontAlgn="auto">
                <a:lnSpc>
                  <a:spcPct val="115000"/>
                </a:lnSpc>
              </a:pPr>
              <a:endParaRPr sz="1400" b="1" dirty="0">
                <a:solidFill>
                  <a:srgbClr val="2F5597"/>
                </a:solidFill>
                <a:latin typeface="+mj-ea"/>
                <a:ea typeface="+mj-ea"/>
                <a:sym typeface="+mn-ea"/>
              </a:endParaRPr>
            </a:p>
          </p:txBody>
        </p:sp>
      </p:grpSp>
      <p:sp>
        <p:nvSpPr>
          <p:cNvPr id="3" name="文本框 2"/>
          <p:cNvSpPr txBox="1"/>
          <p:nvPr/>
        </p:nvSpPr>
        <p:spPr>
          <a:xfrm>
            <a:off x="274955" y="3344545"/>
            <a:ext cx="1193800" cy="342900"/>
          </a:xfrm>
          <a:prstGeom prst="rect">
            <a:avLst/>
          </a:prstGeom>
          <a:noFill/>
        </p:spPr>
        <p:txBody>
          <a:bodyPr wrap="square" bIns="71755" rtlCol="0" anchor="t">
            <a:noAutofit/>
          </a:bodyPr>
          <a:p>
            <a:pPr indent="0" fontAlgn="auto">
              <a:lnSpc>
                <a:spcPct val="115000"/>
              </a:lnSpc>
              <a:spcAft>
                <a:spcPts val="600"/>
              </a:spcAft>
            </a:pPr>
            <a:r>
              <a:rPr lang="zh-CN" altLang="en-US">
                <a:solidFill>
                  <a:schemeClr val="bg1">
                    <a:lumMod val="50000"/>
                  </a:schemeClr>
                </a:solidFill>
                <a:latin typeface="微软雅黑" panose="020B0503020204020204" charset="-122"/>
                <a:ea typeface="微软雅黑" panose="020B0503020204020204" charset="-122"/>
                <a:cs typeface="微软雅黑" panose="020B0503020204020204" charset="-122"/>
              </a:rPr>
              <a:t>视觉导航</a:t>
            </a:r>
            <a:endParaRPr lang="zh-CN" altLang="en-US">
              <a:solidFill>
                <a:schemeClr val="bg1">
                  <a:lumMod val="50000"/>
                </a:schemeClr>
              </a:solidFill>
              <a:latin typeface="微软雅黑" panose="020B0503020204020204" charset="-122"/>
              <a:ea typeface="微软雅黑" panose="020B0503020204020204" charset="-122"/>
              <a:cs typeface="微软雅黑" panose="020B0503020204020204" charset="-122"/>
            </a:endParaRPr>
          </a:p>
        </p:txBody>
      </p:sp>
      <p:sp>
        <p:nvSpPr>
          <p:cNvPr id="6" name="文本框 5"/>
          <p:cNvSpPr txBox="1"/>
          <p:nvPr/>
        </p:nvSpPr>
        <p:spPr>
          <a:xfrm>
            <a:off x="274955" y="3733800"/>
            <a:ext cx="1193800" cy="342900"/>
          </a:xfrm>
          <a:prstGeom prst="rect">
            <a:avLst/>
          </a:prstGeom>
          <a:noFill/>
        </p:spPr>
        <p:txBody>
          <a:bodyPr wrap="square" bIns="71755" rtlCol="0" anchor="t">
            <a:noAutofit/>
          </a:bodyPr>
          <a:p>
            <a:pPr indent="0" fontAlgn="auto">
              <a:lnSpc>
                <a:spcPct val="115000"/>
              </a:lnSpc>
              <a:spcAft>
                <a:spcPts val="600"/>
              </a:spcAft>
            </a:pPr>
            <a:r>
              <a:rPr lang="zh-CN" altLang="en-US">
                <a:solidFill>
                  <a:schemeClr val="bg1">
                    <a:lumMod val="50000"/>
                  </a:schemeClr>
                </a:solidFill>
                <a:latin typeface="微软雅黑" panose="020B0503020204020204" charset="-122"/>
                <a:ea typeface="微软雅黑" panose="020B0503020204020204" charset="-122"/>
                <a:cs typeface="微软雅黑" panose="020B0503020204020204" charset="-122"/>
              </a:rPr>
              <a:t>视觉拼图</a:t>
            </a:r>
            <a:endParaRPr lang="zh-CN" altLang="en-US">
              <a:solidFill>
                <a:schemeClr val="bg1">
                  <a:lumMod val="50000"/>
                </a:schemeClr>
              </a:solidFill>
              <a:latin typeface="微软雅黑" panose="020B0503020204020204" charset="-122"/>
              <a:ea typeface="微软雅黑" panose="020B0503020204020204" charset="-122"/>
              <a:cs typeface="微软雅黑" panose="020B0503020204020204" charset="-122"/>
            </a:endParaRPr>
          </a:p>
        </p:txBody>
      </p:sp>
      <p:pic>
        <p:nvPicPr>
          <p:cNvPr id="5" name="图片 4"/>
          <p:cNvPicPr>
            <a:picLocks noChangeAspect="1"/>
          </p:cNvPicPr>
          <p:nvPr/>
        </p:nvPicPr>
        <p:blipFill>
          <a:blip r:embed="rId7"/>
          <a:stretch>
            <a:fillRect/>
          </a:stretch>
        </p:blipFill>
        <p:spPr>
          <a:xfrm>
            <a:off x="1444625" y="2680335"/>
            <a:ext cx="6372225" cy="1447800"/>
          </a:xfrm>
          <a:prstGeom prst="rect">
            <a:avLst/>
          </a:prstGeom>
        </p:spPr>
      </p:pic>
      <p:sp>
        <p:nvSpPr>
          <p:cNvPr id="9" name="文本框 8"/>
          <p:cNvSpPr txBox="1"/>
          <p:nvPr/>
        </p:nvSpPr>
        <p:spPr>
          <a:xfrm>
            <a:off x="3503930" y="1893570"/>
            <a:ext cx="1838960" cy="688975"/>
          </a:xfrm>
          <a:prstGeom prst="rect">
            <a:avLst/>
          </a:prstGeom>
          <a:noFill/>
        </p:spPr>
        <p:txBody>
          <a:bodyPr wrap="square" bIns="71755" rtlCol="0" anchor="t">
            <a:spAutoFit/>
          </a:bodyPr>
          <a:p>
            <a:pPr indent="0" algn="ctr" fontAlgn="auto">
              <a:lnSpc>
                <a:spcPct val="115000"/>
              </a:lnSpc>
              <a:spcAft>
                <a:spcPts val="600"/>
              </a:spcAft>
            </a:pPr>
            <a:r>
              <a:rPr lang="zh-CN" altLang="en-US" sz="1400">
                <a:solidFill>
                  <a:schemeClr val="bg1">
                    <a:lumMod val="50000"/>
                  </a:schemeClr>
                </a:solidFill>
                <a:latin typeface="微软雅黑" panose="020B0503020204020204" charset="-122"/>
                <a:ea typeface="微软雅黑" panose="020B0503020204020204" charset="-122"/>
                <a:cs typeface="微软雅黑" panose="020B0503020204020204" charset="-122"/>
              </a:rPr>
              <a:t>空间可视化</a:t>
            </a:r>
            <a:endParaRPr lang="zh-CN" altLang="en-US" sz="1400">
              <a:solidFill>
                <a:schemeClr val="bg1">
                  <a:lumMod val="50000"/>
                </a:schemeClr>
              </a:solidFill>
              <a:latin typeface="微软雅黑" panose="020B0503020204020204" charset="-122"/>
              <a:ea typeface="微软雅黑" panose="020B0503020204020204" charset="-122"/>
              <a:cs typeface="微软雅黑" panose="020B0503020204020204" charset="-122"/>
            </a:endParaRPr>
          </a:p>
          <a:p>
            <a:pPr indent="0" algn="ctr" fontAlgn="auto">
              <a:lnSpc>
                <a:spcPct val="115000"/>
              </a:lnSpc>
              <a:spcAft>
                <a:spcPts val="600"/>
              </a:spcAft>
            </a:pPr>
            <a:r>
              <a:rPr lang="zh-CN" altLang="en-US" sz="1400">
                <a:solidFill>
                  <a:schemeClr val="bg1">
                    <a:lumMod val="50000"/>
                  </a:schemeClr>
                </a:solidFill>
                <a:latin typeface="微软雅黑" panose="020B0503020204020204" charset="-122"/>
                <a:ea typeface="微软雅黑" panose="020B0503020204020204" charset="-122"/>
                <a:cs typeface="微软雅黑" panose="020B0503020204020204" charset="-122"/>
              </a:rPr>
              <a:t>合规性、准确性</a:t>
            </a:r>
            <a:endParaRPr lang="zh-CN" altLang="en-US" sz="1400">
              <a:solidFill>
                <a:schemeClr val="bg1">
                  <a:lumMod val="50000"/>
                </a:schemeClr>
              </a:solidFill>
              <a:latin typeface="微软雅黑" panose="020B0503020204020204" charset="-122"/>
              <a:ea typeface="微软雅黑" panose="020B0503020204020204" charset="-122"/>
              <a:cs typeface="微软雅黑" panose="020B0503020204020204" charset="-122"/>
            </a:endParaRPr>
          </a:p>
        </p:txBody>
      </p:sp>
      <p:sp>
        <p:nvSpPr>
          <p:cNvPr id="10" name="文本框 9"/>
          <p:cNvSpPr txBox="1"/>
          <p:nvPr/>
        </p:nvSpPr>
        <p:spPr>
          <a:xfrm>
            <a:off x="1496695" y="4511040"/>
            <a:ext cx="5854065" cy="1002030"/>
          </a:xfrm>
          <a:prstGeom prst="rect">
            <a:avLst/>
          </a:prstGeom>
          <a:noFill/>
        </p:spPr>
        <p:txBody>
          <a:bodyPr wrap="square" bIns="71755" rtlCol="0" anchor="t">
            <a:noAutofit/>
          </a:bodyPr>
          <a:p>
            <a:pPr indent="0" fontAlgn="auto">
              <a:lnSpc>
                <a:spcPct val="115000"/>
              </a:lnSpc>
              <a:spcAft>
                <a:spcPts val="600"/>
              </a:spcAft>
            </a:pPr>
            <a:r>
              <a:rPr lang="zh-CN" altLang="en-US">
                <a:latin typeface="微软雅黑" panose="020B0503020204020204" charset="-122"/>
                <a:ea typeface="微软雅黑" panose="020B0503020204020204" charset="-122"/>
                <a:cs typeface="微软雅黑" panose="020B0503020204020204" charset="-122"/>
              </a:rPr>
              <a:t>合规性：遵守空间约束，如避免重叠、绕过障碍物</a:t>
            </a:r>
            <a:endParaRPr lang="zh-CN" altLang="en-US">
              <a:latin typeface="微软雅黑" panose="020B0503020204020204" charset="-122"/>
              <a:ea typeface="微软雅黑" panose="020B0503020204020204" charset="-122"/>
              <a:cs typeface="微软雅黑" panose="020B0503020204020204" charset="-122"/>
            </a:endParaRPr>
          </a:p>
          <a:p>
            <a:pPr indent="0" fontAlgn="auto">
              <a:lnSpc>
                <a:spcPct val="115000"/>
              </a:lnSpc>
              <a:spcAft>
                <a:spcPts val="600"/>
              </a:spcAft>
            </a:pPr>
            <a:r>
              <a:rPr lang="zh-CN" altLang="en-US">
                <a:latin typeface="微软雅黑" panose="020B0503020204020204" charset="-122"/>
                <a:ea typeface="微软雅黑" panose="020B0503020204020204" charset="-122"/>
                <a:cs typeface="微软雅黑" panose="020B0503020204020204" charset="-122"/>
              </a:rPr>
              <a:t>准确性：根据相应状态生成正确图像的准确度</a:t>
            </a:r>
            <a:endParaRPr lang="zh-CN" altLang="en-US">
              <a:latin typeface="微软雅黑" panose="020B0503020204020204" charset="-122"/>
              <a:ea typeface="微软雅黑" panose="020B0503020204020204" charset="-122"/>
              <a:cs typeface="微软雅黑" panose="020B0503020204020204" charset="-122"/>
            </a:endParaRPr>
          </a:p>
          <a:p>
            <a:pPr indent="0" fontAlgn="auto">
              <a:lnSpc>
                <a:spcPct val="115000"/>
              </a:lnSpc>
              <a:spcAft>
                <a:spcPts val="600"/>
              </a:spcAft>
            </a:pPr>
            <a:endParaRPr lang="zh-CN" altLang="en-US">
              <a:latin typeface="微软雅黑" panose="020B0503020204020204" charset="-122"/>
              <a:ea typeface="微软雅黑" panose="020B0503020204020204" charset="-122"/>
              <a:cs typeface="微软雅黑" panose="020B0503020204020204" charset="-122"/>
            </a:endParaRPr>
          </a:p>
        </p:txBody>
      </p:sp>
      <p:sp>
        <p:nvSpPr>
          <p:cNvPr id="12" name="文本框 11"/>
          <p:cNvSpPr txBox="1"/>
          <p:nvPr/>
        </p:nvSpPr>
        <p:spPr>
          <a:xfrm>
            <a:off x="8128000" y="2910205"/>
            <a:ext cx="3716020" cy="753110"/>
          </a:xfrm>
          <a:prstGeom prst="rect">
            <a:avLst/>
          </a:prstGeom>
          <a:noFill/>
        </p:spPr>
        <p:txBody>
          <a:bodyPr wrap="square" bIns="71755" rtlCol="0" anchor="t">
            <a:spAutoFit/>
          </a:bodyPr>
          <a:p>
            <a:pPr indent="0" fontAlgn="auto">
              <a:lnSpc>
                <a:spcPct val="115000"/>
              </a:lnSpc>
              <a:spcAft>
                <a:spcPts val="600"/>
              </a:spcAft>
            </a:pPr>
            <a:r>
              <a:rPr lang="zh-CN" altLang="en-US">
                <a:latin typeface="微软雅黑" panose="020B0503020204020204" charset="-122"/>
                <a:ea typeface="微软雅黑" panose="020B0503020204020204" charset="-122"/>
                <a:cs typeface="微软雅黑" panose="020B0503020204020204" charset="-122"/>
              </a:rPr>
              <a:t>准确性：在生成正确的可视化结果后，做出下一步正确决策的比率。</a:t>
            </a:r>
            <a:endParaRPr lang="zh-CN" altLang="en-US">
              <a:latin typeface="微软雅黑" panose="020B0503020204020204" charset="-122"/>
              <a:ea typeface="微软雅黑" panose="020B0503020204020204" charset="-122"/>
              <a:cs typeface="微软雅黑" panose="020B0503020204020204" charset="-122"/>
            </a:endParaRPr>
          </a:p>
        </p:txBody>
      </p:sp>
      <p:cxnSp>
        <p:nvCxnSpPr>
          <p:cNvPr id="17" name="直接箭头连接符 16"/>
          <p:cNvCxnSpPr>
            <a:stCxn id="5" idx="2"/>
          </p:cNvCxnSpPr>
          <p:nvPr/>
        </p:nvCxnSpPr>
        <p:spPr>
          <a:xfrm flipH="1">
            <a:off x="3839845" y="4128135"/>
            <a:ext cx="791210" cy="432435"/>
          </a:xfrm>
          <a:prstGeom prst="straightConnector1">
            <a:avLst/>
          </a:prstGeom>
          <a:ln>
            <a:solidFill>
              <a:srgbClr val="2F5597"/>
            </a:solidFill>
            <a:tailEnd type="arrow"/>
          </a:ln>
        </p:spPr>
        <p:style>
          <a:lnRef idx="2">
            <a:schemeClr val="accent1"/>
          </a:lnRef>
          <a:fillRef idx="0">
            <a:srgbClr val="FFFFFF"/>
          </a:fillRef>
          <a:effectRef idx="0">
            <a:srgbClr val="FFFFFF"/>
          </a:effectRef>
          <a:fontRef idx="minor">
            <a:schemeClr val="tx1"/>
          </a:fontRef>
        </p:style>
      </p:cxnSp>
      <p:cxnSp>
        <p:nvCxnSpPr>
          <p:cNvPr id="18" name="直接箭头连接符 17"/>
          <p:cNvCxnSpPr>
            <a:endCxn id="12" idx="1"/>
          </p:cNvCxnSpPr>
          <p:nvPr/>
        </p:nvCxnSpPr>
        <p:spPr>
          <a:xfrm flipV="1">
            <a:off x="7642860" y="3286760"/>
            <a:ext cx="485140" cy="68580"/>
          </a:xfrm>
          <a:prstGeom prst="straightConnector1">
            <a:avLst/>
          </a:prstGeom>
          <a:ln>
            <a:solidFill>
              <a:srgbClr val="2F5597"/>
            </a:solidFill>
            <a:tailEnd type="arrow"/>
          </a:ln>
        </p:spPr>
        <p:style>
          <a:lnRef idx="2">
            <a:schemeClr val="accent1"/>
          </a:lnRef>
          <a:fillRef idx="0">
            <a:srgbClr val="FFFFFF"/>
          </a:fillRef>
          <a:effectRef idx="0">
            <a:srgbClr val="FFFFFF"/>
          </a:effectRef>
          <a:fontRef idx="minor">
            <a:schemeClr val="tx1"/>
          </a:fontRef>
        </p:style>
      </p:cxnSp>
      <p:sp>
        <p:nvSpPr>
          <p:cNvPr id="19" name="文本框 18"/>
          <p:cNvSpPr txBox="1"/>
          <p:nvPr/>
        </p:nvSpPr>
        <p:spPr>
          <a:xfrm>
            <a:off x="933450" y="1360805"/>
            <a:ext cx="4064000" cy="434975"/>
          </a:xfrm>
          <a:prstGeom prst="rect">
            <a:avLst/>
          </a:prstGeom>
          <a:noFill/>
        </p:spPr>
        <p:txBody>
          <a:bodyPr wrap="square" bIns="71755" rtlCol="0" anchor="t">
            <a:spAutoFit/>
          </a:bodyPr>
          <a:p>
            <a:pPr indent="0" fontAlgn="auto">
              <a:lnSpc>
                <a:spcPct val="115000"/>
              </a:lnSpc>
              <a:spcAft>
                <a:spcPts val="600"/>
              </a:spcAft>
            </a:pPr>
            <a:r>
              <a:rPr lang="en-US" altLang="zh-CN" b="1">
                <a:solidFill>
                  <a:schemeClr val="accent1"/>
                </a:solidFill>
                <a:latin typeface="微软雅黑" panose="020B0503020204020204" charset="-122"/>
                <a:ea typeface="微软雅黑" panose="020B0503020204020204" charset="-122"/>
                <a:cs typeface="微软雅黑" panose="020B0503020204020204" charset="-122"/>
              </a:rPr>
              <a:t>GPT4-VoT</a:t>
            </a:r>
            <a:endParaRPr lang="en-US" altLang="zh-CN" b="1">
              <a:solidFill>
                <a:schemeClr val="accent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000">
        <p159:morph option="byObject"/>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635" y="0"/>
            <a:ext cx="3517200" cy="685800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p:nvSpPr>
        <p:spPr>
          <a:xfrm>
            <a:off x="1551305" y="1284605"/>
            <a:ext cx="9866630" cy="4703445"/>
          </a:xfrm>
          <a:prstGeom prst="roundRect">
            <a:avLst>
              <a:gd name="adj" fmla="val 4273"/>
            </a:avLst>
          </a:prstGeom>
          <a:solidFill>
            <a:schemeClr val="bg1"/>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4" name="组合 3"/>
          <p:cNvGrpSpPr/>
          <p:nvPr/>
        </p:nvGrpSpPr>
        <p:grpSpPr>
          <a:xfrm>
            <a:off x="2435225" y="2599055"/>
            <a:ext cx="3660140" cy="1659890"/>
            <a:chOff x="3835" y="3808"/>
            <a:chExt cx="5764" cy="2614"/>
          </a:xfrm>
        </p:grpSpPr>
        <p:sp>
          <p:nvSpPr>
            <p:cNvPr id="2" name="文本框 1"/>
            <p:cNvSpPr txBox="1"/>
            <p:nvPr/>
          </p:nvSpPr>
          <p:spPr>
            <a:xfrm>
              <a:off x="3835" y="4824"/>
              <a:ext cx="5432" cy="1598"/>
            </a:xfrm>
            <a:prstGeom prst="rect">
              <a:avLst/>
            </a:prstGeom>
            <a:noFill/>
          </p:spPr>
          <p:txBody>
            <a:bodyPr wrap="square" rtlCol="0">
              <a:spAutoFit/>
            </a:bodyPr>
            <a:lstStyle/>
            <a:p>
              <a:r>
                <a:rPr lang="zh-CN" altLang="en-US" sz="6000" b="1" dirty="0">
                  <a:solidFill>
                    <a:srgbClr val="2F5597"/>
                  </a:solidFill>
                  <a:latin typeface="微软雅黑" panose="020B0503020204020204" charset="-122"/>
                  <a:ea typeface="微软雅黑" panose="020B0503020204020204" charset="-122"/>
                  <a:sym typeface="+mn-ea"/>
                </a:rPr>
                <a:t>作者</a:t>
              </a:r>
              <a:endParaRPr lang="zh-CN" altLang="en-US" sz="6000" b="1" dirty="0">
                <a:solidFill>
                  <a:srgbClr val="2F5597"/>
                </a:solidFill>
                <a:latin typeface="微软雅黑" panose="020B0503020204020204" charset="-122"/>
                <a:ea typeface="微软雅黑" panose="020B0503020204020204" charset="-122"/>
              </a:endParaRPr>
            </a:p>
          </p:txBody>
        </p:sp>
        <p:sp>
          <p:nvSpPr>
            <p:cNvPr id="3" name="文本框 2"/>
            <p:cNvSpPr txBox="1"/>
            <p:nvPr/>
          </p:nvSpPr>
          <p:spPr>
            <a:xfrm>
              <a:off x="3835" y="3808"/>
              <a:ext cx="5764" cy="1016"/>
            </a:xfrm>
            <a:prstGeom prst="rect">
              <a:avLst/>
            </a:prstGeom>
            <a:noFill/>
          </p:spPr>
          <p:txBody>
            <a:bodyPr wrap="square" rtlCol="0" anchor="t">
              <a:spAutoFit/>
            </a:bodyPr>
            <a:p>
              <a:r>
                <a:rPr lang="en-US" altLang="zh-CN" sz="3600" b="1" dirty="0">
                  <a:solidFill>
                    <a:srgbClr val="2F5597"/>
                  </a:solidFill>
                  <a:latin typeface="Arial Black" panose="020B0A04020102020204" charset="0"/>
                  <a:ea typeface="微软雅黑" panose="020B0503020204020204" charset="-122"/>
                  <a:cs typeface="Arial Black" panose="020B0A04020102020204" charset="0"/>
                  <a:sym typeface="+mn-ea"/>
                </a:rPr>
                <a:t>Authors</a:t>
              </a:r>
              <a:endParaRPr lang="en-US" altLang="zh-CN" sz="3600" b="1" dirty="0">
                <a:solidFill>
                  <a:srgbClr val="2F5597"/>
                </a:solidFill>
                <a:latin typeface="Arial Black" panose="020B0A04020102020204" charset="0"/>
                <a:ea typeface="微软雅黑" panose="020B0503020204020204" charset="-122"/>
                <a:cs typeface="Arial Black" panose="020B0A04020102020204" charset="0"/>
                <a:sym typeface="+mn-ea"/>
              </a:endParaRPr>
            </a:p>
          </p:txBody>
        </p:sp>
      </p:grpSp>
      <p:grpSp>
        <p:nvGrpSpPr>
          <p:cNvPr id="35" name="组合 34"/>
          <p:cNvGrpSpPr/>
          <p:nvPr/>
        </p:nvGrpSpPr>
        <p:grpSpPr>
          <a:xfrm>
            <a:off x="1804035" y="306705"/>
            <a:ext cx="9727565" cy="586105"/>
            <a:chOff x="2177" y="488"/>
            <a:chExt cx="15319" cy="923"/>
          </a:xfrm>
        </p:grpSpPr>
        <p:sp>
          <p:nvSpPr>
            <p:cNvPr id="36" name="矩形 35"/>
            <p:cNvSpPr/>
            <p:nvPr>
              <p:custDataLst>
                <p:tags r:id="rId1"/>
              </p:custDataLst>
            </p:nvPr>
          </p:nvSpPr>
          <p:spPr>
            <a:xfrm>
              <a:off x="2177" y="931"/>
              <a:ext cx="15319" cy="434"/>
            </a:xfrm>
            <a:prstGeom prst="rect">
              <a:avLst/>
            </a:prstGeom>
          </p:spPr>
          <p:txBody>
            <a:bodyPr wrap="square">
              <a:spAutoFit/>
            </a:bodyPr>
            <a:p>
              <a:pPr lvl="0" algn="r">
                <a:buClrTx/>
                <a:buSzTx/>
                <a:buFontTx/>
              </a:pPr>
              <a:r>
                <a:rPr lang="en-US" altLang="zh-CN" sz="1200" b="1" dirty="0">
                  <a:solidFill>
                    <a:srgbClr val="2F5597"/>
                  </a:solidFill>
                  <a:latin typeface="微软雅黑" panose="020B0503020204020204" charset="-122"/>
                  <a:ea typeface="微软雅黑" panose="020B0503020204020204" charset="-122"/>
                  <a:sym typeface="+mn-ea"/>
                </a:rPr>
                <a:t>Mind’s Eye of LLMs: Visualization-of-Thought Elicits Spatial Reasoning in Large Language Models</a:t>
              </a:r>
              <a:endParaRPr lang="en-US" altLang="zh-CN" sz="1200" b="1" dirty="0">
                <a:solidFill>
                  <a:srgbClr val="2F5597"/>
                </a:solidFill>
                <a:latin typeface="微软雅黑" panose="020B0503020204020204" charset="-122"/>
                <a:ea typeface="微软雅黑" panose="020B0503020204020204" charset="-122"/>
                <a:cs typeface="Arial" panose="020B0604020202020204" pitchFamily="34" charset="0"/>
                <a:sym typeface="+mn-ea"/>
              </a:endParaRPr>
            </a:p>
          </p:txBody>
        </p:sp>
        <p:sp>
          <p:nvSpPr>
            <p:cNvPr id="40" name="文本框 39"/>
            <p:cNvSpPr txBox="1"/>
            <p:nvPr>
              <p:custDataLst>
                <p:tags r:id="rId2"/>
              </p:custDataLst>
            </p:nvPr>
          </p:nvSpPr>
          <p:spPr>
            <a:xfrm>
              <a:off x="3264" y="488"/>
              <a:ext cx="14232" cy="923"/>
            </a:xfrm>
            <a:prstGeom prst="rect">
              <a:avLst/>
            </a:prstGeom>
            <a:noFill/>
          </p:spPr>
          <p:txBody>
            <a:bodyPr wrap="square" rtlCol="0" anchor="t">
              <a:spAutoFit/>
            </a:bodyPr>
            <a:p>
              <a:pPr indent="0" algn="r" fontAlgn="auto">
                <a:lnSpc>
                  <a:spcPct val="115000"/>
                </a:lnSpc>
              </a:pPr>
              <a:r>
                <a:rPr lang="zh-CN" sz="1400" b="1" dirty="0">
                  <a:solidFill>
                    <a:srgbClr val="2F5597"/>
                  </a:solidFill>
                  <a:latin typeface="+mj-ea"/>
                  <a:ea typeface="+mj-ea"/>
                  <a:sym typeface="+mn-ea"/>
                </a:rPr>
                <a:t>LLMs的心灵之眼：VoT激发LLMs的空间推理能力</a:t>
              </a:r>
              <a:endParaRPr lang="zh-CN" sz="1400" b="1" dirty="0">
                <a:solidFill>
                  <a:srgbClr val="2F5597"/>
                </a:solidFill>
                <a:latin typeface="+mj-ea"/>
                <a:ea typeface="+mj-ea"/>
                <a:sym typeface="+mn-ea"/>
              </a:endParaRPr>
            </a:p>
            <a:p>
              <a:pPr indent="0" algn="r" fontAlgn="auto">
                <a:lnSpc>
                  <a:spcPct val="115000"/>
                </a:lnSpc>
              </a:pPr>
              <a:endParaRPr sz="1400" b="1" dirty="0">
                <a:solidFill>
                  <a:srgbClr val="2F5597"/>
                </a:solidFill>
                <a:latin typeface="+mj-ea"/>
                <a:ea typeface="+mj-ea"/>
                <a:sym typeface="+mn-ea"/>
              </a:endParaRPr>
            </a:p>
          </p:txBody>
        </p:sp>
      </p:grpSp>
    </p:spTree>
  </p:cSld>
  <p:clrMapOvr>
    <a:masterClrMapping/>
  </p:clrMapOvr>
  <mc:AlternateContent xmlns:mc="http://schemas.openxmlformats.org/markup-compatibility/2006">
    <mc:Choice xmlns:p14="http://schemas.microsoft.com/office/powerpoint/2010/main" Requires="p14">
      <p:transition p14:dur="500">
        <p:wipe dir="r"/>
      </p:transition>
    </mc:Choice>
    <mc:Fallback>
      <p:transition>
        <p:wipe dir="r"/>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custDataLst>
              <p:tags r:id="rId1"/>
            </p:custDataLst>
          </p:nvPr>
        </p:nvSpPr>
        <p:spPr>
          <a:xfrm>
            <a:off x="1410970" y="426720"/>
            <a:ext cx="3586480" cy="460375"/>
          </a:xfrm>
          <a:prstGeom prst="rect">
            <a:avLst/>
          </a:prstGeom>
          <a:noFill/>
        </p:spPr>
        <p:txBody>
          <a:bodyPr wrap="square" rtlCol="0">
            <a:spAutoFit/>
          </a:bodyPr>
          <a:p>
            <a:r>
              <a:rPr lang="zh-CN" altLang="en-US" sz="2400" b="1" dirty="0">
                <a:solidFill>
                  <a:srgbClr val="2F5597"/>
                </a:solidFill>
                <a:latin typeface="微软雅黑" panose="020B0503020204020204" charset="-122"/>
                <a:ea typeface="微软雅黑" panose="020B0503020204020204" charset="-122"/>
              </a:rPr>
              <a:t>实验</a:t>
            </a:r>
            <a:endParaRPr lang="zh-CN" altLang="en-US" sz="2400" b="1" dirty="0">
              <a:solidFill>
                <a:srgbClr val="2F5597"/>
              </a:solidFill>
              <a:latin typeface="微软雅黑" panose="020B0503020204020204" charset="-122"/>
              <a:ea typeface="微软雅黑" panose="020B0503020204020204" charset="-122"/>
            </a:endParaRPr>
          </a:p>
        </p:txBody>
      </p:sp>
      <p:grpSp>
        <p:nvGrpSpPr>
          <p:cNvPr id="14" name="组合 13"/>
          <p:cNvGrpSpPr/>
          <p:nvPr/>
        </p:nvGrpSpPr>
        <p:grpSpPr>
          <a:xfrm rot="0">
            <a:off x="676275" y="330200"/>
            <a:ext cx="10761345" cy="701040"/>
            <a:chOff x="1065" y="520"/>
            <a:chExt cx="16947" cy="1104"/>
          </a:xfrm>
        </p:grpSpPr>
        <p:cxnSp>
          <p:nvCxnSpPr>
            <p:cNvPr id="15" name="直接连接符 14"/>
            <p:cNvCxnSpPr/>
            <p:nvPr>
              <p:custDataLst>
                <p:tags r:id="rId2"/>
              </p:custDataLst>
            </p:nvPr>
          </p:nvCxnSpPr>
          <p:spPr>
            <a:xfrm flipV="1">
              <a:off x="1232" y="1513"/>
              <a:ext cx="16781" cy="0"/>
            </a:xfrm>
            <a:prstGeom prst="line">
              <a:avLst/>
            </a:prstGeom>
            <a:ln w="19050">
              <a:solidFill>
                <a:srgbClr val="2F5597"/>
              </a:solidFill>
            </a:ln>
          </p:spPr>
          <p:style>
            <a:lnRef idx="1">
              <a:schemeClr val="accent1"/>
            </a:lnRef>
            <a:fillRef idx="0">
              <a:schemeClr val="accent1"/>
            </a:fillRef>
            <a:effectRef idx="0">
              <a:schemeClr val="accent1"/>
            </a:effectRef>
            <a:fontRef idx="minor">
              <a:schemeClr val="tx1"/>
            </a:fontRef>
          </p:style>
        </p:cxnSp>
        <p:pic>
          <p:nvPicPr>
            <p:cNvPr id="16" name="图形 40" descr="教室"/>
            <p:cNvPicPr>
              <a:picLocks noChangeAspect="1"/>
            </p:cNvPicPr>
            <p:nvPr>
              <p:custDataLst>
                <p:tags r:id="rId3"/>
              </p:custDataLst>
            </p:nvPr>
          </p:nvPicPr>
          <p:blipFill>
            <a:blip r:embed="rId4">
              <a:extLst>
                <a:ext uri="{28A0092B-C50C-407E-A947-70E740481C1C}">
                  <a14:useLocalDpi xmlns:a14="http://schemas.microsoft.com/office/drawing/2010/main" val="0"/>
                </a:ext>
              </a:extLst>
            </a:blip>
            <a:stretch>
              <a:fillRect/>
            </a:stretch>
          </p:blipFill>
          <p:spPr>
            <a:xfrm>
              <a:off x="1065" y="520"/>
              <a:ext cx="1104" cy="1104"/>
            </a:xfrm>
            <a:prstGeom prst="rect">
              <a:avLst/>
            </a:prstGeom>
          </p:spPr>
        </p:pic>
      </p:grpSp>
      <p:grpSp>
        <p:nvGrpSpPr>
          <p:cNvPr id="35" name="组合 34"/>
          <p:cNvGrpSpPr/>
          <p:nvPr/>
        </p:nvGrpSpPr>
        <p:grpSpPr>
          <a:xfrm>
            <a:off x="1804035" y="306705"/>
            <a:ext cx="9727565" cy="586105"/>
            <a:chOff x="2177" y="488"/>
            <a:chExt cx="15319" cy="923"/>
          </a:xfrm>
        </p:grpSpPr>
        <p:sp>
          <p:nvSpPr>
            <p:cNvPr id="4" name="矩形 3"/>
            <p:cNvSpPr/>
            <p:nvPr>
              <p:custDataLst>
                <p:tags r:id="rId5"/>
              </p:custDataLst>
            </p:nvPr>
          </p:nvSpPr>
          <p:spPr>
            <a:xfrm>
              <a:off x="2177" y="931"/>
              <a:ext cx="15319" cy="434"/>
            </a:xfrm>
            <a:prstGeom prst="rect">
              <a:avLst/>
            </a:prstGeom>
          </p:spPr>
          <p:txBody>
            <a:bodyPr wrap="square">
              <a:spAutoFit/>
            </a:bodyPr>
            <a:p>
              <a:pPr lvl="0" algn="r">
                <a:buClrTx/>
                <a:buSzTx/>
                <a:buFontTx/>
              </a:pPr>
              <a:r>
                <a:rPr lang="en-US" altLang="zh-CN" sz="1200" b="1" dirty="0">
                  <a:solidFill>
                    <a:srgbClr val="2F5597"/>
                  </a:solidFill>
                  <a:latin typeface="微软雅黑" panose="020B0503020204020204" charset="-122"/>
                  <a:ea typeface="微软雅黑" panose="020B0503020204020204" charset="-122"/>
                  <a:sym typeface="+mn-ea"/>
                </a:rPr>
                <a:t>Mind’s Eye of LLMs: Visualization-of-Thought Elicits Spatial Reasoning in Large Language Models</a:t>
              </a:r>
              <a:endParaRPr lang="en-US" altLang="zh-CN" sz="1200" b="1" dirty="0">
                <a:solidFill>
                  <a:srgbClr val="2F5597"/>
                </a:solidFill>
                <a:latin typeface="微软雅黑" panose="020B0503020204020204" charset="-122"/>
                <a:ea typeface="微软雅黑" panose="020B0503020204020204" charset="-122"/>
                <a:cs typeface="Arial" panose="020B0604020202020204" pitchFamily="34" charset="0"/>
                <a:sym typeface="+mn-ea"/>
              </a:endParaRPr>
            </a:p>
          </p:txBody>
        </p:sp>
        <p:sp>
          <p:nvSpPr>
            <p:cNvPr id="7" name="文本框 6"/>
            <p:cNvSpPr txBox="1"/>
            <p:nvPr>
              <p:custDataLst>
                <p:tags r:id="rId6"/>
              </p:custDataLst>
            </p:nvPr>
          </p:nvSpPr>
          <p:spPr>
            <a:xfrm>
              <a:off x="3264" y="488"/>
              <a:ext cx="14232" cy="923"/>
            </a:xfrm>
            <a:prstGeom prst="rect">
              <a:avLst/>
            </a:prstGeom>
            <a:noFill/>
          </p:spPr>
          <p:txBody>
            <a:bodyPr wrap="square" rtlCol="0" anchor="t">
              <a:spAutoFit/>
            </a:bodyPr>
            <a:p>
              <a:pPr indent="0" algn="r" fontAlgn="auto">
                <a:lnSpc>
                  <a:spcPct val="115000"/>
                </a:lnSpc>
              </a:pPr>
              <a:r>
                <a:rPr lang="zh-CN" sz="1400" b="1" dirty="0">
                  <a:solidFill>
                    <a:srgbClr val="2F5597"/>
                  </a:solidFill>
                  <a:latin typeface="+mj-ea"/>
                  <a:ea typeface="+mj-ea"/>
                  <a:sym typeface="+mn-ea"/>
                </a:rPr>
                <a:t>LLMs的心灵之眼：VoT激发LLMs的空间推理能力</a:t>
              </a:r>
              <a:endParaRPr lang="zh-CN" sz="1400" b="1" dirty="0">
                <a:solidFill>
                  <a:srgbClr val="2F5597"/>
                </a:solidFill>
                <a:latin typeface="+mj-ea"/>
                <a:ea typeface="+mj-ea"/>
                <a:sym typeface="+mn-ea"/>
              </a:endParaRPr>
            </a:p>
            <a:p>
              <a:pPr indent="0" algn="r" fontAlgn="auto">
                <a:lnSpc>
                  <a:spcPct val="115000"/>
                </a:lnSpc>
              </a:pPr>
              <a:endParaRPr sz="1400" b="1" dirty="0">
                <a:solidFill>
                  <a:srgbClr val="2F5597"/>
                </a:solidFill>
                <a:latin typeface="+mj-ea"/>
                <a:ea typeface="+mj-ea"/>
                <a:sym typeface="+mn-ea"/>
              </a:endParaRPr>
            </a:p>
          </p:txBody>
        </p:sp>
      </p:grpSp>
      <p:sp>
        <p:nvSpPr>
          <p:cNvPr id="22" name="文本框 21"/>
          <p:cNvSpPr txBox="1"/>
          <p:nvPr>
            <p:custDataLst>
              <p:tags r:id="rId7"/>
            </p:custDataLst>
          </p:nvPr>
        </p:nvSpPr>
        <p:spPr>
          <a:xfrm>
            <a:off x="782320" y="1315720"/>
            <a:ext cx="5623560" cy="398780"/>
          </a:xfrm>
          <a:prstGeom prst="rect">
            <a:avLst/>
          </a:prstGeom>
          <a:noFill/>
          <a:extLst>
            <a:ext uri="{909E8E84-426E-40DD-AFC4-6F175D3DCCD1}">
              <a14:hiddenFill xmlns:a14="http://schemas.microsoft.com/office/drawing/2010/main">
                <a:solidFill>
                  <a:schemeClr val="bg1"/>
                </a:solidFill>
              </a14:hiddenFill>
            </a:ext>
          </a:extLst>
        </p:spPr>
        <p:txBody>
          <a:bodyPr wrap="square" rIns="0" rtlCol="0">
            <a:spAutoFit/>
          </a:bodyPr>
          <a:p>
            <a:r>
              <a:rPr lang="en-US" altLang="zh-CN" sz="2000" b="1">
                <a:solidFill>
                  <a:srgbClr val="2F5597"/>
                </a:solidFill>
                <a:latin typeface="微软雅黑" panose="020B0503020204020204" charset="-122"/>
                <a:ea typeface="微软雅黑" panose="020B0503020204020204" charset="-122"/>
                <a:cs typeface="+mn-ea"/>
              </a:rPr>
              <a:t>VoT</a:t>
            </a:r>
            <a:r>
              <a:rPr lang="zh-CN" altLang="en-US" sz="2000" b="1">
                <a:solidFill>
                  <a:srgbClr val="2F5597"/>
                </a:solidFill>
                <a:latin typeface="微软雅黑" panose="020B0503020204020204" charset="-122"/>
                <a:ea typeface="微软雅黑" panose="020B0503020204020204" charset="-122"/>
                <a:cs typeface="+mn-ea"/>
              </a:rPr>
              <a:t>能否让能力较弱的语言模型受益？</a:t>
            </a:r>
            <a:endParaRPr lang="zh-CN" altLang="en-US" sz="2000" b="1">
              <a:solidFill>
                <a:srgbClr val="2F5597"/>
              </a:solidFill>
              <a:latin typeface="微软雅黑" panose="020B0503020204020204" charset="-122"/>
              <a:ea typeface="微软雅黑" panose="020B0503020204020204" charset="-122"/>
              <a:cs typeface="+mn-ea"/>
            </a:endParaRPr>
          </a:p>
        </p:txBody>
      </p:sp>
      <p:sp>
        <p:nvSpPr>
          <p:cNvPr id="2" name="文本框 1"/>
          <p:cNvSpPr txBox="1"/>
          <p:nvPr/>
        </p:nvSpPr>
        <p:spPr>
          <a:xfrm>
            <a:off x="326390" y="1806575"/>
            <a:ext cx="7941310" cy="434975"/>
          </a:xfrm>
          <a:prstGeom prst="rect">
            <a:avLst/>
          </a:prstGeom>
          <a:noFill/>
        </p:spPr>
        <p:txBody>
          <a:bodyPr wrap="square" bIns="71755" rtlCol="0" anchor="t">
            <a:spAutoFit/>
          </a:bodyPr>
          <a:p>
            <a:pPr indent="0" fontAlgn="auto">
              <a:lnSpc>
                <a:spcPct val="115000"/>
              </a:lnSpc>
              <a:spcAft>
                <a:spcPts val="600"/>
              </a:spcAft>
            </a:pPr>
            <a:r>
              <a:rPr lang="en-US" altLang="zh-CN">
                <a:latin typeface="微软雅黑" panose="020B0503020204020204" charset="-122"/>
                <a:ea typeface="微软雅黑" panose="020B0503020204020204" charset="-122"/>
                <a:cs typeface="微软雅黑" panose="020B0503020204020204" charset="-122"/>
              </a:rPr>
              <a:t>GPT-3.5 turbo</a:t>
            </a:r>
            <a:r>
              <a:rPr lang="zh-CN" altLang="en-US">
                <a:latin typeface="微软雅黑" panose="020B0503020204020204" charset="-122"/>
                <a:ea typeface="微软雅黑" panose="020B0503020204020204" charset="-122"/>
                <a:cs typeface="微软雅黑" panose="020B0503020204020204" charset="-122"/>
              </a:rPr>
              <a:t>，</a:t>
            </a:r>
            <a:r>
              <a:rPr lang="en-US" altLang="zh-CN">
                <a:latin typeface="微软雅黑" panose="020B0503020204020204" charset="-122"/>
                <a:ea typeface="微软雅黑" panose="020B0503020204020204" charset="-122"/>
                <a:cs typeface="微软雅黑" panose="020B0503020204020204" charset="-122"/>
              </a:rPr>
              <a:t> LLAMA3-8B-Instruct </a:t>
            </a:r>
            <a:r>
              <a:rPr lang="zh-CN" altLang="en-US">
                <a:latin typeface="微软雅黑" panose="020B0503020204020204" charset="-122"/>
                <a:ea typeface="微软雅黑" panose="020B0503020204020204" charset="-122"/>
                <a:cs typeface="微软雅黑" panose="020B0503020204020204" charset="-122"/>
              </a:rPr>
              <a:t>，</a:t>
            </a:r>
            <a:r>
              <a:rPr lang="en-US" altLang="zh-CN">
                <a:latin typeface="微软雅黑" panose="020B0503020204020204" charset="-122"/>
                <a:ea typeface="微软雅黑" panose="020B0503020204020204" charset="-122"/>
                <a:cs typeface="微软雅黑" panose="020B0503020204020204" charset="-122"/>
              </a:rPr>
              <a:t> LLAMA3-70B-Instruct.</a:t>
            </a:r>
            <a:endParaRPr lang="en-US" altLang="zh-CN">
              <a:latin typeface="微软雅黑" panose="020B0503020204020204" charset="-122"/>
              <a:ea typeface="微软雅黑" panose="020B0503020204020204" charset="-122"/>
              <a:cs typeface="微软雅黑" panose="020B0503020204020204" charset="-122"/>
            </a:endParaRPr>
          </a:p>
        </p:txBody>
      </p:sp>
      <p:pic>
        <p:nvPicPr>
          <p:cNvPr id="8" name="图片 7"/>
          <p:cNvPicPr>
            <a:picLocks noChangeAspect="1"/>
          </p:cNvPicPr>
          <p:nvPr/>
        </p:nvPicPr>
        <p:blipFill>
          <a:blip r:embed="rId8"/>
          <a:stretch>
            <a:fillRect/>
          </a:stretch>
        </p:blipFill>
        <p:spPr>
          <a:xfrm>
            <a:off x="189230" y="2395855"/>
            <a:ext cx="8029575" cy="2635250"/>
          </a:xfrm>
          <a:prstGeom prst="rect">
            <a:avLst/>
          </a:prstGeom>
        </p:spPr>
      </p:pic>
      <p:grpSp>
        <p:nvGrpSpPr>
          <p:cNvPr id="27" name="组合 26"/>
          <p:cNvGrpSpPr/>
          <p:nvPr/>
        </p:nvGrpSpPr>
        <p:grpSpPr>
          <a:xfrm>
            <a:off x="7800975" y="1305560"/>
            <a:ext cx="4166870" cy="823595"/>
            <a:chOff x="10175" y="3046"/>
            <a:chExt cx="6562" cy="1297"/>
          </a:xfrm>
        </p:grpSpPr>
        <p:sp>
          <p:nvSpPr>
            <p:cNvPr id="28" name="文本框 27"/>
            <p:cNvSpPr txBox="1"/>
            <p:nvPr>
              <p:custDataLst>
                <p:tags r:id="rId9"/>
              </p:custDataLst>
            </p:nvPr>
          </p:nvSpPr>
          <p:spPr>
            <a:xfrm>
              <a:off x="10685" y="3157"/>
              <a:ext cx="6052" cy="1186"/>
            </a:xfrm>
            <a:prstGeom prst="rect">
              <a:avLst/>
            </a:prstGeom>
            <a:noFill/>
          </p:spPr>
          <p:txBody>
            <a:bodyPr wrap="square" bIns="71755" rtlCol="0" anchor="t">
              <a:spAutoFit/>
            </a:bodyPr>
            <a:p>
              <a:pPr indent="0" algn="l" fontAlgn="auto">
                <a:lnSpc>
                  <a:spcPct val="115000"/>
                </a:lnSpc>
                <a:spcAft>
                  <a:spcPts val="600"/>
                </a:spcAft>
              </a:pPr>
              <a:r>
                <a:rPr lang="zh-CN" altLang="en-US">
                  <a:solidFill>
                    <a:schemeClr val="tx1"/>
                  </a:solidFill>
                  <a:latin typeface="微软雅黑" panose="020B0503020204020204" charset="-122"/>
                  <a:ea typeface="微软雅黑" panose="020B0503020204020204" charset="-122"/>
                  <a:cs typeface="微软雅黑" panose="020B0503020204020204" charset="-122"/>
                  <a:sym typeface="+mn-ea"/>
                </a:rPr>
                <a:t>随着模型规模增大，所有任务性能都会提升</a:t>
              </a:r>
              <a:endParaRPr lang="zh-CN" altLang="en-US">
                <a:solidFill>
                  <a:schemeClr val="tx1"/>
                </a:solidFill>
                <a:latin typeface="微软雅黑" panose="020B0503020204020204" charset="-122"/>
                <a:ea typeface="微软雅黑" panose="020B0503020204020204" charset="-122"/>
                <a:cs typeface="微软雅黑" panose="020B0503020204020204" charset="-122"/>
                <a:sym typeface="+mn-ea"/>
              </a:endParaRPr>
            </a:p>
          </p:txBody>
        </p:sp>
        <p:sp>
          <p:nvSpPr>
            <p:cNvPr id="30" name="文本框 29"/>
            <p:cNvSpPr txBox="1"/>
            <p:nvPr>
              <p:custDataLst>
                <p:tags r:id="rId10"/>
              </p:custDataLst>
            </p:nvPr>
          </p:nvSpPr>
          <p:spPr>
            <a:xfrm>
              <a:off x="10175" y="3046"/>
              <a:ext cx="658" cy="853"/>
            </a:xfrm>
            <a:prstGeom prst="rect">
              <a:avLst/>
            </a:prstGeom>
            <a:noFill/>
          </p:spPr>
          <p:txBody>
            <a:bodyPr wrap="none" bIns="71755" rtlCol="0" anchor="t">
              <a:spAutoFit/>
            </a:bodyPr>
            <a:p>
              <a:pPr indent="0" algn="l" fontAlgn="auto">
                <a:lnSpc>
                  <a:spcPct val="115000"/>
                </a:lnSpc>
                <a:spcAft>
                  <a:spcPts val="600"/>
                </a:spcAft>
              </a:pPr>
              <a:r>
                <a:rPr lang="en-US" altLang="zh-CN" sz="2000" b="1" i="1">
                  <a:solidFill>
                    <a:srgbClr val="2F5597"/>
                  </a:solidFill>
                  <a:latin typeface="Impact" panose="020B0806030902050204" charset="0"/>
                  <a:ea typeface="微软雅黑" panose="020B0503020204020204" charset="-122"/>
                  <a:cs typeface="Impact" panose="020B0806030902050204" charset="0"/>
                  <a:sym typeface="+mn-ea"/>
                </a:rPr>
                <a:t>1.</a:t>
              </a:r>
              <a:r>
                <a:rPr lang="en-US" altLang="zh-CN" sz="2400" i="1">
                  <a:solidFill>
                    <a:srgbClr val="2F5597"/>
                  </a:solidFill>
                  <a:latin typeface="微软雅黑" panose="020B0503020204020204" charset="-122"/>
                  <a:ea typeface="微软雅黑" panose="020B0503020204020204" charset="-122"/>
                  <a:cs typeface="微软雅黑" panose="020B0503020204020204" charset="-122"/>
                  <a:sym typeface="+mn-ea"/>
                </a:rPr>
                <a:t> </a:t>
              </a:r>
              <a:endParaRPr lang="en-US" altLang="zh-CN" sz="2400" b="1" i="1">
                <a:solidFill>
                  <a:srgbClr val="2F5597"/>
                </a:solidFill>
                <a:latin typeface="微软雅黑" panose="020B0503020204020204" charset="-122"/>
                <a:ea typeface="微软雅黑" panose="020B0503020204020204" charset="-122"/>
                <a:cs typeface="微软雅黑" panose="020B0503020204020204" charset="-122"/>
                <a:sym typeface="+mn-ea"/>
              </a:endParaRPr>
            </a:p>
          </p:txBody>
        </p:sp>
      </p:grpSp>
      <p:pic>
        <p:nvPicPr>
          <p:cNvPr id="11" name="图片 10"/>
          <p:cNvPicPr>
            <a:picLocks noChangeAspect="1"/>
          </p:cNvPicPr>
          <p:nvPr/>
        </p:nvPicPr>
        <p:blipFill>
          <a:blip r:embed="rId11"/>
          <a:stretch>
            <a:fillRect/>
          </a:stretch>
        </p:blipFill>
        <p:spPr>
          <a:xfrm>
            <a:off x="676275" y="4953635"/>
            <a:ext cx="6580505" cy="176720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000">
        <p159:morph option="byObject"/>
      </p:transition>
    </mc:Choice>
    <mc:Fallback>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custDataLst>
              <p:tags r:id="rId1"/>
            </p:custDataLst>
          </p:nvPr>
        </p:nvSpPr>
        <p:spPr>
          <a:xfrm>
            <a:off x="1410970" y="426720"/>
            <a:ext cx="3586480" cy="460375"/>
          </a:xfrm>
          <a:prstGeom prst="rect">
            <a:avLst/>
          </a:prstGeom>
          <a:noFill/>
        </p:spPr>
        <p:txBody>
          <a:bodyPr wrap="square" rtlCol="0">
            <a:spAutoFit/>
          </a:bodyPr>
          <a:p>
            <a:r>
              <a:rPr lang="zh-CN" altLang="en-US" sz="2400" b="1" dirty="0">
                <a:solidFill>
                  <a:srgbClr val="2F5597"/>
                </a:solidFill>
                <a:latin typeface="微软雅黑" panose="020B0503020204020204" charset="-122"/>
                <a:ea typeface="微软雅黑" panose="020B0503020204020204" charset="-122"/>
              </a:rPr>
              <a:t>实验</a:t>
            </a:r>
            <a:endParaRPr lang="zh-CN" altLang="en-US" sz="2400" b="1" dirty="0">
              <a:solidFill>
                <a:srgbClr val="2F5597"/>
              </a:solidFill>
              <a:latin typeface="微软雅黑" panose="020B0503020204020204" charset="-122"/>
              <a:ea typeface="微软雅黑" panose="020B0503020204020204" charset="-122"/>
            </a:endParaRPr>
          </a:p>
        </p:txBody>
      </p:sp>
      <p:grpSp>
        <p:nvGrpSpPr>
          <p:cNvPr id="14" name="组合 13"/>
          <p:cNvGrpSpPr/>
          <p:nvPr/>
        </p:nvGrpSpPr>
        <p:grpSpPr>
          <a:xfrm rot="0">
            <a:off x="676275" y="330200"/>
            <a:ext cx="10761345" cy="701040"/>
            <a:chOff x="1065" y="520"/>
            <a:chExt cx="16947" cy="1104"/>
          </a:xfrm>
        </p:grpSpPr>
        <p:cxnSp>
          <p:nvCxnSpPr>
            <p:cNvPr id="15" name="直接连接符 14"/>
            <p:cNvCxnSpPr/>
            <p:nvPr>
              <p:custDataLst>
                <p:tags r:id="rId2"/>
              </p:custDataLst>
            </p:nvPr>
          </p:nvCxnSpPr>
          <p:spPr>
            <a:xfrm flipV="1">
              <a:off x="1232" y="1513"/>
              <a:ext cx="16781" cy="0"/>
            </a:xfrm>
            <a:prstGeom prst="line">
              <a:avLst/>
            </a:prstGeom>
            <a:ln w="19050">
              <a:solidFill>
                <a:srgbClr val="2F5597"/>
              </a:solidFill>
            </a:ln>
          </p:spPr>
          <p:style>
            <a:lnRef idx="1">
              <a:schemeClr val="accent1"/>
            </a:lnRef>
            <a:fillRef idx="0">
              <a:schemeClr val="accent1"/>
            </a:fillRef>
            <a:effectRef idx="0">
              <a:schemeClr val="accent1"/>
            </a:effectRef>
            <a:fontRef idx="minor">
              <a:schemeClr val="tx1"/>
            </a:fontRef>
          </p:style>
        </p:cxnSp>
        <p:pic>
          <p:nvPicPr>
            <p:cNvPr id="16" name="图形 40" descr="教室"/>
            <p:cNvPicPr>
              <a:picLocks noChangeAspect="1"/>
            </p:cNvPicPr>
            <p:nvPr>
              <p:custDataLst>
                <p:tags r:id="rId3"/>
              </p:custDataLst>
            </p:nvPr>
          </p:nvPicPr>
          <p:blipFill>
            <a:blip r:embed="rId4">
              <a:extLst>
                <a:ext uri="{28A0092B-C50C-407E-A947-70E740481C1C}">
                  <a14:useLocalDpi xmlns:a14="http://schemas.microsoft.com/office/drawing/2010/main" val="0"/>
                </a:ext>
              </a:extLst>
            </a:blip>
            <a:stretch>
              <a:fillRect/>
            </a:stretch>
          </p:blipFill>
          <p:spPr>
            <a:xfrm>
              <a:off x="1065" y="520"/>
              <a:ext cx="1104" cy="1104"/>
            </a:xfrm>
            <a:prstGeom prst="rect">
              <a:avLst/>
            </a:prstGeom>
          </p:spPr>
        </p:pic>
      </p:grpSp>
      <p:grpSp>
        <p:nvGrpSpPr>
          <p:cNvPr id="35" name="组合 34"/>
          <p:cNvGrpSpPr/>
          <p:nvPr/>
        </p:nvGrpSpPr>
        <p:grpSpPr>
          <a:xfrm>
            <a:off x="1804035" y="306705"/>
            <a:ext cx="9727565" cy="586105"/>
            <a:chOff x="2177" y="488"/>
            <a:chExt cx="15319" cy="923"/>
          </a:xfrm>
        </p:grpSpPr>
        <p:sp>
          <p:nvSpPr>
            <p:cNvPr id="4" name="矩形 3"/>
            <p:cNvSpPr/>
            <p:nvPr>
              <p:custDataLst>
                <p:tags r:id="rId5"/>
              </p:custDataLst>
            </p:nvPr>
          </p:nvSpPr>
          <p:spPr>
            <a:xfrm>
              <a:off x="2177" y="931"/>
              <a:ext cx="15319" cy="434"/>
            </a:xfrm>
            <a:prstGeom prst="rect">
              <a:avLst/>
            </a:prstGeom>
          </p:spPr>
          <p:txBody>
            <a:bodyPr wrap="square">
              <a:spAutoFit/>
            </a:bodyPr>
            <a:p>
              <a:pPr lvl="0" algn="r">
                <a:buClrTx/>
                <a:buSzTx/>
                <a:buFontTx/>
              </a:pPr>
              <a:r>
                <a:rPr lang="en-US" altLang="zh-CN" sz="1200" b="1" dirty="0">
                  <a:solidFill>
                    <a:srgbClr val="2F5597"/>
                  </a:solidFill>
                  <a:latin typeface="微软雅黑" panose="020B0503020204020204" charset="-122"/>
                  <a:ea typeface="微软雅黑" panose="020B0503020204020204" charset="-122"/>
                  <a:sym typeface="+mn-ea"/>
                </a:rPr>
                <a:t>Mind’s Eye of LLMs: Visualization-of-Thought Elicits Spatial Reasoning in Large Language Models</a:t>
              </a:r>
              <a:endParaRPr lang="en-US" altLang="zh-CN" sz="1200" b="1" dirty="0">
                <a:solidFill>
                  <a:srgbClr val="2F5597"/>
                </a:solidFill>
                <a:latin typeface="微软雅黑" panose="020B0503020204020204" charset="-122"/>
                <a:ea typeface="微软雅黑" panose="020B0503020204020204" charset="-122"/>
                <a:cs typeface="Arial" panose="020B0604020202020204" pitchFamily="34" charset="0"/>
                <a:sym typeface="+mn-ea"/>
              </a:endParaRPr>
            </a:p>
          </p:txBody>
        </p:sp>
        <p:sp>
          <p:nvSpPr>
            <p:cNvPr id="7" name="文本框 6"/>
            <p:cNvSpPr txBox="1"/>
            <p:nvPr>
              <p:custDataLst>
                <p:tags r:id="rId6"/>
              </p:custDataLst>
            </p:nvPr>
          </p:nvSpPr>
          <p:spPr>
            <a:xfrm>
              <a:off x="3264" y="488"/>
              <a:ext cx="14232" cy="923"/>
            </a:xfrm>
            <a:prstGeom prst="rect">
              <a:avLst/>
            </a:prstGeom>
            <a:noFill/>
          </p:spPr>
          <p:txBody>
            <a:bodyPr wrap="square" rtlCol="0" anchor="t">
              <a:spAutoFit/>
            </a:bodyPr>
            <a:p>
              <a:pPr indent="0" algn="r" fontAlgn="auto">
                <a:lnSpc>
                  <a:spcPct val="115000"/>
                </a:lnSpc>
              </a:pPr>
              <a:r>
                <a:rPr lang="zh-CN" sz="1400" b="1" dirty="0">
                  <a:solidFill>
                    <a:srgbClr val="2F5597"/>
                  </a:solidFill>
                  <a:latin typeface="+mj-ea"/>
                  <a:ea typeface="+mj-ea"/>
                  <a:sym typeface="+mn-ea"/>
                </a:rPr>
                <a:t>LLMs的心灵之眼：VoT激发LLMs的空间推理能力</a:t>
              </a:r>
              <a:endParaRPr lang="zh-CN" sz="1400" b="1" dirty="0">
                <a:solidFill>
                  <a:srgbClr val="2F5597"/>
                </a:solidFill>
                <a:latin typeface="+mj-ea"/>
                <a:ea typeface="+mj-ea"/>
                <a:sym typeface="+mn-ea"/>
              </a:endParaRPr>
            </a:p>
            <a:p>
              <a:pPr indent="0" algn="r" fontAlgn="auto">
                <a:lnSpc>
                  <a:spcPct val="115000"/>
                </a:lnSpc>
              </a:pPr>
              <a:endParaRPr sz="1400" b="1" dirty="0">
                <a:solidFill>
                  <a:srgbClr val="2F5597"/>
                </a:solidFill>
                <a:latin typeface="+mj-ea"/>
                <a:ea typeface="+mj-ea"/>
                <a:sym typeface="+mn-ea"/>
              </a:endParaRPr>
            </a:p>
          </p:txBody>
        </p:sp>
      </p:grpSp>
      <p:sp>
        <p:nvSpPr>
          <p:cNvPr id="22" name="文本框 21"/>
          <p:cNvSpPr txBox="1"/>
          <p:nvPr>
            <p:custDataLst>
              <p:tags r:id="rId7"/>
            </p:custDataLst>
          </p:nvPr>
        </p:nvSpPr>
        <p:spPr>
          <a:xfrm>
            <a:off x="782320" y="1315720"/>
            <a:ext cx="5623560" cy="398780"/>
          </a:xfrm>
          <a:prstGeom prst="rect">
            <a:avLst/>
          </a:prstGeom>
          <a:noFill/>
          <a:extLst>
            <a:ext uri="{909E8E84-426E-40DD-AFC4-6F175D3DCCD1}">
              <a14:hiddenFill xmlns:a14="http://schemas.microsoft.com/office/drawing/2010/main">
                <a:solidFill>
                  <a:schemeClr val="bg1"/>
                </a:solidFill>
              </a14:hiddenFill>
            </a:ext>
          </a:extLst>
        </p:spPr>
        <p:txBody>
          <a:bodyPr wrap="square" rIns="0" rtlCol="0">
            <a:spAutoFit/>
          </a:bodyPr>
          <a:p>
            <a:r>
              <a:rPr lang="en-US" altLang="zh-CN" sz="2000" b="1">
                <a:solidFill>
                  <a:srgbClr val="2F5597"/>
                </a:solidFill>
                <a:latin typeface="微软雅黑" panose="020B0503020204020204" charset="-122"/>
                <a:ea typeface="微软雅黑" panose="020B0503020204020204" charset="-122"/>
                <a:cs typeface="+mn-ea"/>
              </a:rPr>
              <a:t>VoT</a:t>
            </a:r>
            <a:r>
              <a:rPr lang="zh-CN" altLang="en-US" sz="2000" b="1">
                <a:solidFill>
                  <a:srgbClr val="2F5597"/>
                </a:solidFill>
                <a:latin typeface="微软雅黑" panose="020B0503020204020204" charset="-122"/>
                <a:ea typeface="微软雅黑" panose="020B0503020204020204" charset="-122"/>
                <a:cs typeface="+mn-ea"/>
              </a:rPr>
              <a:t>能否让能力较弱的语言模型受益？</a:t>
            </a:r>
            <a:endParaRPr lang="zh-CN" altLang="en-US" sz="2000" b="1">
              <a:solidFill>
                <a:srgbClr val="2F5597"/>
              </a:solidFill>
              <a:latin typeface="微软雅黑" panose="020B0503020204020204" charset="-122"/>
              <a:ea typeface="微软雅黑" panose="020B0503020204020204" charset="-122"/>
              <a:cs typeface="+mn-ea"/>
            </a:endParaRPr>
          </a:p>
        </p:txBody>
      </p:sp>
      <p:sp>
        <p:nvSpPr>
          <p:cNvPr id="2" name="文本框 1"/>
          <p:cNvSpPr txBox="1"/>
          <p:nvPr/>
        </p:nvSpPr>
        <p:spPr>
          <a:xfrm>
            <a:off x="326390" y="1806575"/>
            <a:ext cx="7941310" cy="434975"/>
          </a:xfrm>
          <a:prstGeom prst="rect">
            <a:avLst/>
          </a:prstGeom>
          <a:noFill/>
        </p:spPr>
        <p:txBody>
          <a:bodyPr wrap="square" bIns="71755" rtlCol="0" anchor="t">
            <a:spAutoFit/>
          </a:bodyPr>
          <a:p>
            <a:pPr indent="0" fontAlgn="auto">
              <a:lnSpc>
                <a:spcPct val="115000"/>
              </a:lnSpc>
              <a:spcAft>
                <a:spcPts val="600"/>
              </a:spcAft>
            </a:pPr>
            <a:r>
              <a:rPr lang="en-US" altLang="zh-CN">
                <a:latin typeface="微软雅黑" panose="020B0503020204020204" charset="-122"/>
                <a:ea typeface="微软雅黑" panose="020B0503020204020204" charset="-122"/>
                <a:cs typeface="微软雅黑" panose="020B0503020204020204" charset="-122"/>
              </a:rPr>
              <a:t>GPT-3.5 turbo</a:t>
            </a:r>
            <a:r>
              <a:rPr lang="zh-CN" altLang="en-US">
                <a:latin typeface="微软雅黑" panose="020B0503020204020204" charset="-122"/>
                <a:ea typeface="微软雅黑" panose="020B0503020204020204" charset="-122"/>
                <a:cs typeface="微软雅黑" panose="020B0503020204020204" charset="-122"/>
              </a:rPr>
              <a:t>，</a:t>
            </a:r>
            <a:r>
              <a:rPr lang="en-US" altLang="zh-CN">
                <a:latin typeface="微软雅黑" panose="020B0503020204020204" charset="-122"/>
                <a:ea typeface="微软雅黑" panose="020B0503020204020204" charset="-122"/>
                <a:cs typeface="微软雅黑" panose="020B0503020204020204" charset="-122"/>
              </a:rPr>
              <a:t> LLAMA3-8B-Instruct </a:t>
            </a:r>
            <a:r>
              <a:rPr lang="zh-CN" altLang="en-US">
                <a:latin typeface="微软雅黑" panose="020B0503020204020204" charset="-122"/>
                <a:ea typeface="微软雅黑" panose="020B0503020204020204" charset="-122"/>
                <a:cs typeface="微软雅黑" panose="020B0503020204020204" charset="-122"/>
              </a:rPr>
              <a:t>，</a:t>
            </a:r>
            <a:r>
              <a:rPr lang="en-US" altLang="zh-CN">
                <a:latin typeface="微软雅黑" panose="020B0503020204020204" charset="-122"/>
                <a:ea typeface="微软雅黑" panose="020B0503020204020204" charset="-122"/>
                <a:cs typeface="微软雅黑" panose="020B0503020204020204" charset="-122"/>
              </a:rPr>
              <a:t> LLAMA3-70B-Instruct.</a:t>
            </a:r>
            <a:endParaRPr lang="en-US" altLang="zh-CN">
              <a:latin typeface="微软雅黑" panose="020B0503020204020204" charset="-122"/>
              <a:ea typeface="微软雅黑" panose="020B0503020204020204" charset="-122"/>
              <a:cs typeface="微软雅黑" panose="020B0503020204020204" charset="-122"/>
            </a:endParaRPr>
          </a:p>
        </p:txBody>
      </p:sp>
      <p:pic>
        <p:nvPicPr>
          <p:cNvPr id="8" name="图片 7"/>
          <p:cNvPicPr>
            <a:picLocks noChangeAspect="1"/>
          </p:cNvPicPr>
          <p:nvPr/>
        </p:nvPicPr>
        <p:blipFill>
          <a:blip r:embed="rId8"/>
          <a:stretch>
            <a:fillRect/>
          </a:stretch>
        </p:blipFill>
        <p:spPr>
          <a:xfrm>
            <a:off x="189230" y="2395855"/>
            <a:ext cx="8029575" cy="2635250"/>
          </a:xfrm>
          <a:prstGeom prst="rect">
            <a:avLst/>
          </a:prstGeom>
        </p:spPr>
      </p:pic>
      <p:grpSp>
        <p:nvGrpSpPr>
          <p:cNvPr id="27" name="组合 26"/>
          <p:cNvGrpSpPr/>
          <p:nvPr/>
        </p:nvGrpSpPr>
        <p:grpSpPr>
          <a:xfrm>
            <a:off x="7800975" y="1305560"/>
            <a:ext cx="4166870" cy="823595"/>
            <a:chOff x="10175" y="3046"/>
            <a:chExt cx="6562" cy="1297"/>
          </a:xfrm>
        </p:grpSpPr>
        <p:sp>
          <p:nvSpPr>
            <p:cNvPr id="28" name="文本框 27"/>
            <p:cNvSpPr txBox="1"/>
            <p:nvPr>
              <p:custDataLst>
                <p:tags r:id="rId9"/>
              </p:custDataLst>
            </p:nvPr>
          </p:nvSpPr>
          <p:spPr>
            <a:xfrm>
              <a:off x="10685" y="3157"/>
              <a:ext cx="6052" cy="1186"/>
            </a:xfrm>
            <a:prstGeom prst="rect">
              <a:avLst/>
            </a:prstGeom>
            <a:noFill/>
          </p:spPr>
          <p:txBody>
            <a:bodyPr wrap="square" bIns="71755" rtlCol="0" anchor="t">
              <a:spAutoFit/>
            </a:bodyPr>
            <a:p>
              <a:pPr indent="0" algn="l" fontAlgn="auto">
                <a:lnSpc>
                  <a:spcPct val="115000"/>
                </a:lnSpc>
                <a:spcAft>
                  <a:spcPts val="600"/>
                </a:spcAft>
              </a:pPr>
              <a:r>
                <a:rPr lang="zh-CN" altLang="en-US">
                  <a:solidFill>
                    <a:schemeClr val="tx1"/>
                  </a:solidFill>
                  <a:latin typeface="微软雅黑" panose="020B0503020204020204" charset="-122"/>
                  <a:ea typeface="微软雅黑" panose="020B0503020204020204" charset="-122"/>
                  <a:cs typeface="微软雅黑" panose="020B0503020204020204" charset="-122"/>
                  <a:sym typeface="+mn-ea"/>
                </a:rPr>
                <a:t>随着模型规模增大，所有任务性能都会提升</a:t>
              </a:r>
              <a:endParaRPr lang="zh-CN" altLang="en-US">
                <a:solidFill>
                  <a:schemeClr val="tx1"/>
                </a:solidFill>
                <a:latin typeface="微软雅黑" panose="020B0503020204020204" charset="-122"/>
                <a:ea typeface="微软雅黑" panose="020B0503020204020204" charset="-122"/>
                <a:cs typeface="微软雅黑" panose="020B0503020204020204" charset="-122"/>
                <a:sym typeface="+mn-ea"/>
              </a:endParaRPr>
            </a:p>
          </p:txBody>
        </p:sp>
        <p:sp>
          <p:nvSpPr>
            <p:cNvPr id="30" name="文本框 29"/>
            <p:cNvSpPr txBox="1"/>
            <p:nvPr>
              <p:custDataLst>
                <p:tags r:id="rId10"/>
              </p:custDataLst>
            </p:nvPr>
          </p:nvSpPr>
          <p:spPr>
            <a:xfrm>
              <a:off x="10175" y="3046"/>
              <a:ext cx="658" cy="853"/>
            </a:xfrm>
            <a:prstGeom prst="rect">
              <a:avLst/>
            </a:prstGeom>
            <a:noFill/>
          </p:spPr>
          <p:txBody>
            <a:bodyPr wrap="none" bIns="71755" rtlCol="0" anchor="t">
              <a:spAutoFit/>
            </a:bodyPr>
            <a:p>
              <a:pPr indent="0" algn="l" fontAlgn="auto">
                <a:lnSpc>
                  <a:spcPct val="115000"/>
                </a:lnSpc>
                <a:spcAft>
                  <a:spcPts val="600"/>
                </a:spcAft>
              </a:pPr>
              <a:r>
                <a:rPr lang="en-US" altLang="zh-CN" sz="2000" b="1" i="1">
                  <a:solidFill>
                    <a:srgbClr val="2F5597"/>
                  </a:solidFill>
                  <a:latin typeface="Impact" panose="020B0806030902050204" charset="0"/>
                  <a:ea typeface="微软雅黑" panose="020B0503020204020204" charset="-122"/>
                  <a:cs typeface="Impact" panose="020B0806030902050204" charset="0"/>
                  <a:sym typeface="+mn-ea"/>
                </a:rPr>
                <a:t>1.</a:t>
              </a:r>
              <a:r>
                <a:rPr lang="en-US" altLang="zh-CN" sz="2400" i="1">
                  <a:solidFill>
                    <a:srgbClr val="2F5597"/>
                  </a:solidFill>
                  <a:latin typeface="微软雅黑" panose="020B0503020204020204" charset="-122"/>
                  <a:ea typeface="微软雅黑" panose="020B0503020204020204" charset="-122"/>
                  <a:cs typeface="微软雅黑" panose="020B0503020204020204" charset="-122"/>
                  <a:sym typeface="+mn-ea"/>
                </a:rPr>
                <a:t> </a:t>
              </a:r>
              <a:endParaRPr lang="en-US" altLang="zh-CN" sz="2400" b="1" i="1">
                <a:solidFill>
                  <a:srgbClr val="2F5597"/>
                </a:solidFill>
                <a:latin typeface="微软雅黑" panose="020B0503020204020204" charset="-122"/>
                <a:ea typeface="微软雅黑" panose="020B0503020204020204" charset="-122"/>
                <a:cs typeface="微软雅黑" panose="020B0503020204020204" charset="-122"/>
                <a:sym typeface="+mn-ea"/>
              </a:endParaRPr>
            </a:p>
          </p:txBody>
        </p:sp>
      </p:grpSp>
      <p:pic>
        <p:nvPicPr>
          <p:cNvPr id="11" name="图片 10"/>
          <p:cNvPicPr>
            <a:picLocks noChangeAspect="1"/>
          </p:cNvPicPr>
          <p:nvPr/>
        </p:nvPicPr>
        <p:blipFill>
          <a:blip r:embed="rId11"/>
          <a:stretch>
            <a:fillRect/>
          </a:stretch>
        </p:blipFill>
        <p:spPr>
          <a:xfrm>
            <a:off x="676275" y="4953635"/>
            <a:ext cx="6580505" cy="1767205"/>
          </a:xfrm>
          <a:prstGeom prst="rect">
            <a:avLst/>
          </a:prstGeom>
        </p:spPr>
      </p:pic>
      <p:grpSp>
        <p:nvGrpSpPr>
          <p:cNvPr id="3" name="组合 2"/>
          <p:cNvGrpSpPr/>
          <p:nvPr/>
        </p:nvGrpSpPr>
        <p:grpSpPr>
          <a:xfrm>
            <a:off x="8025130" y="2339975"/>
            <a:ext cx="4166870" cy="1141730"/>
            <a:chOff x="10175" y="3046"/>
            <a:chExt cx="6562" cy="1798"/>
          </a:xfrm>
        </p:grpSpPr>
        <p:sp>
          <p:nvSpPr>
            <p:cNvPr id="5" name="文本框 4"/>
            <p:cNvSpPr txBox="1"/>
            <p:nvPr>
              <p:custDataLst>
                <p:tags r:id="rId12"/>
              </p:custDataLst>
            </p:nvPr>
          </p:nvSpPr>
          <p:spPr>
            <a:xfrm>
              <a:off x="10685" y="3157"/>
              <a:ext cx="6052" cy="1687"/>
            </a:xfrm>
            <a:prstGeom prst="rect">
              <a:avLst/>
            </a:prstGeom>
            <a:noFill/>
          </p:spPr>
          <p:txBody>
            <a:bodyPr wrap="square" bIns="71755" rtlCol="0" anchor="t">
              <a:spAutoFit/>
            </a:bodyPr>
            <a:p>
              <a:pPr indent="0" algn="l" fontAlgn="auto">
                <a:lnSpc>
                  <a:spcPct val="115000"/>
                </a:lnSpc>
                <a:spcAft>
                  <a:spcPts val="600"/>
                </a:spcAft>
              </a:pPr>
              <a:r>
                <a:rPr lang="zh-CN" altLang="en-US">
                  <a:solidFill>
                    <a:schemeClr val="tx1"/>
                  </a:solidFill>
                  <a:latin typeface="微软雅黑" panose="020B0503020204020204" charset="-122"/>
                  <a:ea typeface="微软雅黑" panose="020B0503020204020204" charset="-122"/>
                  <a:cs typeface="微软雅黑" panose="020B0503020204020204" charset="-122"/>
                  <a:sym typeface="+mn-ea"/>
                </a:rPr>
                <a:t>当应用于更先进的模型时，思维可视化（</a:t>
              </a:r>
              <a:r>
                <a:rPr lang="en-US" altLang="zh-CN">
                  <a:solidFill>
                    <a:schemeClr val="tx1"/>
                  </a:solidFill>
                  <a:latin typeface="微软雅黑" panose="020B0503020204020204" charset="-122"/>
                  <a:ea typeface="微软雅黑" panose="020B0503020204020204" charset="-122"/>
                  <a:cs typeface="微软雅黑" panose="020B0503020204020204" charset="-122"/>
                  <a:sym typeface="+mn-ea"/>
                </a:rPr>
                <a:t>VoT</a:t>
              </a:r>
              <a:r>
                <a:rPr lang="zh-CN" altLang="en-US">
                  <a:solidFill>
                    <a:schemeClr val="tx1"/>
                  </a:solidFill>
                  <a:latin typeface="微软雅黑" panose="020B0503020204020204" charset="-122"/>
                  <a:ea typeface="微软雅黑" panose="020B0503020204020204" charset="-122"/>
                  <a:cs typeface="微软雅黑" panose="020B0503020204020204" charset="-122"/>
                  <a:sym typeface="+mn-ea"/>
                </a:rPr>
                <a:t>）具有规模优势，能显著提升较大模型的性能。</a:t>
              </a:r>
              <a:endParaRPr lang="zh-CN" altLang="en-US">
                <a:solidFill>
                  <a:schemeClr val="tx1"/>
                </a:solidFill>
                <a:latin typeface="微软雅黑" panose="020B0503020204020204" charset="-122"/>
                <a:ea typeface="微软雅黑" panose="020B0503020204020204" charset="-122"/>
                <a:cs typeface="微软雅黑" panose="020B0503020204020204" charset="-122"/>
                <a:sym typeface="+mn-ea"/>
              </a:endParaRPr>
            </a:p>
          </p:txBody>
        </p:sp>
        <p:sp>
          <p:nvSpPr>
            <p:cNvPr id="6" name="文本框 5"/>
            <p:cNvSpPr txBox="1"/>
            <p:nvPr>
              <p:custDataLst>
                <p:tags r:id="rId13"/>
              </p:custDataLst>
            </p:nvPr>
          </p:nvSpPr>
          <p:spPr>
            <a:xfrm>
              <a:off x="10175" y="3046"/>
              <a:ext cx="707" cy="853"/>
            </a:xfrm>
            <a:prstGeom prst="rect">
              <a:avLst/>
            </a:prstGeom>
            <a:noFill/>
          </p:spPr>
          <p:txBody>
            <a:bodyPr wrap="none" bIns="71755" rtlCol="0" anchor="t">
              <a:spAutoFit/>
            </a:bodyPr>
            <a:p>
              <a:pPr indent="0" algn="l" fontAlgn="auto">
                <a:lnSpc>
                  <a:spcPct val="115000"/>
                </a:lnSpc>
                <a:spcAft>
                  <a:spcPts val="600"/>
                </a:spcAft>
              </a:pPr>
              <a:r>
                <a:rPr lang="en-US" altLang="zh-CN" sz="2000" b="1" i="1">
                  <a:solidFill>
                    <a:srgbClr val="2F5597"/>
                  </a:solidFill>
                  <a:latin typeface="Impact" panose="020B0806030902050204" charset="0"/>
                  <a:ea typeface="微软雅黑" panose="020B0503020204020204" charset="-122"/>
                  <a:cs typeface="Impact" panose="020B0806030902050204" charset="0"/>
                  <a:sym typeface="+mn-ea"/>
                </a:rPr>
                <a:t>2.</a:t>
              </a:r>
              <a:r>
                <a:rPr lang="en-US" altLang="zh-CN" sz="2400" i="1">
                  <a:solidFill>
                    <a:srgbClr val="2F5597"/>
                  </a:solidFill>
                  <a:latin typeface="微软雅黑" panose="020B0503020204020204" charset="-122"/>
                  <a:ea typeface="微软雅黑" panose="020B0503020204020204" charset="-122"/>
                  <a:cs typeface="微软雅黑" panose="020B0503020204020204" charset="-122"/>
                  <a:sym typeface="+mn-ea"/>
                </a:rPr>
                <a:t> </a:t>
              </a:r>
              <a:endParaRPr lang="en-US" altLang="zh-CN" sz="2400" b="1" i="1">
                <a:solidFill>
                  <a:srgbClr val="2F5597"/>
                </a:solidFill>
                <a:latin typeface="微软雅黑" panose="020B0503020204020204" charset="-122"/>
                <a:ea typeface="微软雅黑" panose="020B0503020204020204" charset="-122"/>
                <a:cs typeface="微软雅黑" panose="020B0503020204020204" charset="-122"/>
                <a:sym typeface="+mn-ea"/>
              </a:endParaRPr>
            </a:p>
          </p:txBody>
        </p:sp>
      </p:grpSp>
      <p:sp>
        <p:nvSpPr>
          <p:cNvPr id="43" name="!!圆角矩形 54"/>
          <p:cNvSpPr/>
          <p:nvPr>
            <p:custDataLst>
              <p:tags r:id="rId14"/>
            </p:custDataLst>
          </p:nvPr>
        </p:nvSpPr>
        <p:spPr>
          <a:xfrm>
            <a:off x="326390" y="3876675"/>
            <a:ext cx="7371715" cy="984885"/>
          </a:xfrm>
          <a:prstGeom prst="roundRect">
            <a:avLst>
              <a:gd name="adj" fmla="val 3976"/>
            </a:avLst>
          </a:prstGeom>
          <a:noFill/>
          <a:ln w="19050">
            <a:solidFill>
              <a:srgbClr val="C00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latin typeface="+mn-ea"/>
              <a:cs typeface="+mn-ea"/>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000">
        <p159:morph option="byObject"/>
      </p:transition>
    </mc:Choice>
    <mc:Fallback>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custDataLst>
              <p:tags r:id="rId1"/>
            </p:custDataLst>
          </p:nvPr>
        </p:nvSpPr>
        <p:spPr>
          <a:xfrm>
            <a:off x="1410970" y="426720"/>
            <a:ext cx="3586480" cy="460375"/>
          </a:xfrm>
          <a:prstGeom prst="rect">
            <a:avLst/>
          </a:prstGeom>
          <a:noFill/>
        </p:spPr>
        <p:txBody>
          <a:bodyPr wrap="square" rtlCol="0">
            <a:spAutoFit/>
          </a:bodyPr>
          <a:p>
            <a:r>
              <a:rPr lang="zh-CN" altLang="en-US" sz="2400" b="1" dirty="0">
                <a:solidFill>
                  <a:srgbClr val="2F5597"/>
                </a:solidFill>
                <a:latin typeface="微软雅黑" panose="020B0503020204020204" charset="-122"/>
                <a:ea typeface="微软雅黑" panose="020B0503020204020204" charset="-122"/>
              </a:rPr>
              <a:t>实验</a:t>
            </a:r>
            <a:endParaRPr lang="zh-CN" altLang="en-US" sz="2400" b="1" dirty="0">
              <a:solidFill>
                <a:srgbClr val="2F5597"/>
              </a:solidFill>
              <a:latin typeface="微软雅黑" panose="020B0503020204020204" charset="-122"/>
              <a:ea typeface="微软雅黑" panose="020B0503020204020204" charset="-122"/>
            </a:endParaRPr>
          </a:p>
        </p:txBody>
      </p:sp>
      <p:grpSp>
        <p:nvGrpSpPr>
          <p:cNvPr id="14" name="组合 13"/>
          <p:cNvGrpSpPr/>
          <p:nvPr/>
        </p:nvGrpSpPr>
        <p:grpSpPr>
          <a:xfrm rot="0">
            <a:off x="676275" y="330200"/>
            <a:ext cx="10761345" cy="701040"/>
            <a:chOff x="1065" y="520"/>
            <a:chExt cx="16947" cy="1104"/>
          </a:xfrm>
        </p:grpSpPr>
        <p:cxnSp>
          <p:nvCxnSpPr>
            <p:cNvPr id="15" name="直接连接符 14"/>
            <p:cNvCxnSpPr/>
            <p:nvPr>
              <p:custDataLst>
                <p:tags r:id="rId2"/>
              </p:custDataLst>
            </p:nvPr>
          </p:nvCxnSpPr>
          <p:spPr>
            <a:xfrm flipV="1">
              <a:off x="1232" y="1513"/>
              <a:ext cx="16781" cy="0"/>
            </a:xfrm>
            <a:prstGeom prst="line">
              <a:avLst/>
            </a:prstGeom>
            <a:ln w="19050">
              <a:solidFill>
                <a:srgbClr val="2F5597"/>
              </a:solidFill>
            </a:ln>
          </p:spPr>
          <p:style>
            <a:lnRef idx="1">
              <a:schemeClr val="accent1"/>
            </a:lnRef>
            <a:fillRef idx="0">
              <a:schemeClr val="accent1"/>
            </a:fillRef>
            <a:effectRef idx="0">
              <a:schemeClr val="accent1"/>
            </a:effectRef>
            <a:fontRef idx="minor">
              <a:schemeClr val="tx1"/>
            </a:fontRef>
          </p:style>
        </p:cxnSp>
        <p:pic>
          <p:nvPicPr>
            <p:cNvPr id="16" name="图形 40" descr="教室"/>
            <p:cNvPicPr>
              <a:picLocks noChangeAspect="1"/>
            </p:cNvPicPr>
            <p:nvPr>
              <p:custDataLst>
                <p:tags r:id="rId3"/>
              </p:custDataLst>
            </p:nvPr>
          </p:nvPicPr>
          <p:blipFill>
            <a:blip r:embed="rId4">
              <a:extLst>
                <a:ext uri="{28A0092B-C50C-407E-A947-70E740481C1C}">
                  <a14:useLocalDpi xmlns:a14="http://schemas.microsoft.com/office/drawing/2010/main" val="0"/>
                </a:ext>
              </a:extLst>
            </a:blip>
            <a:stretch>
              <a:fillRect/>
            </a:stretch>
          </p:blipFill>
          <p:spPr>
            <a:xfrm>
              <a:off x="1065" y="520"/>
              <a:ext cx="1104" cy="1104"/>
            </a:xfrm>
            <a:prstGeom prst="rect">
              <a:avLst/>
            </a:prstGeom>
          </p:spPr>
        </p:pic>
      </p:grpSp>
      <p:grpSp>
        <p:nvGrpSpPr>
          <p:cNvPr id="35" name="组合 34"/>
          <p:cNvGrpSpPr/>
          <p:nvPr/>
        </p:nvGrpSpPr>
        <p:grpSpPr>
          <a:xfrm>
            <a:off x="1804035" y="306705"/>
            <a:ext cx="9727565" cy="586105"/>
            <a:chOff x="2177" y="488"/>
            <a:chExt cx="15319" cy="923"/>
          </a:xfrm>
        </p:grpSpPr>
        <p:sp>
          <p:nvSpPr>
            <p:cNvPr id="4" name="矩形 3"/>
            <p:cNvSpPr/>
            <p:nvPr>
              <p:custDataLst>
                <p:tags r:id="rId5"/>
              </p:custDataLst>
            </p:nvPr>
          </p:nvSpPr>
          <p:spPr>
            <a:xfrm>
              <a:off x="2177" y="931"/>
              <a:ext cx="15319" cy="434"/>
            </a:xfrm>
            <a:prstGeom prst="rect">
              <a:avLst/>
            </a:prstGeom>
          </p:spPr>
          <p:txBody>
            <a:bodyPr wrap="square">
              <a:spAutoFit/>
            </a:bodyPr>
            <a:p>
              <a:pPr lvl="0" algn="r">
                <a:buClrTx/>
                <a:buSzTx/>
                <a:buFontTx/>
              </a:pPr>
              <a:r>
                <a:rPr lang="en-US" altLang="zh-CN" sz="1200" b="1" dirty="0">
                  <a:solidFill>
                    <a:srgbClr val="2F5597"/>
                  </a:solidFill>
                  <a:latin typeface="微软雅黑" panose="020B0503020204020204" charset="-122"/>
                  <a:ea typeface="微软雅黑" panose="020B0503020204020204" charset="-122"/>
                  <a:sym typeface="+mn-ea"/>
                </a:rPr>
                <a:t>Mind’s Eye of LLMs: Visualization-of-Thought Elicits Spatial Reasoning in Large Language Models</a:t>
              </a:r>
              <a:endParaRPr lang="en-US" altLang="zh-CN" sz="1200" b="1" dirty="0">
                <a:solidFill>
                  <a:srgbClr val="2F5597"/>
                </a:solidFill>
                <a:latin typeface="微软雅黑" panose="020B0503020204020204" charset="-122"/>
                <a:ea typeface="微软雅黑" panose="020B0503020204020204" charset="-122"/>
                <a:cs typeface="Arial" panose="020B0604020202020204" pitchFamily="34" charset="0"/>
                <a:sym typeface="+mn-ea"/>
              </a:endParaRPr>
            </a:p>
          </p:txBody>
        </p:sp>
        <p:sp>
          <p:nvSpPr>
            <p:cNvPr id="7" name="文本框 6"/>
            <p:cNvSpPr txBox="1"/>
            <p:nvPr>
              <p:custDataLst>
                <p:tags r:id="rId6"/>
              </p:custDataLst>
            </p:nvPr>
          </p:nvSpPr>
          <p:spPr>
            <a:xfrm>
              <a:off x="3264" y="488"/>
              <a:ext cx="14232" cy="923"/>
            </a:xfrm>
            <a:prstGeom prst="rect">
              <a:avLst/>
            </a:prstGeom>
            <a:noFill/>
          </p:spPr>
          <p:txBody>
            <a:bodyPr wrap="square" rtlCol="0" anchor="t">
              <a:spAutoFit/>
            </a:bodyPr>
            <a:p>
              <a:pPr indent="0" algn="r" fontAlgn="auto">
                <a:lnSpc>
                  <a:spcPct val="115000"/>
                </a:lnSpc>
              </a:pPr>
              <a:r>
                <a:rPr lang="zh-CN" sz="1400" b="1" dirty="0">
                  <a:solidFill>
                    <a:srgbClr val="2F5597"/>
                  </a:solidFill>
                  <a:latin typeface="+mj-ea"/>
                  <a:ea typeface="+mj-ea"/>
                  <a:sym typeface="+mn-ea"/>
                </a:rPr>
                <a:t>LLMs的心灵之眼：VoT激发LLMs的空间推理能力</a:t>
              </a:r>
              <a:endParaRPr lang="zh-CN" sz="1400" b="1" dirty="0">
                <a:solidFill>
                  <a:srgbClr val="2F5597"/>
                </a:solidFill>
                <a:latin typeface="+mj-ea"/>
                <a:ea typeface="+mj-ea"/>
                <a:sym typeface="+mn-ea"/>
              </a:endParaRPr>
            </a:p>
            <a:p>
              <a:pPr indent="0" algn="r" fontAlgn="auto">
                <a:lnSpc>
                  <a:spcPct val="115000"/>
                </a:lnSpc>
              </a:pPr>
              <a:endParaRPr sz="1400" b="1" dirty="0">
                <a:solidFill>
                  <a:srgbClr val="2F5597"/>
                </a:solidFill>
                <a:latin typeface="+mj-ea"/>
                <a:ea typeface="+mj-ea"/>
                <a:sym typeface="+mn-ea"/>
              </a:endParaRPr>
            </a:p>
          </p:txBody>
        </p:sp>
      </p:grpSp>
      <p:sp>
        <p:nvSpPr>
          <p:cNvPr id="22" name="文本框 21"/>
          <p:cNvSpPr txBox="1"/>
          <p:nvPr>
            <p:custDataLst>
              <p:tags r:id="rId7"/>
            </p:custDataLst>
          </p:nvPr>
        </p:nvSpPr>
        <p:spPr>
          <a:xfrm>
            <a:off x="782320" y="1315720"/>
            <a:ext cx="5623560" cy="398780"/>
          </a:xfrm>
          <a:prstGeom prst="rect">
            <a:avLst/>
          </a:prstGeom>
          <a:noFill/>
          <a:extLst>
            <a:ext uri="{909E8E84-426E-40DD-AFC4-6F175D3DCCD1}">
              <a14:hiddenFill xmlns:a14="http://schemas.microsoft.com/office/drawing/2010/main">
                <a:solidFill>
                  <a:schemeClr val="bg1"/>
                </a:solidFill>
              </a14:hiddenFill>
            </a:ext>
          </a:extLst>
        </p:spPr>
        <p:txBody>
          <a:bodyPr wrap="square" rIns="0" rtlCol="0">
            <a:spAutoFit/>
          </a:bodyPr>
          <a:p>
            <a:r>
              <a:rPr lang="en-US" altLang="zh-CN" sz="2000" b="1">
                <a:solidFill>
                  <a:srgbClr val="2F5597"/>
                </a:solidFill>
                <a:latin typeface="微软雅黑" panose="020B0503020204020204" charset="-122"/>
                <a:ea typeface="微软雅黑" panose="020B0503020204020204" charset="-122"/>
                <a:cs typeface="+mn-ea"/>
              </a:rPr>
              <a:t>VoT</a:t>
            </a:r>
            <a:r>
              <a:rPr lang="zh-CN" altLang="en-US" sz="2000" b="1">
                <a:solidFill>
                  <a:srgbClr val="2F5597"/>
                </a:solidFill>
                <a:latin typeface="微软雅黑" panose="020B0503020204020204" charset="-122"/>
                <a:ea typeface="微软雅黑" panose="020B0503020204020204" charset="-122"/>
                <a:cs typeface="+mn-ea"/>
              </a:rPr>
              <a:t>能否让能力较弱的语言模型受益？</a:t>
            </a:r>
            <a:endParaRPr lang="zh-CN" altLang="en-US" sz="2000" b="1">
              <a:solidFill>
                <a:srgbClr val="2F5597"/>
              </a:solidFill>
              <a:latin typeface="微软雅黑" panose="020B0503020204020204" charset="-122"/>
              <a:ea typeface="微软雅黑" panose="020B0503020204020204" charset="-122"/>
              <a:cs typeface="+mn-ea"/>
            </a:endParaRPr>
          </a:p>
        </p:txBody>
      </p:sp>
      <p:sp>
        <p:nvSpPr>
          <p:cNvPr id="2" name="文本框 1"/>
          <p:cNvSpPr txBox="1"/>
          <p:nvPr/>
        </p:nvSpPr>
        <p:spPr>
          <a:xfrm>
            <a:off x="326390" y="1806575"/>
            <a:ext cx="7941310" cy="434975"/>
          </a:xfrm>
          <a:prstGeom prst="rect">
            <a:avLst/>
          </a:prstGeom>
          <a:noFill/>
        </p:spPr>
        <p:txBody>
          <a:bodyPr wrap="square" bIns="71755" rtlCol="0" anchor="t">
            <a:spAutoFit/>
          </a:bodyPr>
          <a:p>
            <a:pPr indent="0" fontAlgn="auto">
              <a:lnSpc>
                <a:spcPct val="115000"/>
              </a:lnSpc>
              <a:spcAft>
                <a:spcPts val="600"/>
              </a:spcAft>
            </a:pPr>
            <a:r>
              <a:rPr lang="en-US" altLang="zh-CN">
                <a:latin typeface="微软雅黑" panose="020B0503020204020204" charset="-122"/>
                <a:ea typeface="微软雅黑" panose="020B0503020204020204" charset="-122"/>
                <a:cs typeface="微软雅黑" panose="020B0503020204020204" charset="-122"/>
              </a:rPr>
              <a:t>GPT-3.5 turbo</a:t>
            </a:r>
            <a:r>
              <a:rPr lang="zh-CN" altLang="en-US">
                <a:latin typeface="微软雅黑" panose="020B0503020204020204" charset="-122"/>
                <a:ea typeface="微软雅黑" panose="020B0503020204020204" charset="-122"/>
                <a:cs typeface="微软雅黑" panose="020B0503020204020204" charset="-122"/>
              </a:rPr>
              <a:t>，</a:t>
            </a:r>
            <a:r>
              <a:rPr lang="en-US" altLang="zh-CN">
                <a:latin typeface="微软雅黑" panose="020B0503020204020204" charset="-122"/>
                <a:ea typeface="微软雅黑" panose="020B0503020204020204" charset="-122"/>
                <a:cs typeface="微软雅黑" panose="020B0503020204020204" charset="-122"/>
              </a:rPr>
              <a:t> LLAMA3-8B-Instruct </a:t>
            </a:r>
            <a:r>
              <a:rPr lang="zh-CN" altLang="en-US">
                <a:latin typeface="微软雅黑" panose="020B0503020204020204" charset="-122"/>
                <a:ea typeface="微软雅黑" panose="020B0503020204020204" charset="-122"/>
                <a:cs typeface="微软雅黑" panose="020B0503020204020204" charset="-122"/>
              </a:rPr>
              <a:t>，</a:t>
            </a:r>
            <a:r>
              <a:rPr lang="en-US" altLang="zh-CN">
                <a:latin typeface="微软雅黑" panose="020B0503020204020204" charset="-122"/>
                <a:ea typeface="微软雅黑" panose="020B0503020204020204" charset="-122"/>
                <a:cs typeface="微软雅黑" panose="020B0503020204020204" charset="-122"/>
              </a:rPr>
              <a:t> LLAMA3-70B-Instruct.</a:t>
            </a:r>
            <a:endParaRPr lang="en-US" altLang="zh-CN">
              <a:latin typeface="微软雅黑" panose="020B0503020204020204" charset="-122"/>
              <a:ea typeface="微软雅黑" panose="020B0503020204020204" charset="-122"/>
              <a:cs typeface="微软雅黑" panose="020B0503020204020204" charset="-122"/>
            </a:endParaRPr>
          </a:p>
        </p:txBody>
      </p:sp>
      <p:pic>
        <p:nvPicPr>
          <p:cNvPr id="8" name="图片 7"/>
          <p:cNvPicPr>
            <a:picLocks noChangeAspect="1"/>
          </p:cNvPicPr>
          <p:nvPr/>
        </p:nvPicPr>
        <p:blipFill>
          <a:blip r:embed="rId8"/>
          <a:stretch>
            <a:fillRect/>
          </a:stretch>
        </p:blipFill>
        <p:spPr>
          <a:xfrm>
            <a:off x="189230" y="2395855"/>
            <a:ext cx="8029575" cy="2635250"/>
          </a:xfrm>
          <a:prstGeom prst="rect">
            <a:avLst/>
          </a:prstGeom>
        </p:spPr>
      </p:pic>
      <p:grpSp>
        <p:nvGrpSpPr>
          <p:cNvPr id="27" name="组合 26"/>
          <p:cNvGrpSpPr/>
          <p:nvPr>
            <p:custDataLst>
              <p:tags r:id="rId9"/>
            </p:custDataLst>
          </p:nvPr>
        </p:nvGrpSpPr>
        <p:grpSpPr>
          <a:xfrm>
            <a:off x="7800975" y="1305560"/>
            <a:ext cx="4166870" cy="823595"/>
            <a:chOff x="10175" y="3046"/>
            <a:chExt cx="6562" cy="1297"/>
          </a:xfrm>
        </p:grpSpPr>
        <p:sp>
          <p:nvSpPr>
            <p:cNvPr id="28" name="文本框 27"/>
            <p:cNvSpPr txBox="1"/>
            <p:nvPr>
              <p:custDataLst>
                <p:tags r:id="rId10"/>
              </p:custDataLst>
            </p:nvPr>
          </p:nvSpPr>
          <p:spPr>
            <a:xfrm>
              <a:off x="10685" y="3157"/>
              <a:ext cx="6052" cy="1186"/>
            </a:xfrm>
            <a:prstGeom prst="rect">
              <a:avLst/>
            </a:prstGeom>
            <a:noFill/>
          </p:spPr>
          <p:txBody>
            <a:bodyPr wrap="square" bIns="71755" rtlCol="0" anchor="t">
              <a:spAutoFit/>
            </a:bodyPr>
            <a:p>
              <a:pPr indent="0" algn="l" fontAlgn="auto">
                <a:lnSpc>
                  <a:spcPct val="115000"/>
                </a:lnSpc>
                <a:spcAft>
                  <a:spcPts val="600"/>
                </a:spcAft>
              </a:pPr>
              <a:r>
                <a:rPr lang="zh-CN" altLang="en-US">
                  <a:solidFill>
                    <a:schemeClr val="tx1"/>
                  </a:solidFill>
                  <a:latin typeface="微软雅黑" panose="020B0503020204020204" charset="-122"/>
                  <a:ea typeface="微软雅黑" panose="020B0503020204020204" charset="-122"/>
                  <a:cs typeface="微软雅黑" panose="020B0503020204020204" charset="-122"/>
                  <a:sym typeface="+mn-ea"/>
                </a:rPr>
                <a:t>随着模型规模增大，所有任务性能都会提升</a:t>
              </a:r>
              <a:endParaRPr lang="zh-CN" altLang="en-US">
                <a:solidFill>
                  <a:schemeClr val="tx1"/>
                </a:solidFill>
                <a:latin typeface="微软雅黑" panose="020B0503020204020204" charset="-122"/>
                <a:ea typeface="微软雅黑" panose="020B0503020204020204" charset="-122"/>
                <a:cs typeface="微软雅黑" panose="020B0503020204020204" charset="-122"/>
                <a:sym typeface="+mn-ea"/>
              </a:endParaRPr>
            </a:p>
          </p:txBody>
        </p:sp>
        <p:sp>
          <p:nvSpPr>
            <p:cNvPr id="30" name="文本框 29"/>
            <p:cNvSpPr txBox="1"/>
            <p:nvPr>
              <p:custDataLst>
                <p:tags r:id="rId11"/>
              </p:custDataLst>
            </p:nvPr>
          </p:nvSpPr>
          <p:spPr>
            <a:xfrm>
              <a:off x="10175" y="3046"/>
              <a:ext cx="658" cy="853"/>
            </a:xfrm>
            <a:prstGeom prst="rect">
              <a:avLst/>
            </a:prstGeom>
            <a:noFill/>
          </p:spPr>
          <p:txBody>
            <a:bodyPr wrap="none" bIns="71755" rtlCol="0" anchor="t">
              <a:spAutoFit/>
            </a:bodyPr>
            <a:p>
              <a:pPr indent="0" algn="l" fontAlgn="auto">
                <a:lnSpc>
                  <a:spcPct val="115000"/>
                </a:lnSpc>
                <a:spcAft>
                  <a:spcPts val="600"/>
                </a:spcAft>
              </a:pPr>
              <a:r>
                <a:rPr lang="en-US" altLang="zh-CN" sz="2000" b="1" i="1">
                  <a:solidFill>
                    <a:srgbClr val="2F5597"/>
                  </a:solidFill>
                  <a:latin typeface="Impact" panose="020B0806030902050204" charset="0"/>
                  <a:ea typeface="微软雅黑" panose="020B0503020204020204" charset="-122"/>
                  <a:cs typeface="Impact" panose="020B0806030902050204" charset="0"/>
                  <a:sym typeface="+mn-ea"/>
                </a:rPr>
                <a:t>1.</a:t>
              </a:r>
              <a:r>
                <a:rPr lang="en-US" altLang="zh-CN" sz="2400" i="1">
                  <a:solidFill>
                    <a:srgbClr val="2F5597"/>
                  </a:solidFill>
                  <a:latin typeface="微软雅黑" panose="020B0503020204020204" charset="-122"/>
                  <a:ea typeface="微软雅黑" panose="020B0503020204020204" charset="-122"/>
                  <a:cs typeface="微软雅黑" panose="020B0503020204020204" charset="-122"/>
                  <a:sym typeface="+mn-ea"/>
                </a:rPr>
                <a:t> </a:t>
              </a:r>
              <a:endParaRPr lang="en-US" altLang="zh-CN" sz="2400" b="1" i="1">
                <a:solidFill>
                  <a:srgbClr val="2F5597"/>
                </a:solidFill>
                <a:latin typeface="微软雅黑" panose="020B0503020204020204" charset="-122"/>
                <a:ea typeface="微软雅黑" panose="020B0503020204020204" charset="-122"/>
                <a:cs typeface="微软雅黑" panose="020B0503020204020204" charset="-122"/>
                <a:sym typeface="+mn-ea"/>
              </a:endParaRPr>
            </a:p>
          </p:txBody>
        </p:sp>
      </p:grpSp>
      <p:pic>
        <p:nvPicPr>
          <p:cNvPr id="11" name="图片 10"/>
          <p:cNvPicPr>
            <a:picLocks noChangeAspect="1"/>
          </p:cNvPicPr>
          <p:nvPr/>
        </p:nvPicPr>
        <p:blipFill>
          <a:blip r:embed="rId12"/>
          <a:stretch>
            <a:fillRect/>
          </a:stretch>
        </p:blipFill>
        <p:spPr>
          <a:xfrm>
            <a:off x="676275" y="4953635"/>
            <a:ext cx="6580505" cy="1767205"/>
          </a:xfrm>
          <a:prstGeom prst="rect">
            <a:avLst/>
          </a:prstGeom>
        </p:spPr>
      </p:pic>
      <p:grpSp>
        <p:nvGrpSpPr>
          <p:cNvPr id="3" name="组合 2"/>
          <p:cNvGrpSpPr/>
          <p:nvPr>
            <p:custDataLst>
              <p:tags r:id="rId13"/>
            </p:custDataLst>
          </p:nvPr>
        </p:nvGrpSpPr>
        <p:grpSpPr>
          <a:xfrm>
            <a:off x="8025130" y="2339975"/>
            <a:ext cx="4166870" cy="1141730"/>
            <a:chOff x="10175" y="3046"/>
            <a:chExt cx="6562" cy="1798"/>
          </a:xfrm>
        </p:grpSpPr>
        <p:sp>
          <p:nvSpPr>
            <p:cNvPr id="5" name="文本框 4"/>
            <p:cNvSpPr txBox="1"/>
            <p:nvPr>
              <p:custDataLst>
                <p:tags r:id="rId14"/>
              </p:custDataLst>
            </p:nvPr>
          </p:nvSpPr>
          <p:spPr>
            <a:xfrm>
              <a:off x="10685" y="3157"/>
              <a:ext cx="6052" cy="1687"/>
            </a:xfrm>
            <a:prstGeom prst="rect">
              <a:avLst/>
            </a:prstGeom>
            <a:noFill/>
          </p:spPr>
          <p:txBody>
            <a:bodyPr wrap="square" bIns="71755" rtlCol="0" anchor="t">
              <a:spAutoFit/>
            </a:bodyPr>
            <a:p>
              <a:pPr indent="0" algn="l" fontAlgn="auto">
                <a:lnSpc>
                  <a:spcPct val="115000"/>
                </a:lnSpc>
                <a:spcAft>
                  <a:spcPts val="600"/>
                </a:spcAft>
              </a:pPr>
              <a:r>
                <a:rPr lang="zh-CN" altLang="en-US">
                  <a:solidFill>
                    <a:schemeClr val="tx1"/>
                  </a:solidFill>
                  <a:latin typeface="微软雅黑" panose="020B0503020204020204" charset="-122"/>
                  <a:ea typeface="微软雅黑" panose="020B0503020204020204" charset="-122"/>
                  <a:cs typeface="微软雅黑" panose="020B0503020204020204" charset="-122"/>
                  <a:sym typeface="+mn-ea"/>
                </a:rPr>
                <a:t>当应用于更先进的模型时，思维可视化（</a:t>
              </a:r>
              <a:r>
                <a:rPr lang="en-US" altLang="zh-CN">
                  <a:solidFill>
                    <a:schemeClr val="tx1"/>
                  </a:solidFill>
                  <a:latin typeface="微软雅黑" panose="020B0503020204020204" charset="-122"/>
                  <a:ea typeface="微软雅黑" panose="020B0503020204020204" charset="-122"/>
                  <a:cs typeface="微软雅黑" panose="020B0503020204020204" charset="-122"/>
                  <a:sym typeface="+mn-ea"/>
                </a:rPr>
                <a:t>VoT</a:t>
              </a:r>
              <a:r>
                <a:rPr lang="zh-CN" altLang="en-US">
                  <a:solidFill>
                    <a:schemeClr val="tx1"/>
                  </a:solidFill>
                  <a:latin typeface="微软雅黑" panose="020B0503020204020204" charset="-122"/>
                  <a:ea typeface="微软雅黑" panose="020B0503020204020204" charset="-122"/>
                  <a:cs typeface="微软雅黑" panose="020B0503020204020204" charset="-122"/>
                  <a:sym typeface="+mn-ea"/>
                </a:rPr>
                <a:t>）具有规模优势，能显著提升较大模型的性能。</a:t>
              </a:r>
              <a:endParaRPr lang="zh-CN" altLang="en-US">
                <a:solidFill>
                  <a:schemeClr val="tx1"/>
                </a:solidFill>
                <a:latin typeface="微软雅黑" panose="020B0503020204020204" charset="-122"/>
                <a:ea typeface="微软雅黑" panose="020B0503020204020204" charset="-122"/>
                <a:cs typeface="微软雅黑" panose="020B0503020204020204" charset="-122"/>
                <a:sym typeface="+mn-ea"/>
              </a:endParaRPr>
            </a:p>
          </p:txBody>
        </p:sp>
        <p:sp>
          <p:nvSpPr>
            <p:cNvPr id="6" name="文本框 5"/>
            <p:cNvSpPr txBox="1"/>
            <p:nvPr>
              <p:custDataLst>
                <p:tags r:id="rId15"/>
              </p:custDataLst>
            </p:nvPr>
          </p:nvSpPr>
          <p:spPr>
            <a:xfrm>
              <a:off x="10175" y="3046"/>
              <a:ext cx="707" cy="853"/>
            </a:xfrm>
            <a:prstGeom prst="rect">
              <a:avLst/>
            </a:prstGeom>
            <a:noFill/>
          </p:spPr>
          <p:txBody>
            <a:bodyPr wrap="none" bIns="71755" rtlCol="0" anchor="t">
              <a:spAutoFit/>
            </a:bodyPr>
            <a:p>
              <a:pPr indent="0" algn="l" fontAlgn="auto">
                <a:lnSpc>
                  <a:spcPct val="115000"/>
                </a:lnSpc>
                <a:spcAft>
                  <a:spcPts val="600"/>
                </a:spcAft>
              </a:pPr>
              <a:r>
                <a:rPr lang="en-US" altLang="zh-CN" sz="2000" b="1" i="1">
                  <a:solidFill>
                    <a:srgbClr val="2F5597"/>
                  </a:solidFill>
                  <a:latin typeface="Impact" panose="020B0806030902050204" charset="0"/>
                  <a:ea typeface="微软雅黑" panose="020B0503020204020204" charset="-122"/>
                  <a:cs typeface="Impact" panose="020B0806030902050204" charset="0"/>
                  <a:sym typeface="+mn-ea"/>
                </a:rPr>
                <a:t>2.</a:t>
              </a:r>
              <a:r>
                <a:rPr lang="en-US" altLang="zh-CN" sz="2400" i="1">
                  <a:solidFill>
                    <a:srgbClr val="2F5597"/>
                  </a:solidFill>
                  <a:latin typeface="微软雅黑" panose="020B0503020204020204" charset="-122"/>
                  <a:ea typeface="微软雅黑" panose="020B0503020204020204" charset="-122"/>
                  <a:cs typeface="微软雅黑" panose="020B0503020204020204" charset="-122"/>
                  <a:sym typeface="+mn-ea"/>
                </a:rPr>
                <a:t> </a:t>
              </a:r>
              <a:endParaRPr lang="en-US" altLang="zh-CN" sz="2400" b="1" i="1">
                <a:solidFill>
                  <a:srgbClr val="2F5597"/>
                </a:solidFill>
                <a:latin typeface="微软雅黑" panose="020B0503020204020204" charset="-122"/>
                <a:ea typeface="微软雅黑" panose="020B0503020204020204" charset="-122"/>
                <a:cs typeface="微软雅黑" panose="020B0503020204020204" charset="-122"/>
                <a:sym typeface="+mn-ea"/>
              </a:endParaRPr>
            </a:p>
          </p:txBody>
        </p:sp>
      </p:grpSp>
      <p:sp>
        <p:nvSpPr>
          <p:cNvPr id="43" name="!!圆角矩形 54"/>
          <p:cNvSpPr/>
          <p:nvPr>
            <p:custDataLst>
              <p:tags r:id="rId16"/>
            </p:custDataLst>
          </p:nvPr>
        </p:nvSpPr>
        <p:spPr>
          <a:xfrm>
            <a:off x="326390" y="3876675"/>
            <a:ext cx="7371715" cy="984885"/>
          </a:xfrm>
          <a:prstGeom prst="roundRect">
            <a:avLst>
              <a:gd name="adj" fmla="val 3976"/>
            </a:avLst>
          </a:prstGeom>
          <a:noFill/>
          <a:ln w="19050">
            <a:solidFill>
              <a:srgbClr val="C00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latin typeface="+mn-ea"/>
              <a:cs typeface="+mn-ea"/>
            </a:endParaRPr>
          </a:p>
        </p:txBody>
      </p:sp>
      <p:grpSp>
        <p:nvGrpSpPr>
          <p:cNvPr id="9" name="组合 8"/>
          <p:cNvGrpSpPr/>
          <p:nvPr>
            <p:custDataLst>
              <p:tags r:id="rId17"/>
            </p:custDataLst>
          </p:nvPr>
        </p:nvGrpSpPr>
        <p:grpSpPr>
          <a:xfrm>
            <a:off x="7981315" y="3620770"/>
            <a:ext cx="4166870" cy="2208530"/>
            <a:chOff x="10175" y="3046"/>
            <a:chExt cx="6562" cy="3478"/>
          </a:xfrm>
        </p:grpSpPr>
        <p:sp>
          <p:nvSpPr>
            <p:cNvPr id="10" name="文本框 9"/>
            <p:cNvSpPr txBox="1"/>
            <p:nvPr>
              <p:custDataLst>
                <p:tags r:id="rId18"/>
              </p:custDataLst>
            </p:nvPr>
          </p:nvSpPr>
          <p:spPr>
            <a:xfrm>
              <a:off x="10685" y="3157"/>
              <a:ext cx="6052" cy="3367"/>
            </a:xfrm>
            <a:prstGeom prst="rect">
              <a:avLst/>
            </a:prstGeom>
            <a:noFill/>
          </p:spPr>
          <p:txBody>
            <a:bodyPr wrap="square" bIns="71755" rtlCol="0" anchor="t">
              <a:spAutoFit/>
            </a:bodyPr>
            <a:p>
              <a:pPr indent="0" algn="l" fontAlgn="auto">
                <a:lnSpc>
                  <a:spcPct val="115000"/>
                </a:lnSpc>
                <a:spcAft>
                  <a:spcPts val="600"/>
                </a:spcAft>
              </a:pPr>
              <a:r>
                <a:rPr lang="zh-CN" altLang="en-US">
                  <a:solidFill>
                    <a:schemeClr val="tx1"/>
                  </a:solidFill>
                  <a:latin typeface="微软雅黑" panose="020B0503020204020204" charset="-122"/>
                  <a:ea typeface="微软雅黑" panose="020B0503020204020204" charset="-122"/>
                  <a:cs typeface="微软雅黑" panose="020B0503020204020204" charset="-122"/>
                  <a:sym typeface="+mn-ea"/>
                </a:rPr>
                <a:t>相比之下，能力较弱的模型往往依赖于随机猜测，尤其是在空间推理任务中。</a:t>
              </a:r>
              <a:endParaRPr lang="zh-CN" altLang="en-US">
                <a:solidFill>
                  <a:schemeClr val="tx1"/>
                </a:solidFill>
                <a:latin typeface="微软雅黑" panose="020B0503020204020204" charset="-122"/>
                <a:ea typeface="微软雅黑" panose="020B0503020204020204" charset="-122"/>
                <a:cs typeface="微软雅黑" panose="020B0503020204020204" charset="-122"/>
                <a:sym typeface="+mn-ea"/>
              </a:endParaRPr>
            </a:p>
            <a:p>
              <a:pPr indent="0" algn="l" fontAlgn="auto">
                <a:lnSpc>
                  <a:spcPct val="115000"/>
                </a:lnSpc>
                <a:spcAft>
                  <a:spcPts val="600"/>
                </a:spcAft>
              </a:pPr>
              <a:r>
                <a:rPr lang="zh-CN" altLang="en-US" sz="1400">
                  <a:solidFill>
                    <a:schemeClr val="bg1">
                      <a:lumMod val="50000"/>
                    </a:schemeClr>
                  </a:solidFill>
                  <a:latin typeface="微软雅黑" panose="020B0503020204020204" charset="-122"/>
                  <a:ea typeface="微软雅黑" panose="020B0503020204020204" charset="-122"/>
                  <a:cs typeface="微软雅黑" panose="020B0503020204020204" charset="-122"/>
                  <a:sym typeface="+mn-ea"/>
                </a:rPr>
                <a:t>例如，在路线规划任务中，</a:t>
              </a:r>
              <a:r>
                <a:rPr lang="en-US" altLang="zh-CN" sz="1400">
                  <a:solidFill>
                    <a:schemeClr val="bg1">
                      <a:lumMod val="50000"/>
                    </a:schemeClr>
                  </a:solidFill>
                  <a:latin typeface="微软雅黑" panose="020B0503020204020204" charset="-122"/>
                  <a:ea typeface="微软雅黑" panose="020B0503020204020204" charset="-122"/>
                  <a:cs typeface="微软雅黑" panose="020B0503020204020204" charset="-122"/>
                  <a:sym typeface="+mn-ea"/>
                </a:rPr>
                <a:t>GPT-3.5 </a:t>
              </a:r>
              <a:r>
                <a:rPr lang="zh-CN" altLang="en-US" sz="1400">
                  <a:solidFill>
                    <a:schemeClr val="bg1">
                      <a:lumMod val="50000"/>
                    </a:schemeClr>
                  </a:solidFill>
                  <a:latin typeface="微软雅黑" panose="020B0503020204020204" charset="-122"/>
                  <a:ea typeface="微软雅黑" panose="020B0503020204020204" charset="-122"/>
                  <a:cs typeface="微软雅黑" panose="020B0503020204020204" charset="-122"/>
                  <a:sym typeface="+mn-ea"/>
                </a:rPr>
                <a:t>的思维链提示法（</a:t>
              </a:r>
              <a:r>
                <a:rPr lang="en-US" altLang="zh-CN" sz="1400">
                  <a:solidFill>
                    <a:schemeClr val="bg1">
                      <a:lumMod val="50000"/>
                    </a:schemeClr>
                  </a:solidFill>
                  <a:latin typeface="微软雅黑" panose="020B0503020204020204" charset="-122"/>
                  <a:ea typeface="微软雅黑" panose="020B0503020204020204" charset="-122"/>
                  <a:cs typeface="微软雅黑" panose="020B0503020204020204" charset="-122"/>
                  <a:sym typeface="+mn-ea"/>
                </a:rPr>
                <a:t>CoT</a:t>
              </a:r>
              <a:r>
                <a:rPr lang="zh-CN" altLang="en-US" sz="1400">
                  <a:solidFill>
                    <a:schemeClr val="bg1">
                      <a:lumMod val="50000"/>
                    </a:schemeClr>
                  </a:solidFill>
                  <a:latin typeface="微软雅黑" panose="020B0503020204020204" charset="-122"/>
                  <a:ea typeface="微软雅黑" panose="020B0503020204020204" charset="-122"/>
                  <a:cs typeface="微软雅黑" panose="020B0503020204020204" charset="-122"/>
                  <a:sym typeface="+mn-ea"/>
                </a:rPr>
                <a:t>）常常给出推测性的回答，在近一半的实例中都在随机猜测，这导致输出令牌耗尽。</a:t>
              </a:r>
              <a:endParaRPr lang="zh-CN" altLang="en-US" sz="1400">
                <a:solidFill>
                  <a:schemeClr val="bg1">
                    <a:lumMod val="50000"/>
                  </a:schemeClr>
                </a:solidFill>
                <a:latin typeface="微软雅黑" panose="020B0503020204020204" charset="-122"/>
                <a:ea typeface="微软雅黑" panose="020B0503020204020204" charset="-122"/>
                <a:cs typeface="微软雅黑" panose="020B0503020204020204" charset="-122"/>
                <a:sym typeface="+mn-ea"/>
              </a:endParaRPr>
            </a:p>
          </p:txBody>
        </p:sp>
        <p:sp>
          <p:nvSpPr>
            <p:cNvPr id="12" name="文本框 11"/>
            <p:cNvSpPr txBox="1"/>
            <p:nvPr>
              <p:custDataLst>
                <p:tags r:id="rId19"/>
              </p:custDataLst>
            </p:nvPr>
          </p:nvSpPr>
          <p:spPr>
            <a:xfrm>
              <a:off x="10175" y="3046"/>
              <a:ext cx="718" cy="853"/>
            </a:xfrm>
            <a:prstGeom prst="rect">
              <a:avLst/>
            </a:prstGeom>
            <a:noFill/>
          </p:spPr>
          <p:txBody>
            <a:bodyPr wrap="none" bIns="71755" rtlCol="0" anchor="t">
              <a:spAutoFit/>
            </a:bodyPr>
            <a:p>
              <a:pPr indent="0" algn="l" fontAlgn="auto">
                <a:lnSpc>
                  <a:spcPct val="115000"/>
                </a:lnSpc>
                <a:spcAft>
                  <a:spcPts val="600"/>
                </a:spcAft>
              </a:pPr>
              <a:r>
                <a:rPr lang="en-US" altLang="zh-CN" sz="2000" b="1" i="1">
                  <a:solidFill>
                    <a:srgbClr val="2F5597"/>
                  </a:solidFill>
                  <a:latin typeface="Impact" panose="020B0806030902050204" charset="0"/>
                  <a:ea typeface="微软雅黑" panose="020B0503020204020204" charset="-122"/>
                  <a:cs typeface="Impact" panose="020B0806030902050204" charset="0"/>
                  <a:sym typeface="+mn-ea"/>
                </a:rPr>
                <a:t>3.</a:t>
              </a:r>
              <a:r>
                <a:rPr lang="en-US" altLang="zh-CN" sz="2400" i="1">
                  <a:solidFill>
                    <a:srgbClr val="2F5597"/>
                  </a:solidFill>
                  <a:latin typeface="微软雅黑" panose="020B0503020204020204" charset="-122"/>
                  <a:ea typeface="微软雅黑" panose="020B0503020204020204" charset="-122"/>
                  <a:cs typeface="微软雅黑" panose="020B0503020204020204" charset="-122"/>
                  <a:sym typeface="+mn-ea"/>
                </a:rPr>
                <a:t> </a:t>
              </a:r>
              <a:endParaRPr lang="en-US" altLang="zh-CN" sz="2400" b="1" i="1">
                <a:solidFill>
                  <a:srgbClr val="2F5597"/>
                </a:solidFill>
                <a:latin typeface="微软雅黑" panose="020B0503020204020204" charset="-122"/>
                <a:ea typeface="微软雅黑" panose="020B0503020204020204" charset="-122"/>
                <a:cs typeface="微软雅黑" panose="020B0503020204020204" charset="-122"/>
                <a:sym typeface="+mn-ea"/>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000">
        <p159:morph option="byObject"/>
      </p:transition>
    </mc:Choice>
    <mc:Fallback>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635" y="0"/>
            <a:ext cx="3517200" cy="685800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p:nvSpPr>
        <p:spPr>
          <a:xfrm>
            <a:off x="1551305" y="1284605"/>
            <a:ext cx="9866630" cy="4703445"/>
          </a:xfrm>
          <a:prstGeom prst="roundRect">
            <a:avLst>
              <a:gd name="adj" fmla="val 4273"/>
            </a:avLst>
          </a:prstGeom>
          <a:solidFill>
            <a:schemeClr val="bg1"/>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2" name="组合 1"/>
          <p:cNvGrpSpPr/>
          <p:nvPr/>
        </p:nvGrpSpPr>
        <p:grpSpPr>
          <a:xfrm>
            <a:off x="2435225" y="2599055"/>
            <a:ext cx="3660140" cy="1659890"/>
            <a:chOff x="3835" y="3808"/>
            <a:chExt cx="5764" cy="2614"/>
          </a:xfrm>
        </p:grpSpPr>
        <p:sp>
          <p:nvSpPr>
            <p:cNvPr id="6" name="文本框 5"/>
            <p:cNvSpPr txBox="1"/>
            <p:nvPr/>
          </p:nvSpPr>
          <p:spPr>
            <a:xfrm>
              <a:off x="3835" y="4824"/>
              <a:ext cx="5432" cy="1598"/>
            </a:xfrm>
            <a:prstGeom prst="rect">
              <a:avLst/>
            </a:prstGeom>
            <a:noFill/>
          </p:spPr>
          <p:txBody>
            <a:bodyPr wrap="square" rtlCol="0">
              <a:spAutoFit/>
            </a:bodyPr>
            <a:p>
              <a:r>
                <a:rPr lang="zh-CN" altLang="en-US" sz="6000" b="1" dirty="0">
                  <a:solidFill>
                    <a:srgbClr val="2F5597"/>
                  </a:solidFill>
                  <a:latin typeface="微软雅黑" panose="020B0503020204020204" charset="-122"/>
                  <a:ea typeface="微软雅黑" panose="020B0503020204020204" charset="-122"/>
                  <a:sym typeface="+mn-ea"/>
                </a:rPr>
                <a:t>总结</a:t>
              </a:r>
              <a:endParaRPr lang="zh-CN" altLang="en-US" sz="6000" b="1" dirty="0">
                <a:solidFill>
                  <a:srgbClr val="2F5597"/>
                </a:solidFill>
                <a:latin typeface="微软雅黑" panose="020B0503020204020204" charset="-122"/>
                <a:ea typeface="微软雅黑" panose="020B0503020204020204" charset="-122"/>
              </a:endParaRPr>
            </a:p>
          </p:txBody>
        </p:sp>
        <p:sp>
          <p:nvSpPr>
            <p:cNvPr id="7" name="文本框 6"/>
            <p:cNvSpPr txBox="1"/>
            <p:nvPr/>
          </p:nvSpPr>
          <p:spPr>
            <a:xfrm>
              <a:off x="3835" y="3808"/>
              <a:ext cx="5764" cy="1016"/>
            </a:xfrm>
            <a:prstGeom prst="rect">
              <a:avLst/>
            </a:prstGeom>
            <a:noFill/>
          </p:spPr>
          <p:txBody>
            <a:bodyPr wrap="square" rtlCol="0" anchor="t">
              <a:spAutoFit/>
            </a:bodyPr>
            <a:p>
              <a:r>
                <a:rPr lang="en-US" altLang="zh-CN" sz="3600" b="1" dirty="0">
                  <a:solidFill>
                    <a:srgbClr val="2F5597"/>
                  </a:solidFill>
                  <a:latin typeface="Arial Black" panose="020B0A04020102020204" charset="0"/>
                  <a:ea typeface="微软雅黑" panose="020B0503020204020204" charset="-122"/>
                  <a:cs typeface="Arial Black" panose="020B0A04020102020204" charset="0"/>
                  <a:sym typeface="+mn-ea"/>
                </a:rPr>
                <a:t>Conclusion</a:t>
              </a:r>
              <a:endParaRPr lang="en-US" altLang="zh-CN" sz="3600" b="1" dirty="0">
                <a:solidFill>
                  <a:srgbClr val="2F5597"/>
                </a:solidFill>
                <a:latin typeface="Arial Black" panose="020B0A04020102020204" charset="0"/>
                <a:ea typeface="微软雅黑" panose="020B0503020204020204" charset="-122"/>
                <a:cs typeface="Arial Black" panose="020B0A04020102020204" charset="0"/>
                <a:sym typeface="+mn-ea"/>
              </a:endParaRPr>
            </a:p>
          </p:txBody>
        </p:sp>
      </p:grpSp>
      <p:grpSp>
        <p:nvGrpSpPr>
          <p:cNvPr id="35" name="组合 34"/>
          <p:cNvGrpSpPr/>
          <p:nvPr/>
        </p:nvGrpSpPr>
        <p:grpSpPr>
          <a:xfrm>
            <a:off x="1804035" y="306705"/>
            <a:ext cx="9727565" cy="586105"/>
            <a:chOff x="2177" y="488"/>
            <a:chExt cx="15319" cy="923"/>
          </a:xfrm>
        </p:grpSpPr>
        <p:sp>
          <p:nvSpPr>
            <p:cNvPr id="36" name="矩形 35"/>
            <p:cNvSpPr/>
            <p:nvPr>
              <p:custDataLst>
                <p:tags r:id="rId1"/>
              </p:custDataLst>
            </p:nvPr>
          </p:nvSpPr>
          <p:spPr>
            <a:xfrm>
              <a:off x="2177" y="931"/>
              <a:ext cx="15319" cy="434"/>
            </a:xfrm>
            <a:prstGeom prst="rect">
              <a:avLst/>
            </a:prstGeom>
          </p:spPr>
          <p:txBody>
            <a:bodyPr wrap="square">
              <a:spAutoFit/>
            </a:bodyPr>
            <a:p>
              <a:pPr lvl="0" algn="r">
                <a:buClrTx/>
                <a:buSzTx/>
                <a:buFontTx/>
              </a:pPr>
              <a:r>
                <a:rPr lang="en-US" altLang="zh-CN" sz="1200" b="1" dirty="0">
                  <a:solidFill>
                    <a:srgbClr val="2F5597"/>
                  </a:solidFill>
                  <a:latin typeface="微软雅黑" panose="020B0503020204020204" charset="-122"/>
                  <a:ea typeface="微软雅黑" panose="020B0503020204020204" charset="-122"/>
                  <a:sym typeface="+mn-ea"/>
                </a:rPr>
                <a:t>Mind’s Eye of LLMs: Visualization-of-Thought Elicits Spatial Reasoning in Large Language Models</a:t>
              </a:r>
              <a:endParaRPr lang="en-US" altLang="zh-CN" sz="1200" b="1" dirty="0">
                <a:solidFill>
                  <a:srgbClr val="2F5597"/>
                </a:solidFill>
                <a:latin typeface="微软雅黑" panose="020B0503020204020204" charset="-122"/>
                <a:ea typeface="微软雅黑" panose="020B0503020204020204" charset="-122"/>
                <a:cs typeface="Arial" panose="020B0604020202020204" pitchFamily="34" charset="0"/>
                <a:sym typeface="+mn-ea"/>
              </a:endParaRPr>
            </a:p>
          </p:txBody>
        </p:sp>
        <p:sp>
          <p:nvSpPr>
            <p:cNvPr id="40" name="文本框 39"/>
            <p:cNvSpPr txBox="1"/>
            <p:nvPr>
              <p:custDataLst>
                <p:tags r:id="rId2"/>
              </p:custDataLst>
            </p:nvPr>
          </p:nvSpPr>
          <p:spPr>
            <a:xfrm>
              <a:off x="3264" y="488"/>
              <a:ext cx="14232" cy="923"/>
            </a:xfrm>
            <a:prstGeom prst="rect">
              <a:avLst/>
            </a:prstGeom>
            <a:noFill/>
          </p:spPr>
          <p:txBody>
            <a:bodyPr wrap="square" rtlCol="0" anchor="t">
              <a:spAutoFit/>
            </a:bodyPr>
            <a:p>
              <a:pPr indent="0" algn="r" fontAlgn="auto">
                <a:lnSpc>
                  <a:spcPct val="115000"/>
                </a:lnSpc>
              </a:pPr>
              <a:r>
                <a:rPr lang="zh-CN" sz="1400" b="1" dirty="0">
                  <a:solidFill>
                    <a:srgbClr val="2F5597"/>
                  </a:solidFill>
                  <a:latin typeface="+mj-ea"/>
                  <a:ea typeface="+mj-ea"/>
                  <a:sym typeface="+mn-ea"/>
                </a:rPr>
                <a:t>LLMs的心灵之眼：VoT激发LLMs的空间推理能力</a:t>
              </a:r>
              <a:endParaRPr lang="zh-CN" sz="1400" b="1" dirty="0">
                <a:solidFill>
                  <a:srgbClr val="2F5597"/>
                </a:solidFill>
                <a:latin typeface="+mj-ea"/>
                <a:ea typeface="+mj-ea"/>
                <a:sym typeface="+mn-ea"/>
              </a:endParaRPr>
            </a:p>
            <a:p>
              <a:pPr indent="0" algn="r" fontAlgn="auto">
                <a:lnSpc>
                  <a:spcPct val="115000"/>
                </a:lnSpc>
              </a:pPr>
              <a:endParaRPr sz="1400" b="1" dirty="0">
                <a:solidFill>
                  <a:srgbClr val="2F5597"/>
                </a:solidFill>
                <a:latin typeface="+mj-ea"/>
                <a:ea typeface="+mj-ea"/>
                <a:sym typeface="+mn-ea"/>
              </a:endParaRPr>
            </a:p>
          </p:txBody>
        </p:sp>
      </p:grpSp>
    </p:spTree>
  </p:cSld>
  <p:clrMapOvr>
    <a:masterClrMapping/>
  </p:clrMapOvr>
  <mc:AlternateContent xmlns:mc="http://schemas.openxmlformats.org/markup-compatibility/2006">
    <mc:Choice xmlns:p14="http://schemas.microsoft.com/office/powerpoint/2010/main" Requires="p14">
      <p:transition p14:dur="500">
        <p:wipe dir="r"/>
      </p:transition>
    </mc:Choice>
    <mc:Fallback>
      <p:transition>
        <p:wipe dir="r"/>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676275" y="1246505"/>
            <a:ext cx="7215505" cy="398780"/>
          </a:xfrm>
          <a:prstGeom prst="rect">
            <a:avLst/>
          </a:prstGeom>
          <a:noFill/>
          <a:extLst>
            <a:ext uri="{909E8E84-426E-40DD-AFC4-6F175D3DCCD1}">
              <a14:hiddenFill xmlns:a14="http://schemas.microsoft.com/office/drawing/2010/main">
                <a:solidFill>
                  <a:schemeClr val="bg1"/>
                </a:solidFill>
              </a14:hiddenFill>
            </a:ext>
          </a:extLst>
        </p:spPr>
        <p:txBody>
          <a:bodyPr wrap="square" rIns="0" rtlCol="0">
            <a:spAutoFit/>
          </a:bodyPr>
          <a:p>
            <a:r>
              <a:rPr lang="en-US" sz="2000" b="1">
                <a:solidFill>
                  <a:srgbClr val="2F5597"/>
                </a:solidFill>
                <a:latin typeface="微软雅黑" panose="020B0503020204020204" charset="-122"/>
                <a:ea typeface="微软雅黑" panose="020B0503020204020204" charset="-122"/>
                <a:cs typeface="+mn-ea"/>
              </a:rPr>
              <a:t>Mind’s Eye of LLMs</a:t>
            </a:r>
            <a:endParaRPr lang="en-US" sz="2000" b="1">
              <a:solidFill>
                <a:srgbClr val="2F5597"/>
              </a:solidFill>
              <a:latin typeface="微软雅黑" panose="020B0503020204020204" charset="-122"/>
              <a:ea typeface="微软雅黑" panose="020B0503020204020204" charset="-122"/>
              <a:cs typeface="+mn-ea"/>
            </a:endParaRPr>
          </a:p>
        </p:txBody>
      </p:sp>
      <p:sp>
        <p:nvSpPr>
          <p:cNvPr id="18" name="文本框 17"/>
          <p:cNvSpPr txBox="1"/>
          <p:nvPr>
            <p:custDataLst>
              <p:tags r:id="rId2"/>
            </p:custDataLst>
          </p:nvPr>
        </p:nvSpPr>
        <p:spPr>
          <a:xfrm>
            <a:off x="1410970" y="426720"/>
            <a:ext cx="3586480" cy="460375"/>
          </a:xfrm>
          <a:prstGeom prst="rect">
            <a:avLst/>
          </a:prstGeom>
          <a:noFill/>
        </p:spPr>
        <p:txBody>
          <a:bodyPr wrap="square" rtlCol="0">
            <a:spAutoFit/>
          </a:bodyPr>
          <a:p>
            <a:r>
              <a:rPr lang="zh-CN" altLang="en-US" sz="2400" b="1" dirty="0">
                <a:solidFill>
                  <a:srgbClr val="2F5597"/>
                </a:solidFill>
                <a:latin typeface="微软雅黑" panose="020B0503020204020204" charset="-122"/>
                <a:ea typeface="微软雅黑" panose="020B0503020204020204" charset="-122"/>
              </a:rPr>
              <a:t>方法</a:t>
            </a:r>
            <a:endParaRPr lang="zh-CN" altLang="en-US" sz="2400" b="1" dirty="0">
              <a:solidFill>
                <a:srgbClr val="2F5597"/>
              </a:solidFill>
              <a:latin typeface="微软雅黑" panose="020B0503020204020204" charset="-122"/>
              <a:ea typeface="微软雅黑" panose="020B0503020204020204" charset="-122"/>
            </a:endParaRPr>
          </a:p>
        </p:txBody>
      </p:sp>
      <p:grpSp>
        <p:nvGrpSpPr>
          <p:cNvPr id="4" name="组合 3"/>
          <p:cNvGrpSpPr/>
          <p:nvPr/>
        </p:nvGrpSpPr>
        <p:grpSpPr>
          <a:xfrm rot="0">
            <a:off x="676275" y="330200"/>
            <a:ext cx="10761345" cy="701040"/>
            <a:chOff x="1065" y="520"/>
            <a:chExt cx="16947" cy="1104"/>
          </a:xfrm>
        </p:grpSpPr>
        <p:cxnSp>
          <p:nvCxnSpPr>
            <p:cNvPr id="5" name="直接连接符 4"/>
            <p:cNvCxnSpPr/>
            <p:nvPr>
              <p:custDataLst>
                <p:tags r:id="rId3"/>
              </p:custDataLst>
            </p:nvPr>
          </p:nvCxnSpPr>
          <p:spPr>
            <a:xfrm flipV="1">
              <a:off x="1232" y="1513"/>
              <a:ext cx="16781" cy="0"/>
            </a:xfrm>
            <a:prstGeom prst="line">
              <a:avLst/>
            </a:prstGeom>
            <a:ln w="19050">
              <a:solidFill>
                <a:srgbClr val="2F5597"/>
              </a:solidFill>
            </a:ln>
          </p:spPr>
          <p:style>
            <a:lnRef idx="1">
              <a:schemeClr val="accent1"/>
            </a:lnRef>
            <a:fillRef idx="0">
              <a:schemeClr val="accent1"/>
            </a:fillRef>
            <a:effectRef idx="0">
              <a:schemeClr val="accent1"/>
            </a:effectRef>
            <a:fontRef idx="minor">
              <a:schemeClr val="tx1"/>
            </a:fontRef>
          </p:style>
        </p:cxnSp>
        <p:pic>
          <p:nvPicPr>
            <p:cNvPr id="6" name="图形 40" descr="教室"/>
            <p:cNvPicPr>
              <a:picLocks noChangeAspect="1"/>
            </p:cNvPicPr>
            <p:nvPr>
              <p:custDataLst>
                <p:tags r:id="rId4"/>
              </p:custDataLst>
            </p:nvPr>
          </p:nvPicPr>
          <p:blipFill>
            <a:blip r:embed="rId5">
              <a:extLst>
                <a:ext uri="{28A0092B-C50C-407E-A947-70E740481C1C}">
                  <a14:useLocalDpi xmlns:a14="http://schemas.microsoft.com/office/drawing/2010/main" val="0"/>
                </a:ext>
              </a:extLst>
            </a:blip>
            <a:stretch>
              <a:fillRect/>
            </a:stretch>
          </p:blipFill>
          <p:spPr>
            <a:xfrm>
              <a:off x="1065" y="520"/>
              <a:ext cx="1104" cy="1104"/>
            </a:xfrm>
            <a:prstGeom prst="rect">
              <a:avLst/>
            </a:prstGeom>
          </p:spPr>
        </p:pic>
      </p:grpSp>
      <p:sp>
        <p:nvSpPr>
          <p:cNvPr id="15" name="文本框 14"/>
          <p:cNvSpPr txBox="1"/>
          <p:nvPr>
            <p:custDataLst>
              <p:tags r:id="rId6"/>
            </p:custDataLst>
          </p:nvPr>
        </p:nvSpPr>
        <p:spPr>
          <a:xfrm>
            <a:off x="1003300" y="1784985"/>
            <a:ext cx="4965700" cy="434975"/>
          </a:xfrm>
          <a:prstGeom prst="rect">
            <a:avLst/>
          </a:prstGeom>
          <a:noFill/>
        </p:spPr>
        <p:txBody>
          <a:bodyPr wrap="square" bIns="71755" rtlCol="0" anchor="t">
            <a:spAutoFit/>
          </a:bodyPr>
          <a:p>
            <a:pPr indent="0" algn="l" fontAlgn="auto">
              <a:lnSpc>
                <a:spcPct val="115000"/>
              </a:lnSpc>
              <a:spcAft>
                <a:spcPts val="600"/>
              </a:spcAft>
            </a:pPr>
            <a:r>
              <a:rPr lang="zh-CN" altLang="en-US" b="1">
                <a:solidFill>
                  <a:srgbClr val="2F5597"/>
                </a:solidFill>
                <a:latin typeface="微软雅黑" panose="020B0503020204020204" charset="-122"/>
                <a:ea typeface="微软雅黑" panose="020B0503020204020204" charset="-122"/>
                <a:cs typeface="微软雅黑" panose="020B0503020204020204" charset="-122"/>
                <a:sym typeface="+mn-ea"/>
              </a:rPr>
              <a:t>大模型空间推理的视觉视角</a:t>
            </a:r>
            <a:r>
              <a:rPr lang="en-US" altLang="zh-CN" b="1">
                <a:solidFill>
                  <a:srgbClr val="2F5597"/>
                </a:solidFill>
                <a:latin typeface="微软雅黑" panose="020B0503020204020204" charset="-122"/>
                <a:ea typeface="微软雅黑" panose="020B0503020204020204" charset="-122"/>
                <a:cs typeface="微软雅黑" panose="020B0503020204020204" charset="-122"/>
                <a:sym typeface="+mn-ea"/>
              </a:rPr>
              <a:t>--Mind’s Eye</a:t>
            </a:r>
            <a:endParaRPr lang="zh-CN" altLang="en-US" b="1">
              <a:solidFill>
                <a:srgbClr val="2F5597"/>
              </a:solidFill>
              <a:latin typeface="微软雅黑" panose="020B0503020204020204" charset="-122"/>
              <a:ea typeface="微软雅黑" panose="020B0503020204020204" charset="-122"/>
              <a:cs typeface="微软雅黑" panose="020B0503020204020204" charset="-122"/>
              <a:sym typeface="+mn-ea"/>
            </a:endParaRPr>
          </a:p>
        </p:txBody>
      </p:sp>
      <p:sp>
        <p:nvSpPr>
          <p:cNvPr id="16" name="文本框 15"/>
          <p:cNvSpPr txBox="1"/>
          <p:nvPr>
            <p:custDataLst>
              <p:tags r:id="rId7"/>
            </p:custDataLst>
          </p:nvPr>
        </p:nvSpPr>
        <p:spPr>
          <a:xfrm>
            <a:off x="677545" y="1713865"/>
            <a:ext cx="419903" cy="541655"/>
          </a:xfrm>
          <a:prstGeom prst="rect">
            <a:avLst/>
          </a:prstGeom>
          <a:noFill/>
        </p:spPr>
        <p:txBody>
          <a:bodyPr wrap="square" bIns="71755" rtlCol="0" anchor="t">
            <a:spAutoFit/>
          </a:bodyPr>
          <a:p>
            <a:pPr indent="0" algn="l" fontAlgn="auto">
              <a:lnSpc>
                <a:spcPct val="115000"/>
              </a:lnSpc>
              <a:spcAft>
                <a:spcPts val="600"/>
              </a:spcAft>
            </a:pPr>
            <a:r>
              <a:rPr lang="en-US" altLang="zh-CN" sz="2000" b="1" i="1">
                <a:solidFill>
                  <a:srgbClr val="2F5597"/>
                </a:solidFill>
                <a:latin typeface="Impact" panose="020B0806030902050204" charset="0"/>
                <a:ea typeface="微软雅黑" panose="020B0503020204020204" charset="-122"/>
                <a:cs typeface="Impact" panose="020B0806030902050204" charset="0"/>
                <a:sym typeface="+mn-ea"/>
              </a:rPr>
              <a:t>1.</a:t>
            </a:r>
            <a:r>
              <a:rPr lang="en-US" altLang="zh-CN" sz="2400" i="1">
                <a:solidFill>
                  <a:srgbClr val="2F5597"/>
                </a:solidFill>
                <a:latin typeface="微软雅黑" panose="020B0503020204020204" charset="-122"/>
                <a:ea typeface="微软雅黑" panose="020B0503020204020204" charset="-122"/>
                <a:cs typeface="微软雅黑" panose="020B0503020204020204" charset="-122"/>
                <a:sym typeface="+mn-ea"/>
              </a:rPr>
              <a:t> </a:t>
            </a:r>
            <a:endParaRPr lang="en-US" altLang="zh-CN" sz="2400" b="1" i="1">
              <a:solidFill>
                <a:srgbClr val="2F5597"/>
              </a:solidFill>
              <a:latin typeface="微软雅黑" panose="020B0503020204020204" charset="-122"/>
              <a:ea typeface="微软雅黑" panose="020B0503020204020204" charset="-122"/>
              <a:cs typeface="微软雅黑" panose="020B0503020204020204" charset="-122"/>
              <a:sym typeface="+mn-ea"/>
            </a:endParaRPr>
          </a:p>
        </p:txBody>
      </p:sp>
      <p:grpSp>
        <p:nvGrpSpPr>
          <p:cNvPr id="35" name="组合 34"/>
          <p:cNvGrpSpPr/>
          <p:nvPr/>
        </p:nvGrpSpPr>
        <p:grpSpPr>
          <a:xfrm>
            <a:off x="1804035" y="306705"/>
            <a:ext cx="9727565" cy="586105"/>
            <a:chOff x="2177" y="488"/>
            <a:chExt cx="15319" cy="923"/>
          </a:xfrm>
        </p:grpSpPr>
        <p:sp>
          <p:nvSpPr>
            <p:cNvPr id="36" name="矩形 35"/>
            <p:cNvSpPr/>
            <p:nvPr>
              <p:custDataLst>
                <p:tags r:id="rId8"/>
              </p:custDataLst>
            </p:nvPr>
          </p:nvSpPr>
          <p:spPr>
            <a:xfrm>
              <a:off x="2177" y="931"/>
              <a:ext cx="15319" cy="434"/>
            </a:xfrm>
            <a:prstGeom prst="rect">
              <a:avLst/>
            </a:prstGeom>
          </p:spPr>
          <p:txBody>
            <a:bodyPr wrap="square">
              <a:spAutoFit/>
            </a:bodyPr>
            <a:p>
              <a:pPr lvl="0" algn="r">
                <a:buClrTx/>
                <a:buSzTx/>
                <a:buFontTx/>
              </a:pPr>
              <a:r>
                <a:rPr lang="en-US" altLang="zh-CN" sz="1200" b="1" dirty="0">
                  <a:solidFill>
                    <a:srgbClr val="2F5597"/>
                  </a:solidFill>
                  <a:latin typeface="微软雅黑" panose="020B0503020204020204" charset="-122"/>
                  <a:ea typeface="微软雅黑" panose="020B0503020204020204" charset="-122"/>
                  <a:sym typeface="+mn-ea"/>
                </a:rPr>
                <a:t>Mind’s Eye of LLMs: Visualization-of-Thought Elicits Spatial Reasoning in Large Language Models</a:t>
              </a:r>
              <a:endParaRPr lang="en-US" altLang="zh-CN" sz="1200" b="1" dirty="0">
                <a:solidFill>
                  <a:srgbClr val="2F5597"/>
                </a:solidFill>
                <a:latin typeface="微软雅黑" panose="020B0503020204020204" charset="-122"/>
                <a:ea typeface="微软雅黑" panose="020B0503020204020204" charset="-122"/>
                <a:cs typeface="Arial" panose="020B0604020202020204" pitchFamily="34" charset="0"/>
                <a:sym typeface="+mn-ea"/>
              </a:endParaRPr>
            </a:p>
          </p:txBody>
        </p:sp>
        <p:sp>
          <p:nvSpPr>
            <p:cNvPr id="40" name="文本框 39"/>
            <p:cNvSpPr txBox="1"/>
            <p:nvPr>
              <p:custDataLst>
                <p:tags r:id="rId9"/>
              </p:custDataLst>
            </p:nvPr>
          </p:nvSpPr>
          <p:spPr>
            <a:xfrm>
              <a:off x="3264" y="488"/>
              <a:ext cx="14232" cy="923"/>
            </a:xfrm>
            <a:prstGeom prst="rect">
              <a:avLst/>
            </a:prstGeom>
            <a:noFill/>
          </p:spPr>
          <p:txBody>
            <a:bodyPr wrap="square" rtlCol="0" anchor="t">
              <a:spAutoFit/>
            </a:bodyPr>
            <a:p>
              <a:pPr indent="0" algn="r" fontAlgn="auto">
                <a:lnSpc>
                  <a:spcPct val="115000"/>
                </a:lnSpc>
              </a:pPr>
              <a:r>
                <a:rPr lang="zh-CN" sz="1400" b="1" dirty="0">
                  <a:solidFill>
                    <a:srgbClr val="2F5597"/>
                  </a:solidFill>
                  <a:latin typeface="+mj-ea"/>
                  <a:ea typeface="+mj-ea"/>
                  <a:sym typeface="+mn-ea"/>
                </a:rPr>
                <a:t>LLMs的心灵之眼：VoT激发LLMs的空间推理能力</a:t>
              </a:r>
              <a:endParaRPr lang="zh-CN" sz="1400" b="1" dirty="0">
                <a:solidFill>
                  <a:srgbClr val="2F5597"/>
                </a:solidFill>
                <a:latin typeface="+mj-ea"/>
                <a:ea typeface="+mj-ea"/>
                <a:sym typeface="+mn-ea"/>
              </a:endParaRPr>
            </a:p>
            <a:p>
              <a:pPr indent="0" algn="r" fontAlgn="auto">
                <a:lnSpc>
                  <a:spcPct val="115000"/>
                </a:lnSpc>
              </a:pPr>
              <a:endParaRPr sz="1400" b="1" dirty="0">
                <a:solidFill>
                  <a:srgbClr val="2F5597"/>
                </a:solidFill>
                <a:latin typeface="+mj-ea"/>
                <a:ea typeface="+mj-ea"/>
                <a:sym typeface="+mn-ea"/>
              </a:endParaRPr>
            </a:p>
          </p:txBody>
        </p:sp>
      </p:grpSp>
      <p:sp>
        <p:nvSpPr>
          <p:cNvPr id="13" name="文本框 12"/>
          <p:cNvSpPr txBox="1"/>
          <p:nvPr>
            <p:custDataLst>
              <p:tags r:id="rId10"/>
            </p:custDataLst>
          </p:nvPr>
        </p:nvSpPr>
        <p:spPr>
          <a:xfrm>
            <a:off x="1075751" y="2327128"/>
            <a:ext cx="10092357" cy="434975"/>
          </a:xfrm>
          <a:prstGeom prst="rect">
            <a:avLst/>
          </a:prstGeom>
          <a:noFill/>
        </p:spPr>
        <p:txBody>
          <a:bodyPr wrap="square" bIns="71755" rtlCol="0" anchor="t">
            <a:spAutoFit/>
          </a:bodyPr>
          <a:p>
            <a:pPr indent="0" fontAlgn="auto">
              <a:lnSpc>
                <a:spcPct val="115000"/>
              </a:lnSpc>
              <a:spcAft>
                <a:spcPts val="600"/>
              </a:spcAft>
            </a:pPr>
            <a:r>
              <a:rPr lang="zh-CN" altLang="en-US">
                <a:latin typeface="微软雅黑" panose="020B0503020204020204" charset="-122"/>
                <a:ea typeface="微软雅黑" panose="020B0503020204020204" charset="-122"/>
                <a:cs typeface="微软雅黑" panose="020B0503020204020204" charset="-122"/>
              </a:rPr>
              <a:t>从认知视角揭示</a:t>
            </a:r>
            <a:r>
              <a:rPr lang="en-US" altLang="zh-CN">
                <a:latin typeface="微软雅黑" panose="020B0503020204020204" charset="-122"/>
                <a:ea typeface="微软雅黑" panose="020B0503020204020204" charset="-122"/>
                <a:cs typeface="微软雅黑" panose="020B0503020204020204" charset="-122"/>
              </a:rPr>
              <a:t>LLMs</a:t>
            </a:r>
            <a:r>
              <a:rPr lang="zh-CN" altLang="en-US">
                <a:latin typeface="微软雅黑" panose="020B0503020204020204" charset="-122"/>
                <a:ea typeface="微软雅黑" panose="020B0503020204020204" charset="-122"/>
                <a:cs typeface="微软雅黑" panose="020B0503020204020204" charset="-122"/>
              </a:rPr>
              <a:t>空间推理的心理意象机制，定量定性分析其</a:t>
            </a:r>
            <a:r>
              <a:rPr lang="en-US" altLang="zh-CN">
                <a:latin typeface="微软雅黑" panose="020B0503020204020204" charset="-122"/>
                <a:ea typeface="微软雅黑" panose="020B0503020204020204" charset="-122"/>
                <a:cs typeface="微软雅黑" panose="020B0503020204020204" charset="-122"/>
              </a:rPr>
              <a:t>"</a:t>
            </a:r>
            <a:r>
              <a:rPr lang="zh-CN" altLang="en-US">
                <a:latin typeface="微软雅黑" panose="020B0503020204020204" charset="-122"/>
                <a:ea typeface="微软雅黑" panose="020B0503020204020204" charset="-122"/>
                <a:cs typeface="微软雅黑" panose="020B0503020204020204" charset="-122"/>
              </a:rPr>
              <a:t>心灵之眼</a:t>
            </a:r>
            <a:r>
              <a:rPr lang="en-US" altLang="zh-CN">
                <a:latin typeface="微软雅黑" panose="020B0503020204020204" charset="-122"/>
                <a:ea typeface="微软雅黑" panose="020B0503020204020204" charset="-122"/>
                <a:cs typeface="微软雅黑" panose="020B0503020204020204" charset="-122"/>
              </a:rPr>
              <a:t>"</a:t>
            </a:r>
            <a:r>
              <a:rPr lang="zh-CN" altLang="en-US">
                <a:latin typeface="微软雅黑" panose="020B0503020204020204" charset="-122"/>
                <a:ea typeface="微软雅黑" panose="020B0503020204020204" charset="-122"/>
                <a:cs typeface="微软雅黑" panose="020B0503020204020204" charset="-122"/>
              </a:rPr>
              <a:t>特性及局限性；</a:t>
            </a:r>
            <a:endParaRPr lang="zh-CN" altLang="en-US">
              <a:latin typeface="微软雅黑" panose="020B0503020204020204" charset="-122"/>
              <a:ea typeface="微软雅黑" panose="020B0503020204020204" charset="-122"/>
              <a:cs typeface="微软雅黑" panose="020B0503020204020204" charset="-122"/>
            </a:endParaRPr>
          </a:p>
        </p:txBody>
      </p:sp>
      <p:sp>
        <p:nvSpPr>
          <p:cNvPr id="28" name="文本框 27"/>
          <p:cNvSpPr txBox="1"/>
          <p:nvPr>
            <p:custDataLst>
              <p:tags r:id="rId11"/>
            </p:custDataLst>
          </p:nvPr>
        </p:nvSpPr>
        <p:spPr>
          <a:xfrm>
            <a:off x="1051988" y="2952993"/>
            <a:ext cx="872991" cy="434975"/>
          </a:xfrm>
          <a:prstGeom prst="rect">
            <a:avLst/>
          </a:prstGeom>
          <a:noFill/>
        </p:spPr>
        <p:txBody>
          <a:bodyPr wrap="square" bIns="71755" rtlCol="0" anchor="t">
            <a:spAutoFit/>
          </a:bodyPr>
          <a:p>
            <a:pPr indent="0" algn="l" fontAlgn="auto">
              <a:lnSpc>
                <a:spcPct val="115000"/>
              </a:lnSpc>
              <a:spcAft>
                <a:spcPts val="600"/>
              </a:spcAft>
            </a:pPr>
            <a:r>
              <a:rPr lang="zh-CN" altLang="en-US" b="1">
                <a:solidFill>
                  <a:srgbClr val="2F5597"/>
                </a:solidFill>
                <a:latin typeface="微软雅黑" panose="020B0503020204020204" charset="-122"/>
                <a:ea typeface="微软雅黑" panose="020B0503020204020204" charset="-122"/>
                <a:cs typeface="微软雅黑" panose="020B0503020204020204" charset="-122"/>
                <a:sym typeface="+mn-ea"/>
              </a:rPr>
              <a:t>数据集</a:t>
            </a:r>
            <a:endParaRPr lang="zh-CN" altLang="en-US" b="1">
              <a:solidFill>
                <a:srgbClr val="2F5597"/>
              </a:solidFill>
              <a:latin typeface="微软雅黑" panose="020B0503020204020204" charset="-122"/>
              <a:ea typeface="微软雅黑" panose="020B0503020204020204" charset="-122"/>
              <a:cs typeface="微软雅黑" panose="020B0503020204020204" charset="-122"/>
              <a:sym typeface="+mn-ea"/>
            </a:endParaRPr>
          </a:p>
        </p:txBody>
      </p:sp>
      <p:sp>
        <p:nvSpPr>
          <p:cNvPr id="32" name="文本框 31"/>
          <p:cNvSpPr txBox="1"/>
          <p:nvPr>
            <p:custDataLst>
              <p:tags r:id="rId12"/>
            </p:custDataLst>
          </p:nvPr>
        </p:nvSpPr>
        <p:spPr>
          <a:xfrm>
            <a:off x="696051" y="2889779"/>
            <a:ext cx="451173" cy="541655"/>
          </a:xfrm>
          <a:prstGeom prst="rect">
            <a:avLst/>
          </a:prstGeom>
          <a:noFill/>
        </p:spPr>
        <p:txBody>
          <a:bodyPr wrap="square" bIns="71755" rtlCol="0" anchor="t">
            <a:spAutoFit/>
          </a:bodyPr>
          <a:p>
            <a:pPr indent="0" algn="l" fontAlgn="auto">
              <a:lnSpc>
                <a:spcPct val="115000"/>
              </a:lnSpc>
              <a:spcAft>
                <a:spcPts val="600"/>
              </a:spcAft>
            </a:pPr>
            <a:r>
              <a:rPr lang="en-US" altLang="zh-CN" sz="2000" b="1" i="1">
                <a:solidFill>
                  <a:srgbClr val="2F5597"/>
                </a:solidFill>
                <a:latin typeface="Impact" panose="020B0806030902050204" charset="0"/>
                <a:ea typeface="微软雅黑" panose="020B0503020204020204" charset="-122"/>
                <a:cs typeface="Impact" panose="020B0806030902050204" charset="0"/>
                <a:sym typeface="+mn-ea"/>
              </a:rPr>
              <a:t>2.</a:t>
            </a:r>
            <a:r>
              <a:rPr lang="en-US" altLang="zh-CN" sz="2400" i="1">
                <a:solidFill>
                  <a:srgbClr val="2F5597"/>
                </a:solidFill>
                <a:latin typeface="微软雅黑" panose="020B0503020204020204" charset="-122"/>
                <a:ea typeface="微软雅黑" panose="020B0503020204020204" charset="-122"/>
                <a:cs typeface="微软雅黑" panose="020B0503020204020204" charset="-122"/>
                <a:sym typeface="+mn-ea"/>
              </a:rPr>
              <a:t> </a:t>
            </a:r>
            <a:endParaRPr lang="en-US" altLang="zh-CN" sz="2400" b="1" i="1">
              <a:solidFill>
                <a:srgbClr val="2F5597"/>
              </a:solidFill>
              <a:latin typeface="微软雅黑" panose="020B0503020204020204" charset="-122"/>
              <a:ea typeface="微软雅黑" panose="020B0503020204020204" charset="-122"/>
              <a:cs typeface="微软雅黑" panose="020B0503020204020204" charset="-122"/>
              <a:sym typeface="+mn-ea"/>
            </a:endParaRPr>
          </a:p>
        </p:txBody>
      </p:sp>
      <p:sp>
        <p:nvSpPr>
          <p:cNvPr id="33" name="文本框 32"/>
          <p:cNvSpPr txBox="1"/>
          <p:nvPr>
            <p:custDataLst>
              <p:tags r:id="rId13"/>
            </p:custDataLst>
          </p:nvPr>
        </p:nvSpPr>
        <p:spPr>
          <a:xfrm>
            <a:off x="1094258" y="3454782"/>
            <a:ext cx="10092357" cy="434975"/>
          </a:xfrm>
          <a:prstGeom prst="rect">
            <a:avLst/>
          </a:prstGeom>
          <a:noFill/>
        </p:spPr>
        <p:txBody>
          <a:bodyPr wrap="square" bIns="71755" rtlCol="0" anchor="t">
            <a:spAutoFit/>
          </a:bodyPr>
          <a:p>
            <a:pPr indent="0" fontAlgn="auto">
              <a:lnSpc>
                <a:spcPct val="115000"/>
              </a:lnSpc>
              <a:spcAft>
                <a:spcPts val="600"/>
              </a:spcAft>
            </a:pPr>
            <a:r>
              <a:rPr lang="zh-CN" altLang="en-US">
                <a:latin typeface="微软雅黑" panose="020B0503020204020204" charset="-122"/>
                <a:ea typeface="微软雅黑" panose="020B0503020204020204" charset="-122"/>
                <a:cs typeface="微软雅黑" panose="020B0503020204020204" charset="-122"/>
              </a:rPr>
              <a:t>开发</a:t>
            </a:r>
            <a:r>
              <a:rPr lang="en-US" altLang="zh-CN">
                <a:latin typeface="微软雅黑" panose="020B0503020204020204" charset="-122"/>
                <a:ea typeface="微软雅黑" panose="020B0503020204020204" charset="-122"/>
                <a:cs typeface="微软雅黑" panose="020B0503020204020204" charset="-122"/>
              </a:rPr>
              <a:t>"</a:t>
            </a:r>
            <a:r>
              <a:rPr lang="zh-CN" altLang="en-US">
                <a:latin typeface="微软雅黑" panose="020B0503020204020204" charset="-122"/>
                <a:ea typeface="微软雅黑" panose="020B0503020204020204" charset="-122"/>
                <a:cs typeface="微软雅黑" panose="020B0503020204020204" charset="-122"/>
              </a:rPr>
              <a:t>视觉导航</a:t>
            </a:r>
            <a:r>
              <a:rPr lang="en-US" altLang="zh-CN">
                <a:latin typeface="微软雅黑" panose="020B0503020204020204" charset="-122"/>
                <a:ea typeface="微软雅黑" panose="020B0503020204020204" charset="-122"/>
                <a:cs typeface="微软雅黑" panose="020B0503020204020204" charset="-122"/>
              </a:rPr>
              <a:t>"</a:t>
            </a:r>
            <a:r>
              <a:rPr lang="zh-CN" altLang="en-US">
                <a:latin typeface="微软雅黑" panose="020B0503020204020204" charset="-122"/>
                <a:ea typeface="微软雅黑" panose="020B0503020204020204" charset="-122"/>
                <a:cs typeface="微软雅黑" panose="020B0503020204020204" charset="-122"/>
              </a:rPr>
              <a:t>和</a:t>
            </a:r>
            <a:r>
              <a:rPr lang="en-US" altLang="zh-CN">
                <a:latin typeface="微软雅黑" panose="020B0503020204020204" charset="-122"/>
                <a:ea typeface="微软雅黑" panose="020B0503020204020204" charset="-122"/>
                <a:cs typeface="微软雅黑" panose="020B0503020204020204" charset="-122"/>
              </a:rPr>
              <a:t>"</a:t>
            </a:r>
            <a:r>
              <a:rPr lang="zh-CN" altLang="en-US">
                <a:latin typeface="微软雅黑" panose="020B0503020204020204" charset="-122"/>
                <a:ea typeface="微软雅黑" panose="020B0503020204020204" charset="-122"/>
                <a:cs typeface="微软雅黑" panose="020B0503020204020204" charset="-122"/>
              </a:rPr>
              <a:t>视觉拼图</a:t>
            </a:r>
            <a:r>
              <a:rPr lang="en-US" altLang="zh-CN">
                <a:latin typeface="微软雅黑" panose="020B0503020204020204" charset="-122"/>
                <a:ea typeface="微软雅黑" panose="020B0503020204020204" charset="-122"/>
                <a:cs typeface="微软雅黑" panose="020B0503020204020204" charset="-122"/>
              </a:rPr>
              <a:t>"</a:t>
            </a:r>
            <a:r>
              <a:rPr lang="zh-CN" altLang="en-US">
                <a:latin typeface="微软雅黑" panose="020B0503020204020204" charset="-122"/>
                <a:ea typeface="微软雅黑" panose="020B0503020204020204" charset="-122"/>
                <a:cs typeface="微软雅黑" panose="020B0503020204020204" charset="-122"/>
              </a:rPr>
              <a:t>任务及合成数据集，模拟多感官输入并支持多难度级别测试；</a:t>
            </a:r>
            <a:endParaRPr lang="zh-CN" altLang="en-US">
              <a:latin typeface="微软雅黑" panose="020B0503020204020204" charset="-122"/>
              <a:ea typeface="微软雅黑" panose="020B0503020204020204" charset="-122"/>
              <a:cs typeface="微软雅黑" panose="020B0503020204020204" charset="-122"/>
            </a:endParaRPr>
          </a:p>
        </p:txBody>
      </p:sp>
      <p:sp>
        <p:nvSpPr>
          <p:cNvPr id="34" name="文本框 33"/>
          <p:cNvSpPr txBox="1"/>
          <p:nvPr>
            <p:custDataLst>
              <p:tags r:id="rId14"/>
            </p:custDataLst>
          </p:nvPr>
        </p:nvSpPr>
        <p:spPr>
          <a:xfrm>
            <a:off x="1052195" y="4204970"/>
            <a:ext cx="2774950" cy="434975"/>
          </a:xfrm>
          <a:prstGeom prst="rect">
            <a:avLst/>
          </a:prstGeom>
          <a:noFill/>
        </p:spPr>
        <p:txBody>
          <a:bodyPr wrap="square" bIns="71755" rtlCol="0" anchor="t">
            <a:spAutoFit/>
          </a:bodyPr>
          <a:p>
            <a:pPr indent="0" algn="l" fontAlgn="auto">
              <a:lnSpc>
                <a:spcPct val="115000"/>
              </a:lnSpc>
              <a:spcAft>
                <a:spcPts val="600"/>
              </a:spcAft>
            </a:pPr>
            <a:r>
              <a:rPr lang="en-US" altLang="zh-CN" b="1">
                <a:solidFill>
                  <a:srgbClr val="2F5597"/>
                </a:solidFill>
                <a:latin typeface="微软雅黑" panose="020B0503020204020204" charset="-122"/>
                <a:ea typeface="微软雅黑" panose="020B0503020204020204" charset="-122"/>
                <a:cs typeface="微软雅黑" panose="020B0503020204020204" charset="-122"/>
                <a:sym typeface="+mn-ea"/>
              </a:rPr>
              <a:t>VoT </a:t>
            </a:r>
            <a:r>
              <a:rPr lang="zh-CN" altLang="en-US" b="1">
                <a:solidFill>
                  <a:srgbClr val="2F5597"/>
                </a:solidFill>
                <a:latin typeface="微软雅黑" panose="020B0503020204020204" charset="-122"/>
                <a:ea typeface="微软雅黑" panose="020B0503020204020204" charset="-122"/>
                <a:cs typeface="微软雅黑" panose="020B0503020204020204" charset="-122"/>
                <a:sym typeface="+mn-ea"/>
              </a:rPr>
              <a:t>思维可视化</a:t>
            </a:r>
            <a:endParaRPr lang="zh-CN" altLang="en-US" b="1">
              <a:solidFill>
                <a:srgbClr val="2F5597"/>
              </a:solidFill>
              <a:latin typeface="微软雅黑" panose="020B0503020204020204" charset="-122"/>
              <a:ea typeface="微软雅黑" panose="020B0503020204020204" charset="-122"/>
              <a:cs typeface="微软雅黑" panose="020B0503020204020204" charset="-122"/>
              <a:sym typeface="+mn-ea"/>
            </a:endParaRPr>
          </a:p>
        </p:txBody>
      </p:sp>
      <p:sp>
        <p:nvSpPr>
          <p:cNvPr id="37" name="文本框 36"/>
          <p:cNvSpPr txBox="1"/>
          <p:nvPr>
            <p:custDataLst>
              <p:tags r:id="rId15"/>
            </p:custDataLst>
          </p:nvPr>
        </p:nvSpPr>
        <p:spPr>
          <a:xfrm>
            <a:off x="726531" y="4134379"/>
            <a:ext cx="451173" cy="541655"/>
          </a:xfrm>
          <a:prstGeom prst="rect">
            <a:avLst/>
          </a:prstGeom>
          <a:noFill/>
        </p:spPr>
        <p:txBody>
          <a:bodyPr wrap="square" bIns="71755" rtlCol="0" anchor="t">
            <a:spAutoFit/>
          </a:bodyPr>
          <a:p>
            <a:pPr indent="0" algn="l" fontAlgn="auto">
              <a:lnSpc>
                <a:spcPct val="115000"/>
              </a:lnSpc>
              <a:spcAft>
                <a:spcPts val="600"/>
              </a:spcAft>
            </a:pPr>
            <a:r>
              <a:rPr lang="en-US" altLang="zh-CN" sz="2000" b="1" i="1">
                <a:solidFill>
                  <a:srgbClr val="2F5597"/>
                </a:solidFill>
                <a:latin typeface="Impact" panose="020B0806030902050204" charset="0"/>
                <a:ea typeface="微软雅黑" panose="020B0503020204020204" charset="-122"/>
                <a:cs typeface="Impact" panose="020B0806030902050204" charset="0"/>
                <a:sym typeface="+mn-ea"/>
              </a:rPr>
              <a:t>3.</a:t>
            </a:r>
            <a:r>
              <a:rPr lang="en-US" altLang="zh-CN" sz="2400" i="1">
                <a:solidFill>
                  <a:srgbClr val="2F5597"/>
                </a:solidFill>
                <a:latin typeface="微软雅黑" panose="020B0503020204020204" charset="-122"/>
                <a:ea typeface="微软雅黑" panose="020B0503020204020204" charset="-122"/>
                <a:cs typeface="微软雅黑" panose="020B0503020204020204" charset="-122"/>
                <a:sym typeface="+mn-ea"/>
              </a:rPr>
              <a:t> </a:t>
            </a:r>
            <a:endParaRPr lang="en-US" altLang="zh-CN" sz="2400" b="1" i="1">
              <a:solidFill>
                <a:srgbClr val="2F5597"/>
              </a:solidFill>
              <a:latin typeface="微软雅黑" panose="020B0503020204020204" charset="-122"/>
              <a:ea typeface="微软雅黑" panose="020B0503020204020204" charset="-122"/>
              <a:cs typeface="微软雅黑" panose="020B0503020204020204" charset="-122"/>
              <a:sym typeface="+mn-ea"/>
            </a:endParaRPr>
          </a:p>
        </p:txBody>
      </p:sp>
      <p:sp>
        <p:nvSpPr>
          <p:cNvPr id="38" name="文本框 37"/>
          <p:cNvSpPr txBox="1"/>
          <p:nvPr>
            <p:custDataLst>
              <p:tags r:id="rId16"/>
            </p:custDataLst>
          </p:nvPr>
        </p:nvSpPr>
        <p:spPr>
          <a:xfrm>
            <a:off x="1124738" y="4747642"/>
            <a:ext cx="10092357" cy="1071245"/>
          </a:xfrm>
          <a:prstGeom prst="rect">
            <a:avLst/>
          </a:prstGeom>
          <a:noFill/>
        </p:spPr>
        <p:txBody>
          <a:bodyPr wrap="square" bIns="71755" rtlCol="0" anchor="t">
            <a:spAutoFit/>
          </a:bodyPr>
          <a:p>
            <a:pPr indent="0" fontAlgn="auto">
              <a:lnSpc>
                <a:spcPct val="115000"/>
              </a:lnSpc>
              <a:spcAft>
                <a:spcPts val="600"/>
              </a:spcAft>
            </a:pPr>
            <a:r>
              <a:rPr lang="zh-CN" altLang="en-US">
                <a:latin typeface="微软雅黑" panose="020B0503020204020204" charset="-122"/>
                <a:ea typeface="微软雅黑" panose="020B0503020204020204" charset="-122"/>
                <a:cs typeface="微软雅黑" panose="020B0503020204020204" charset="-122"/>
              </a:rPr>
              <a:t>提出</a:t>
            </a:r>
            <a:r>
              <a:rPr lang="en-US" altLang="zh-CN">
                <a:latin typeface="微软雅黑" panose="020B0503020204020204" charset="-122"/>
                <a:ea typeface="微软雅黑" panose="020B0503020204020204" charset="-122"/>
                <a:cs typeface="微软雅黑" panose="020B0503020204020204" charset="-122"/>
              </a:rPr>
              <a:t>VoT</a:t>
            </a:r>
            <a:r>
              <a:rPr lang="zh-CN" altLang="en-US">
                <a:latin typeface="微软雅黑" panose="020B0503020204020204" charset="-122"/>
                <a:ea typeface="微软雅黑" panose="020B0503020204020204" charset="-122"/>
                <a:cs typeface="微软雅黑" panose="020B0503020204020204" charset="-122"/>
              </a:rPr>
              <a:t>提示法激发</a:t>
            </a:r>
            <a:r>
              <a:rPr lang="en-US" altLang="zh-CN">
                <a:latin typeface="微软雅黑" panose="020B0503020204020204" charset="-122"/>
                <a:ea typeface="微软雅黑" panose="020B0503020204020204" charset="-122"/>
                <a:cs typeface="微软雅黑" panose="020B0503020204020204" charset="-122"/>
              </a:rPr>
              <a:t>LLMs</a:t>
            </a:r>
            <a:r>
              <a:rPr lang="zh-CN" altLang="en-US">
                <a:latin typeface="微软雅黑" panose="020B0503020204020204" charset="-122"/>
                <a:ea typeface="微软雅黑" panose="020B0503020204020204" charset="-122"/>
                <a:cs typeface="微软雅黑" panose="020B0503020204020204" charset="-122"/>
              </a:rPr>
              <a:t>的</a:t>
            </a:r>
            <a:r>
              <a:rPr lang="en-US" altLang="zh-CN">
                <a:latin typeface="微软雅黑" panose="020B0503020204020204" charset="-122"/>
                <a:ea typeface="微软雅黑" panose="020B0503020204020204" charset="-122"/>
                <a:cs typeface="微软雅黑" panose="020B0503020204020204" charset="-122"/>
              </a:rPr>
              <a:t>"</a:t>
            </a:r>
            <a:r>
              <a:rPr lang="zh-CN" altLang="en-US">
                <a:latin typeface="微软雅黑" panose="020B0503020204020204" charset="-122"/>
                <a:ea typeface="微软雅黑" panose="020B0503020204020204" charset="-122"/>
                <a:cs typeface="微软雅黑" panose="020B0503020204020204" charset="-122"/>
              </a:rPr>
              <a:t>心灵之眼</a:t>
            </a:r>
            <a:r>
              <a:rPr lang="en-US" altLang="zh-CN">
                <a:latin typeface="微软雅黑" panose="020B0503020204020204" charset="-122"/>
                <a:ea typeface="微软雅黑" panose="020B0503020204020204" charset="-122"/>
                <a:cs typeface="微软雅黑" panose="020B0503020204020204" charset="-122"/>
              </a:rPr>
              <a:t>"</a:t>
            </a:r>
            <a:r>
              <a:rPr lang="zh-CN" altLang="en-US">
                <a:latin typeface="微软雅黑" panose="020B0503020204020204" charset="-122"/>
                <a:ea typeface="微软雅黑" panose="020B0503020204020204" charset="-122"/>
                <a:cs typeface="微软雅黑" panose="020B0503020204020204" charset="-122"/>
              </a:rPr>
              <a:t>进行空间推理，在三个任务上开展实证评估。实验结果证明</a:t>
            </a:r>
            <a:r>
              <a:rPr lang="en-US" altLang="zh-CN">
                <a:latin typeface="微软雅黑" panose="020B0503020204020204" charset="-122"/>
                <a:ea typeface="微软雅黑" panose="020B0503020204020204" charset="-122"/>
                <a:cs typeface="微软雅黑" panose="020B0503020204020204" charset="-122"/>
              </a:rPr>
              <a:t>VoT</a:t>
            </a:r>
            <a:r>
              <a:rPr lang="zh-CN" altLang="en-US">
                <a:latin typeface="微软雅黑" panose="020B0503020204020204" charset="-122"/>
                <a:ea typeface="微软雅黑" panose="020B0503020204020204" charset="-122"/>
                <a:cs typeface="微软雅黑" panose="020B0503020204020204" charset="-122"/>
              </a:rPr>
              <a:t>优于现有提示方法和</a:t>
            </a:r>
            <a:r>
              <a:rPr lang="en-US" altLang="zh-CN">
                <a:latin typeface="微软雅黑" panose="020B0503020204020204" charset="-122"/>
                <a:ea typeface="微软雅黑" panose="020B0503020204020204" charset="-122"/>
                <a:cs typeface="微软雅黑" panose="020B0503020204020204" charset="-122"/>
              </a:rPr>
              <a:t>MLLMs</a:t>
            </a:r>
            <a:r>
              <a:rPr lang="zh-CN" altLang="en-US">
                <a:latin typeface="微软雅黑" panose="020B0503020204020204" charset="-122"/>
                <a:ea typeface="微软雅黑" panose="020B0503020204020204" charset="-122"/>
                <a:cs typeface="微软雅黑" panose="020B0503020204020204" charset="-122"/>
              </a:rPr>
              <a:t>，其通过生成心理意象辅助推理的特性与人类认知过程相似，预示其在</a:t>
            </a:r>
            <a:r>
              <a:rPr lang="en-US" altLang="zh-CN">
                <a:latin typeface="微软雅黑" panose="020B0503020204020204" charset="-122"/>
                <a:ea typeface="微软雅黑" panose="020B0503020204020204" charset="-122"/>
                <a:cs typeface="微软雅黑" panose="020B0503020204020204" charset="-122"/>
              </a:rPr>
              <a:t>MLLMs</a:t>
            </a:r>
            <a:r>
              <a:rPr lang="zh-CN" altLang="en-US">
                <a:latin typeface="微软雅黑" panose="020B0503020204020204" charset="-122"/>
                <a:ea typeface="微软雅黑" panose="020B0503020204020204" charset="-122"/>
                <a:cs typeface="微软雅黑" panose="020B0503020204020204" charset="-122"/>
              </a:rPr>
              <a:t>中的应用前景。</a:t>
            </a:r>
            <a:endParaRPr lang="zh-CN" altLang="en-US">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med" p14:dur="699">
        <p:wipe dir="r"/>
      </p:transition>
    </mc:Choice>
    <mc:Fallback>
      <p:transition spd="med">
        <p:wipe dir="r"/>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0"/>
            <a:ext cx="12192000" cy="342900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p:nvSpPr>
        <p:spPr>
          <a:xfrm>
            <a:off x="1004099" y="1187455"/>
            <a:ext cx="10175966" cy="4859383"/>
          </a:xfrm>
          <a:prstGeom prst="roundRect">
            <a:avLst>
              <a:gd name="adj" fmla="val 4273"/>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custDataLst>
              <p:tags r:id="rId1"/>
            </p:custDataLst>
          </p:nvPr>
        </p:nvSpPr>
        <p:spPr>
          <a:xfrm>
            <a:off x="1482725" y="5072380"/>
            <a:ext cx="9217660" cy="727075"/>
          </a:xfrm>
          <a:prstGeom prst="rect">
            <a:avLst/>
          </a:prstGeom>
        </p:spPr>
        <p:txBody>
          <a:bodyPr wrap="square">
            <a:spAutoFit/>
          </a:bodyPr>
          <a:p>
            <a:pPr indent="0" algn="ctr" fontAlgn="auto">
              <a:lnSpc>
                <a:spcPct val="115000"/>
              </a:lnSpc>
            </a:pPr>
            <a:r>
              <a:rPr lang="zh-CN" dirty="0">
                <a:solidFill>
                  <a:srgbClr val="2F5597"/>
                </a:solidFill>
                <a:latin typeface="华文中宋" panose="02010600040101010101" charset="-122"/>
                <a:ea typeface="华文中宋" panose="02010600040101010101" charset="-122"/>
              </a:rPr>
              <a:t>禚峻汐</a:t>
            </a:r>
            <a:endParaRPr lang="zh-CN" dirty="0">
              <a:solidFill>
                <a:srgbClr val="2F5597"/>
              </a:solidFill>
              <a:latin typeface="华文中宋" panose="02010600040101010101" charset="-122"/>
              <a:ea typeface="华文中宋" panose="02010600040101010101" charset="-122"/>
            </a:endParaRPr>
          </a:p>
          <a:p>
            <a:pPr indent="0" algn="ctr" fontAlgn="auto">
              <a:lnSpc>
                <a:spcPct val="115000"/>
              </a:lnSpc>
            </a:pPr>
            <a:r>
              <a:rPr lang="en-US" altLang="zh-CN" b="1" dirty="0">
                <a:solidFill>
                  <a:srgbClr val="2F5597"/>
                </a:solidFill>
                <a:latin typeface="华文宋体" panose="02010600040101010101" charset="-122"/>
                <a:ea typeface="华文宋体" panose="02010600040101010101" charset="-122"/>
              </a:rPr>
              <a:t>2025.4.16</a:t>
            </a:r>
            <a:endParaRPr lang="en-US" altLang="zh-CN" b="1" dirty="0">
              <a:solidFill>
                <a:srgbClr val="2F5597"/>
              </a:solidFill>
              <a:latin typeface="华文宋体" panose="02010600040101010101" charset="-122"/>
              <a:ea typeface="华文宋体" panose="02010600040101010101" charset="-122"/>
            </a:endParaRPr>
          </a:p>
        </p:txBody>
      </p:sp>
      <p:sp>
        <p:nvSpPr>
          <p:cNvPr id="3" name="矩形 2"/>
          <p:cNvSpPr/>
          <p:nvPr>
            <p:custDataLst>
              <p:tags r:id="rId2"/>
            </p:custDataLst>
          </p:nvPr>
        </p:nvSpPr>
        <p:spPr>
          <a:xfrm>
            <a:off x="2483166" y="183505"/>
            <a:ext cx="7216679" cy="922020"/>
          </a:xfrm>
          <a:prstGeom prst="rect">
            <a:avLst/>
          </a:prstGeom>
        </p:spPr>
        <p:txBody>
          <a:bodyPr wrap="square">
            <a:spAutoFit/>
          </a:bodyPr>
          <a:p>
            <a:pPr algn="ctr"/>
            <a:r>
              <a:rPr lang="en-US" altLang="zh-CN" sz="5400" b="1" dirty="0">
                <a:solidFill>
                  <a:schemeClr val="bg1"/>
                </a:solidFill>
                <a:latin typeface="华文中宋" panose="02010600040101010101" charset="-122"/>
                <a:ea typeface="华文中宋" panose="02010600040101010101" charset="-122"/>
              </a:rPr>
              <a:t>THE END</a:t>
            </a:r>
            <a:endParaRPr lang="en-US" altLang="zh-CN" sz="5400" b="1" dirty="0">
              <a:solidFill>
                <a:schemeClr val="bg1"/>
              </a:solidFill>
              <a:latin typeface="华文中宋" panose="02010600040101010101" charset="-122"/>
              <a:ea typeface="华文中宋" panose="02010600040101010101" charset="-122"/>
            </a:endParaRPr>
          </a:p>
        </p:txBody>
      </p:sp>
      <p:sp>
        <p:nvSpPr>
          <p:cNvPr id="2" name="矩形 1"/>
          <p:cNvSpPr/>
          <p:nvPr/>
        </p:nvSpPr>
        <p:spPr>
          <a:xfrm>
            <a:off x="1264177" y="2061528"/>
            <a:ext cx="9655810" cy="1753235"/>
          </a:xfrm>
          <a:prstGeom prst="rect">
            <a:avLst/>
          </a:prstGeom>
        </p:spPr>
        <p:txBody>
          <a:bodyPr wrap="square" bIns="45720" rtlCol="0" anchor="t">
            <a:spAutoFit/>
          </a:bodyPr>
          <a:p>
            <a:pPr lvl="0" algn="ctr">
              <a:buClrTx/>
              <a:buSzTx/>
              <a:buFontTx/>
            </a:pPr>
            <a:r>
              <a:rPr lang="en-US" altLang="zh-CN" sz="3600" dirty="0">
                <a:solidFill>
                  <a:srgbClr val="2F5597"/>
                </a:solidFill>
                <a:latin typeface="Georgia" panose="02040502050405020303" pitchFamily="18" charset="0"/>
                <a:ea typeface="微软雅黑 Light" panose="020B0502040204020203" pitchFamily="34" charset="-122"/>
                <a:sym typeface="+mn-ea"/>
              </a:rPr>
              <a:t>Mind’s Eye of LLMs: </a:t>
            </a:r>
            <a:endParaRPr lang="en-US" altLang="zh-CN" sz="3600" dirty="0">
              <a:solidFill>
                <a:srgbClr val="2F5597"/>
              </a:solidFill>
              <a:latin typeface="Georgia" panose="02040502050405020303" pitchFamily="18" charset="0"/>
              <a:ea typeface="微软雅黑 Light" panose="020B0502040204020203" pitchFamily="34" charset="-122"/>
              <a:sym typeface="+mn-ea"/>
            </a:endParaRPr>
          </a:p>
          <a:p>
            <a:pPr lvl="0" algn="ctr">
              <a:buClrTx/>
              <a:buSzTx/>
              <a:buFontTx/>
            </a:pPr>
            <a:r>
              <a:rPr lang="en-US" altLang="zh-CN" sz="3600" dirty="0">
                <a:solidFill>
                  <a:srgbClr val="2F5597"/>
                </a:solidFill>
                <a:latin typeface="Georgia" panose="02040502050405020303" pitchFamily="18" charset="0"/>
                <a:ea typeface="微软雅黑 Light" panose="020B0502040204020203" pitchFamily="34" charset="-122"/>
                <a:sym typeface="+mn-ea"/>
              </a:rPr>
              <a:t>Visualization-of-Thought Elicits</a:t>
            </a:r>
            <a:endParaRPr lang="en-US" altLang="zh-CN" sz="3600" dirty="0">
              <a:solidFill>
                <a:srgbClr val="2F5597"/>
              </a:solidFill>
              <a:latin typeface="Georgia" panose="02040502050405020303" pitchFamily="18" charset="0"/>
              <a:ea typeface="微软雅黑 Light" panose="020B0502040204020203" pitchFamily="34" charset="-122"/>
              <a:sym typeface="+mn-ea"/>
            </a:endParaRPr>
          </a:p>
          <a:p>
            <a:pPr lvl="0" algn="ctr">
              <a:buClrTx/>
              <a:buSzTx/>
              <a:buFontTx/>
            </a:pPr>
            <a:r>
              <a:rPr lang="en-US" altLang="zh-CN" sz="3600" dirty="0">
                <a:solidFill>
                  <a:srgbClr val="2F5597"/>
                </a:solidFill>
                <a:latin typeface="Georgia" panose="02040502050405020303" pitchFamily="18" charset="0"/>
                <a:ea typeface="微软雅黑 Light" panose="020B0502040204020203" pitchFamily="34" charset="-122"/>
                <a:sym typeface="+mn-ea"/>
              </a:rPr>
              <a:t>Spatial Reasoning in Large Language Models</a:t>
            </a:r>
            <a:endParaRPr lang="en-US" altLang="zh-CN" sz="3600" dirty="0">
              <a:solidFill>
                <a:srgbClr val="2F5597"/>
              </a:solidFill>
              <a:latin typeface="Georgia" panose="02040502050405020303" pitchFamily="18" charset="0"/>
              <a:ea typeface="微软雅黑 Light" panose="020B0502040204020203" pitchFamily="34" charset="-122"/>
              <a:sym typeface="+mn-ea"/>
            </a:endParaRPr>
          </a:p>
        </p:txBody>
      </p:sp>
      <p:sp>
        <p:nvSpPr>
          <p:cNvPr id="6" name="矩形 5"/>
          <p:cNvSpPr/>
          <p:nvPr>
            <p:custDataLst>
              <p:tags r:id="rId3"/>
            </p:custDataLst>
          </p:nvPr>
        </p:nvSpPr>
        <p:spPr>
          <a:xfrm>
            <a:off x="1389272" y="3976370"/>
            <a:ext cx="9405620" cy="515620"/>
          </a:xfrm>
          <a:prstGeom prst="rect">
            <a:avLst/>
          </a:prstGeom>
        </p:spPr>
        <p:txBody>
          <a:bodyPr wrap="square">
            <a:spAutoFit/>
          </a:bodyPr>
          <a:p>
            <a:pPr indent="0" algn="ctr" fontAlgn="auto">
              <a:lnSpc>
                <a:spcPct val="115000"/>
              </a:lnSpc>
            </a:pPr>
            <a:r>
              <a:rPr lang="en-US" altLang="zh-CN" sz="2400" dirty="0">
                <a:solidFill>
                  <a:srgbClr val="2F5597"/>
                </a:solidFill>
                <a:latin typeface="华文中宋" panose="02010600040101010101" charset="-122"/>
                <a:ea typeface="华文中宋" panose="02010600040101010101" charset="-122"/>
                <a:sym typeface="+mn-ea"/>
              </a:rPr>
              <a:t>LLMs</a:t>
            </a:r>
            <a:r>
              <a:rPr lang="zh-CN" altLang="en-US" sz="2400" dirty="0">
                <a:solidFill>
                  <a:srgbClr val="2F5597"/>
                </a:solidFill>
                <a:latin typeface="华文中宋" panose="02010600040101010101" charset="-122"/>
                <a:ea typeface="华文中宋" panose="02010600040101010101" charset="-122"/>
                <a:sym typeface="+mn-ea"/>
              </a:rPr>
              <a:t>的心灵之眼：</a:t>
            </a:r>
            <a:r>
              <a:rPr lang="en-US" altLang="zh-CN" sz="2400" dirty="0">
                <a:solidFill>
                  <a:srgbClr val="2F5597"/>
                </a:solidFill>
                <a:latin typeface="华文中宋" panose="02010600040101010101" charset="-122"/>
                <a:ea typeface="华文中宋" panose="02010600040101010101" charset="-122"/>
                <a:sym typeface="+mn-ea"/>
              </a:rPr>
              <a:t>VoT</a:t>
            </a:r>
            <a:r>
              <a:rPr lang="zh-CN" altLang="en-US" sz="2400" dirty="0">
                <a:solidFill>
                  <a:srgbClr val="2F5597"/>
                </a:solidFill>
                <a:latin typeface="华文中宋" panose="02010600040101010101" charset="-122"/>
                <a:ea typeface="华文中宋" panose="02010600040101010101" charset="-122"/>
                <a:sym typeface="+mn-ea"/>
              </a:rPr>
              <a:t>激发</a:t>
            </a:r>
            <a:r>
              <a:rPr lang="en-US" altLang="zh-CN" sz="2400" dirty="0">
                <a:solidFill>
                  <a:srgbClr val="2F5597"/>
                </a:solidFill>
                <a:latin typeface="华文中宋" panose="02010600040101010101" charset="-122"/>
                <a:ea typeface="华文中宋" panose="02010600040101010101" charset="-122"/>
                <a:sym typeface="+mn-ea"/>
              </a:rPr>
              <a:t>LLMs</a:t>
            </a:r>
            <a:r>
              <a:rPr lang="zh-CN" altLang="en-US" sz="2400" dirty="0">
                <a:solidFill>
                  <a:srgbClr val="2F5597"/>
                </a:solidFill>
                <a:latin typeface="华文中宋" panose="02010600040101010101" charset="-122"/>
                <a:ea typeface="华文中宋" panose="02010600040101010101" charset="-122"/>
                <a:sym typeface="+mn-ea"/>
              </a:rPr>
              <a:t>的空间推理能力</a:t>
            </a:r>
            <a:endParaRPr lang="zh-CN" sz="2400" dirty="0">
              <a:solidFill>
                <a:srgbClr val="2F5597"/>
              </a:solidFill>
              <a:latin typeface="华文中宋" panose="02010600040101010101" charset="-122"/>
              <a:ea typeface="华文中宋" panose="02010600040101010101" charset="-122"/>
              <a:sym typeface="+mn-ea"/>
            </a:endParaRPr>
          </a:p>
        </p:txBody>
      </p:sp>
    </p:spTree>
  </p:cSld>
  <p:clrMapOvr>
    <a:masterClrMapping/>
  </p:clrMapOvr>
  <mc:AlternateContent xmlns:mc="http://schemas.openxmlformats.org/markup-compatibility/2006">
    <mc:Choice xmlns:p14="http://schemas.microsoft.com/office/powerpoint/2010/main" Requires="p14">
      <p:transition p14:dur="500">
        <p:wipe dir="r"/>
      </p:transition>
    </mc:Choice>
    <mc:Fallback>
      <p:transition>
        <p:wipe dir="r"/>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custDataLst>
              <p:tags r:id="rId1"/>
            </p:custDataLst>
          </p:nvPr>
        </p:nvSpPr>
        <p:spPr>
          <a:xfrm>
            <a:off x="1410970" y="436245"/>
            <a:ext cx="3586480" cy="460375"/>
          </a:xfrm>
          <a:prstGeom prst="rect">
            <a:avLst/>
          </a:prstGeom>
          <a:noFill/>
        </p:spPr>
        <p:txBody>
          <a:bodyPr wrap="square" rtlCol="0">
            <a:spAutoFit/>
          </a:bodyPr>
          <a:p>
            <a:r>
              <a:rPr lang="zh-CN" altLang="en-US" sz="2400" b="1" dirty="0">
                <a:solidFill>
                  <a:srgbClr val="2F5597"/>
                </a:solidFill>
                <a:latin typeface="微软雅黑" panose="020B0503020204020204" charset="-122"/>
                <a:ea typeface="微软雅黑" panose="020B0503020204020204" charset="-122"/>
              </a:rPr>
              <a:t>作者</a:t>
            </a:r>
            <a:endParaRPr lang="zh-CN" altLang="en-US" sz="2400" b="1" dirty="0">
              <a:solidFill>
                <a:srgbClr val="2F5597"/>
              </a:solidFill>
              <a:latin typeface="微软雅黑" panose="020B0503020204020204" charset="-122"/>
              <a:ea typeface="微软雅黑" panose="020B0503020204020204" charset="-122"/>
            </a:endParaRPr>
          </a:p>
        </p:txBody>
      </p:sp>
      <p:cxnSp>
        <p:nvCxnSpPr>
          <p:cNvPr id="27" name="直接连接符 26"/>
          <p:cNvCxnSpPr/>
          <p:nvPr>
            <p:custDataLst>
              <p:tags r:id="rId2"/>
            </p:custDataLst>
          </p:nvPr>
        </p:nvCxnSpPr>
        <p:spPr>
          <a:xfrm flipV="1">
            <a:off x="782320" y="960755"/>
            <a:ext cx="10655935" cy="0"/>
          </a:xfrm>
          <a:prstGeom prst="line">
            <a:avLst/>
          </a:prstGeom>
          <a:ln w="19050">
            <a:solidFill>
              <a:srgbClr val="2F5597"/>
            </a:solidFill>
          </a:ln>
        </p:spPr>
        <p:style>
          <a:lnRef idx="1">
            <a:schemeClr val="accent1"/>
          </a:lnRef>
          <a:fillRef idx="0">
            <a:schemeClr val="accent1"/>
          </a:fillRef>
          <a:effectRef idx="0">
            <a:schemeClr val="accent1"/>
          </a:effectRef>
          <a:fontRef idx="minor">
            <a:schemeClr val="tx1"/>
          </a:fontRef>
        </p:style>
      </p:cxnSp>
      <p:pic>
        <p:nvPicPr>
          <p:cNvPr id="29" name="图形 40" descr="教室"/>
          <p:cNvPicPr>
            <a:picLocks noChangeAspect="1"/>
          </p:cNvPicPr>
          <p:nvPr>
            <p:custDataLst>
              <p:tags r:id="rId3"/>
            </p:custDataLst>
          </p:nvPr>
        </p:nvPicPr>
        <p:blipFill>
          <a:blip r:embed="rId4">
            <a:extLst>
              <a:ext uri="{28A0092B-C50C-407E-A947-70E740481C1C}">
                <a14:useLocalDpi xmlns:a14="http://schemas.microsoft.com/office/drawing/2010/main" val="0"/>
              </a:ext>
            </a:extLst>
          </a:blip>
          <a:stretch>
            <a:fillRect/>
          </a:stretch>
        </p:blipFill>
        <p:spPr>
          <a:xfrm>
            <a:off x="676275" y="330200"/>
            <a:ext cx="701040" cy="701040"/>
          </a:xfrm>
          <a:prstGeom prst="rect">
            <a:avLst/>
          </a:prstGeom>
        </p:spPr>
      </p:pic>
      <p:grpSp>
        <p:nvGrpSpPr>
          <p:cNvPr id="28" name="组合 27"/>
          <p:cNvGrpSpPr/>
          <p:nvPr/>
        </p:nvGrpSpPr>
        <p:grpSpPr>
          <a:xfrm>
            <a:off x="9185275" y="1360170"/>
            <a:ext cx="2032635" cy="752475"/>
            <a:chOff x="2763" y="6128"/>
            <a:chExt cx="3201" cy="1185"/>
          </a:xfrm>
        </p:grpSpPr>
        <p:sp>
          <p:nvSpPr>
            <p:cNvPr id="53" name="文本框 52"/>
            <p:cNvSpPr txBox="1"/>
            <p:nvPr>
              <p:custDataLst>
                <p:tags r:id="rId5"/>
              </p:custDataLst>
            </p:nvPr>
          </p:nvSpPr>
          <p:spPr>
            <a:xfrm>
              <a:off x="2763" y="6128"/>
              <a:ext cx="3201" cy="708"/>
            </a:xfrm>
            <a:prstGeom prst="rect">
              <a:avLst/>
            </a:prstGeom>
            <a:noFill/>
          </p:spPr>
          <p:txBody>
            <a:bodyPr wrap="square" bIns="71755" rtlCol="0" anchor="t">
              <a:spAutoFit/>
            </a:bodyPr>
            <a:p>
              <a:pPr indent="0" fontAlgn="auto">
                <a:lnSpc>
                  <a:spcPct val="120000"/>
                </a:lnSpc>
              </a:pPr>
              <a:r>
                <a:rPr lang="en-US" altLang="zh-CN" b="1">
                  <a:latin typeface="微软雅黑" panose="020B0503020204020204" charset="-122"/>
                  <a:ea typeface="微软雅黑" panose="020B0503020204020204" charset="-122"/>
                  <a:cs typeface="微软雅黑" panose="020B0503020204020204" charset="-122"/>
                </a:rPr>
                <a:t>Wenshan Wu</a:t>
              </a:r>
              <a:endParaRPr lang="en-US" altLang="zh-CN" b="1">
                <a:latin typeface="微软雅黑" panose="020B0503020204020204" charset="-122"/>
                <a:ea typeface="微软雅黑" panose="020B0503020204020204" charset="-122"/>
                <a:cs typeface="微软雅黑" panose="020B0503020204020204" charset="-122"/>
              </a:endParaRPr>
            </a:p>
          </p:txBody>
        </p:sp>
        <p:sp>
          <p:nvSpPr>
            <p:cNvPr id="54" name="文本框 53"/>
            <p:cNvSpPr txBox="1"/>
            <p:nvPr>
              <p:custDataLst>
                <p:tags r:id="rId6"/>
              </p:custDataLst>
            </p:nvPr>
          </p:nvSpPr>
          <p:spPr>
            <a:xfrm>
              <a:off x="2839" y="6722"/>
              <a:ext cx="3077" cy="591"/>
            </a:xfrm>
            <a:prstGeom prst="rect">
              <a:avLst/>
            </a:prstGeom>
            <a:noFill/>
          </p:spPr>
          <p:txBody>
            <a:bodyPr wrap="square" bIns="71755" rtlCol="0" anchor="t">
              <a:spAutoFit/>
            </a:bodyPr>
            <a:p>
              <a:pPr indent="0" fontAlgn="auto">
                <a:lnSpc>
                  <a:spcPct val="120000"/>
                </a:lnSpc>
              </a:pPr>
              <a:r>
                <a:rPr lang="zh-CN" sz="1400">
                  <a:latin typeface="微软雅黑" panose="020B0503020204020204" charset="-122"/>
                  <a:ea typeface="微软雅黑" panose="020B0503020204020204" charset="-122"/>
                  <a:cs typeface="微软雅黑" panose="020B0503020204020204" charset="-122"/>
                  <a:sym typeface="+mn-ea"/>
                </a:rPr>
                <a:t>微软研究院</a:t>
              </a:r>
              <a:endParaRPr lang="zh-CN" sz="1400">
                <a:latin typeface="微软雅黑" panose="020B0503020204020204" charset="-122"/>
                <a:ea typeface="微软雅黑" panose="020B0503020204020204" charset="-122"/>
                <a:cs typeface="微软雅黑" panose="020B0503020204020204" charset="-122"/>
                <a:sym typeface="+mn-ea"/>
              </a:endParaRPr>
            </a:p>
          </p:txBody>
        </p:sp>
      </p:grpSp>
      <p:grpSp>
        <p:nvGrpSpPr>
          <p:cNvPr id="34" name="组合 33"/>
          <p:cNvGrpSpPr/>
          <p:nvPr/>
        </p:nvGrpSpPr>
        <p:grpSpPr>
          <a:xfrm rot="0">
            <a:off x="1598295" y="4019550"/>
            <a:ext cx="5640070" cy="747185"/>
            <a:chOff x="8345" y="6128"/>
            <a:chExt cx="9899" cy="1193"/>
          </a:xfrm>
        </p:grpSpPr>
        <p:sp>
          <p:nvSpPr>
            <p:cNvPr id="12" name="文本框 11"/>
            <p:cNvSpPr txBox="1"/>
            <p:nvPr/>
          </p:nvSpPr>
          <p:spPr>
            <a:xfrm>
              <a:off x="8345" y="6128"/>
              <a:ext cx="4081" cy="718"/>
            </a:xfrm>
            <a:prstGeom prst="rect">
              <a:avLst/>
            </a:prstGeom>
            <a:noFill/>
          </p:spPr>
          <p:txBody>
            <a:bodyPr wrap="square" bIns="71755" rtlCol="0" anchor="t">
              <a:spAutoFit/>
            </a:bodyPr>
            <a:p>
              <a:pPr indent="0" fontAlgn="auto">
                <a:lnSpc>
                  <a:spcPct val="120000"/>
                </a:lnSpc>
              </a:pPr>
              <a:r>
                <a:rPr lang="en-US" altLang="zh-CN" b="1">
                  <a:latin typeface="微软雅黑" panose="020B0503020204020204" charset="-122"/>
                  <a:ea typeface="微软雅黑" panose="020B0503020204020204" charset="-122"/>
                  <a:cs typeface="微软雅黑" panose="020B0503020204020204" charset="-122"/>
                </a:rPr>
                <a:t>Shaoguang Mao</a:t>
              </a:r>
              <a:endParaRPr lang="en-US" altLang="zh-CN" b="1">
                <a:latin typeface="微软雅黑" panose="020B0503020204020204" charset="-122"/>
                <a:ea typeface="微软雅黑" panose="020B0503020204020204" charset="-122"/>
                <a:cs typeface="微软雅黑" panose="020B0503020204020204" charset="-122"/>
              </a:endParaRPr>
            </a:p>
          </p:txBody>
        </p:sp>
        <p:sp>
          <p:nvSpPr>
            <p:cNvPr id="13" name="文本框 12"/>
            <p:cNvSpPr txBox="1"/>
            <p:nvPr/>
          </p:nvSpPr>
          <p:spPr>
            <a:xfrm>
              <a:off x="8358" y="6722"/>
              <a:ext cx="3885" cy="599"/>
            </a:xfrm>
            <a:prstGeom prst="rect">
              <a:avLst/>
            </a:prstGeom>
            <a:noFill/>
          </p:spPr>
          <p:txBody>
            <a:bodyPr wrap="square" bIns="71755" rtlCol="0" anchor="t">
              <a:spAutoFit/>
            </a:bodyPr>
            <a:p>
              <a:pPr indent="0" fontAlgn="auto">
                <a:lnSpc>
                  <a:spcPct val="120000"/>
                </a:lnSpc>
              </a:pPr>
              <a:r>
                <a:rPr lang="zh-CN" sz="1400">
                  <a:latin typeface="微软雅黑" panose="020B0503020204020204" charset="-122"/>
                  <a:ea typeface="微软雅黑" panose="020B0503020204020204" charset="-122"/>
                  <a:cs typeface="微软雅黑" panose="020B0503020204020204" charset="-122"/>
                </a:rPr>
                <a:t>微软研究院</a:t>
              </a:r>
              <a:endParaRPr lang="zh-CN" sz="1400">
                <a:latin typeface="微软雅黑" panose="020B0503020204020204" charset="-122"/>
                <a:ea typeface="微软雅黑" panose="020B0503020204020204" charset="-122"/>
                <a:cs typeface="微软雅黑" panose="020B0503020204020204" charset="-122"/>
              </a:endParaRPr>
            </a:p>
          </p:txBody>
        </p:sp>
        <p:sp>
          <p:nvSpPr>
            <p:cNvPr id="24" name="文本框 23"/>
            <p:cNvSpPr txBox="1"/>
            <p:nvPr/>
          </p:nvSpPr>
          <p:spPr>
            <a:xfrm>
              <a:off x="15001" y="6128"/>
              <a:ext cx="3243" cy="718"/>
            </a:xfrm>
            <a:prstGeom prst="rect">
              <a:avLst/>
            </a:prstGeom>
            <a:noFill/>
          </p:spPr>
          <p:txBody>
            <a:bodyPr wrap="square" bIns="71755" rtlCol="0" anchor="t">
              <a:spAutoFit/>
            </a:bodyPr>
            <a:p>
              <a:pPr indent="0" fontAlgn="auto">
                <a:lnSpc>
                  <a:spcPct val="120000"/>
                </a:lnSpc>
              </a:pPr>
              <a:r>
                <a:rPr lang="en-US" b="1">
                  <a:latin typeface="微软雅黑" panose="020B0503020204020204" charset="-122"/>
                  <a:ea typeface="微软雅黑" panose="020B0503020204020204" charset="-122"/>
                  <a:cs typeface="微软雅黑" panose="020B0503020204020204" charset="-122"/>
                </a:rPr>
                <a:t>Yan Xia</a:t>
              </a:r>
              <a:endParaRPr lang="en-US" b="1">
                <a:latin typeface="微软雅黑" panose="020B0503020204020204" charset="-122"/>
                <a:ea typeface="微软雅黑" panose="020B0503020204020204" charset="-122"/>
                <a:cs typeface="微软雅黑" panose="020B0503020204020204" charset="-122"/>
              </a:endParaRPr>
            </a:p>
          </p:txBody>
        </p:sp>
        <p:sp>
          <p:nvSpPr>
            <p:cNvPr id="25" name="文本框 24"/>
            <p:cNvSpPr txBox="1"/>
            <p:nvPr/>
          </p:nvSpPr>
          <p:spPr>
            <a:xfrm>
              <a:off x="15015" y="6722"/>
              <a:ext cx="3229" cy="599"/>
            </a:xfrm>
            <a:prstGeom prst="rect">
              <a:avLst/>
            </a:prstGeom>
            <a:noFill/>
          </p:spPr>
          <p:txBody>
            <a:bodyPr wrap="square" bIns="71755" rtlCol="0" anchor="t">
              <a:spAutoFit/>
            </a:bodyPr>
            <a:p>
              <a:pPr indent="0" fontAlgn="auto">
                <a:lnSpc>
                  <a:spcPct val="120000"/>
                </a:lnSpc>
              </a:pPr>
              <a:r>
                <a:rPr lang="zh-CN" altLang="en-US" sz="1400">
                  <a:latin typeface="微软雅黑" panose="020B0503020204020204" charset="-122"/>
                  <a:ea typeface="微软雅黑" panose="020B0503020204020204" charset="-122"/>
                  <a:cs typeface="微软雅黑" panose="020B0503020204020204" charset="-122"/>
                </a:rPr>
                <a:t>微软研究院</a:t>
              </a:r>
              <a:endParaRPr lang="zh-CN" altLang="en-US" sz="1400">
                <a:latin typeface="微软雅黑" panose="020B0503020204020204" charset="-122"/>
                <a:ea typeface="微软雅黑" panose="020B0503020204020204" charset="-122"/>
                <a:cs typeface="微软雅黑" panose="020B0503020204020204" charset="-122"/>
              </a:endParaRPr>
            </a:p>
          </p:txBody>
        </p:sp>
      </p:grpSp>
      <p:sp>
        <p:nvSpPr>
          <p:cNvPr id="59" name="文本框 58"/>
          <p:cNvSpPr txBox="1"/>
          <p:nvPr/>
        </p:nvSpPr>
        <p:spPr>
          <a:xfrm>
            <a:off x="9188006" y="4006850"/>
            <a:ext cx="1847797" cy="449580"/>
          </a:xfrm>
          <a:prstGeom prst="rect">
            <a:avLst/>
          </a:prstGeom>
          <a:noFill/>
        </p:spPr>
        <p:txBody>
          <a:bodyPr wrap="square" bIns="71755" rtlCol="0" anchor="t">
            <a:spAutoFit/>
          </a:bodyPr>
          <a:p>
            <a:pPr indent="0" fontAlgn="auto">
              <a:lnSpc>
                <a:spcPct val="120000"/>
              </a:lnSpc>
            </a:pPr>
            <a:r>
              <a:rPr lang="en-US" altLang="zh-CN" b="1">
                <a:latin typeface="微软雅黑" panose="020B0503020204020204" charset="-122"/>
                <a:ea typeface="微软雅黑" panose="020B0503020204020204" charset="-122"/>
                <a:cs typeface="微软雅黑" panose="020B0503020204020204" charset="-122"/>
              </a:rPr>
              <a:t>Li Dong</a:t>
            </a:r>
            <a:endParaRPr lang="en-US" altLang="zh-CN" b="1">
              <a:latin typeface="微软雅黑" panose="020B0503020204020204" charset="-122"/>
              <a:ea typeface="微软雅黑" panose="020B0503020204020204" charset="-122"/>
              <a:cs typeface="微软雅黑" panose="020B0503020204020204" charset="-122"/>
            </a:endParaRPr>
          </a:p>
        </p:txBody>
      </p:sp>
      <p:sp>
        <p:nvSpPr>
          <p:cNvPr id="60" name="文本框 59"/>
          <p:cNvSpPr txBox="1"/>
          <p:nvPr/>
        </p:nvSpPr>
        <p:spPr>
          <a:xfrm>
            <a:off x="9196070" y="4378960"/>
            <a:ext cx="2129155" cy="375285"/>
          </a:xfrm>
          <a:prstGeom prst="rect">
            <a:avLst/>
          </a:prstGeom>
          <a:noFill/>
        </p:spPr>
        <p:txBody>
          <a:bodyPr wrap="square" bIns="71755" rtlCol="0" anchor="t">
            <a:spAutoFit/>
          </a:bodyPr>
          <a:p>
            <a:pPr indent="0" fontAlgn="auto">
              <a:lnSpc>
                <a:spcPct val="120000"/>
              </a:lnSpc>
            </a:pPr>
            <a:r>
              <a:rPr lang="zh-CN" sz="1400">
                <a:latin typeface="微软雅黑" panose="020B0503020204020204" charset="-122"/>
                <a:ea typeface="微软雅黑" panose="020B0503020204020204" charset="-122"/>
                <a:cs typeface="微软雅黑" panose="020B0503020204020204" charset="-122"/>
                <a:sym typeface="+mn-ea"/>
              </a:rPr>
              <a:t>微软研究院</a:t>
            </a:r>
            <a:endParaRPr lang="zh-CN" sz="1400">
              <a:latin typeface="微软雅黑" panose="020B0503020204020204" charset="-122"/>
              <a:ea typeface="微软雅黑" panose="020B0503020204020204" charset="-122"/>
              <a:cs typeface="微软雅黑" panose="020B0503020204020204" charset="-122"/>
            </a:endParaRPr>
          </a:p>
        </p:txBody>
      </p:sp>
      <p:grpSp>
        <p:nvGrpSpPr>
          <p:cNvPr id="35" name="组合 34"/>
          <p:cNvGrpSpPr/>
          <p:nvPr/>
        </p:nvGrpSpPr>
        <p:grpSpPr>
          <a:xfrm>
            <a:off x="1804035" y="306705"/>
            <a:ext cx="9727565" cy="586105"/>
            <a:chOff x="2177" y="488"/>
            <a:chExt cx="15319" cy="923"/>
          </a:xfrm>
        </p:grpSpPr>
        <p:sp>
          <p:nvSpPr>
            <p:cNvPr id="36" name="矩形 35"/>
            <p:cNvSpPr/>
            <p:nvPr>
              <p:custDataLst>
                <p:tags r:id="rId7"/>
              </p:custDataLst>
            </p:nvPr>
          </p:nvSpPr>
          <p:spPr>
            <a:xfrm>
              <a:off x="2177" y="931"/>
              <a:ext cx="15319" cy="434"/>
            </a:xfrm>
            <a:prstGeom prst="rect">
              <a:avLst/>
            </a:prstGeom>
          </p:spPr>
          <p:txBody>
            <a:bodyPr wrap="square">
              <a:spAutoFit/>
            </a:bodyPr>
            <a:p>
              <a:pPr lvl="0" algn="r">
                <a:buClrTx/>
                <a:buSzTx/>
                <a:buFontTx/>
              </a:pPr>
              <a:r>
                <a:rPr lang="en-US" altLang="zh-CN" sz="1200" b="1" dirty="0">
                  <a:solidFill>
                    <a:srgbClr val="2F5597"/>
                  </a:solidFill>
                  <a:latin typeface="微软雅黑" panose="020B0503020204020204" charset="-122"/>
                  <a:ea typeface="微软雅黑" panose="020B0503020204020204" charset="-122"/>
                  <a:sym typeface="+mn-ea"/>
                </a:rPr>
                <a:t>Mind’s Eye of LLMs: Visualization-of-Thought Elicits Spatial Reasoning in Large Language Models</a:t>
              </a:r>
              <a:endParaRPr lang="en-US" altLang="zh-CN" sz="1200" b="1" dirty="0">
                <a:solidFill>
                  <a:srgbClr val="2F5597"/>
                </a:solidFill>
                <a:latin typeface="微软雅黑" panose="020B0503020204020204" charset="-122"/>
                <a:ea typeface="微软雅黑" panose="020B0503020204020204" charset="-122"/>
                <a:cs typeface="Arial" panose="020B0604020202020204" pitchFamily="34" charset="0"/>
                <a:sym typeface="+mn-ea"/>
              </a:endParaRPr>
            </a:p>
          </p:txBody>
        </p:sp>
        <p:sp>
          <p:nvSpPr>
            <p:cNvPr id="2" name="文本框 1"/>
            <p:cNvSpPr txBox="1"/>
            <p:nvPr>
              <p:custDataLst>
                <p:tags r:id="rId8"/>
              </p:custDataLst>
            </p:nvPr>
          </p:nvSpPr>
          <p:spPr>
            <a:xfrm>
              <a:off x="3264" y="488"/>
              <a:ext cx="14232" cy="923"/>
            </a:xfrm>
            <a:prstGeom prst="rect">
              <a:avLst/>
            </a:prstGeom>
            <a:noFill/>
          </p:spPr>
          <p:txBody>
            <a:bodyPr wrap="square" rtlCol="0" anchor="t">
              <a:spAutoFit/>
            </a:bodyPr>
            <a:p>
              <a:pPr indent="0" algn="r" fontAlgn="auto">
                <a:lnSpc>
                  <a:spcPct val="115000"/>
                </a:lnSpc>
              </a:pPr>
              <a:r>
                <a:rPr lang="zh-CN" sz="1400" b="1" dirty="0">
                  <a:solidFill>
                    <a:srgbClr val="2F5597"/>
                  </a:solidFill>
                  <a:latin typeface="+mj-ea"/>
                  <a:ea typeface="+mj-ea"/>
                  <a:sym typeface="+mn-ea"/>
                </a:rPr>
                <a:t>LLMs的心灵之眼：VoT激发LLMs的空间推理能力</a:t>
              </a:r>
              <a:endParaRPr lang="zh-CN" sz="1400" b="1" dirty="0">
                <a:solidFill>
                  <a:srgbClr val="2F5597"/>
                </a:solidFill>
                <a:latin typeface="+mj-ea"/>
                <a:ea typeface="+mj-ea"/>
                <a:sym typeface="+mn-ea"/>
              </a:endParaRPr>
            </a:p>
            <a:p>
              <a:pPr indent="0" algn="r" fontAlgn="auto">
                <a:lnSpc>
                  <a:spcPct val="115000"/>
                </a:lnSpc>
              </a:pPr>
              <a:endParaRPr sz="1400" b="1" dirty="0">
                <a:solidFill>
                  <a:srgbClr val="2F5597"/>
                </a:solidFill>
                <a:latin typeface="+mj-ea"/>
                <a:ea typeface="+mj-ea"/>
                <a:sym typeface="+mn-ea"/>
              </a:endParaRPr>
            </a:p>
          </p:txBody>
        </p:sp>
      </p:grpSp>
      <p:pic>
        <p:nvPicPr>
          <p:cNvPr id="3" name="图片 2"/>
          <p:cNvPicPr>
            <a:picLocks noChangeAspect="1"/>
          </p:cNvPicPr>
          <p:nvPr/>
        </p:nvPicPr>
        <p:blipFill>
          <a:blip r:embed="rId9"/>
          <a:stretch>
            <a:fillRect/>
          </a:stretch>
        </p:blipFill>
        <p:spPr>
          <a:xfrm>
            <a:off x="600075" y="1304290"/>
            <a:ext cx="7597775" cy="2307590"/>
          </a:xfrm>
          <a:prstGeom prst="rect">
            <a:avLst/>
          </a:prstGeom>
        </p:spPr>
      </p:pic>
      <p:pic>
        <p:nvPicPr>
          <p:cNvPr id="5" name="图片 4"/>
          <p:cNvPicPr>
            <a:picLocks noChangeAspect="1"/>
          </p:cNvPicPr>
          <p:nvPr/>
        </p:nvPicPr>
        <p:blipFill>
          <a:blip r:embed="rId10"/>
          <a:stretch>
            <a:fillRect/>
          </a:stretch>
        </p:blipFill>
        <p:spPr>
          <a:xfrm>
            <a:off x="8294370" y="2277110"/>
            <a:ext cx="2616200" cy="934720"/>
          </a:xfrm>
          <a:prstGeom prst="rect">
            <a:avLst/>
          </a:prstGeom>
        </p:spPr>
      </p:pic>
      <p:pic>
        <p:nvPicPr>
          <p:cNvPr id="8" name="图片 7"/>
          <p:cNvPicPr>
            <a:picLocks noChangeAspect="1"/>
          </p:cNvPicPr>
          <p:nvPr/>
        </p:nvPicPr>
        <p:blipFill>
          <a:blip r:embed="rId11"/>
          <a:stretch>
            <a:fillRect/>
          </a:stretch>
        </p:blipFill>
        <p:spPr>
          <a:xfrm>
            <a:off x="8197850" y="1360170"/>
            <a:ext cx="965835" cy="922655"/>
          </a:xfrm>
          <a:prstGeom prst="rect">
            <a:avLst/>
          </a:prstGeom>
        </p:spPr>
      </p:pic>
      <p:pic>
        <p:nvPicPr>
          <p:cNvPr id="9" name="图片 8"/>
          <p:cNvPicPr>
            <a:picLocks noChangeAspect="1"/>
          </p:cNvPicPr>
          <p:nvPr/>
        </p:nvPicPr>
        <p:blipFill>
          <a:blip r:embed="rId12"/>
          <a:stretch>
            <a:fillRect/>
          </a:stretch>
        </p:blipFill>
        <p:spPr>
          <a:xfrm>
            <a:off x="881380" y="5006975"/>
            <a:ext cx="2921635" cy="1134110"/>
          </a:xfrm>
          <a:prstGeom prst="rect">
            <a:avLst/>
          </a:prstGeom>
        </p:spPr>
      </p:pic>
      <p:pic>
        <p:nvPicPr>
          <p:cNvPr id="14" name="图片 13"/>
          <p:cNvPicPr>
            <a:picLocks noChangeAspect="1"/>
          </p:cNvPicPr>
          <p:nvPr/>
        </p:nvPicPr>
        <p:blipFill>
          <a:blip r:embed="rId13"/>
          <a:stretch>
            <a:fillRect/>
          </a:stretch>
        </p:blipFill>
        <p:spPr>
          <a:xfrm>
            <a:off x="822960" y="4076065"/>
            <a:ext cx="786130" cy="753110"/>
          </a:xfrm>
          <a:prstGeom prst="rect">
            <a:avLst/>
          </a:prstGeom>
        </p:spPr>
      </p:pic>
      <p:pic>
        <p:nvPicPr>
          <p:cNvPr id="15" name="图片 14"/>
          <p:cNvPicPr>
            <a:picLocks noChangeAspect="1"/>
          </p:cNvPicPr>
          <p:nvPr/>
        </p:nvPicPr>
        <p:blipFill>
          <a:blip r:embed="rId14"/>
          <a:stretch>
            <a:fillRect/>
          </a:stretch>
        </p:blipFill>
        <p:spPr>
          <a:xfrm>
            <a:off x="4591050" y="5064760"/>
            <a:ext cx="2801620" cy="1009015"/>
          </a:xfrm>
          <a:prstGeom prst="rect">
            <a:avLst/>
          </a:prstGeom>
        </p:spPr>
      </p:pic>
      <p:pic>
        <p:nvPicPr>
          <p:cNvPr id="16" name="图片 15"/>
          <p:cNvPicPr>
            <a:picLocks noChangeAspect="1"/>
          </p:cNvPicPr>
          <p:nvPr/>
        </p:nvPicPr>
        <p:blipFill>
          <a:blip r:embed="rId15"/>
          <a:stretch>
            <a:fillRect/>
          </a:stretch>
        </p:blipFill>
        <p:spPr>
          <a:xfrm>
            <a:off x="8434705" y="5064760"/>
            <a:ext cx="2752725" cy="1140460"/>
          </a:xfrm>
          <a:prstGeom prst="rect">
            <a:avLst/>
          </a:prstGeom>
        </p:spPr>
      </p:pic>
      <p:pic>
        <p:nvPicPr>
          <p:cNvPr id="19" name="图片 18"/>
          <p:cNvPicPr>
            <a:picLocks noChangeAspect="1"/>
          </p:cNvPicPr>
          <p:nvPr/>
        </p:nvPicPr>
        <p:blipFill>
          <a:blip r:embed="rId16"/>
          <a:stretch>
            <a:fillRect/>
          </a:stretch>
        </p:blipFill>
        <p:spPr>
          <a:xfrm>
            <a:off x="8342630" y="4030980"/>
            <a:ext cx="847090" cy="8756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p:wipe dir="r"/>
      </p:transition>
    </mc:Choice>
    <mc:Fallback>
      <p:transition spd="med">
        <p:wipe dir="r"/>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635" y="0"/>
            <a:ext cx="3517200" cy="685800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p:nvSpPr>
        <p:spPr>
          <a:xfrm>
            <a:off x="1551305" y="1284605"/>
            <a:ext cx="9866630" cy="4703445"/>
          </a:xfrm>
          <a:prstGeom prst="roundRect">
            <a:avLst>
              <a:gd name="adj" fmla="val 4273"/>
            </a:avLst>
          </a:prstGeom>
          <a:solidFill>
            <a:schemeClr val="bg1"/>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5" name="组合 4"/>
          <p:cNvGrpSpPr/>
          <p:nvPr/>
        </p:nvGrpSpPr>
        <p:grpSpPr>
          <a:xfrm>
            <a:off x="2435225" y="2599055"/>
            <a:ext cx="3660140" cy="1659890"/>
            <a:chOff x="3835" y="3808"/>
            <a:chExt cx="5764" cy="2614"/>
          </a:xfrm>
        </p:grpSpPr>
        <p:sp>
          <p:nvSpPr>
            <p:cNvPr id="10" name="文本框 9"/>
            <p:cNvSpPr txBox="1"/>
            <p:nvPr/>
          </p:nvSpPr>
          <p:spPr>
            <a:xfrm>
              <a:off x="3835" y="4824"/>
              <a:ext cx="5432" cy="1598"/>
            </a:xfrm>
            <a:prstGeom prst="rect">
              <a:avLst/>
            </a:prstGeom>
            <a:noFill/>
          </p:spPr>
          <p:txBody>
            <a:bodyPr wrap="square" rtlCol="0">
              <a:spAutoFit/>
            </a:bodyPr>
            <a:p>
              <a:r>
                <a:rPr lang="zh-CN" altLang="en-US" sz="6000" b="1" dirty="0">
                  <a:solidFill>
                    <a:srgbClr val="2F5597"/>
                  </a:solidFill>
                  <a:latin typeface="微软雅黑" panose="020B0503020204020204" charset="-122"/>
                  <a:ea typeface="微软雅黑" panose="020B0503020204020204" charset="-122"/>
                  <a:sym typeface="+mn-ea"/>
                </a:rPr>
                <a:t>背景</a:t>
              </a:r>
              <a:endParaRPr lang="zh-CN" altLang="en-US" sz="6000" b="1" dirty="0">
                <a:solidFill>
                  <a:srgbClr val="2F5597"/>
                </a:solidFill>
                <a:latin typeface="微软雅黑" panose="020B0503020204020204" charset="-122"/>
                <a:ea typeface="微软雅黑" panose="020B0503020204020204" charset="-122"/>
              </a:endParaRPr>
            </a:p>
          </p:txBody>
        </p:sp>
        <p:sp>
          <p:nvSpPr>
            <p:cNvPr id="11" name="文本框 10"/>
            <p:cNvSpPr txBox="1"/>
            <p:nvPr/>
          </p:nvSpPr>
          <p:spPr>
            <a:xfrm>
              <a:off x="3835" y="3808"/>
              <a:ext cx="5764" cy="1016"/>
            </a:xfrm>
            <a:prstGeom prst="rect">
              <a:avLst/>
            </a:prstGeom>
            <a:noFill/>
          </p:spPr>
          <p:txBody>
            <a:bodyPr wrap="square" rtlCol="0" anchor="t">
              <a:spAutoFit/>
            </a:bodyPr>
            <a:p>
              <a:r>
                <a:rPr lang="en-US" altLang="zh-CN" sz="3600" b="1" dirty="0">
                  <a:solidFill>
                    <a:srgbClr val="2F5597"/>
                  </a:solidFill>
                  <a:latin typeface="Arial Black" panose="020B0A04020102020204" charset="0"/>
                  <a:ea typeface="微软雅黑" panose="020B0503020204020204" charset="-122"/>
                  <a:cs typeface="Arial Black" panose="020B0A04020102020204" charset="0"/>
                  <a:sym typeface="+mn-ea"/>
                </a:rPr>
                <a:t>Background</a:t>
              </a:r>
              <a:endParaRPr lang="en-US" altLang="zh-CN" sz="3600" b="1" dirty="0">
                <a:solidFill>
                  <a:srgbClr val="2F5597"/>
                </a:solidFill>
                <a:latin typeface="Arial Black" panose="020B0A04020102020204" charset="0"/>
                <a:ea typeface="微软雅黑" panose="020B0503020204020204" charset="-122"/>
                <a:cs typeface="Arial Black" panose="020B0A04020102020204" charset="0"/>
                <a:sym typeface="+mn-ea"/>
              </a:endParaRPr>
            </a:p>
          </p:txBody>
        </p:sp>
      </p:grpSp>
      <p:grpSp>
        <p:nvGrpSpPr>
          <p:cNvPr id="2" name="组合 1"/>
          <p:cNvGrpSpPr/>
          <p:nvPr/>
        </p:nvGrpSpPr>
        <p:grpSpPr>
          <a:xfrm>
            <a:off x="1804035" y="306705"/>
            <a:ext cx="9727565" cy="586105"/>
            <a:chOff x="2177" y="488"/>
            <a:chExt cx="15319" cy="923"/>
          </a:xfrm>
        </p:grpSpPr>
        <p:sp>
          <p:nvSpPr>
            <p:cNvPr id="3" name="矩形 2"/>
            <p:cNvSpPr/>
            <p:nvPr>
              <p:custDataLst>
                <p:tags r:id="rId1"/>
              </p:custDataLst>
            </p:nvPr>
          </p:nvSpPr>
          <p:spPr>
            <a:xfrm>
              <a:off x="2177" y="931"/>
              <a:ext cx="15319" cy="434"/>
            </a:xfrm>
            <a:prstGeom prst="rect">
              <a:avLst/>
            </a:prstGeom>
          </p:spPr>
          <p:txBody>
            <a:bodyPr wrap="square">
              <a:spAutoFit/>
            </a:bodyPr>
            <a:p>
              <a:pPr lvl="0" algn="r">
                <a:buClrTx/>
                <a:buSzTx/>
                <a:buFontTx/>
              </a:pPr>
              <a:r>
                <a:rPr lang="en-US" altLang="zh-CN" sz="1200" b="1" dirty="0">
                  <a:solidFill>
                    <a:srgbClr val="2F5597"/>
                  </a:solidFill>
                  <a:latin typeface="微软雅黑" panose="020B0503020204020204" charset="-122"/>
                  <a:ea typeface="微软雅黑" panose="020B0503020204020204" charset="-122"/>
                  <a:sym typeface="+mn-ea"/>
                </a:rPr>
                <a:t>Mind’s Eye of LLMs: Visualization-of-Thought Elicits Spatial Reasoning in Large Language Models</a:t>
              </a:r>
              <a:endParaRPr lang="en-US" altLang="zh-CN" sz="1200" b="1" dirty="0">
                <a:solidFill>
                  <a:srgbClr val="2F5597"/>
                </a:solidFill>
                <a:latin typeface="微软雅黑" panose="020B0503020204020204" charset="-122"/>
                <a:ea typeface="微软雅黑" panose="020B0503020204020204" charset="-122"/>
                <a:cs typeface="Arial" panose="020B0604020202020204" pitchFamily="34" charset="0"/>
                <a:sym typeface="+mn-ea"/>
              </a:endParaRPr>
            </a:p>
          </p:txBody>
        </p:sp>
        <p:sp>
          <p:nvSpPr>
            <p:cNvPr id="4" name="文本框 3"/>
            <p:cNvSpPr txBox="1"/>
            <p:nvPr>
              <p:custDataLst>
                <p:tags r:id="rId2"/>
              </p:custDataLst>
            </p:nvPr>
          </p:nvSpPr>
          <p:spPr>
            <a:xfrm>
              <a:off x="3264" y="488"/>
              <a:ext cx="14232" cy="923"/>
            </a:xfrm>
            <a:prstGeom prst="rect">
              <a:avLst/>
            </a:prstGeom>
            <a:noFill/>
          </p:spPr>
          <p:txBody>
            <a:bodyPr wrap="square" rtlCol="0" anchor="t">
              <a:spAutoFit/>
            </a:bodyPr>
            <a:p>
              <a:pPr indent="0" algn="r" fontAlgn="auto">
                <a:lnSpc>
                  <a:spcPct val="115000"/>
                </a:lnSpc>
              </a:pPr>
              <a:r>
                <a:rPr lang="zh-CN" sz="1400" b="1" dirty="0">
                  <a:solidFill>
                    <a:srgbClr val="2F5597"/>
                  </a:solidFill>
                  <a:latin typeface="+mj-ea"/>
                  <a:ea typeface="+mj-ea"/>
                  <a:sym typeface="+mn-ea"/>
                </a:rPr>
                <a:t>LLMs的心灵之眼：VoT激发LLMs的空间推理能力</a:t>
              </a:r>
              <a:endParaRPr lang="zh-CN" sz="1400" b="1" dirty="0">
                <a:solidFill>
                  <a:srgbClr val="2F5597"/>
                </a:solidFill>
                <a:latin typeface="+mj-ea"/>
                <a:ea typeface="+mj-ea"/>
                <a:sym typeface="+mn-ea"/>
              </a:endParaRPr>
            </a:p>
            <a:p>
              <a:pPr indent="0" algn="r" fontAlgn="auto">
                <a:lnSpc>
                  <a:spcPct val="115000"/>
                </a:lnSpc>
              </a:pPr>
              <a:endParaRPr sz="1400" b="1" dirty="0">
                <a:solidFill>
                  <a:srgbClr val="2F5597"/>
                </a:solidFill>
                <a:latin typeface="+mj-ea"/>
                <a:ea typeface="+mj-ea"/>
                <a:sym typeface="+mn-ea"/>
              </a:endParaRPr>
            </a:p>
          </p:txBody>
        </p:sp>
      </p:grpSp>
    </p:spTree>
  </p:cSld>
  <p:clrMapOvr>
    <a:masterClrMapping/>
  </p:clrMapOvr>
  <mc:AlternateContent xmlns:mc="http://schemas.openxmlformats.org/markup-compatibility/2006">
    <mc:Choice xmlns:p14="http://schemas.microsoft.com/office/powerpoint/2010/main" Requires="p14">
      <p:transition p14:dur="500">
        <p:wipe dir="r"/>
      </p:transition>
    </mc:Choice>
    <mc:Fallback>
      <p:transition>
        <p:wipe dir="r"/>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custDataLst>
              <p:tags r:id="rId1"/>
            </p:custDataLst>
          </p:nvPr>
        </p:nvSpPr>
        <p:spPr>
          <a:xfrm>
            <a:off x="1410970" y="426720"/>
            <a:ext cx="3586480" cy="460375"/>
          </a:xfrm>
          <a:prstGeom prst="rect">
            <a:avLst/>
          </a:prstGeom>
          <a:noFill/>
        </p:spPr>
        <p:txBody>
          <a:bodyPr wrap="square" rtlCol="0">
            <a:spAutoFit/>
          </a:bodyPr>
          <a:p>
            <a:r>
              <a:rPr lang="zh-CN" altLang="en-US" sz="2400" b="1" dirty="0">
                <a:solidFill>
                  <a:srgbClr val="2F5597"/>
                </a:solidFill>
                <a:latin typeface="微软雅黑" panose="020B0503020204020204" charset="-122"/>
                <a:ea typeface="微软雅黑" panose="020B0503020204020204" charset="-122"/>
              </a:rPr>
              <a:t>背景</a:t>
            </a:r>
            <a:endParaRPr lang="zh-CN" altLang="en-US" sz="2400" b="1" dirty="0">
              <a:solidFill>
                <a:srgbClr val="2F5597"/>
              </a:solidFill>
              <a:latin typeface="微软雅黑" panose="020B0503020204020204" charset="-122"/>
              <a:ea typeface="微软雅黑" panose="020B0503020204020204" charset="-122"/>
            </a:endParaRPr>
          </a:p>
        </p:txBody>
      </p:sp>
      <p:grpSp>
        <p:nvGrpSpPr>
          <p:cNvPr id="9" name="组合 8"/>
          <p:cNvGrpSpPr/>
          <p:nvPr/>
        </p:nvGrpSpPr>
        <p:grpSpPr>
          <a:xfrm rot="0">
            <a:off x="676275" y="330200"/>
            <a:ext cx="10761345" cy="701040"/>
            <a:chOff x="1065" y="520"/>
            <a:chExt cx="16947" cy="1104"/>
          </a:xfrm>
        </p:grpSpPr>
        <p:cxnSp>
          <p:nvCxnSpPr>
            <p:cNvPr id="27" name="直接连接符 26"/>
            <p:cNvCxnSpPr/>
            <p:nvPr>
              <p:custDataLst>
                <p:tags r:id="rId2"/>
              </p:custDataLst>
            </p:nvPr>
          </p:nvCxnSpPr>
          <p:spPr>
            <a:xfrm flipV="1">
              <a:off x="1232" y="1513"/>
              <a:ext cx="16781" cy="0"/>
            </a:xfrm>
            <a:prstGeom prst="line">
              <a:avLst/>
            </a:prstGeom>
            <a:ln w="19050">
              <a:solidFill>
                <a:srgbClr val="2F5597"/>
              </a:solidFill>
            </a:ln>
          </p:spPr>
          <p:style>
            <a:lnRef idx="1">
              <a:schemeClr val="accent1"/>
            </a:lnRef>
            <a:fillRef idx="0">
              <a:schemeClr val="accent1"/>
            </a:fillRef>
            <a:effectRef idx="0">
              <a:schemeClr val="accent1"/>
            </a:effectRef>
            <a:fontRef idx="minor">
              <a:schemeClr val="tx1"/>
            </a:fontRef>
          </p:style>
        </p:cxnSp>
        <p:pic>
          <p:nvPicPr>
            <p:cNvPr id="29" name="图形 40" descr="教室"/>
            <p:cNvPicPr>
              <a:picLocks noChangeAspect="1"/>
            </p:cNvPicPr>
            <p:nvPr>
              <p:custDataLst>
                <p:tags r:id="rId3"/>
              </p:custDataLst>
            </p:nvPr>
          </p:nvPicPr>
          <p:blipFill>
            <a:blip r:embed="rId4">
              <a:extLst>
                <a:ext uri="{28A0092B-C50C-407E-A947-70E740481C1C}">
                  <a14:useLocalDpi xmlns:a14="http://schemas.microsoft.com/office/drawing/2010/main" val="0"/>
                </a:ext>
              </a:extLst>
            </a:blip>
            <a:stretch>
              <a:fillRect/>
            </a:stretch>
          </p:blipFill>
          <p:spPr>
            <a:xfrm>
              <a:off x="1065" y="520"/>
              <a:ext cx="1104" cy="1104"/>
            </a:xfrm>
            <a:prstGeom prst="rect">
              <a:avLst/>
            </a:prstGeom>
          </p:spPr>
        </p:pic>
      </p:grpSp>
      <p:sp>
        <p:nvSpPr>
          <p:cNvPr id="20" name="文本框 19"/>
          <p:cNvSpPr txBox="1"/>
          <p:nvPr>
            <p:custDataLst>
              <p:tags r:id="rId5"/>
            </p:custDataLst>
          </p:nvPr>
        </p:nvSpPr>
        <p:spPr>
          <a:xfrm>
            <a:off x="676275" y="1246505"/>
            <a:ext cx="2568575" cy="398780"/>
          </a:xfrm>
          <a:prstGeom prst="rect">
            <a:avLst/>
          </a:prstGeom>
          <a:noFill/>
          <a:extLst>
            <a:ext uri="{909E8E84-426E-40DD-AFC4-6F175D3DCCD1}">
              <a14:hiddenFill xmlns:a14="http://schemas.microsoft.com/office/drawing/2010/main">
                <a:solidFill>
                  <a:schemeClr val="bg1"/>
                </a:solidFill>
              </a14:hiddenFill>
            </a:ext>
          </a:extLst>
        </p:spPr>
        <p:txBody>
          <a:bodyPr wrap="none" rIns="90170" rtlCol="0">
            <a:spAutoFit/>
          </a:bodyPr>
          <a:p>
            <a:pPr algn="l"/>
            <a:r>
              <a:rPr lang="en-US" altLang="zh-CN" sz="2000" b="1" dirty="0">
                <a:solidFill>
                  <a:srgbClr val="2F5597"/>
                </a:solidFill>
                <a:latin typeface="微软雅黑" panose="020B0503020204020204" charset="-122"/>
                <a:ea typeface="微软雅黑" panose="020B0503020204020204" charset="-122"/>
                <a:cs typeface="+mn-ea"/>
                <a:sym typeface="+mn-ea"/>
              </a:rPr>
              <a:t>Mind's Eye</a:t>
            </a:r>
            <a:r>
              <a:rPr lang="zh-CN" altLang="en-US" sz="2000" b="1" dirty="0">
                <a:solidFill>
                  <a:srgbClr val="2F5597"/>
                </a:solidFill>
                <a:latin typeface="微软雅黑" panose="020B0503020204020204" charset="-122"/>
                <a:ea typeface="微软雅黑" panose="020B0503020204020204" charset="-122"/>
                <a:cs typeface="+mn-ea"/>
                <a:sym typeface="+mn-ea"/>
              </a:rPr>
              <a:t>心灵之眼</a:t>
            </a:r>
            <a:endParaRPr lang="zh-CN" altLang="en-US" sz="2000" b="1" dirty="0">
              <a:solidFill>
                <a:srgbClr val="2F5597"/>
              </a:solidFill>
              <a:latin typeface="微软雅黑" panose="020B0503020204020204" charset="-122"/>
              <a:ea typeface="微软雅黑" panose="020B0503020204020204" charset="-122"/>
              <a:cs typeface="+mn-ea"/>
              <a:sym typeface="+mn-ea"/>
            </a:endParaRPr>
          </a:p>
        </p:txBody>
      </p:sp>
      <p:sp>
        <p:nvSpPr>
          <p:cNvPr id="28" name="文本框 27"/>
          <p:cNvSpPr txBox="1"/>
          <p:nvPr>
            <p:custDataLst>
              <p:tags r:id="rId6"/>
            </p:custDataLst>
          </p:nvPr>
        </p:nvSpPr>
        <p:spPr>
          <a:xfrm>
            <a:off x="676275" y="1779905"/>
            <a:ext cx="10642600" cy="1543050"/>
          </a:xfrm>
          <a:prstGeom prst="rect">
            <a:avLst/>
          </a:prstGeom>
          <a:noFill/>
        </p:spPr>
        <p:txBody>
          <a:bodyPr wrap="square" bIns="71755" rtlCol="0" anchor="t">
            <a:spAutoFit/>
          </a:bodyPr>
          <a:p>
            <a:pPr indent="0" algn="l" fontAlgn="auto">
              <a:lnSpc>
                <a:spcPct val="115000"/>
              </a:lnSpc>
              <a:spcAft>
                <a:spcPts val="600"/>
              </a:spcAft>
            </a:pPr>
            <a:r>
              <a:rPr lang="en-US" altLang="zh-CN">
                <a:latin typeface="微软雅黑" panose="020B0503020204020204" charset="-122"/>
                <a:ea typeface="微软雅黑" panose="020B0503020204020204" charset="-122"/>
                <a:cs typeface="微软雅黑" panose="020B0503020204020204" charset="-122"/>
                <a:sym typeface="+mn-ea"/>
              </a:rPr>
              <a:t>LLMs</a:t>
            </a:r>
            <a:r>
              <a:rPr lang="zh-CN" altLang="en-US">
                <a:latin typeface="微软雅黑" panose="020B0503020204020204" charset="-122"/>
                <a:ea typeface="微软雅黑" panose="020B0503020204020204" charset="-122"/>
                <a:cs typeface="微软雅黑" panose="020B0503020204020204" charset="-122"/>
                <a:sym typeface="+mn-ea"/>
              </a:rPr>
              <a:t>的空间推理主要依赖</a:t>
            </a:r>
            <a:r>
              <a:rPr lang="zh-CN" altLang="en-US" b="1">
                <a:latin typeface="微软雅黑" panose="020B0503020204020204" charset="-122"/>
                <a:ea typeface="微软雅黑" panose="020B0503020204020204" charset="-122"/>
                <a:cs typeface="微软雅黑" panose="020B0503020204020204" charset="-122"/>
                <a:sym typeface="+mn-ea"/>
              </a:rPr>
              <a:t>语言层面</a:t>
            </a:r>
            <a:r>
              <a:rPr lang="zh-CN" altLang="en-US">
                <a:latin typeface="微软雅黑" panose="020B0503020204020204" charset="-122"/>
                <a:ea typeface="微软雅黑" panose="020B0503020204020204" charset="-122"/>
                <a:cs typeface="微软雅黑" panose="020B0503020204020204" charset="-122"/>
                <a:sym typeface="+mn-ea"/>
              </a:rPr>
              <a:t>的推理，而人类认知能力远超单纯的语言推理。</a:t>
            </a:r>
            <a:endParaRPr lang="zh-CN" altLang="en-US">
              <a:latin typeface="微软雅黑" panose="020B0503020204020204" charset="-122"/>
              <a:ea typeface="微软雅黑" panose="020B0503020204020204" charset="-122"/>
              <a:cs typeface="微软雅黑" panose="020B0503020204020204" charset="-122"/>
              <a:sym typeface="+mn-ea"/>
            </a:endParaRPr>
          </a:p>
          <a:p>
            <a:pPr indent="0" algn="l" fontAlgn="auto">
              <a:lnSpc>
                <a:spcPct val="115000"/>
              </a:lnSpc>
              <a:spcAft>
                <a:spcPts val="600"/>
              </a:spcAft>
            </a:pPr>
            <a:r>
              <a:rPr lang="zh-CN">
                <a:latin typeface="微软雅黑" panose="020B0503020204020204" charset="-122"/>
                <a:ea typeface="微软雅黑" panose="020B0503020204020204" charset="-122"/>
                <a:cs typeface="微软雅黑" panose="020B0503020204020204" charset="-122"/>
                <a:sym typeface="+mn-ea"/>
              </a:rPr>
              <a:t>人类通过</a:t>
            </a:r>
            <a:r>
              <a:rPr lang="zh-CN" altLang="en-US" b="1">
                <a:latin typeface="微软雅黑" panose="020B0503020204020204" charset="-122"/>
                <a:ea typeface="微软雅黑" panose="020B0503020204020204" charset="-122"/>
                <a:cs typeface="微软雅黑" panose="020B0503020204020204" charset="-122"/>
                <a:sym typeface="+mn-ea"/>
              </a:rPr>
              <a:t>心理意向操作</a:t>
            </a:r>
            <a:r>
              <a:rPr lang="zh-CN" altLang="en-US">
                <a:latin typeface="微软雅黑" panose="020B0503020204020204" charset="-122"/>
                <a:ea typeface="微软雅黑" panose="020B0503020204020204" charset="-122"/>
                <a:cs typeface="微软雅黑" panose="020B0503020204020204" charset="-122"/>
                <a:sym typeface="+mn-ea"/>
              </a:rPr>
              <a:t>，如导航、心理旋转、心理模拟，</a:t>
            </a:r>
            <a:r>
              <a:rPr lang="zh-CN">
                <a:latin typeface="微软雅黑" panose="020B0503020204020204" charset="-122"/>
                <a:ea typeface="微软雅黑" panose="020B0503020204020204" charset="-122"/>
                <a:cs typeface="微软雅黑" panose="020B0503020204020204" charset="-122"/>
                <a:sym typeface="+mn-ea"/>
              </a:rPr>
              <a:t>构建</a:t>
            </a:r>
            <a:r>
              <a:rPr lang="en-US" altLang="zh-CN">
                <a:latin typeface="微软雅黑" panose="020B0503020204020204" charset="-122"/>
                <a:ea typeface="微软雅黑" panose="020B0503020204020204" charset="-122"/>
                <a:cs typeface="微软雅黑" panose="020B0503020204020204" charset="-122"/>
                <a:sym typeface="+mn-ea"/>
              </a:rPr>
              <a:t>“Mental Images”</a:t>
            </a:r>
            <a:r>
              <a:rPr lang="zh-CN" altLang="en-US">
                <a:latin typeface="微软雅黑" panose="020B0503020204020204" charset="-122"/>
                <a:ea typeface="微软雅黑" panose="020B0503020204020204" charset="-122"/>
                <a:cs typeface="微软雅黑" panose="020B0503020204020204" charset="-122"/>
                <a:sym typeface="+mn-ea"/>
              </a:rPr>
              <a:t>，实现对不可见世界的想象</a:t>
            </a:r>
            <a:endParaRPr lang="zh-CN" altLang="en-US">
              <a:latin typeface="微软雅黑" panose="020B0503020204020204" charset="-122"/>
              <a:ea typeface="微软雅黑" panose="020B0503020204020204" charset="-122"/>
              <a:cs typeface="微软雅黑" panose="020B0503020204020204" charset="-122"/>
              <a:sym typeface="+mn-ea"/>
            </a:endParaRPr>
          </a:p>
          <a:p>
            <a:pPr indent="0" algn="l" fontAlgn="auto">
              <a:lnSpc>
                <a:spcPct val="115000"/>
              </a:lnSpc>
              <a:spcAft>
                <a:spcPts val="600"/>
              </a:spcAft>
            </a:pPr>
            <a:endParaRPr lang="zh-CN" altLang="en-US">
              <a:latin typeface="微软雅黑" panose="020B0503020204020204" charset="-122"/>
              <a:ea typeface="微软雅黑" panose="020B0503020204020204" charset="-122"/>
              <a:cs typeface="微软雅黑" panose="020B0503020204020204" charset="-122"/>
              <a:sym typeface="+mn-ea"/>
            </a:endParaRPr>
          </a:p>
        </p:txBody>
      </p:sp>
      <p:grpSp>
        <p:nvGrpSpPr>
          <p:cNvPr id="2" name="组合 1"/>
          <p:cNvGrpSpPr/>
          <p:nvPr/>
        </p:nvGrpSpPr>
        <p:grpSpPr>
          <a:xfrm>
            <a:off x="1804035" y="306705"/>
            <a:ext cx="9727565" cy="586105"/>
            <a:chOff x="2177" y="488"/>
            <a:chExt cx="15319" cy="923"/>
          </a:xfrm>
        </p:grpSpPr>
        <p:sp>
          <p:nvSpPr>
            <p:cNvPr id="3" name="矩形 2"/>
            <p:cNvSpPr/>
            <p:nvPr>
              <p:custDataLst>
                <p:tags r:id="rId7"/>
              </p:custDataLst>
            </p:nvPr>
          </p:nvSpPr>
          <p:spPr>
            <a:xfrm>
              <a:off x="2177" y="931"/>
              <a:ext cx="15319" cy="434"/>
            </a:xfrm>
            <a:prstGeom prst="rect">
              <a:avLst/>
            </a:prstGeom>
          </p:spPr>
          <p:txBody>
            <a:bodyPr wrap="square">
              <a:spAutoFit/>
            </a:bodyPr>
            <a:p>
              <a:pPr lvl="0" algn="r">
                <a:buClrTx/>
                <a:buSzTx/>
                <a:buFontTx/>
              </a:pPr>
              <a:r>
                <a:rPr lang="en-US" altLang="zh-CN" sz="1200" b="1" dirty="0">
                  <a:solidFill>
                    <a:srgbClr val="2F5597"/>
                  </a:solidFill>
                  <a:latin typeface="微软雅黑" panose="020B0503020204020204" charset="-122"/>
                  <a:ea typeface="微软雅黑" panose="020B0503020204020204" charset="-122"/>
                  <a:sym typeface="+mn-ea"/>
                </a:rPr>
                <a:t>Mind’s Eye of LLMs: Visualization-of-Thought Elicits Spatial Reasoning in Large Language Models</a:t>
              </a:r>
              <a:endParaRPr lang="en-US" altLang="zh-CN" sz="1200" b="1" dirty="0">
                <a:solidFill>
                  <a:srgbClr val="2F5597"/>
                </a:solidFill>
                <a:latin typeface="微软雅黑" panose="020B0503020204020204" charset="-122"/>
                <a:ea typeface="微软雅黑" panose="020B0503020204020204" charset="-122"/>
                <a:cs typeface="Arial" panose="020B0604020202020204" pitchFamily="34" charset="0"/>
                <a:sym typeface="+mn-ea"/>
              </a:endParaRPr>
            </a:p>
          </p:txBody>
        </p:sp>
        <p:sp>
          <p:nvSpPr>
            <p:cNvPr id="4" name="文本框 3"/>
            <p:cNvSpPr txBox="1"/>
            <p:nvPr>
              <p:custDataLst>
                <p:tags r:id="rId8"/>
              </p:custDataLst>
            </p:nvPr>
          </p:nvSpPr>
          <p:spPr>
            <a:xfrm>
              <a:off x="3264" y="488"/>
              <a:ext cx="14232" cy="923"/>
            </a:xfrm>
            <a:prstGeom prst="rect">
              <a:avLst/>
            </a:prstGeom>
            <a:noFill/>
          </p:spPr>
          <p:txBody>
            <a:bodyPr wrap="square" rtlCol="0" anchor="t">
              <a:spAutoFit/>
            </a:bodyPr>
            <a:p>
              <a:pPr indent="0" algn="r" fontAlgn="auto">
                <a:lnSpc>
                  <a:spcPct val="115000"/>
                </a:lnSpc>
              </a:pPr>
              <a:r>
                <a:rPr lang="zh-CN" sz="1400" b="1" dirty="0">
                  <a:solidFill>
                    <a:srgbClr val="2F5597"/>
                  </a:solidFill>
                  <a:latin typeface="+mj-ea"/>
                  <a:ea typeface="+mj-ea"/>
                  <a:sym typeface="+mn-ea"/>
                </a:rPr>
                <a:t>LLMs的心灵之眼：VoT激发LLMs的空间推理能力</a:t>
              </a:r>
              <a:endParaRPr lang="zh-CN" sz="1400" b="1" dirty="0">
                <a:solidFill>
                  <a:srgbClr val="2F5597"/>
                </a:solidFill>
                <a:latin typeface="+mj-ea"/>
                <a:ea typeface="+mj-ea"/>
                <a:sym typeface="+mn-ea"/>
              </a:endParaRPr>
            </a:p>
            <a:p>
              <a:pPr indent="0" algn="r" fontAlgn="auto">
                <a:lnSpc>
                  <a:spcPct val="115000"/>
                </a:lnSpc>
              </a:pPr>
              <a:endParaRPr sz="1400" b="1" dirty="0">
                <a:solidFill>
                  <a:srgbClr val="2F5597"/>
                </a:solidFill>
                <a:latin typeface="+mj-ea"/>
                <a:ea typeface="+mj-ea"/>
                <a:sym typeface="+mn-ea"/>
              </a:endParaRPr>
            </a:p>
          </p:txBody>
        </p:sp>
      </p:grpSp>
      <p:pic>
        <p:nvPicPr>
          <p:cNvPr id="7" name="图片 6"/>
          <p:cNvPicPr>
            <a:picLocks noChangeAspect="1"/>
          </p:cNvPicPr>
          <p:nvPr/>
        </p:nvPicPr>
        <p:blipFill>
          <a:blip r:embed="rId9"/>
          <a:srcRect b="51602"/>
          <a:stretch>
            <a:fillRect/>
          </a:stretch>
        </p:blipFill>
        <p:spPr>
          <a:xfrm>
            <a:off x="676275" y="3095625"/>
            <a:ext cx="10264775" cy="2931160"/>
          </a:xfrm>
          <a:prstGeom prst="rect">
            <a:avLst/>
          </a:prstGeom>
        </p:spPr>
      </p:pic>
      <p:sp>
        <p:nvSpPr>
          <p:cNvPr id="12" name="文本框 11"/>
          <p:cNvSpPr txBox="1"/>
          <p:nvPr/>
        </p:nvSpPr>
        <p:spPr>
          <a:xfrm>
            <a:off x="931545" y="6026785"/>
            <a:ext cx="5069840" cy="1042670"/>
          </a:xfrm>
          <a:prstGeom prst="rect">
            <a:avLst/>
          </a:prstGeom>
          <a:noFill/>
        </p:spPr>
        <p:txBody>
          <a:bodyPr wrap="square" bIns="71755" rtlCol="0" anchor="t">
            <a:spAutoFit/>
          </a:bodyPr>
          <a:p>
            <a:pPr indent="0" algn="l" fontAlgn="auto">
              <a:lnSpc>
                <a:spcPct val="115000"/>
              </a:lnSpc>
              <a:spcAft>
                <a:spcPts val="600"/>
              </a:spcAft>
            </a:pPr>
            <a:r>
              <a:rPr lang="zh-CN" altLang="en-US" sz="1600">
                <a:solidFill>
                  <a:schemeClr val="bg1">
                    <a:lumMod val="50000"/>
                  </a:schemeClr>
                </a:solidFill>
                <a:sym typeface="+mn-ea"/>
              </a:rPr>
              <a:t>人类在执行导航任务时，会通过导航指令或地图图像构建路径的</a:t>
            </a:r>
            <a:r>
              <a:rPr lang="en-US" altLang="zh-CN" sz="1600">
                <a:solidFill>
                  <a:schemeClr val="bg1">
                    <a:lumMod val="50000"/>
                  </a:schemeClr>
                </a:solidFill>
                <a:sym typeface="+mn-ea"/>
              </a:rPr>
              <a:t>Mental Images</a:t>
            </a:r>
            <a:r>
              <a:rPr lang="zh-CN" altLang="en-US" sz="1600">
                <a:solidFill>
                  <a:schemeClr val="bg1">
                    <a:lumMod val="50000"/>
                  </a:schemeClr>
                </a:solidFill>
                <a:sym typeface="+mn-ea"/>
              </a:rPr>
              <a:t>，进而模拟路线规划。</a:t>
            </a:r>
            <a:endParaRPr lang="zh-CN" altLang="en-US" sz="1600">
              <a:solidFill>
                <a:schemeClr val="bg1">
                  <a:lumMod val="50000"/>
                </a:schemeClr>
              </a:solidFill>
            </a:endParaRPr>
          </a:p>
          <a:p>
            <a:pPr indent="0" algn="l" fontAlgn="auto">
              <a:lnSpc>
                <a:spcPct val="115000"/>
              </a:lnSpc>
              <a:spcAft>
                <a:spcPts val="600"/>
              </a:spcAft>
            </a:pPr>
            <a:endParaRPr lang="zh-CN" altLang="en-US" sz="1600">
              <a:solidFill>
                <a:schemeClr val="bg1">
                  <a:lumMod val="50000"/>
                </a:schemeClr>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med" p14:dur="699">
        <p:wipe dir="r"/>
      </p:transition>
    </mc:Choice>
    <mc:Fallback>
      <p:transition spd="med">
        <p:wipe dir="r"/>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custDataLst>
              <p:tags r:id="rId1"/>
            </p:custDataLst>
          </p:nvPr>
        </p:nvSpPr>
        <p:spPr>
          <a:xfrm>
            <a:off x="1410970" y="426720"/>
            <a:ext cx="3586480" cy="460375"/>
          </a:xfrm>
          <a:prstGeom prst="rect">
            <a:avLst/>
          </a:prstGeom>
          <a:noFill/>
        </p:spPr>
        <p:txBody>
          <a:bodyPr wrap="square" rtlCol="0">
            <a:spAutoFit/>
          </a:bodyPr>
          <a:p>
            <a:r>
              <a:rPr lang="zh-CN" altLang="en-US" sz="2400" b="1" dirty="0">
                <a:solidFill>
                  <a:srgbClr val="2F5597"/>
                </a:solidFill>
                <a:latin typeface="微软雅黑" panose="020B0503020204020204" charset="-122"/>
                <a:ea typeface="微软雅黑" panose="020B0503020204020204" charset="-122"/>
              </a:rPr>
              <a:t>背景</a:t>
            </a:r>
            <a:endParaRPr lang="zh-CN" altLang="en-US" sz="2400" b="1" dirty="0">
              <a:solidFill>
                <a:srgbClr val="2F5597"/>
              </a:solidFill>
              <a:latin typeface="微软雅黑" panose="020B0503020204020204" charset="-122"/>
              <a:ea typeface="微软雅黑" panose="020B0503020204020204" charset="-122"/>
            </a:endParaRPr>
          </a:p>
        </p:txBody>
      </p:sp>
      <p:grpSp>
        <p:nvGrpSpPr>
          <p:cNvPr id="9" name="组合 8"/>
          <p:cNvGrpSpPr/>
          <p:nvPr/>
        </p:nvGrpSpPr>
        <p:grpSpPr>
          <a:xfrm rot="0">
            <a:off x="676275" y="330200"/>
            <a:ext cx="10761345" cy="701040"/>
            <a:chOff x="1065" y="520"/>
            <a:chExt cx="16947" cy="1104"/>
          </a:xfrm>
        </p:grpSpPr>
        <p:cxnSp>
          <p:nvCxnSpPr>
            <p:cNvPr id="27" name="直接连接符 26"/>
            <p:cNvCxnSpPr/>
            <p:nvPr>
              <p:custDataLst>
                <p:tags r:id="rId2"/>
              </p:custDataLst>
            </p:nvPr>
          </p:nvCxnSpPr>
          <p:spPr>
            <a:xfrm flipV="1">
              <a:off x="1232" y="1513"/>
              <a:ext cx="16781" cy="0"/>
            </a:xfrm>
            <a:prstGeom prst="line">
              <a:avLst/>
            </a:prstGeom>
            <a:ln w="19050">
              <a:solidFill>
                <a:srgbClr val="2F5597"/>
              </a:solidFill>
            </a:ln>
          </p:spPr>
          <p:style>
            <a:lnRef idx="1">
              <a:schemeClr val="accent1"/>
            </a:lnRef>
            <a:fillRef idx="0">
              <a:schemeClr val="accent1"/>
            </a:fillRef>
            <a:effectRef idx="0">
              <a:schemeClr val="accent1"/>
            </a:effectRef>
            <a:fontRef idx="minor">
              <a:schemeClr val="tx1"/>
            </a:fontRef>
          </p:style>
        </p:cxnSp>
        <p:pic>
          <p:nvPicPr>
            <p:cNvPr id="29" name="图形 40" descr="教室"/>
            <p:cNvPicPr>
              <a:picLocks noChangeAspect="1"/>
            </p:cNvPicPr>
            <p:nvPr>
              <p:custDataLst>
                <p:tags r:id="rId3"/>
              </p:custDataLst>
            </p:nvPr>
          </p:nvPicPr>
          <p:blipFill>
            <a:blip r:embed="rId4">
              <a:extLst>
                <a:ext uri="{28A0092B-C50C-407E-A947-70E740481C1C}">
                  <a14:useLocalDpi xmlns:a14="http://schemas.microsoft.com/office/drawing/2010/main" val="0"/>
                </a:ext>
              </a:extLst>
            </a:blip>
            <a:stretch>
              <a:fillRect/>
            </a:stretch>
          </p:blipFill>
          <p:spPr>
            <a:xfrm>
              <a:off x="1065" y="520"/>
              <a:ext cx="1104" cy="1104"/>
            </a:xfrm>
            <a:prstGeom prst="rect">
              <a:avLst/>
            </a:prstGeom>
          </p:spPr>
        </p:pic>
      </p:grpSp>
      <p:sp>
        <p:nvSpPr>
          <p:cNvPr id="20" name="文本框 19"/>
          <p:cNvSpPr txBox="1"/>
          <p:nvPr>
            <p:custDataLst>
              <p:tags r:id="rId5"/>
            </p:custDataLst>
          </p:nvPr>
        </p:nvSpPr>
        <p:spPr>
          <a:xfrm>
            <a:off x="8490585" y="1485900"/>
            <a:ext cx="3659505" cy="871855"/>
          </a:xfrm>
          <a:prstGeom prst="rect">
            <a:avLst/>
          </a:prstGeom>
          <a:noFill/>
          <a:extLst>
            <a:ext uri="{909E8E84-426E-40DD-AFC4-6F175D3DCCD1}">
              <a14:hiddenFill xmlns:a14="http://schemas.microsoft.com/office/drawing/2010/main">
                <a:solidFill>
                  <a:schemeClr val="bg1"/>
                </a:solidFill>
              </a14:hiddenFill>
            </a:ext>
          </a:extLst>
        </p:spPr>
        <p:txBody>
          <a:bodyPr wrap="square" rIns="90170" rtlCol="0">
            <a:noAutofit/>
          </a:bodyPr>
          <a:p>
            <a:pPr algn="l"/>
            <a:r>
              <a:rPr lang="en-US" sz="2000" b="1" dirty="0">
                <a:solidFill>
                  <a:srgbClr val="2F5597"/>
                </a:solidFill>
                <a:latin typeface="微软雅黑" panose="020B0503020204020204" charset="-122"/>
                <a:ea typeface="微软雅黑" panose="020B0503020204020204" charset="-122"/>
                <a:cs typeface="+mn-ea"/>
                <a:sym typeface="+mn-ea"/>
              </a:rPr>
              <a:t>VoT</a:t>
            </a:r>
            <a:r>
              <a:rPr lang="zh-CN" altLang="en-US" sz="2000" b="1" dirty="0">
                <a:solidFill>
                  <a:srgbClr val="2F5597"/>
                </a:solidFill>
                <a:latin typeface="微软雅黑" panose="020B0503020204020204" charset="-122"/>
                <a:ea typeface="微软雅黑" panose="020B0503020204020204" charset="-122"/>
                <a:cs typeface="+mn-ea"/>
                <a:sym typeface="+mn-ea"/>
              </a:rPr>
              <a:t>提示法</a:t>
            </a:r>
            <a:r>
              <a:rPr lang="en-US" altLang="zh-CN" sz="2000" b="1" dirty="0">
                <a:solidFill>
                  <a:srgbClr val="2F5597"/>
                </a:solidFill>
                <a:latin typeface="微软雅黑" panose="020B0503020204020204" charset="-122"/>
                <a:ea typeface="微软雅黑" panose="020B0503020204020204" charset="-122"/>
                <a:cs typeface="+mn-ea"/>
                <a:sym typeface="+mn-ea"/>
              </a:rPr>
              <a:t>-</a:t>
            </a:r>
            <a:r>
              <a:rPr lang="zh-CN" altLang="en-US" sz="2000" b="1" dirty="0">
                <a:solidFill>
                  <a:srgbClr val="2F5597"/>
                </a:solidFill>
                <a:latin typeface="微软雅黑" panose="020B0503020204020204" charset="-122"/>
                <a:ea typeface="微软雅黑" panose="020B0503020204020204" charset="-122"/>
                <a:cs typeface="+mn-ea"/>
                <a:sym typeface="+mn-ea"/>
              </a:rPr>
              <a:t>思维可视化</a:t>
            </a:r>
            <a:endParaRPr lang="zh-CN" altLang="en-US" sz="2000" b="1" dirty="0">
              <a:solidFill>
                <a:srgbClr val="2F5597"/>
              </a:solidFill>
              <a:latin typeface="微软雅黑" panose="020B0503020204020204" charset="-122"/>
              <a:ea typeface="微软雅黑" panose="020B0503020204020204" charset="-122"/>
              <a:cs typeface="+mn-ea"/>
              <a:sym typeface="+mn-ea"/>
            </a:endParaRPr>
          </a:p>
          <a:p>
            <a:pPr algn="l"/>
            <a:r>
              <a:rPr lang="en-US" altLang="zh-CN" sz="2000" b="1" dirty="0">
                <a:solidFill>
                  <a:srgbClr val="2F5597"/>
                </a:solidFill>
                <a:latin typeface="微软雅黑" panose="020B0503020204020204" charset="-122"/>
                <a:ea typeface="微软雅黑" panose="020B0503020204020204" charset="-122"/>
                <a:cs typeface="+mn-ea"/>
                <a:sym typeface="+mn-ea"/>
              </a:rPr>
              <a:t>(Visualization-of-Thought)</a:t>
            </a:r>
            <a:endParaRPr lang="en-US" altLang="zh-CN" sz="2000" b="1" dirty="0">
              <a:solidFill>
                <a:srgbClr val="2F5597"/>
              </a:solidFill>
              <a:latin typeface="微软雅黑" panose="020B0503020204020204" charset="-122"/>
              <a:ea typeface="微软雅黑" panose="020B0503020204020204" charset="-122"/>
              <a:cs typeface="+mn-ea"/>
              <a:sym typeface="+mn-ea"/>
            </a:endParaRPr>
          </a:p>
        </p:txBody>
      </p:sp>
      <p:sp>
        <p:nvSpPr>
          <p:cNvPr id="28" name="文本框 27"/>
          <p:cNvSpPr txBox="1"/>
          <p:nvPr>
            <p:custDataLst>
              <p:tags r:id="rId6"/>
            </p:custDataLst>
          </p:nvPr>
        </p:nvSpPr>
        <p:spPr>
          <a:xfrm>
            <a:off x="8519160" y="2306955"/>
            <a:ext cx="3536950" cy="2574290"/>
          </a:xfrm>
          <a:prstGeom prst="rect">
            <a:avLst/>
          </a:prstGeom>
          <a:noFill/>
        </p:spPr>
        <p:txBody>
          <a:bodyPr wrap="square" bIns="71755" rtlCol="0" anchor="t">
            <a:spAutoFit/>
          </a:bodyPr>
          <a:p>
            <a:pPr indent="0" algn="l" fontAlgn="auto">
              <a:lnSpc>
                <a:spcPct val="115000"/>
              </a:lnSpc>
              <a:spcAft>
                <a:spcPts val="600"/>
              </a:spcAft>
            </a:pPr>
            <a:r>
              <a:rPr lang="zh-CN">
                <a:latin typeface="微软雅黑" panose="020B0503020204020204" charset="-122"/>
                <a:ea typeface="微软雅黑" panose="020B0503020204020204" charset="-122"/>
                <a:cs typeface="微软雅黑" panose="020B0503020204020204" charset="-122"/>
                <a:sym typeface="+mn-ea"/>
              </a:rPr>
              <a:t>人类通过构建</a:t>
            </a:r>
            <a:r>
              <a:rPr lang="en-US" altLang="zh-CN">
                <a:latin typeface="微软雅黑" panose="020B0503020204020204" charset="-122"/>
                <a:ea typeface="微软雅黑" panose="020B0503020204020204" charset="-122"/>
                <a:cs typeface="微软雅黑" panose="020B0503020204020204" charset="-122"/>
                <a:sym typeface="+mn-ea"/>
              </a:rPr>
              <a:t>“Mental Images”</a:t>
            </a:r>
            <a:r>
              <a:rPr lang="zh-CN" altLang="en-US">
                <a:latin typeface="微软雅黑" panose="020B0503020204020204" charset="-122"/>
                <a:ea typeface="微软雅黑" panose="020B0503020204020204" charset="-122"/>
                <a:cs typeface="微软雅黑" panose="020B0503020204020204" charset="-122"/>
                <a:sym typeface="+mn-ea"/>
              </a:rPr>
              <a:t>实现对不可见世界的想象</a:t>
            </a:r>
            <a:endParaRPr lang="zh-CN" altLang="en-US">
              <a:latin typeface="微软雅黑" panose="020B0503020204020204" charset="-122"/>
              <a:ea typeface="微软雅黑" panose="020B0503020204020204" charset="-122"/>
              <a:cs typeface="微软雅黑" panose="020B0503020204020204" charset="-122"/>
              <a:sym typeface="+mn-ea"/>
            </a:endParaRPr>
          </a:p>
          <a:p>
            <a:pPr indent="0" algn="l" fontAlgn="auto">
              <a:lnSpc>
                <a:spcPct val="115000"/>
              </a:lnSpc>
              <a:spcAft>
                <a:spcPts val="600"/>
              </a:spcAft>
            </a:pPr>
            <a:endParaRPr lang="zh-CN" altLang="en-US">
              <a:latin typeface="微软雅黑" panose="020B0503020204020204" charset="-122"/>
              <a:ea typeface="微软雅黑" panose="020B0503020204020204" charset="-122"/>
              <a:cs typeface="微软雅黑" panose="020B0503020204020204" charset="-122"/>
              <a:sym typeface="+mn-ea"/>
            </a:endParaRPr>
          </a:p>
          <a:p>
            <a:pPr indent="0" algn="l" fontAlgn="auto">
              <a:lnSpc>
                <a:spcPct val="115000"/>
              </a:lnSpc>
              <a:spcAft>
                <a:spcPts val="600"/>
              </a:spcAft>
            </a:pPr>
            <a:endParaRPr lang="zh-CN" altLang="en-US">
              <a:latin typeface="微软雅黑" panose="020B0503020204020204" charset="-122"/>
              <a:ea typeface="微软雅黑" panose="020B0503020204020204" charset="-122"/>
              <a:cs typeface="微软雅黑" panose="020B0503020204020204" charset="-122"/>
              <a:sym typeface="+mn-ea"/>
            </a:endParaRPr>
          </a:p>
          <a:p>
            <a:pPr indent="0" algn="l" fontAlgn="auto">
              <a:lnSpc>
                <a:spcPct val="115000"/>
              </a:lnSpc>
              <a:spcAft>
                <a:spcPts val="600"/>
              </a:spcAft>
            </a:pPr>
            <a:r>
              <a:rPr lang="zh-CN" altLang="en-US">
                <a:latin typeface="微软雅黑" panose="020B0503020204020204" charset="-122"/>
                <a:ea typeface="微软雅黑" panose="020B0503020204020204" charset="-122"/>
                <a:cs typeface="微软雅黑" panose="020B0503020204020204" charset="-122"/>
                <a:sym typeface="+mn-ea"/>
              </a:rPr>
              <a:t>通过让</a:t>
            </a:r>
            <a:r>
              <a:rPr lang="en-US" altLang="zh-CN">
                <a:latin typeface="微软雅黑" panose="020B0503020204020204" charset="-122"/>
                <a:ea typeface="微软雅黑" panose="020B0503020204020204" charset="-122"/>
                <a:cs typeface="微软雅黑" panose="020B0503020204020204" charset="-122"/>
                <a:sym typeface="+mn-ea"/>
              </a:rPr>
              <a:t>LLMs</a:t>
            </a:r>
            <a:r>
              <a:rPr lang="zh-CN" altLang="en-US">
                <a:latin typeface="微软雅黑" panose="020B0503020204020204" charset="-122"/>
                <a:ea typeface="微软雅黑" panose="020B0503020204020204" charset="-122"/>
                <a:cs typeface="微软雅黑" panose="020B0503020204020204" charset="-122"/>
                <a:sym typeface="+mn-ea"/>
              </a:rPr>
              <a:t>建立</a:t>
            </a:r>
            <a:r>
              <a:rPr lang="en-US" altLang="zh-CN">
                <a:highlight>
                  <a:srgbClr val="FFFF00"/>
                </a:highlight>
                <a:latin typeface="微软雅黑" panose="020B0503020204020204" charset="-122"/>
                <a:ea typeface="微软雅黑" panose="020B0503020204020204" charset="-122"/>
                <a:cs typeface="微软雅黑" panose="020B0503020204020204" charset="-122"/>
                <a:sym typeface="+mn-ea"/>
              </a:rPr>
              <a:t>Mental Images</a:t>
            </a:r>
            <a:r>
              <a:rPr lang="zh-CN" altLang="en-US">
                <a:latin typeface="微软雅黑" panose="020B0503020204020204" charset="-122"/>
                <a:ea typeface="微软雅黑" panose="020B0503020204020204" charset="-122"/>
                <a:cs typeface="微软雅黑" panose="020B0503020204020204" charset="-122"/>
                <a:sym typeface="+mn-ea"/>
              </a:rPr>
              <a:t>，</a:t>
            </a:r>
            <a:r>
              <a:rPr lang="zh-CN" altLang="en-US">
                <a:latin typeface="微软雅黑" panose="020B0503020204020204" charset="-122"/>
                <a:ea typeface="微软雅黑" panose="020B0503020204020204" charset="-122"/>
                <a:cs typeface="微软雅黑" panose="020B0503020204020204" charset="-122"/>
                <a:sym typeface="+mn-ea"/>
              </a:rPr>
              <a:t>在每个中间步骤，可视化其推理来增强空间推理能力</a:t>
            </a:r>
            <a:endParaRPr lang="zh-CN" altLang="en-US">
              <a:latin typeface="微软雅黑" panose="020B0503020204020204" charset="-122"/>
              <a:ea typeface="微软雅黑" panose="020B0503020204020204" charset="-122"/>
              <a:cs typeface="微软雅黑" panose="020B0503020204020204" charset="-122"/>
              <a:sym typeface="+mn-ea"/>
            </a:endParaRPr>
          </a:p>
        </p:txBody>
      </p:sp>
      <p:grpSp>
        <p:nvGrpSpPr>
          <p:cNvPr id="2" name="组合 1"/>
          <p:cNvGrpSpPr/>
          <p:nvPr/>
        </p:nvGrpSpPr>
        <p:grpSpPr>
          <a:xfrm>
            <a:off x="1804035" y="306705"/>
            <a:ext cx="9727565" cy="586105"/>
            <a:chOff x="2177" y="488"/>
            <a:chExt cx="15319" cy="923"/>
          </a:xfrm>
        </p:grpSpPr>
        <p:sp>
          <p:nvSpPr>
            <p:cNvPr id="3" name="矩形 2"/>
            <p:cNvSpPr/>
            <p:nvPr>
              <p:custDataLst>
                <p:tags r:id="rId7"/>
              </p:custDataLst>
            </p:nvPr>
          </p:nvSpPr>
          <p:spPr>
            <a:xfrm>
              <a:off x="2177" y="931"/>
              <a:ext cx="15319" cy="434"/>
            </a:xfrm>
            <a:prstGeom prst="rect">
              <a:avLst/>
            </a:prstGeom>
          </p:spPr>
          <p:txBody>
            <a:bodyPr wrap="square">
              <a:spAutoFit/>
            </a:bodyPr>
            <a:p>
              <a:pPr lvl="0" algn="r">
                <a:buClrTx/>
                <a:buSzTx/>
                <a:buFontTx/>
              </a:pPr>
              <a:r>
                <a:rPr lang="en-US" altLang="zh-CN" sz="1200" b="1" dirty="0">
                  <a:solidFill>
                    <a:srgbClr val="2F5597"/>
                  </a:solidFill>
                  <a:latin typeface="微软雅黑" panose="020B0503020204020204" charset="-122"/>
                  <a:ea typeface="微软雅黑" panose="020B0503020204020204" charset="-122"/>
                  <a:sym typeface="+mn-ea"/>
                </a:rPr>
                <a:t>Mind’s Eye of LLMs: Visualization-of-Thought Elicits Spatial Reasoning in Large Language Models</a:t>
              </a:r>
              <a:endParaRPr lang="en-US" altLang="zh-CN" sz="1200" b="1" dirty="0">
                <a:solidFill>
                  <a:srgbClr val="2F5597"/>
                </a:solidFill>
                <a:latin typeface="微软雅黑" panose="020B0503020204020204" charset="-122"/>
                <a:ea typeface="微软雅黑" panose="020B0503020204020204" charset="-122"/>
                <a:cs typeface="Arial" panose="020B0604020202020204" pitchFamily="34" charset="0"/>
                <a:sym typeface="+mn-ea"/>
              </a:endParaRPr>
            </a:p>
          </p:txBody>
        </p:sp>
        <p:sp>
          <p:nvSpPr>
            <p:cNvPr id="4" name="文本框 3"/>
            <p:cNvSpPr txBox="1"/>
            <p:nvPr>
              <p:custDataLst>
                <p:tags r:id="rId8"/>
              </p:custDataLst>
            </p:nvPr>
          </p:nvSpPr>
          <p:spPr>
            <a:xfrm>
              <a:off x="3264" y="488"/>
              <a:ext cx="14232" cy="923"/>
            </a:xfrm>
            <a:prstGeom prst="rect">
              <a:avLst/>
            </a:prstGeom>
            <a:noFill/>
          </p:spPr>
          <p:txBody>
            <a:bodyPr wrap="square" rtlCol="0" anchor="t">
              <a:spAutoFit/>
            </a:bodyPr>
            <a:p>
              <a:pPr indent="0" algn="r" fontAlgn="auto">
                <a:lnSpc>
                  <a:spcPct val="115000"/>
                </a:lnSpc>
              </a:pPr>
              <a:r>
                <a:rPr lang="zh-CN" sz="1400" b="1" dirty="0">
                  <a:solidFill>
                    <a:srgbClr val="2F5597"/>
                  </a:solidFill>
                  <a:latin typeface="+mj-ea"/>
                  <a:ea typeface="+mj-ea"/>
                  <a:sym typeface="+mn-ea"/>
                </a:rPr>
                <a:t>LLMs的心灵之眼：VoT激发LLMs的空间推理能力</a:t>
              </a:r>
              <a:endParaRPr lang="zh-CN" sz="1400" b="1" dirty="0">
                <a:solidFill>
                  <a:srgbClr val="2F5597"/>
                </a:solidFill>
                <a:latin typeface="+mj-ea"/>
                <a:ea typeface="+mj-ea"/>
                <a:sym typeface="+mn-ea"/>
              </a:endParaRPr>
            </a:p>
            <a:p>
              <a:pPr indent="0" algn="r" fontAlgn="auto">
                <a:lnSpc>
                  <a:spcPct val="115000"/>
                </a:lnSpc>
              </a:pPr>
              <a:endParaRPr sz="1400" b="1" dirty="0">
                <a:solidFill>
                  <a:srgbClr val="2F5597"/>
                </a:solidFill>
                <a:latin typeface="+mj-ea"/>
                <a:ea typeface="+mj-ea"/>
                <a:sym typeface="+mn-ea"/>
              </a:endParaRPr>
            </a:p>
          </p:txBody>
        </p:sp>
      </p:grpSp>
      <p:pic>
        <p:nvPicPr>
          <p:cNvPr id="7" name="图片 6"/>
          <p:cNvPicPr>
            <a:picLocks noChangeAspect="1"/>
          </p:cNvPicPr>
          <p:nvPr/>
        </p:nvPicPr>
        <p:blipFill>
          <a:blip r:embed="rId9"/>
          <a:stretch>
            <a:fillRect/>
          </a:stretch>
        </p:blipFill>
        <p:spPr>
          <a:xfrm>
            <a:off x="255270" y="1275715"/>
            <a:ext cx="8071485" cy="4762500"/>
          </a:xfrm>
          <a:prstGeom prst="rect">
            <a:avLst/>
          </a:prstGeom>
        </p:spPr>
      </p:pic>
      <p:cxnSp>
        <p:nvCxnSpPr>
          <p:cNvPr id="5" name="直接箭头连接符 4"/>
          <p:cNvCxnSpPr/>
          <p:nvPr/>
        </p:nvCxnSpPr>
        <p:spPr>
          <a:xfrm flipH="1">
            <a:off x="10238740" y="3041650"/>
            <a:ext cx="6985" cy="704850"/>
          </a:xfrm>
          <a:prstGeom prst="straightConnector1">
            <a:avLst/>
          </a:prstGeom>
          <a:ln>
            <a:solidFill>
              <a:srgbClr val="2F5597"/>
            </a:solidFill>
            <a:tailEnd type="arrow"/>
          </a:ln>
        </p:spPr>
        <p:style>
          <a:lnRef idx="2">
            <a:schemeClr val="accent1"/>
          </a:lnRef>
          <a:fillRef idx="0">
            <a:srgbClr val="FFFFFF"/>
          </a:fillRef>
          <a:effectRef idx="0">
            <a:srgbClr val="FFFFFF"/>
          </a:effectRef>
          <a:fontRef idx="minor">
            <a:schemeClr val="tx1"/>
          </a:fontRef>
        </p:style>
      </p:cxnSp>
      <p:sp>
        <p:nvSpPr>
          <p:cNvPr id="8" name="文本框 7"/>
          <p:cNvSpPr txBox="1"/>
          <p:nvPr/>
        </p:nvSpPr>
        <p:spPr>
          <a:xfrm>
            <a:off x="8519160" y="5056505"/>
            <a:ext cx="3672205" cy="753110"/>
          </a:xfrm>
          <a:prstGeom prst="rect">
            <a:avLst/>
          </a:prstGeom>
          <a:noFill/>
        </p:spPr>
        <p:txBody>
          <a:bodyPr wrap="square" bIns="71755" rtlCol="0" anchor="t">
            <a:spAutoFit/>
          </a:bodyPr>
          <a:p>
            <a:pPr indent="0" fontAlgn="auto">
              <a:lnSpc>
                <a:spcPct val="115000"/>
              </a:lnSpc>
              <a:spcAft>
                <a:spcPts val="600"/>
              </a:spcAft>
            </a:pPr>
            <a:r>
              <a:rPr lang="en-US" altLang="zh-CN">
                <a:latin typeface="微软雅黑" panose="020B0503020204020204" charset="-122"/>
                <a:ea typeface="微软雅黑" panose="020B0503020204020204" charset="-122"/>
                <a:cs typeface="微软雅黑" panose="020B0503020204020204" charset="-122"/>
              </a:rPr>
              <a:t>VoT</a:t>
            </a:r>
            <a:r>
              <a:rPr lang="zh-CN" altLang="en-US">
                <a:latin typeface="微软雅黑" panose="020B0503020204020204" charset="-122"/>
                <a:ea typeface="微软雅黑" panose="020B0503020204020204" charset="-122"/>
                <a:cs typeface="微软雅黑" panose="020B0503020204020204" charset="-122"/>
              </a:rPr>
              <a:t>采用零样本提示法（不提供任何示例）</a:t>
            </a:r>
            <a:endParaRPr lang="zh-CN" altLang="en-US">
              <a:latin typeface="微软雅黑" panose="020B0503020204020204" charset="-122"/>
              <a:ea typeface="微软雅黑" panose="020B0503020204020204" charset="-122"/>
              <a:cs typeface="微软雅黑" panose="020B0503020204020204" charset="-122"/>
            </a:endParaRPr>
          </a:p>
        </p:txBody>
      </p:sp>
      <p:sp>
        <p:nvSpPr>
          <p:cNvPr id="10" name="文本框 9"/>
          <p:cNvSpPr txBox="1"/>
          <p:nvPr/>
        </p:nvSpPr>
        <p:spPr>
          <a:xfrm>
            <a:off x="2703830" y="6222365"/>
            <a:ext cx="4064000" cy="434975"/>
          </a:xfrm>
          <a:prstGeom prst="rect">
            <a:avLst/>
          </a:prstGeom>
          <a:noFill/>
        </p:spPr>
        <p:txBody>
          <a:bodyPr wrap="square" bIns="71755" rtlCol="0" anchor="t">
            <a:spAutoFit/>
          </a:bodyPr>
          <a:p>
            <a:pPr indent="0" fontAlgn="auto">
              <a:lnSpc>
                <a:spcPct val="115000"/>
              </a:lnSpc>
              <a:spcAft>
                <a:spcPts val="600"/>
              </a:spcAft>
            </a:pPr>
            <a:r>
              <a:rPr lang="zh-CN" altLang="en-US" b="1">
                <a:solidFill>
                  <a:srgbClr val="FF0000"/>
                </a:solidFill>
                <a:latin typeface="微软雅黑" panose="020B0503020204020204" charset="-122"/>
                <a:ea typeface="微软雅黑" panose="020B0503020204020204" charset="-122"/>
                <a:cs typeface="微软雅黑" panose="020B0503020204020204" charset="-122"/>
              </a:rPr>
              <a:t>在每一步推理后可视化当前状态！</a:t>
            </a:r>
            <a:endParaRPr lang="zh-CN" altLang="en-US" b="1">
              <a:solidFill>
                <a:srgbClr val="FF0000"/>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med" p14:dur="699">
        <p:wipe dir="r"/>
      </p:transition>
    </mc:Choice>
    <mc:Fallback>
      <p:transition spd="med">
        <p:wipe dir="r"/>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635" y="0"/>
            <a:ext cx="3517200" cy="685800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p:nvSpPr>
        <p:spPr>
          <a:xfrm>
            <a:off x="1551305" y="1284605"/>
            <a:ext cx="9866630" cy="4703445"/>
          </a:xfrm>
          <a:prstGeom prst="roundRect">
            <a:avLst>
              <a:gd name="adj" fmla="val 4273"/>
            </a:avLst>
          </a:prstGeom>
          <a:solidFill>
            <a:schemeClr val="bg1"/>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2" name="组合 1"/>
          <p:cNvGrpSpPr/>
          <p:nvPr/>
        </p:nvGrpSpPr>
        <p:grpSpPr>
          <a:xfrm>
            <a:off x="2435225" y="2599055"/>
            <a:ext cx="3660140" cy="1659890"/>
            <a:chOff x="3835" y="3808"/>
            <a:chExt cx="5764" cy="2614"/>
          </a:xfrm>
        </p:grpSpPr>
        <p:sp>
          <p:nvSpPr>
            <p:cNvPr id="6" name="文本框 5"/>
            <p:cNvSpPr txBox="1"/>
            <p:nvPr>
              <p:custDataLst>
                <p:tags r:id="rId1"/>
              </p:custDataLst>
            </p:nvPr>
          </p:nvSpPr>
          <p:spPr>
            <a:xfrm>
              <a:off x="3835" y="4824"/>
              <a:ext cx="5432" cy="1598"/>
            </a:xfrm>
            <a:prstGeom prst="rect">
              <a:avLst/>
            </a:prstGeom>
            <a:noFill/>
          </p:spPr>
          <p:txBody>
            <a:bodyPr wrap="square" rtlCol="0">
              <a:spAutoFit/>
            </a:bodyPr>
            <a:p>
              <a:r>
                <a:rPr lang="zh-CN" altLang="en-US" sz="6000" b="1" dirty="0">
                  <a:solidFill>
                    <a:srgbClr val="2F5597"/>
                  </a:solidFill>
                  <a:latin typeface="微软雅黑" panose="020B0503020204020204" charset="-122"/>
                  <a:ea typeface="微软雅黑" panose="020B0503020204020204" charset="-122"/>
                  <a:sym typeface="+mn-ea"/>
                </a:rPr>
                <a:t>方法</a:t>
              </a:r>
              <a:endParaRPr lang="zh-CN" altLang="en-US" sz="6000" b="1" dirty="0">
                <a:solidFill>
                  <a:srgbClr val="2F5597"/>
                </a:solidFill>
                <a:latin typeface="微软雅黑" panose="020B0503020204020204" charset="-122"/>
                <a:ea typeface="微软雅黑" panose="020B0503020204020204" charset="-122"/>
              </a:endParaRPr>
            </a:p>
          </p:txBody>
        </p:sp>
        <p:sp>
          <p:nvSpPr>
            <p:cNvPr id="7" name="文本框 6"/>
            <p:cNvSpPr txBox="1"/>
            <p:nvPr>
              <p:custDataLst>
                <p:tags r:id="rId2"/>
              </p:custDataLst>
            </p:nvPr>
          </p:nvSpPr>
          <p:spPr>
            <a:xfrm>
              <a:off x="3835" y="3808"/>
              <a:ext cx="5764" cy="1016"/>
            </a:xfrm>
            <a:prstGeom prst="rect">
              <a:avLst/>
            </a:prstGeom>
            <a:noFill/>
          </p:spPr>
          <p:txBody>
            <a:bodyPr wrap="square" rtlCol="0" anchor="t">
              <a:spAutoFit/>
            </a:bodyPr>
            <a:p>
              <a:r>
                <a:rPr lang="en-US" altLang="zh-CN" sz="3600" b="1" dirty="0">
                  <a:solidFill>
                    <a:srgbClr val="2F5597"/>
                  </a:solidFill>
                  <a:latin typeface="Arial Black" panose="020B0A04020102020204" charset="0"/>
                  <a:ea typeface="微软雅黑" panose="020B0503020204020204" charset="-122"/>
                  <a:cs typeface="Arial Black" panose="020B0A04020102020204" charset="0"/>
                  <a:sym typeface="+mn-ea"/>
                </a:rPr>
                <a:t>Method</a:t>
              </a:r>
              <a:endParaRPr lang="en-US" altLang="zh-CN" sz="3600" b="1" dirty="0">
                <a:solidFill>
                  <a:srgbClr val="2F5597"/>
                </a:solidFill>
                <a:latin typeface="Arial Black" panose="020B0A04020102020204" charset="0"/>
                <a:ea typeface="微软雅黑" panose="020B0503020204020204" charset="-122"/>
                <a:cs typeface="Arial Black" panose="020B0A04020102020204" charset="0"/>
                <a:sym typeface="+mn-ea"/>
              </a:endParaRPr>
            </a:p>
          </p:txBody>
        </p:sp>
      </p:grpSp>
      <p:grpSp>
        <p:nvGrpSpPr>
          <p:cNvPr id="3" name="组合 2"/>
          <p:cNvGrpSpPr/>
          <p:nvPr/>
        </p:nvGrpSpPr>
        <p:grpSpPr>
          <a:xfrm>
            <a:off x="1804035" y="306705"/>
            <a:ext cx="9727565" cy="586105"/>
            <a:chOff x="2177" y="488"/>
            <a:chExt cx="15319" cy="923"/>
          </a:xfrm>
        </p:grpSpPr>
        <p:sp>
          <p:nvSpPr>
            <p:cNvPr id="4" name="矩形 3"/>
            <p:cNvSpPr/>
            <p:nvPr>
              <p:custDataLst>
                <p:tags r:id="rId3"/>
              </p:custDataLst>
            </p:nvPr>
          </p:nvSpPr>
          <p:spPr>
            <a:xfrm>
              <a:off x="2177" y="931"/>
              <a:ext cx="15319" cy="434"/>
            </a:xfrm>
            <a:prstGeom prst="rect">
              <a:avLst/>
            </a:prstGeom>
          </p:spPr>
          <p:txBody>
            <a:bodyPr wrap="square">
              <a:spAutoFit/>
            </a:bodyPr>
            <a:p>
              <a:pPr lvl="0" algn="r">
                <a:buClrTx/>
                <a:buSzTx/>
                <a:buFontTx/>
              </a:pPr>
              <a:r>
                <a:rPr lang="en-US" altLang="zh-CN" sz="1200" b="1" dirty="0">
                  <a:solidFill>
                    <a:srgbClr val="2F5597"/>
                  </a:solidFill>
                  <a:latin typeface="微软雅黑" panose="020B0503020204020204" charset="-122"/>
                  <a:ea typeface="微软雅黑" panose="020B0503020204020204" charset="-122"/>
                  <a:sym typeface="+mn-ea"/>
                </a:rPr>
                <a:t>Mind’s Eye of LLMs: Visualization-of-Thought Elicits Spatial Reasoning in Large Language Models</a:t>
              </a:r>
              <a:endParaRPr lang="en-US" altLang="zh-CN" sz="1200" b="1" dirty="0">
                <a:solidFill>
                  <a:srgbClr val="2F5597"/>
                </a:solidFill>
                <a:latin typeface="微软雅黑" panose="020B0503020204020204" charset="-122"/>
                <a:ea typeface="微软雅黑" panose="020B0503020204020204" charset="-122"/>
                <a:cs typeface="Arial" panose="020B0604020202020204" pitchFamily="34" charset="0"/>
                <a:sym typeface="+mn-ea"/>
              </a:endParaRPr>
            </a:p>
          </p:txBody>
        </p:sp>
        <p:sp>
          <p:nvSpPr>
            <p:cNvPr id="40" name="文本框 39"/>
            <p:cNvSpPr txBox="1"/>
            <p:nvPr>
              <p:custDataLst>
                <p:tags r:id="rId4"/>
              </p:custDataLst>
            </p:nvPr>
          </p:nvSpPr>
          <p:spPr>
            <a:xfrm>
              <a:off x="3264" y="488"/>
              <a:ext cx="14232" cy="923"/>
            </a:xfrm>
            <a:prstGeom prst="rect">
              <a:avLst/>
            </a:prstGeom>
            <a:noFill/>
          </p:spPr>
          <p:txBody>
            <a:bodyPr wrap="square" rtlCol="0" anchor="t">
              <a:spAutoFit/>
            </a:bodyPr>
            <a:p>
              <a:pPr indent="0" algn="r" fontAlgn="auto">
                <a:lnSpc>
                  <a:spcPct val="115000"/>
                </a:lnSpc>
              </a:pPr>
              <a:r>
                <a:rPr lang="zh-CN" sz="1400" b="1" dirty="0">
                  <a:solidFill>
                    <a:srgbClr val="2F5597"/>
                  </a:solidFill>
                  <a:latin typeface="+mj-ea"/>
                  <a:ea typeface="+mj-ea"/>
                  <a:sym typeface="+mn-ea"/>
                </a:rPr>
                <a:t>LLMs的心灵之眼：VoT激发LLMs的空间推理能力</a:t>
              </a:r>
              <a:endParaRPr lang="zh-CN" sz="1400" b="1" dirty="0">
                <a:solidFill>
                  <a:srgbClr val="2F5597"/>
                </a:solidFill>
                <a:latin typeface="+mj-ea"/>
                <a:ea typeface="+mj-ea"/>
                <a:sym typeface="+mn-ea"/>
              </a:endParaRPr>
            </a:p>
            <a:p>
              <a:pPr indent="0" algn="r" fontAlgn="auto">
                <a:lnSpc>
                  <a:spcPct val="115000"/>
                </a:lnSpc>
              </a:pPr>
              <a:endParaRPr sz="1400" b="1" dirty="0">
                <a:solidFill>
                  <a:srgbClr val="2F5597"/>
                </a:solidFill>
                <a:latin typeface="+mj-ea"/>
                <a:ea typeface="+mj-ea"/>
                <a:sym typeface="+mn-ea"/>
              </a:endParaRPr>
            </a:p>
          </p:txBody>
        </p:sp>
      </p:grpSp>
    </p:spTree>
  </p:cSld>
  <p:clrMapOvr>
    <a:masterClrMapping/>
  </p:clrMapOvr>
  <mc:AlternateContent xmlns:mc="http://schemas.openxmlformats.org/markup-compatibility/2006">
    <mc:Choice xmlns:p14="http://schemas.microsoft.com/office/powerpoint/2010/main" Requires="p14">
      <p:transition p14:dur="500">
        <p:wipe dir="r"/>
      </p:transition>
    </mc:Choice>
    <mc:Fallback>
      <p:transition>
        <p:wipe dir="r"/>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676275" y="1246505"/>
            <a:ext cx="4656455" cy="398780"/>
          </a:xfrm>
          <a:prstGeom prst="rect">
            <a:avLst/>
          </a:prstGeom>
          <a:noFill/>
          <a:extLst>
            <a:ext uri="{909E8E84-426E-40DD-AFC4-6F175D3DCCD1}">
              <a14:hiddenFill xmlns:a14="http://schemas.microsoft.com/office/drawing/2010/main">
                <a:solidFill>
                  <a:schemeClr val="bg1"/>
                </a:solidFill>
              </a14:hiddenFill>
            </a:ext>
          </a:extLst>
        </p:spPr>
        <p:txBody>
          <a:bodyPr wrap="square" rIns="0" rtlCol="0">
            <a:spAutoFit/>
          </a:bodyPr>
          <a:p>
            <a:r>
              <a:rPr lang="zh-CN" sz="2000" b="1">
                <a:solidFill>
                  <a:srgbClr val="2F5597"/>
                </a:solidFill>
                <a:latin typeface="微软雅黑" panose="020B0503020204020204" charset="-122"/>
                <a:ea typeface="微软雅黑" panose="020B0503020204020204" charset="-122"/>
                <a:cs typeface="+mn-ea"/>
              </a:rPr>
              <a:t>评估</a:t>
            </a:r>
            <a:r>
              <a:rPr lang="en-US" altLang="zh-CN" sz="2000" b="1">
                <a:solidFill>
                  <a:srgbClr val="2F5597"/>
                </a:solidFill>
                <a:latin typeface="微软雅黑" panose="020B0503020204020204" charset="-122"/>
                <a:ea typeface="微软雅黑" panose="020B0503020204020204" charset="-122"/>
                <a:cs typeface="+mn-ea"/>
              </a:rPr>
              <a:t>VoT</a:t>
            </a:r>
            <a:r>
              <a:rPr lang="zh-CN" altLang="en-US" sz="2000" b="1">
                <a:solidFill>
                  <a:srgbClr val="2F5597"/>
                </a:solidFill>
                <a:latin typeface="微软雅黑" panose="020B0503020204020204" charset="-122"/>
                <a:ea typeface="微软雅黑" panose="020B0503020204020204" charset="-122"/>
                <a:cs typeface="+mn-ea"/>
              </a:rPr>
              <a:t>在空间推理中的有效性</a:t>
            </a:r>
            <a:endParaRPr lang="zh-CN" altLang="en-US" sz="2000" b="1">
              <a:solidFill>
                <a:srgbClr val="2F5597"/>
              </a:solidFill>
              <a:latin typeface="微软雅黑" panose="020B0503020204020204" charset="-122"/>
              <a:ea typeface="微软雅黑" panose="020B0503020204020204" charset="-122"/>
              <a:cs typeface="+mn-ea"/>
            </a:endParaRPr>
          </a:p>
        </p:txBody>
      </p:sp>
      <p:sp>
        <p:nvSpPr>
          <p:cNvPr id="18" name="文本框 17"/>
          <p:cNvSpPr txBox="1"/>
          <p:nvPr>
            <p:custDataLst>
              <p:tags r:id="rId2"/>
            </p:custDataLst>
          </p:nvPr>
        </p:nvSpPr>
        <p:spPr>
          <a:xfrm>
            <a:off x="1410970" y="426720"/>
            <a:ext cx="3586480" cy="460375"/>
          </a:xfrm>
          <a:prstGeom prst="rect">
            <a:avLst/>
          </a:prstGeom>
          <a:noFill/>
        </p:spPr>
        <p:txBody>
          <a:bodyPr wrap="square" rtlCol="0">
            <a:spAutoFit/>
          </a:bodyPr>
          <a:p>
            <a:r>
              <a:rPr lang="zh-CN" altLang="en-US" sz="2400" b="1" dirty="0">
                <a:solidFill>
                  <a:srgbClr val="2F5597"/>
                </a:solidFill>
                <a:latin typeface="微软雅黑" panose="020B0503020204020204" charset="-122"/>
                <a:ea typeface="微软雅黑" panose="020B0503020204020204" charset="-122"/>
              </a:rPr>
              <a:t>方法</a:t>
            </a:r>
            <a:endParaRPr lang="zh-CN" altLang="en-US" sz="2400" b="1" dirty="0">
              <a:solidFill>
                <a:srgbClr val="2F5597"/>
              </a:solidFill>
              <a:latin typeface="微软雅黑" panose="020B0503020204020204" charset="-122"/>
              <a:ea typeface="微软雅黑" panose="020B0503020204020204" charset="-122"/>
            </a:endParaRPr>
          </a:p>
        </p:txBody>
      </p:sp>
      <p:grpSp>
        <p:nvGrpSpPr>
          <p:cNvPr id="4" name="组合 3"/>
          <p:cNvGrpSpPr/>
          <p:nvPr/>
        </p:nvGrpSpPr>
        <p:grpSpPr>
          <a:xfrm rot="0">
            <a:off x="676275" y="330200"/>
            <a:ext cx="10761345" cy="701040"/>
            <a:chOff x="1065" y="520"/>
            <a:chExt cx="16947" cy="1104"/>
          </a:xfrm>
        </p:grpSpPr>
        <p:cxnSp>
          <p:nvCxnSpPr>
            <p:cNvPr id="5" name="直接连接符 4"/>
            <p:cNvCxnSpPr/>
            <p:nvPr>
              <p:custDataLst>
                <p:tags r:id="rId3"/>
              </p:custDataLst>
            </p:nvPr>
          </p:nvCxnSpPr>
          <p:spPr>
            <a:xfrm flipV="1">
              <a:off x="1232" y="1513"/>
              <a:ext cx="16781" cy="0"/>
            </a:xfrm>
            <a:prstGeom prst="line">
              <a:avLst/>
            </a:prstGeom>
            <a:ln w="19050">
              <a:solidFill>
                <a:srgbClr val="2F5597"/>
              </a:solidFill>
            </a:ln>
          </p:spPr>
          <p:style>
            <a:lnRef idx="1">
              <a:schemeClr val="accent1"/>
            </a:lnRef>
            <a:fillRef idx="0">
              <a:schemeClr val="accent1"/>
            </a:fillRef>
            <a:effectRef idx="0">
              <a:schemeClr val="accent1"/>
            </a:effectRef>
            <a:fontRef idx="minor">
              <a:schemeClr val="tx1"/>
            </a:fontRef>
          </p:style>
        </p:cxnSp>
        <p:pic>
          <p:nvPicPr>
            <p:cNvPr id="6" name="图形 40" descr="教室"/>
            <p:cNvPicPr>
              <a:picLocks noChangeAspect="1"/>
            </p:cNvPicPr>
            <p:nvPr>
              <p:custDataLst>
                <p:tags r:id="rId4"/>
              </p:custDataLst>
            </p:nvPr>
          </p:nvPicPr>
          <p:blipFill>
            <a:blip r:embed="rId5">
              <a:extLst>
                <a:ext uri="{28A0092B-C50C-407E-A947-70E740481C1C}">
                  <a14:useLocalDpi xmlns:a14="http://schemas.microsoft.com/office/drawing/2010/main" val="0"/>
                </a:ext>
              </a:extLst>
            </a:blip>
            <a:stretch>
              <a:fillRect/>
            </a:stretch>
          </p:blipFill>
          <p:spPr>
            <a:xfrm>
              <a:off x="1065" y="520"/>
              <a:ext cx="1104" cy="1104"/>
            </a:xfrm>
            <a:prstGeom prst="rect">
              <a:avLst/>
            </a:prstGeom>
          </p:spPr>
        </p:pic>
      </p:grpSp>
      <p:grpSp>
        <p:nvGrpSpPr>
          <p:cNvPr id="35" name="组合 34"/>
          <p:cNvGrpSpPr/>
          <p:nvPr/>
        </p:nvGrpSpPr>
        <p:grpSpPr>
          <a:xfrm>
            <a:off x="1804035" y="306705"/>
            <a:ext cx="9727565" cy="586105"/>
            <a:chOff x="2177" y="488"/>
            <a:chExt cx="15319" cy="923"/>
          </a:xfrm>
        </p:grpSpPr>
        <p:sp>
          <p:nvSpPr>
            <p:cNvPr id="36" name="矩形 35"/>
            <p:cNvSpPr/>
            <p:nvPr>
              <p:custDataLst>
                <p:tags r:id="rId6"/>
              </p:custDataLst>
            </p:nvPr>
          </p:nvSpPr>
          <p:spPr>
            <a:xfrm>
              <a:off x="2177" y="931"/>
              <a:ext cx="15319" cy="434"/>
            </a:xfrm>
            <a:prstGeom prst="rect">
              <a:avLst/>
            </a:prstGeom>
          </p:spPr>
          <p:txBody>
            <a:bodyPr wrap="square">
              <a:spAutoFit/>
            </a:bodyPr>
            <a:p>
              <a:pPr lvl="0" algn="r">
                <a:buClrTx/>
                <a:buSzTx/>
                <a:buFontTx/>
              </a:pPr>
              <a:r>
                <a:rPr lang="en-US" altLang="zh-CN" sz="1200" b="1" dirty="0">
                  <a:solidFill>
                    <a:srgbClr val="2F5597"/>
                  </a:solidFill>
                  <a:latin typeface="微软雅黑" panose="020B0503020204020204" charset="-122"/>
                  <a:ea typeface="微软雅黑" panose="020B0503020204020204" charset="-122"/>
                  <a:sym typeface="+mn-ea"/>
                </a:rPr>
                <a:t>Mind’s Eye of LLMs: Visualization-of-Thought Elicits Spatial Reasoning in Large Language Models</a:t>
              </a:r>
              <a:endParaRPr lang="en-US" altLang="zh-CN" sz="1200" b="1" dirty="0">
                <a:solidFill>
                  <a:srgbClr val="2F5597"/>
                </a:solidFill>
                <a:latin typeface="微软雅黑" panose="020B0503020204020204" charset="-122"/>
                <a:ea typeface="微软雅黑" panose="020B0503020204020204" charset="-122"/>
                <a:cs typeface="Arial" panose="020B0604020202020204" pitchFamily="34" charset="0"/>
                <a:sym typeface="+mn-ea"/>
              </a:endParaRPr>
            </a:p>
          </p:txBody>
        </p:sp>
        <p:sp>
          <p:nvSpPr>
            <p:cNvPr id="40" name="文本框 39"/>
            <p:cNvSpPr txBox="1"/>
            <p:nvPr>
              <p:custDataLst>
                <p:tags r:id="rId7"/>
              </p:custDataLst>
            </p:nvPr>
          </p:nvSpPr>
          <p:spPr>
            <a:xfrm>
              <a:off x="3264" y="488"/>
              <a:ext cx="14232" cy="923"/>
            </a:xfrm>
            <a:prstGeom prst="rect">
              <a:avLst/>
            </a:prstGeom>
            <a:noFill/>
          </p:spPr>
          <p:txBody>
            <a:bodyPr wrap="square" rtlCol="0" anchor="t">
              <a:spAutoFit/>
            </a:bodyPr>
            <a:p>
              <a:pPr indent="0" algn="r" fontAlgn="auto">
                <a:lnSpc>
                  <a:spcPct val="115000"/>
                </a:lnSpc>
              </a:pPr>
              <a:r>
                <a:rPr lang="zh-CN" sz="1400" b="1" dirty="0">
                  <a:solidFill>
                    <a:srgbClr val="2F5597"/>
                  </a:solidFill>
                  <a:latin typeface="+mj-ea"/>
                  <a:ea typeface="+mj-ea"/>
                  <a:sym typeface="+mn-ea"/>
                </a:rPr>
                <a:t>LLMs的心灵之眼：VoT激发LLMs的空间推理能力</a:t>
              </a:r>
              <a:endParaRPr lang="zh-CN" sz="1400" b="1" dirty="0">
                <a:solidFill>
                  <a:srgbClr val="2F5597"/>
                </a:solidFill>
                <a:latin typeface="+mj-ea"/>
                <a:ea typeface="+mj-ea"/>
                <a:sym typeface="+mn-ea"/>
              </a:endParaRPr>
            </a:p>
            <a:p>
              <a:pPr indent="0" algn="r" fontAlgn="auto">
                <a:lnSpc>
                  <a:spcPct val="115000"/>
                </a:lnSpc>
              </a:pPr>
              <a:endParaRPr sz="1400" b="1" dirty="0">
                <a:solidFill>
                  <a:srgbClr val="2F5597"/>
                </a:solidFill>
                <a:latin typeface="+mj-ea"/>
                <a:ea typeface="+mj-ea"/>
                <a:sym typeface="+mn-ea"/>
              </a:endParaRPr>
            </a:p>
          </p:txBody>
        </p:sp>
      </p:grpSp>
      <p:sp>
        <p:nvSpPr>
          <p:cNvPr id="2" name="文本框 1"/>
          <p:cNvSpPr txBox="1"/>
          <p:nvPr/>
        </p:nvSpPr>
        <p:spPr>
          <a:xfrm>
            <a:off x="746125" y="1776095"/>
            <a:ext cx="6195060" cy="434975"/>
          </a:xfrm>
          <a:prstGeom prst="rect">
            <a:avLst/>
          </a:prstGeom>
          <a:noFill/>
        </p:spPr>
        <p:txBody>
          <a:bodyPr wrap="square" bIns="71755" rtlCol="0" anchor="t">
            <a:spAutoFit/>
          </a:bodyPr>
          <a:p>
            <a:pPr indent="0" fontAlgn="auto">
              <a:lnSpc>
                <a:spcPct val="115000"/>
              </a:lnSpc>
              <a:spcAft>
                <a:spcPts val="600"/>
              </a:spcAft>
            </a:pPr>
            <a:r>
              <a:rPr lang="zh-CN" altLang="en-US">
                <a:latin typeface="微软雅黑" panose="020B0503020204020204" charset="-122"/>
                <a:ea typeface="微软雅黑" panose="020B0503020204020204" charset="-122"/>
                <a:cs typeface="微软雅黑" panose="020B0503020204020204" charset="-122"/>
                <a:sym typeface="+mn-ea"/>
              </a:rPr>
              <a:t>三个任务：视觉导航、视觉拼图、</a:t>
            </a:r>
            <a:r>
              <a:rPr lang="zh-CN" altLang="en-US">
                <a:latin typeface="微软雅黑" panose="020B0503020204020204" charset="-122"/>
                <a:ea typeface="微软雅黑" panose="020B0503020204020204" charset="-122"/>
                <a:cs typeface="微软雅黑" panose="020B0503020204020204" charset="-122"/>
              </a:rPr>
              <a:t>自然语言导航</a:t>
            </a:r>
            <a:endParaRPr lang="zh-CN" altLang="en-US">
              <a:latin typeface="微软雅黑" panose="020B0503020204020204" charset="-122"/>
              <a:ea typeface="微软雅黑" panose="020B0503020204020204" charset="-122"/>
              <a:cs typeface="微软雅黑" panose="020B0503020204020204" charset="-122"/>
            </a:endParaRPr>
          </a:p>
        </p:txBody>
      </p:sp>
      <p:pic>
        <p:nvPicPr>
          <p:cNvPr id="7" name="图片 6"/>
          <p:cNvPicPr>
            <a:picLocks noChangeAspect="1"/>
          </p:cNvPicPr>
          <p:nvPr/>
        </p:nvPicPr>
        <p:blipFill>
          <a:blip r:embed="rId8"/>
          <a:stretch>
            <a:fillRect/>
          </a:stretch>
        </p:blipFill>
        <p:spPr>
          <a:xfrm>
            <a:off x="514985" y="2341880"/>
            <a:ext cx="11132820" cy="2894330"/>
          </a:xfrm>
          <a:prstGeom prst="rect">
            <a:avLst/>
          </a:prstGeom>
        </p:spPr>
      </p:pic>
      <p:sp>
        <p:nvSpPr>
          <p:cNvPr id="9" name="文本框 8"/>
          <p:cNvSpPr txBox="1"/>
          <p:nvPr/>
        </p:nvSpPr>
        <p:spPr>
          <a:xfrm>
            <a:off x="1254760" y="5715000"/>
            <a:ext cx="7245350" cy="753110"/>
          </a:xfrm>
          <a:prstGeom prst="rect">
            <a:avLst/>
          </a:prstGeom>
          <a:noFill/>
        </p:spPr>
        <p:txBody>
          <a:bodyPr wrap="square" bIns="71755" rtlCol="0" anchor="t">
            <a:spAutoFit/>
          </a:bodyPr>
          <a:p>
            <a:pPr indent="0" fontAlgn="auto">
              <a:lnSpc>
                <a:spcPct val="115000"/>
              </a:lnSpc>
              <a:spcAft>
                <a:spcPts val="600"/>
              </a:spcAft>
            </a:pPr>
            <a:r>
              <a:rPr lang="zh-CN" altLang="en-US">
                <a:latin typeface="微软雅黑" panose="020B0503020204020204" charset="-122"/>
                <a:ea typeface="微软雅黑" panose="020B0503020204020204" charset="-122"/>
                <a:cs typeface="微软雅黑" panose="020B0503020204020204" charset="-122"/>
              </a:rPr>
              <a:t>开发</a:t>
            </a:r>
            <a:r>
              <a:rPr lang="en-US" altLang="zh-CN">
                <a:latin typeface="微软雅黑" panose="020B0503020204020204" charset="-122"/>
                <a:ea typeface="微软雅黑" panose="020B0503020204020204" charset="-122"/>
                <a:cs typeface="微软雅黑" panose="020B0503020204020204" charset="-122"/>
              </a:rPr>
              <a:t>"</a:t>
            </a:r>
            <a:r>
              <a:rPr lang="zh-CN" altLang="en-US">
                <a:latin typeface="微软雅黑" panose="020B0503020204020204" charset="-122"/>
                <a:ea typeface="微软雅黑" panose="020B0503020204020204" charset="-122"/>
                <a:cs typeface="微软雅黑" panose="020B0503020204020204" charset="-122"/>
              </a:rPr>
              <a:t>视觉导航</a:t>
            </a:r>
            <a:r>
              <a:rPr lang="en-US" altLang="zh-CN">
                <a:latin typeface="微软雅黑" panose="020B0503020204020204" charset="-122"/>
                <a:ea typeface="微软雅黑" panose="020B0503020204020204" charset="-122"/>
                <a:cs typeface="微软雅黑" panose="020B0503020204020204" charset="-122"/>
              </a:rPr>
              <a:t>"</a:t>
            </a:r>
            <a:r>
              <a:rPr lang="zh-CN" altLang="en-US">
                <a:latin typeface="微软雅黑" panose="020B0503020204020204" charset="-122"/>
                <a:ea typeface="微软雅黑" panose="020B0503020204020204" charset="-122"/>
                <a:cs typeface="微软雅黑" panose="020B0503020204020204" charset="-122"/>
              </a:rPr>
              <a:t>和</a:t>
            </a:r>
            <a:r>
              <a:rPr lang="en-US" altLang="zh-CN">
                <a:latin typeface="微软雅黑" panose="020B0503020204020204" charset="-122"/>
                <a:ea typeface="微软雅黑" panose="020B0503020204020204" charset="-122"/>
                <a:cs typeface="微软雅黑" panose="020B0503020204020204" charset="-122"/>
              </a:rPr>
              <a:t>"</a:t>
            </a:r>
            <a:r>
              <a:rPr lang="zh-CN" altLang="en-US">
                <a:latin typeface="微软雅黑" panose="020B0503020204020204" charset="-122"/>
                <a:ea typeface="微软雅黑" panose="020B0503020204020204" charset="-122"/>
                <a:cs typeface="微软雅黑" panose="020B0503020204020204" charset="-122"/>
              </a:rPr>
              <a:t>视觉拼图</a:t>
            </a:r>
            <a:r>
              <a:rPr lang="en-US" altLang="zh-CN">
                <a:latin typeface="微软雅黑" panose="020B0503020204020204" charset="-122"/>
                <a:ea typeface="微软雅黑" panose="020B0503020204020204" charset="-122"/>
                <a:cs typeface="微软雅黑" panose="020B0503020204020204" charset="-122"/>
              </a:rPr>
              <a:t>"</a:t>
            </a:r>
            <a:r>
              <a:rPr lang="zh-CN" altLang="en-US">
                <a:latin typeface="微软雅黑" panose="020B0503020204020204" charset="-122"/>
                <a:ea typeface="微软雅黑" panose="020B0503020204020204" charset="-122"/>
                <a:cs typeface="微软雅黑" panose="020B0503020204020204" charset="-122"/>
              </a:rPr>
              <a:t>任务及合成数据集，</a:t>
            </a:r>
            <a:r>
              <a:rPr lang="zh-CN" altLang="en-US">
                <a:latin typeface="微软雅黑" panose="020B0503020204020204" charset="-122"/>
                <a:ea typeface="微软雅黑" panose="020B0503020204020204" charset="-122"/>
                <a:cs typeface="微软雅黑" panose="020B0503020204020204" charset="-122"/>
                <a:sym typeface="+mn-ea"/>
              </a:rPr>
              <a:t>特殊字符构建的二维网格世界</a:t>
            </a:r>
            <a:r>
              <a:rPr lang="zh-CN" altLang="en-US">
                <a:latin typeface="微软雅黑" panose="020B0503020204020204" charset="-122"/>
                <a:ea typeface="微软雅黑" panose="020B0503020204020204" charset="-122"/>
                <a:cs typeface="微软雅黑" panose="020B0503020204020204" charset="-122"/>
              </a:rPr>
              <a:t>模拟</a:t>
            </a:r>
            <a:r>
              <a:rPr lang="zh-CN" altLang="en-US" b="1">
                <a:latin typeface="微软雅黑" panose="020B0503020204020204" charset="-122"/>
                <a:ea typeface="微软雅黑" panose="020B0503020204020204" charset="-122"/>
                <a:cs typeface="微软雅黑" panose="020B0503020204020204" charset="-122"/>
              </a:rPr>
              <a:t>多感官输入</a:t>
            </a:r>
            <a:r>
              <a:rPr lang="zh-CN" altLang="en-US">
                <a:latin typeface="微软雅黑" panose="020B0503020204020204" charset="-122"/>
                <a:ea typeface="微软雅黑" panose="020B0503020204020204" charset="-122"/>
                <a:cs typeface="微软雅黑" panose="020B0503020204020204" charset="-122"/>
              </a:rPr>
              <a:t>并支持</a:t>
            </a:r>
            <a:r>
              <a:rPr lang="zh-CN" altLang="en-US" b="1">
                <a:latin typeface="微软雅黑" panose="020B0503020204020204" charset="-122"/>
                <a:ea typeface="微软雅黑" panose="020B0503020204020204" charset="-122"/>
                <a:cs typeface="微软雅黑" panose="020B0503020204020204" charset="-122"/>
              </a:rPr>
              <a:t>多难度级别</a:t>
            </a:r>
            <a:r>
              <a:rPr lang="zh-CN" altLang="en-US">
                <a:latin typeface="微软雅黑" panose="020B0503020204020204" charset="-122"/>
                <a:ea typeface="微软雅黑" panose="020B0503020204020204" charset="-122"/>
                <a:cs typeface="微软雅黑" panose="020B0503020204020204" charset="-122"/>
              </a:rPr>
              <a:t>测试</a:t>
            </a:r>
            <a:endParaRPr lang="zh-CN" altLang="en-US">
              <a:latin typeface="微软雅黑" panose="020B0503020204020204" charset="-122"/>
              <a:ea typeface="微软雅黑" panose="020B0503020204020204" charset="-122"/>
              <a:cs typeface="微软雅黑" panose="020B0503020204020204" charset="-122"/>
            </a:endParaRPr>
          </a:p>
        </p:txBody>
      </p:sp>
      <p:sp>
        <p:nvSpPr>
          <p:cNvPr id="16" name="左大括号 15"/>
          <p:cNvSpPr/>
          <p:nvPr/>
        </p:nvSpPr>
        <p:spPr>
          <a:xfrm rot="16200000">
            <a:off x="3723640" y="4384675"/>
            <a:ext cx="422275" cy="2125345"/>
          </a:xfrm>
          <a:prstGeom prst="leftBrace">
            <a:avLst/>
          </a:prstGeom>
          <a:ln>
            <a:solidFill>
              <a:srgbClr val="2F5597"/>
            </a:solidFill>
            <a:tailEnd type="none"/>
          </a:ln>
        </p:spPr>
        <p:style>
          <a:lnRef idx="2">
            <a:schemeClr val="accent1"/>
          </a:lnRef>
          <a:fillRef idx="0">
            <a:srgbClr val="FFFFFF"/>
          </a:fillRef>
          <a:effectRef idx="0">
            <a:srgbClr val="FFFFFF"/>
          </a:effectRef>
          <a:fontRef idx="minor">
            <a:schemeClr val="tx1"/>
          </a:fontRef>
        </p:style>
        <p:txBody>
          <a:bodyPr/>
          <a:p>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699">
        <p:wipe dir="r"/>
      </p:transition>
    </mc:Choice>
    <mc:Fallback>
      <p:transition spd="med">
        <p:wipe dir="r"/>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custDataLst>
              <p:tags r:id="rId1"/>
            </p:custDataLst>
          </p:nvPr>
        </p:nvSpPr>
        <p:spPr>
          <a:xfrm>
            <a:off x="1410970" y="426720"/>
            <a:ext cx="3586480" cy="460375"/>
          </a:xfrm>
          <a:prstGeom prst="rect">
            <a:avLst/>
          </a:prstGeom>
          <a:noFill/>
        </p:spPr>
        <p:txBody>
          <a:bodyPr wrap="square" rtlCol="0">
            <a:spAutoFit/>
          </a:bodyPr>
          <a:p>
            <a:r>
              <a:rPr lang="zh-CN" altLang="en-US" sz="2400" b="1" dirty="0">
                <a:solidFill>
                  <a:srgbClr val="2F5597"/>
                </a:solidFill>
                <a:latin typeface="微软雅黑" panose="020B0503020204020204" charset="-122"/>
                <a:ea typeface="微软雅黑" panose="020B0503020204020204" charset="-122"/>
              </a:rPr>
              <a:t>背景</a:t>
            </a:r>
            <a:endParaRPr lang="zh-CN" altLang="en-US" sz="2400" b="1" dirty="0">
              <a:solidFill>
                <a:srgbClr val="2F5597"/>
              </a:solidFill>
              <a:latin typeface="微软雅黑" panose="020B0503020204020204" charset="-122"/>
              <a:ea typeface="微软雅黑" panose="020B0503020204020204" charset="-122"/>
            </a:endParaRPr>
          </a:p>
        </p:txBody>
      </p:sp>
      <p:grpSp>
        <p:nvGrpSpPr>
          <p:cNvPr id="9" name="组合 8"/>
          <p:cNvGrpSpPr/>
          <p:nvPr/>
        </p:nvGrpSpPr>
        <p:grpSpPr>
          <a:xfrm rot="0">
            <a:off x="676275" y="330200"/>
            <a:ext cx="10761345" cy="701040"/>
            <a:chOff x="1065" y="520"/>
            <a:chExt cx="16947" cy="1104"/>
          </a:xfrm>
        </p:grpSpPr>
        <p:cxnSp>
          <p:nvCxnSpPr>
            <p:cNvPr id="27" name="直接连接符 26"/>
            <p:cNvCxnSpPr/>
            <p:nvPr>
              <p:custDataLst>
                <p:tags r:id="rId2"/>
              </p:custDataLst>
            </p:nvPr>
          </p:nvCxnSpPr>
          <p:spPr>
            <a:xfrm flipV="1">
              <a:off x="1232" y="1513"/>
              <a:ext cx="16781" cy="0"/>
            </a:xfrm>
            <a:prstGeom prst="line">
              <a:avLst/>
            </a:prstGeom>
            <a:ln w="19050">
              <a:solidFill>
                <a:srgbClr val="2F5597"/>
              </a:solidFill>
            </a:ln>
          </p:spPr>
          <p:style>
            <a:lnRef idx="1">
              <a:schemeClr val="accent1"/>
            </a:lnRef>
            <a:fillRef idx="0">
              <a:schemeClr val="accent1"/>
            </a:fillRef>
            <a:effectRef idx="0">
              <a:schemeClr val="accent1"/>
            </a:effectRef>
            <a:fontRef idx="minor">
              <a:schemeClr val="tx1"/>
            </a:fontRef>
          </p:style>
        </p:cxnSp>
        <p:pic>
          <p:nvPicPr>
            <p:cNvPr id="29" name="图形 40" descr="教室"/>
            <p:cNvPicPr>
              <a:picLocks noChangeAspect="1"/>
            </p:cNvPicPr>
            <p:nvPr>
              <p:custDataLst>
                <p:tags r:id="rId3"/>
              </p:custDataLst>
            </p:nvPr>
          </p:nvPicPr>
          <p:blipFill>
            <a:blip r:embed="rId4">
              <a:extLst>
                <a:ext uri="{28A0092B-C50C-407E-A947-70E740481C1C}">
                  <a14:useLocalDpi xmlns:a14="http://schemas.microsoft.com/office/drawing/2010/main" val="0"/>
                </a:ext>
              </a:extLst>
            </a:blip>
            <a:stretch>
              <a:fillRect/>
            </a:stretch>
          </p:blipFill>
          <p:spPr>
            <a:xfrm>
              <a:off x="1065" y="520"/>
              <a:ext cx="1104" cy="1104"/>
            </a:xfrm>
            <a:prstGeom prst="rect">
              <a:avLst/>
            </a:prstGeom>
          </p:spPr>
        </p:pic>
      </p:grpSp>
      <p:sp>
        <p:nvSpPr>
          <p:cNvPr id="20" name="文本框 19"/>
          <p:cNvSpPr txBox="1"/>
          <p:nvPr>
            <p:custDataLst>
              <p:tags r:id="rId5"/>
            </p:custDataLst>
          </p:nvPr>
        </p:nvSpPr>
        <p:spPr>
          <a:xfrm>
            <a:off x="782320" y="1289050"/>
            <a:ext cx="7737475" cy="624840"/>
          </a:xfrm>
          <a:prstGeom prst="rect">
            <a:avLst/>
          </a:prstGeom>
          <a:noFill/>
          <a:extLst>
            <a:ext uri="{909E8E84-426E-40DD-AFC4-6F175D3DCCD1}">
              <a14:hiddenFill xmlns:a14="http://schemas.microsoft.com/office/drawing/2010/main">
                <a:solidFill>
                  <a:schemeClr val="bg1"/>
                </a:solidFill>
              </a14:hiddenFill>
            </a:ext>
          </a:extLst>
        </p:spPr>
        <p:txBody>
          <a:bodyPr wrap="square" rIns="90170" rtlCol="0">
            <a:noAutofit/>
          </a:bodyPr>
          <a:p>
            <a:pPr algn="l"/>
            <a:r>
              <a:rPr lang="en-US" sz="2000" b="1" dirty="0">
                <a:solidFill>
                  <a:srgbClr val="2F5597"/>
                </a:solidFill>
                <a:latin typeface="微软雅黑" panose="020B0503020204020204" charset="-122"/>
                <a:ea typeface="微软雅黑" panose="020B0503020204020204" charset="-122"/>
                <a:cs typeface="+mn-ea"/>
                <a:sym typeface="+mn-ea"/>
              </a:rPr>
              <a:t>VoT</a:t>
            </a:r>
            <a:r>
              <a:rPr lang="zh-CN" altLang="en-US" sz="2000" b="1" dirty="0">
                <a:solidFill>
                  <a:srgbClr val="2F5597"/>
                </a:solidFill>
                <a:latin typeface="微软雅黑" panose="020B0503020204020204" charset="-122"/>
                <a:ea typeface="微软雅黑" panose="020B0503020204020204" charset="-122"/>
                <a:cs typeface="+mn-ea"/>
                <a:sym typeface="+mn-ea"/>
              </a:rPr>
              <a:t>提示法</a:t>
            </a:r>
            <a:r>
              <a:rPr lang="en-US" altLang="zh-CN" sz="2000" b="1" dirty="0">
                <a:solidFill>
                  <a:srgbClr val="2F5597"/>
                </a:solidFill>
                <a:latin typeface="微软雅黑" panose="020B0503020204020204" charset="-122"/>
                <a:ea typeface="微软雅黑" panose="020B0503020204020204" charset="-122"/>
                <a:cs typeface="+mn-ea"/>
                <a:sym typeface="+mn-ea"/>
              </a:rPr>
              <a:t>-</a:t>
            </a:r>
            <a:r>
              <a:rPr lang="zh-CN" altLang="en-US" sz="2000" b="1" dirty="0">
                <a:solidFill>
                  <a:srgbClr val="2F5597"/>
                </a:solidFill>
                <a:latin typeface="微软雅黑" panose="020B0503020204020204" charset="-122"/>
                <a:ea typeface="微软雅黑" panose="020B0503020204020204" charset="-122"/>
                <a:cs typeface="+mn-ea"/>
                <a:sym typeface="+mn-ea"/>
              </a:rPr>
              <a:t>思维可视化</a:t>
            </a:r>
            <a:r>
              <a:rPr lang="en-US" altLang="zh-CN" sz="2000" b="1" dirty="0">
                <a:solidFill>
                  <a:srgbClr val="2F5597"/>
                </a:solidFill>
                <a:latin typeface="微软雅黑" panose="020B0503020204020204" charset="-122"/>
                <a:ea typeface="微软雅黑" panose="020B0503020204020204" charset="-122"/>
                <a:cs typeface="+mn-ea"/>
                <a:sym typeface="+mn-ea"/>
              </a:rPr>
              <a:t>  (Visualization-of-Thought)</a:t>
            </a:r>
            <a:endParaRPr lang="en-US" altLang="zh-CN" sz="2000" b="1" dirty="0">
              <a:solidFill>
                <a:srgbClr val="2F5597"/>
              </a:solidFill>
              <a:latin typeface="微软雅黑" panose="020B0503020204020204" charset="-122"/>
              <a:ea typeface="微软雅黑" panose="020B0503020204020204" charset="-122"/>
              <a:cs typeface="+mn-ea"/>
              <a:sym typeface="+mn-ea"/>
            </a:endParaRPr>
          </a:p>
        </p:txBody>
      </p:sp>
      <p:grpSp>
        <p:nvGrpSpPr>
          <p:cNvPr id="2" name="组合 1"/>
          <p:cNvGrpSpPr/>
          <p:nvPr/>
        </p:nvGrpSpPr>
        <p:grpSpPr>
          <a:xfrm>
            <a:off x="1804035" y="306705"/>
            <a:ext cx="9727565" cy="586105"/>
            <a:chOff x="2177" y="488"/>
            <a:chExt cx="15319" cy="923"/>
          </a:xfrm>
        </p:grpSpPr>
        <p:sp>
          <p:nvSpPr>
            <p:cNvPr id="3" name="矩形 2"/>
            <p:cNvSpPr/>
            <p:nvPr>
              <p:custDataLst>
                <p:tags r:id="rId6"/>
              </p:custDataLst>
            </p:nvPr>
          </p:nvSpPr>
          <p:spPr>
            <a:xfrm>
              <a:off x="2177" y="931"/>
              <a:ext cx="15319" cy="434"/>
            </a:xfrm>
            <a:prstGeom prst="rect">
              <a:avLst/>
            </a:prstGeom>
          </p:spPr>
          <p:txBody>
            <a:bodyPr wrap="square">
              <a:spAutoFit/>
            </a:bodyPr>
            <a:p>
              <a:pPr lvl="0" algn="r">
                <a:buClrTx/>
                <a:buSzTx/>
                <a:buFontTx/>
              </a:pPr>
              <a:r>
                <a:rPr lang="en-US" altLang="zh-CN" sz="1200" b="1" dirty="0">
                  <a:solidFill>
                    <a:srgbClr val="2F5597"/>
                  </a:solidFill>
                  <a:latin typeface="微软雅黑" panose="020B0503020204020204" charset="-122"/>
                  <a:ea typeface="微软雅黑" panose="020B0503020204020204" charset="-122"/>
                  <a:sym typeface="+mn-ea"/>
                </a:rPr>
                <a:t>Mind’s Eye of LLMs: Visualization-of-Thought Elicits Spatial Reasoning in Large Language Models</a:t>
              </a:r>
              <a:endParaRPr lang="en-US" altLang="zh-CN" sz="1200" b="1" dirty="0">
                <a:solidFill>
                  <a:srgbClr val="2F5597"/>
                </a:solidFill>
                <a:latin typeface="微软雅黑" panose="020B0503020204020204" charset="-122"/>
                <a:ea typeface="微软雅黑" panose="020B0503020204020204" charset="-122"/>
                <a:cs typeface="Arial" panose="020B0604020202020204" pitchFamily="34" charset="0"/>
                <a:sym typeface="+mn-ea"/>
              </a:endParaRPr>
            </a:p>
          </p:txBody>
        </p:sp>
        <p:sp>
          <p:nvSpPr>
            <p:cNvPr id="4" name="文本框 3"/>
            <p:cNvSpPr txBox="1"/>
            <p:nvPr>
              <p:custDataLst>
                <p:tags r:id="rId7"/>
              </p:custDataLst>
            </p:nvPr>
          </p:nvSpPr>
          <p:spPr>
            <a:xfrm>
              <a:off x="3264" y="488"/>
              <a:ext cx="14232" cy="923"/>
            </a:xfrm>
            <a:prstGeom prst="rect">
              <a:avLst/>
            </a:prstGeom>
            <a:noFill/>
          </p:spPr>
          <p:txBody>
            <a:bodyPr wrap="square" rtlCol="0" anchor="t">
              <a:spAutoFit/>
            </a:bodyPr>
            <a:p>
              <a:pPr indent="0" algn="r" fontAlgn="auto">
                <a:lnSpc>
                  <a:spcPct val="115000"/>
                </a:lnSpc>
              </a:pPr>
              <a:r>
                <a:rPr lang="zh-CN" sz="1400" b="1" dirty="0">
                  <a:solidFill>
                    <a:srgbClr val="2F5597"/>
                  </a:solidFill>
                  <a:latin typeface="+mj-ea"/>
                  <a:ea typeface="+mj-ea"/>
                  <a:sym typeface="+mn-ea"/>
                </a:rPr>
                <a:t>LLMs的心灵之眼：VoT激发LLMs的空间推理能力</a:t>
              </a:r>
              <a:endParaRPr lang="zh-CN" sz="1400" b="1" dirty="0">
                <a:solidFill>
                  <a:srgbClr val="2F5597"/>
                </a:solidFill>
                <a:latin typeface="+mj-ea"/>
                <a:ea typeface="+mj-ea"/>
                <a:sym typeface="+mn-ea"/>
              </a:endParaRPr>
            </a:p>
            <a:p>
              <a:pPr indent="0" algn="r" fontAlgn="auto">
                <a:lnSpc>
                  <a:spcPct val="115000"/>
                </a:lnSpc>
              </a:pPr>
              <a:endParaRPr sz="1400" b="1" dirty="0">
                <a:solidFill>
                  <a:srgbClr val="2F5597"/>
                </a:solidFill>
                <a:latin typeface="+mj-ea"/>
                <a:ea typeface="+mj-ea"/>
                <a:sym typeface="+mn-ea"/>
              </a:endParaRPr>
            </a:p>
          </p:txBody>
        </p:sp>
      </p:grpSp>
      <p:pic>
        <p:nvPicPr>
          <p:cNvPr id="7" name="图片 6"/>
          <p:cNvPicPr>
            <a:picLocks noChangeAspect="1"/>
          </p:cNvPicPr>
          <p:nvPr/>
        </p:nvPicPr>
        <p:blipFill>
          <a:blip r:embed="rId8"/>
          <a:srcRect l="21005" t="74040" r="19314"/>
          <a:stretch>
            <a:fillRect/>
          </a:stretch>
        </p:blipFill>
        <p:spPr>
          <a:xfrm>
            <a:off x="782320" y="1913890"/>
            <a:ext cx="7141210" cy="1832610"/>
          </a:xfrm>
          <a:prstGeom prst="rect">
            <a:avLst/>
          </a:prstGeom>
        </p:spPr>
      </p:pic>
      <p:sp>
        <p:nvSpPr>
          <p:cNvPr id="8" name="文本框 7"/>
          <p:cNvSpPr txBox="1"/>
          <p:nvPr/>
        </p:nvSpPr>
        <p:spPr>
          <a:xfrm>
            <a:off x="1410970" y="5290185"/>
            <a:ext cx="5829935" cy="434975"/>
          </a:xfrm>
          <a:prstGeom prst="rect">
            <a:avLst/>
          </a:prstGeom>
          <a:noFill/>
        </p:spPr>
        <p:txBody>
          <a:bodyPr wrap="square" bIns="71755" rtlCol="0" anchor="t">
            <a:spAutoFit/>
          </a:bodyPr>
          <a:p>
            <a:pPr indent="0" fontAlgn="auto">
              <a:lnSpc>
                <a:spcPct val="115000"/>
              </a:lnSpc>
              <a:spcAft>
                <a:spcPts val="600"/>
              </a:spcAft>
            </a:pPr>
            <a:r>
              <a:rPr lang="en-US" altLang="zh-CN">
                <a:latin typeface="微软雅黑" panose="020B0503020204020204" charset="-122"/>
                <a:ea typeface="微软雅黑" panose="020B0503020204020204" charset="-122"/>
                <a:cs typeface="微软雅黑" panose="020B0503020204020204" charset="-122"/>
              </a:rPr>
              <a:t>VoT</a:t>
            </a:r>
            <a:r>
              <a:rPr lang="zh-CN" altLang="en-US">
                <a:latin typeface="微软雅黑" panose="020B0503020204020204" charset="-122"/>
                <a:ea typeface="微软雅黑" panose="020B0503020204020204" charset="-122"/>
                <a:cs typeface="微软雅黑" panose="020B0503020204020204" charset="-122"/>
              </a:rPr>
              <a:t>使后续步骤依赖于先前的推理步骤与可视化状态</a:t>
            </a:r>
            <a:endParaRPr lang="zh-CN" altLang="en-US">
              <a:latin typeface="微软雅黑" panose="020B0503020204020204" charset="-122"/>
              <a:ea typeface="微软雅黑" panose="020B0503020204020204" charset="-122"/>
              <a:cs typeface="微软雅黑" panose="020B0503020204020204" charset="-122"/>
            </a:endParaRPr>
          </a:p>
        </p:txBody>
      </p:sp>
      <p:sp>
        <p:nvSpPr>
          <p:cNvPr id="10" name="文本框 9"/>
          <p:cNvSpPr txBox="1"/>
          <p:nvPr/>
        </p:nvSpPr>
        <p:spPr>
          <a:xfrm>
            <a:off x="7923530" y="2811780"/>
            <a:ext cx="4064000" cy="434975"/>
          </a:xfrm>
          <a:prstGeom prst="rect">
            <a:avLst/>
          </a:prstGeom>
          <a:noFill/>
        </p:spPr>
        <p:txBody>
          <a:bodyPr wrap="square" bIns="71755" rtlCol="0" anchor="t">
            <a:spAutoFit/>
          </a:bodyPr>
          <a:p>
            <a:pPr indent="0" fontAlgn="auto">
              <a:lnSpc>
                <a:spcPct val="115000"/>
              </a:lnSpc>
              <a:spcAft>
                <a:spcPts val="600"/>
              </a:spcAft>
            </a:pPr>
            <a:r>
              <a:rPr lang="zh-CN" altLang="en-US" b="1">
                <a:solidFill>
                  <a:srgbClr val="FF0000"/>
                </a:solidFill>
                <a:latin typeface="微软雅黑" panose="020B0503020204020204" charset="-122"/>
                <a:ea typeface="微软雅黑" panose="020B0503020204020204" charset="-122"/>
                <a:cs typeface="微软雅黑" panose="020B0503020204020204" charset="-122"/>
              </a:rPr>
              <a:t>在每一步推理后可视化当前状态！</a:t>
            </a:r>
            <a:endParaRPr lang="zh-CN" altLang="en-US" b="1">
              <a:solidFill>
                <a:srgbClr val="FF0000"/>
              </a:solidFill>
              <a:latin typeface="微软雅黑" panose="020B0503020204020204" charset="-122"/>
              <a:ea typeface="微软雅黑" panose="020B0503020204020204" charset="-122"/>
              <a:cs typeface="微软雅黑" panose="020B0503020204020204" charset="-122"/>
            </a:endParaRPr>
          </a:p>
        </p:txBody>
      </p:sp>
      <p:pic>
        <p:nvPicPr>
          <p:cNvPr id="11" name="图片 10"/>
          <p:cNvPicPr>
            <a:picLocks noChangeAspect="1"/>
          </p:cNvPicPr>
          <p:nvPr/>
        </p:nvPicPr>
        <p:blipFill>
          <a:blip r:embed="rId9"/>
          <a:stretch>
            <a:fillRect/>
          </a:stretch>
        </p:blipFill>
        <p:spPr>
          <a:xfrm>
            <a:off x="3035300" y="3843020"/>
            <a:ext cx="457200" cy="457200"/>
          </a:xfrm>
          <a:prstGeom prst="rect">
            <a:avLst/>
          </a:prstGeom>
        </p:spPr>
      </p:pic>
      <p:pic>
        <p:nvPicPr>
          <p:cNvPr id="12" name="图片 11"/>
          <p:cNvPicPr>
            <a:picLocks noChangeAspect="1"/>
          </p:cNvPicPr>
          <p:nvPr/>
        </p:nvPicPr>
        <p:blipFill>
          <a:blip r:embed="rId9"/>
          <a:stretch>
            <a:fillRect/>
          </a:stretch>
        </p:blipFill>
        <p:spPr>
          <a:xfrm>
            <a:off x="4912995" y="3893820"/>
            <a:ext cx="457200" cy="457200"/>
          </a:xfrm>
          <a:prstGeom prst="rect">
            <a:avLst/>
          </a:prstGeom>
        </p:spPr>
      </p:pic>
      <p:sp>
        <p:nvSpPr>
          <p:cNvPr id="13" name="文本框 12"/>
          <p:cNvSpPr txBox="1"/>
          <p:nvPr/>
        </p:nvSpPr>
        <p:spPr>
          <a:xfrm>
            <a:off x="2500630" y="4300855"/>
            <a:ext cx="1864995" cy="434975"/>
          </a:xfrm>
          <a:prstGeom prst="rect">
            <a:avLst/>
          </a:prstGeom>
          <a:noFill/>
        </p:spPr>
        <p:txBody>
          <a:bodyPr wrap="square" bIns="71755" rtlCol="0" anchor="t">
            <a:spAutoFit/>
          </a:bodyPr>
          <a:p>
            <a:pPr indent="0" fontAlgn="auto">
              <a:lnSpc>
                <a:spcPct val="115000"/>
              </a:lnSpc>
              <a:spcAft>
                <a:spcPts val="600"/>
              </a:spcAft>
            </a:pPr>
            <a:r>
              <a:rPr lang="zh-CN" altLang="en-US">
                <a:latin typeface="微软雅黑" panose="020B0503020204020204" charset="-122"/>
                <a:ea typeface="微软雅黑" panose="020B0503020204020204" charset="-122"/>
                <a:cs typeface="微软雅黑" panose="020B0503020204020204" charset="-122"/>
              </a:rPr>
              <a:t>视觉空间速写板</a:t>
            </a:r>
            <a:endParaRPr lang="zh-CN" altLang="en-US">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med" p14:dur="699">
        <p:wipe dir="r"/>
      </p:transition>
    </mc:Choice>
    <mc:Fallback>
      <p:transition spd="med">
        <p:wipe dir="r"/>
      </p:transition>
    </mc:Fallback>
  </mc:AlternateContent>
  <p:timing>
    <p:tnLst>
      <p:par>
        <p:cTn id="1" dur="indefinite" restart="never" nodeType="tmRoot"/>
      </p:par>
    </p:tnLst>
  </p:timing>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00.xml><?xml version="1.0" encoding="utf-8"?>
<p:tagLst xmlns:p="http://schemas.openxmlformats.org/presentationml/2006/main">
  <p:tag name="KSO_WM_BEAUTIFY_FLAG" val=""/>
</p:tagLst>
</file>

<file path=ppt/tags/tag101.xml><?xml version="1.0" encoding="utf-8"?>
<p:tagLst xmlns:p="http://schemas.openxmlformats.org/presentationml/2006/main">
  <p:tag name="KSO_WM_BEAUTIFY_FLAG" val=""/>
</p:tagLst>
</file>

<file path=ppt/tags/tag102.xml><?xml version="1.0" encoding="utf-8"?>
<p:tagLst xmlns:p="http://schemas.openxmlformats.org/presentationml/2006/main">
  <p:tag name="KSO_WM_BEAUTIFY_FLAG" val=""/>
</p:tagLst>
</file>

<file path=ppt/tags/tag103.xml><?xml version="1.0" encoding="utf-8"?>
<p:tagLst xmlns:p="http://schemas.openxmlformats.org/presentationml/2006/main">
  <p:tag name="KSO_WM_BEAUTIFY_FLAG" val=""/>
</p:tagLst>
</file>

<file path=ppt/tags/tag104.xml><?xml version="1.0" encoding="utf-8"?>
<p:tagLst xmlns:p="http://schemas.openxmlformats.org/presentationml/2006/main">
  <p:tag name="KSO_WM_BEAUTIFY_FLAG" val=""/>
</p:tagLst>
</file>

<file path=ppt/tags/tag105.xml><?xml version="1.0" encoding="utf-8"?>
<p:tagLst xmlns:p="http://schemas.openxmlformats.org/presentationml/2006/main">
  <p:tag name="KSO_WM_BEAUTIFY_FLAG" val=""/>
</p:tagLst>
</file>

<file path=ppt/tags/tag106.xml><?xml version="1.0" encoding="utf-8"?>
<p:tagLst xmlns:p="http://schemas.openxmlformats.org/presentationml/2006/main">
  <p:tag name="KSO_WM_BEAUTIFY_FLAG" val=""/>
</p:tagLst>
</file>

<file path=ppt/tags/tag107.xml><?xml version="1.0" encoding="utf-8"?>
<p:tagLst xmlns:p="http://schemas.openxmlformats.org/presentationml/2006/main">
  <p:tag name="KSO_WM_BEAUTIFY_FLAG" val=""/>
</p:tagLst>
</file>

<file path=ppt/tags/tag108.xml><?xml version="1.0" encoding="utf-8"?>
<p:tagLst xmlns:p="http://schemas.openxmlformats.org/presentationml/2006/main">
  <p:tag name="KSO_WM_BEAUTIFY_FLAG" val=""/>
</p:tagLst>
</file>

<file path=ppt/tags/tag109.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10.xml><?xml version="1.0" encoding="utf-8"?>
<p:tagLst xmlns:p="http://schemas.openxmlformats.org/presentationml/2006/main">
  <p:tag name="KSO_WM_BEAUTIFY_FLAG" val=""/>
</p:tagLst>
</file>

<file path=ppt/tags/tag111.xml><?xml version="1.0" encoding="utf-8"?>
<p:tagLst xmlns:p="http://schemas.openxmlformats.org/presentationml/2006/main">
  <p:tag name="KSO_WM_BEAUTIFY_FLAG" val=""/>
</p:tagLst>
</file>

<file path=ppt/tags/tag112.xml><?xml version="1.0" encoding="utf-8"?>
<p:tagLst xmlns:p="http://schemas.openxmlformats.org/presentationml/2006/main">
  <p:tag name="KSO_WM_BEAUTIFY_FLAG" val=""/>
</p:tagLst>
</file>

<file path=ppt/tags/tag113.xml><?xml version="1.0" encoding="utf-8"?>
<p:tagLst xmlns:p="http://schemas.openxmlformats.org/presentationml/2006/main">
  <p:tag name="KSO_WM_BEAUTIFY_FLAG" val=""/>
</p:tagLst>
</file>

<file path=ppt/tags/tag114.xml><?xml version="1.0" encoding="utf-8"?>
<p:tagLst xmlns:p="http://schemas.openxmlformats.org/presentationml/2006/main">
  <p:tag name="KSO_WM_BEAUTIFY_FLAG" val=""/>
</p:tagLst>
</file>

<file path=ppt/tags/tag115.xml><?xml version="1.0" encoding="utf-8"?>
<p:tagLst xmlns:p="http://schemas.openxmlformats.org/presentationml/2006/main">
  <p:tag name="KSO_WM_BEAUTIFY_FLAG" val=""/>
</p:tagLst>
</file>

<file path=ppt/tags/tag116.xml><?xml version="1.0" encoding="utf-8"?>
<p:tagLst xmlns:p="http://schemas.openxmlformats.org/presentationml/2006/main">
  <p:tag name="KSO_WM_BEAUTIFY_FLAG" val=""/>
</p:tagLst>
</file>

<file path=ppt/tags/tag117.xml><?xml version="1.0" encoding="utf-8"?>
<p:tagLst xmlns:p="http://schemas.openxmlformats.org/presentationml/2006/main">
  <p:tag name="KSO_WM_BEAUTIFY_FLAG" val=""/>
</p:tagLst>
</file>

<file path=ppt/tags/tag118.xml><?xml version="1.0" encoding="utf-8"?>
<p:tagLst xmlns:p="http://schemas.openxmlformats.org/presentationml/2006/main">
  <p:tag name="KSO_WM_BEAUTIFY_FLAG" val=""/>
</p:tagLst>
</file>

<file path=ppt/tags/tag119.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20.xml><?xml version="1.0" encoding="utf-8"?>
<p:tagLst xmlns:p="http://schemas.openxmlformats.org/presentationml/2006/main">
  <p:tag name="KSO_WM_BEAUTIFY_FLAG" val=""/>
</p:tagLst>
</file>

<file path=ppt/tags/tag121.xml><?xml version="1.0" encoding="utf-8"?>
<p:tagLst xmlns:p="http://schemas.openxmlformats.org/presentationml/2006/main">
  <p:tag name="KSO_WM_BEAUTIFY_FLAG" val=""/>
</p:tagLst>
</file>

<file path=ppt/tags/tag122.xml><?xml version="1.0" encoding="utf-8"?>
<p:tagLst xmlns:p="http://schemas.openxmlformats.org/presentationml/2006/main">
  <p:tag name="KSO_WM_BEAUTIFY_FLAG" val=""/>
</p:tagLst>
</file>

<file path=ppt/tags/tag123.xml><?xml version="1.0" encoding="utf-8"?>
<p:tagLst xmlns:p="http://schemas.openxmlformats.org/presentationml/2006/main">
  <p:tag name="KSO_WM_BEAUTIFY_FLAG" val=""/>
</p:tagLst>
</file>

<file path=ppt/tags/tag124.xml><?xml version="1.0" encoding="utf-8"?>
<p:tagLst xmlns:p="http://schemas.openxmlformats.org/presentationml/2006/main">
  <p:tag name="KSO_WM_BEAUTIFY_FLAG" val=""/>
</p:tagLst>
</file>

<file path=ppt/tags/tag125.xml><?xml version="1.0" encoding="utf-8"?>
<p:tagLst xmlns:p="http://schemas.openxmlformats.org/presentationml/2006/main">
  <p:tag name="KSO_WM_BEAUTIFY_FLAG" val=""/>
</p:tagLst>
</file>

<file path=ppt/tags/tag126.xml><?xml version="1.0" encoding="utf-8"?>
<p:tagLst xmlns:p="http://schemas.openxmlformats.org/presentationml/2006/main">
  <p:tag name="KSO_WM_BEAUTIFY_FLAG" val=""/>
</p:tagLst>
</file>

<file path=ppt/tags/tag127.xml><?xml version="1.0" encoding="utf-8"?>
<p:tagLst xmlns:p="http://schemas.openxmlformats.org/presentationml/2006/main">
  <p:tag name="KSO_WM_BEAUTIFY_FLAG" val=""/>
</p:tagLst>
</file>

<file path=ppt/tags/tag128.xml><?xml version="1.0" encoding="utf-8"?>
<p:tagLst xmlns:p="http://schemas.openxmlformats.org/presentationml/2006/main">
  <p:tag name="KSO_WM_BEAUTIFY_FLAG" val=""/>
</p:tagLst>
</file>

<file path=ppt/tags/tag129.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30.xml><?xml version="1.0" encoding="utf-8"?>
<p:tagLst xmlns:p="http://schemas.openxmlformats.org/presentationml/2006/main">
  <p:tag name="KSO_WM_BEAUTIFY_FLAG" val=""/>
</p:tagLst>
</file>

<file path=ppt/tags/tag131.xml><?xml version="1.0" encoding="utf-8"?>
<p:tagLst xmlns:p="http://schemas.openxmlformats.org/presentationml/2006/main">
  <p:tag name="KSO_WM_BEAUTIFY_FLAG" val=""/>
</p:tagLst>
</file>

<file path=ppt/tags/tag132.xml><?xml version="1.0" encoding="utf-8"?>
<p:tagLst xmlns:p="http://schemas.openxmlformats.org/presentationml/2006/main">
  <p:tag name="KSO_WM_BEAUTIFY_FLAG" val=""/>
</p:tagLst>
</file>

<file path=ppt/tags/tag133.xml><?xml version="1.0" encoding="utf-8"?>
<p:tagLst xmlns:p="http://schemas.openxmlformats.org/presentationml/2006/main">
  <p:tag name="KSO_WM_BEAUTIFY_FLAG" val=""/>
</p:tagLst>
</file>

<file path=ppt/tags/tag134.xml><?xml version="1.0" encoding="utf-8"?>
<p:tagLst xmlns:p="http://schemas.openxmlformats.org/presentationml/2006/main">
  <p:tag name="KSO_WM_BEAUTIFY_FLAG" val=""/>
</p:tagLst>
</file>

<file path=ppt/tags/tag135.xml><?xml version="1.0" encoding="utf-8"?>
<p:tagLst xmlns:p="http://schemas.openxmlformats.org/presentationml/2006/main">
  <p:tag name="KSO_WM_BEAUTIFY_FLAG" val=""/>
</p:tagLst>
</file>

<file path=ppt/tags/tag136.xml><?xml version="1.0" encoding="utf-8"?>
<p:tagLst xmlns:p="http://schemas.openxmlformats.org/presentationml/2006/main">
  <p:tag name="KSO_WM_BEAUTIFY_FLAG" val=""/>
</p:tagLst>
</file>

<file path=ppt/tags/tag137.xml><?xml version="1.0" encoding="utf-8"?>
<p:tagLst xmlns:p="http://schemas.openxmlformats.org/presentationml/2006/main">
  <p:tag name="KSO_WM_BEAUTIFY_FLAG" val=""/>
</p:tagLst>
</file>

<file path=ppt/tags/tag138.xml><?xml version="1.0" encoding="utf-8"?>
<p:tagLst xmlns:p="http://schemas.openxmlformats.org/presentationml/2006/main">
  <p:tag name="KSO_WM_BEAUTIFY_FLAG" val=""/>
</p:tagLst>
</file>

<file path=ppt/tags/tag139.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40.xml><?xml version="1.0" encoding="utf-8"?>
<p:tagLst xmlns:p="http://schemas.openxmlformats.org/presentationml/2006/main">
  <p:tag name="KSO_WM_BEAUTIFY_FLAG" val=""/>
</p:tagLst>
</file>

<file path=ppt/tags/tag141.xml><?xml version="1.0" encoding="utf-8"?>
<p:tagLst xmlns:p="http://schemas.openxmlformats.org/presentationml/2006/main">
  <p:tag name="KSO_WM_BEAUTIFY_FLAG" val=""/>
  <p:tag name="KSO_WM_DIAGRAM_VIRTUALLY_FRAME" val="{&quot;height&quot;:177.6,&quot;left&quot;:52.8,&quot;top&quot;:103.6,&quot;width&quot;:326.15}"/>
</p:tagLst>
</file>

<file path=ppt/tags/tag142.xml><?xml version="1.0" encoding="utf-8"?>
<p:tagLst xmlns:p="http://schemas.openxmlformats.org/presentationml/2006/main">
  <p:tag name="KSO_WM_BEAUTIFY_FLAG" val=""/>
</p:tagLst>
</file>

<file path=ppt/tags/tag143.xml><?xml version="1.0" encoding="utf-8"?>
<p:tagLst xmlns:p="http://schemas.openxmlformats.org/presentationml/2006/main">
  <p:tag name="KSO_WM_BEAUTIFY_FLAG" val=""/>
</p:tagLst>
</file>

<file path=ppt/tags/tag144.xml><?xml version="1.0" encoding="utf-8"?>
<p:tagLst xmlns:p="http://schemas.openxmlformats.org/presentationml/2006/main">
  <p:tag name="KSO_WM_BEAUTIFY_FLAG" val=""/>
</p:tagLst>
</file>

<file path=ppt/tags/tag145.xml><?xml version="1.0" encoding="utf-8"?>
<p:tagLst xmlns:p="http://schemas.openxmlformats.org/presentationml/2006/main">
  <p:tag name="KSO_WM_BEAUTIFY_FLAG" val=""/>
</p:tagLst>
</file>

<file path=ppt/tags/tag146.xml><?xml version="1.0" encoding="utf-8"?>
<p:tagLst xmlns:p="http://schemas.openxmlformats.org/presentationml/2006/main">
  <p:tag name="KSO_WM_BEAUTIFY_FLAG" val=""/>
</p:tagLst>
</file>

<file path=ppt/tags/tag147.xml><?xml version="1.0" encoding="utf-8"?>
<p:tagLst xmlns:p="http://schemas.openxmlformats.org/presentationml/2006/main">
  <p:tag name="KSO_WM_BEAUTIFY_FLAG" val=""/>
</p:tagLst>
</file>

<file path=ppt/tags/tag148.xml><?xml version="1.0" encoding="utf-8"?>
<p:tagLst xmlns:p="http://schemas.openxmlformats.org/presentationml/2006/main">
  <p:tag name="KSO_WM_BEAUTIFY_FLAG" val=""/>
</p:tagLst>
</file>

<file path=ppt/tags/tag149.xml><?xml version="1.0" encoding="utf-8"?>
<p:tagLst xmlns:p="http://schemas.openxmlformats.org/presentationml/2006/main">
  <p:tag name="KSO_WM_BEAUTIFY_FLAG" val=""/>
  <p:tag name="KSO_WM_DIAGRAM_VIRTUALLY_FRAME" val="{&quot;height&quot;:177.6,&quot;left&quot;:52.8,&quot;top&quot;:103.6,&quot;width&quot;:326.15}"/>
</p:tagLst>
</file>

<file path=ppt/tags/tag15.xml><?xml version="1.0" encoding="utf-8"?>
<p:tagLst xmlns:p="http://schemas.openxmlformats.org/presentationml/2006/main">
  <p:tag name="KSO_WM_BEAUTIFY_FLAG" val=""/>
</p:tagLst>
</file>

<file path=ppt/tags/tag150.xml><?xml version="1.0" encoding="utf-8"?>
<p:tagLst xmlns:p="http://schemas.openxmlformats.org/presentationml/2006/main">
  <p:tag name="KSO_WM_BEAUTIFY_FLAG" val=""/>
</p:tagLst>
</file>

<file path=ppt/tags/tag151.xml><?xml version="1.0" encoding="utf-8"?>
<p:tagLst xmlns:p="http://schemas.openxmlformats.org/presentationml/2006/main">
  <p:tag name="KSO_WM_BEAUTIFY_FLAG" val=""/>
</p:tagLst>
</file>

<file path=ppt/tags/tag152.xml><?xml version="1.0" encoding="utf-8"?>
<p:tagLst xmlns:p="http://schemas.openxmlformats.org/presentationml/2006/main">
  <p:tag name="KSO_WM_BEAUTIFY_FLAG" val=""/>
</p:tagLst>
</file>

<file path=ppt/tags/tag153.xml><?xml version="1.0" encoding="utf-8"?>
<p:tagLst xmlns:p="http://schemas.openxmlformats.org/presentationml/2006/main">
  <p:tag name="KSO_WM_BEAUTIFY_FLAG" val=""/>
</p:tagLst>
</file>

<file path=ppt/tags/tag154.xml><?xml version="1.0" encoding="utf-8"?>
<p:tagLst xmlns:p="http://schemas.openxmlformats.org/presentationml/2006/main">
  <p:tag name="KSO_WM_BEAUTIFY_FLAG" val=""/>
</p:tagLst>
</file>

<file path=ppt/tags/tag155.xml><?xml version="1.0" encoding="utf-8"?>
<p:tagLst xmlns:p="http://schemas.openxmlformats.org/presentationml/2006/main">
  <p:tag name="KSO_WM_BEAUTIFY_FLAG" val=""/>
</p:tagLst>
</file>

<file path=ppt/tags/tag156.xml><?xml version="1.0" encoding="utf-8"?>
<p:tagLst xmlns:p="http://schemas.openxmlformats.org/presentationml/2006/main">
  <p:tag name="KSO_WM_BEAUTIFY_FLAG" val=""/>
</p:tagLst>
</file>

<file path=ppt/tags/tag157.xml><?xml version="1.0" encoding="utf-8"?>
<p:tagLst xmlns:p="http://schemas.openxmlformats.org/presentationml/2006/main">
  <p:tag name="KSO_WM_BEAUTIFY_FLAG" val=""/>
</p:tagLst>
</file>

<file path=ppt/tags/tag158.xml><?xml version="1.0" encoding="utf-8"?>
<p:tagLst xmlns:p="http://schemas.openxmlformats.org/presentationml/2006/main">
  <p:tag name="KSO_WM_BEAUTIFY_FLAG" val=""/>
</p:tagLst>
</file>

<file path=ppt/tags/tag159.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60.xml><?xml version="1.0" encoding="utf-8"?>
<p:tagLst xmlns:p="http://schemas.openxmlformats.org/presentationml/2006/main">
  <p:tag name="KSO_WM_BEAUTIFY_FLAG" val=""/>
  <p:tag name="KSO_WM_DIAGRAM_VIRTUALLY_FRAME" val="{&quot;height&quot;:177.6,&quot;left&quot;:52.8,&quot;top&quot;:103.6,&quot;width&quot;:326.15}"/>
</p:tagLst>
</file>

<file path=ppt/tags/tag161.xml><?xml version="1.0" encoding="utf-8"?>
<p:tagLst xmlns:p="http://schemas.openxmlformats.org/presentationml/2006/main">
  <p:tag name="KSO_WM_DIAGRAM_VIRTUALLY_FRAME" val="{&quot;height&quot;:378.45,&quot;left&quot;:614.25,&quot;top&quot;:102.8,&quot;width&quot;:345.75}"/>
</p:tagLst>
</file>

<file path=ppt/tags/tag162.xml><?xml version="1.0" encoding="utf-8"?>
<p:tagLst xmlns:p="http://schemas.openxmlformats.org/presentationml/2006/main">
  <p:tag name="KSO_WM_BEAUTIFY_FLAG" val=""/>
  <p:tag name="KSO_WM_DIAGRAM_VIRTUALLY_FRAME" val="{&quot;height&quot;:378.45,&quot;left&quot;:614.25,&quot;top&quot;:102.8,&quot;width&quot;:345.75}"/>
</p:tagLst>
</file>

<file path=ppt/tags/tag163.xml><?xml version="1.0" encoding="utf-8"?>
<p:tagLst xmlns:p="http://schemas.openxmlformats.org/presentationml/2006/main">
  <p:tag name="KSO_WM_BEAUTIFY_FLAG" val=""/>
  <p:tag name="KSO_WM_DIAGRAM_VIRTUALLY_FRAME" val="{&quot;height&quot;:378.45,&quot;left&quot;:614.25,&quot;top&quot;:102.8,&quot;width&quot;:345.75}"/>
</p:tagLst>
</file>

<file path=ppt/tags/tag164.xml><?xml version="1.0" encoding="utf-8"?>
<p:tagLst xmlns:p="http://schemas.openxmlformats.org/presentationml/2006/main">
  <p:tag name="KSO_WM_DIAGRAM_VIRTUALLY_FRAME" val="{&quot;height&quot;:378.45,&quot;left&quot;:614.25,&quot;top&quot;:102.8,&quot;width&quot;:345.75}"/>
</p:tagLst>
</file>

<file path=ppt/tags/tag165.xml><?xml version="1.0" encoding="utf-8"?>
<p:tagLst xmlns:p="http://schemas.openxmlformats.org/presentationml/2006/main">
  <p:tag name="KSO_WM_BEAUTIFY_FLAG" val=""/>
  <p:tag name="KSO_WM_DIAGRAM_VIRTUALLY_FRAME" val="{&quot;height&quot;:378.45,&quot;left&quot;:614.25,&quot;top&quot;:102.8,&quot;width&quot;:345.75}"/>
</p:tagLst>
</file>

<file path=ppt/tags/tag166.xml><?xml version="1.0" encoding="utf-8"?>
<p:tagLst xmlns:p="http://schemas.openxmlformats.org/presentationml/2006/main">
  <p:tag name="KSO_WM_BEAUTIFY_FLAG" val=""/>
  <p:tag name="KSO_WM_DIAGRAM_VIRTUALLY_FRAME" val="{&quot;height&quot;:378.45,&quot;left&quot;:614.25,&quot;top&quot;:102.8,&quot;width&quot;:345.75}"/>
</p:tagLst>
</file>

<file path=ppt/tags/tag167.xml><?xml version="1.0" encoding="utf-8"?>
<p:tagLst xmlns:p="http://schemas.openxmlformats.org/presentationml/2006/main">
  <p:tag name="KSO_WM_BEAUTIFY_FLAG" val=""/>
</p:tagLst>
</file>

<file path=ppt/tags/tag168.xml><?xml version="1.0" encoding="utf-8"?>
<p:tagLst xmlns:p="http://schemas.openxmlformats.org/presentationml/2006/main">
  <p:tag name="KSO_WM_DIAGRAM_VIRTUALLY_FRAME" val="{&quot;height&quot;:378.45,&quot;left&quot;:614.25,&quot;top&quot;:102.8,&quot;width&quot;:345.75}"/>
</p:tagLst>
</file>

<file path=ppt/tags/tag169.xml><?xml version="1.0" encoding="utf-8"?>
<p:tagLst xmlns:p="http://schemas.openxmlformats.org/presentationml/2006/main">
  <p:tag name="KSO_WM_BEAUTIFY_FLAG" val=""/>
  <p:tag name="KSO_WM_DIAGRAM_VIRTUALLY_FRAME" val="{&quot;height&quot;:378.45,&quot;left&quot;:614.25,&quot;top&quot;:102.8,&quot;width&quot;:345.75}"/>
</p:tagLst>
</file>

<file path=ppt/tags/tag17.xml><?xml version="1.0" encoding="utf-8"?>
<p:tagLst xmlns:p="http://schemas.openxmlformats.org/presentationml/2006/main">
  <p:tag name="KSO_WM_BEAUTIFY_FLAG" val=""/>
</p:tagLst>
</file>

<file path=ppt/tags/tag170.xml><?xml version="1.0" encoding="utf-8"?>
<p:tagLst xmlns:p="http://schemas.openxmlformats.org/presentationml/2006/main">
  <p:tag name="KSO_WM_BEAUTIFY_FLAG" val=""/>
  <p:tag name="KSO_WM_DIAGRAM_VIRTUALLY_FRAME" val="{&quot;height&quot;:378.45,&quot;left&quot;:614.25,&quot;top&quot;:102.8,&quot;width&quot;:345.75}"/>
</p:tagLst>
</file>

<file path=ppt/tags/tag171.xml><?xml version="1.0" encoding="utf-8"?>
<p:tagLst xmlns:p="http://schemas.openxmlformats.org/presentationml/2006/main">
  <p:tag name="KSO_WM_BEAUTIFY_FLAG" val=""/>
</p:tagLst>
</file>

<file path=ppt/tags/tag172.xml><?xml version="1.0" encoding="utf-8"?>
<p:tagLst xmlns:p="http://schemas.openxmlformats.org/presentationml/2006/main">
  <p:tag name="KSO_WM_BEAUTIFY_FLAG" val=""/>
</p:tagLst>
</file>

<file path=ppt/tags/tag173.xml><?xml version="1.0" encoding="utf-8"?>
<p:tagLst xmlns:p="http://schemas.openxmlformats.org/presentationml/2006/main">
  <p:tag name="KSO_WM_BEAUTIFY_FLAG" val=""/>
</p:tagLst>
</file>

<file path=ppt/tags/tag174.xml><?xml version="1.0" encoding="utf-8"?>
<p:tagLst xmlns:p="http://schemas.openxmlformats.org/presentationml/2006/main">
  <p:tag name="KSO_WM_BEAUTIFY_FLAG" val=""/>
</p:tagLst>
</file>

<file path=ppt/tags/tag175.xml><?xml version="1.0" encoding="utf-8"?>
<p:tagLst xmlns:p="http://schemas.openxmlformats.org/presentationml/2006/main">
  <p:tag name="KSO_WM_BEAUTIFY_FLAG" val=""/>
</p:tagLst>
</file>

<file path=ppt/tags/tag176.xml><?xml version="1.0" encoding="utf-8"?>
<p:tagLst xmlns:p="http://schemas.openxmlformats.org/presentationml/2006/main">
  <p:tag name="KSO_WM_BEAUTIFY_FLAG" val=""/>
</p:tagLst>
</file>

<file path=ppt/tags/tag177.xml><?xml version="1.0" encoding="utf-8"?>
<p:tagLst xmlns:p="http://schemas.openxmlformats.org/presentationml/2006/main">
  <p:tag name="KSO_WM_BEAUTIFY_FLAG" val=""/>
  <p:tag name="KSO_WM_DIAGRAM_VIRTUALLY_FRAME" val="{&quot;height&quot;:323.23007874015747,&quot;left&quot;:47.3,&quot;top&quot;:134.95,&quot;width&quot;:835.9358267716536}"/>
</p:tagLst>
</file>

<file path=ppt/tags/tag178.xml><?xml version="1.0" encoding="utf-8"?>
<p:tagLst xmlns:p="http://schemas.openxmlformats.org/presentationml/2006/main">
  <p:tag name="KSO_WM_BEAUTIFY_FLAG" val=""/>
  <p:tag name="KSO_WM_DIAGRAM_VIRTUALLY_FRAME" val="{&quot;height&quot;:323.23007874015747,&quot;left&quot;:47.3,&quot;top&quot;:134.95,&quot;width&quot;:835.9358267716536}"/>
</p:tagLst>
</file>

<file path=ppt/tags/tag179.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80.xml><?xml version="1.0" encoding="utf-8"?>
<p:tagLst xmlns:p="http://schemas.openxmlformats.org/presentationml/2006/main">
  <p:tag name="KSO_WM_BEAUTIFY_FLAG" val=""/>
</p:tagLst>
</file>

<file path=ppt/tags/tag181.xml><?xml version="1.0" encoding="utf-8"?>
<p:tagLst xmlns:p="http://schemas.openxmlformats.org/presentationml/2006/main">
  <p:tag name="KSO_WM_DIAGRAM_VIRTUALLY_FRAME" val="{&quot;height&quot;:323.23007874015747,&quot;left&quot;:47.3,&quot;top&quot;:134.95,&quot;width&quot;:835.9358267716536}"/>
</p:tagLst>
</file>

<file path=ppt/tags/tag182.xml><?xml version="1.0" encoding="utf-8"?>
<p:tagLst xmlns:p="http://schemas.openxmlformats.org/presentationml/2006/main">
  <p:tag name="KSO_WM_BEAUTIFY_FLAG" val=""/>
  <p:tag name="KSO_WM_DIAGRAM_VIRTUALLY_FRAME" val="{&quot;height&quot;:323.23007874015747,&quot;left&quot;:47.3,&quot;top&quot;:134.95,&quot;width&quot;:835.9358267716536}"/>
</p:tagLst>
</file>

<file path=ppt/tags/tag183.xml><?xml version="1.0" encoding="utf-8"?>
<p:tagLst xmlns:p="http://schemas.openxmlformats.org/presentationml/2006/main">
  <p:tag name="KSO_WM_BEAUTIFY_FLAG" val=""/>
  <p:tag name="KSO_WM_DIAGRAM_VIRTUALLY_FRAME" val="{&quot;height&quot;:323.23007874015747,&quot;left&quot;:47.3,&quot;top&quot;:134.95,&quot;width&quot;:835.9358267716536}"/>
</p:tagLst>
</file>

<file path=ppt/tags/tag184.xml><?xml version="1.0" encoding="utf-8"?>
<p:tagLst xmlns:p="http://schemas.openxmlformats.org/presentationml/2006/main">
  <p:tag name="KSO_WM_DIAGRAM_VIRTUALLY_FRAME" val="{&quot;height&quot;:323.23007874015747,&quot;left&quot;:47.3,&quot;top&quot;:134.95,&quot;width&quot;:835.9358267716536}"/>
</p:tagLst>
</file>

<file path=ppt/tags/tag185.xml><?xml version="1.0" encoding="utf-8"?>
<p:tagLst xmlns:p="http://schemas.openxmlformats.org/presentationml/2006/main">
  <p:tag name="KSO_WM_BEAUTIFY_FLAG" val=""/>
  <p:tag name="KSO_WM_DIAGRAM_VIRTUALLY_FRAME" val="{&quot;height&quot;:323.23007874015747,&quot;left&quot;:47.3,&quot;top&quot;:134.95,&quot;width&quot;:835.9358267716536}"/>
</p:tagLst>
</file>

<file path=ppt/tags/tag186.xml><?xml version="1.0" encoding="utf-8"?>
<p:tagLst xmlns:p="http://schemas.openxmlformats.org/presentationml/2006/main">
  <p:tag name="KSO_WM_BEAUTIFY_FLAG" val=""/>
  <p:tag name="KSO_WM_DIAGRAM_VIRTUALLY_FRAME" val="{&quot;height&quot;:323.23007874015747,&quot;left&quot;:47.3,&quot;top&quot;:134.95,&quot;width&quot;:835.9358267716536}"/>
</p:tagLst>
</file>

<file path=ppt/tags/tag187.xml><?xml version="1.0" encoding="utf-8"?>
<p:tagLst xmlns:p="http://schemas.openxmlformats.org/presentationml/2006/main">
  <p:tag name="KSO_WM_DIAGRAM_VIRTUALLY_FRAME" val="{&quot;height&quot;:323.23007874015747,&quot;left&quot;:47.3,&quot;top&quot;:134.95,&quot;width&quot;:835.9358267716536}"/>
</p:tagLst>
</file>

<file path=ppt/tags/tag188.xml><?xml version="1.0" encoding="utf-8"?>
<p:tagLst xmlns:p="http://schemas.openxmlformats.org/presentationml/2006/main">
  <p:tag name="KSO_WM_BEAUTIFY_FLAG" val=""/>
</p:tagLst>
</file>

<file path=ppt/tags/tag189.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190.xml><?xml version="1.0" encoding="utf-8"?>
<p:tagLst xmlns:p="http://schemas.openxmlformats.org/presentationml/2006/main">
  <p:tag name="KSO_WM_BEAUTIFY_FLAG" val=""/>
</p:tagLst>
</file>

<file path=ppt/tags/tag191.xml><?xml version="1.0" encoding="utf-8"?>
<p:tagLst xmlns:p="http://schemas.openxmlformats.org/presentationml/2006/main">
  <p:tag name="COMMONDATA" val="eyJoZGlkIjoiMmY2ZTgwNWI4OGY2OWUwZDIyNzFkODk4ODViMGVkY2EifQ=="/>
  <p:tag name="commondata" val="eyJoZGlkIjoiNjI1YzExMjVmYWEyNTQzYjY1Mzc4MDUwMjJmMzQzMzEifQ=="/>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6.xml><?xml version="1.0" encoding="utf-8"?>
<p:tagLst xmlns:p="http://schemas.openxmlformats.org/presentationml/2006/main">
  <p:tag name="KSO_WM_BEAUTIFY_FLAG" val=""/>
</p:tagLst>
</file>

<file path=ppt/tags/tag47.xml><?xml version="1.0" encoding="utf-8"?>
<p:tagLst xmlns:p="http://schemas.openxmlformats.org/presentationml/2006/main">
  <p:tag name="KSO_WM_BEAUTIFY_FLAG" val=""/>
</p:tagLst>
</file>

<file path=ppt/tags/tag48.xml><?xml version="1.0" encoding="utf-8"?>
<p:tagLst xmlns:p="http://schemas.openxmlformats.org/presentationml/2006/main">
  <p:tag name="KSO_WM_BEAUTIFY_FLAG" val=""/>
</p:tagLst>
</file>

<file path=ppt/tags/tag49.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50.xml><?xml version="1.0" encoding="utf-8"?>
<p:tagLst xmlns:p="http://schemas.openxmlformats.org/presentationml/2006/main">
  <p:tag name="KSO_WM_BEAUTIFY_FLAG" val=""/>
</p:tagLst>
</file>

<file path=ppt/tags/tag51.xml><?xml version="1.0" encoding="utf-8"?>
<p:tagLst xmlns:p="http://schemas.openxmlformats.org/presentationml/2006/main">
  <p:tag name="KSO_WM_BEAUTIFY_FLAG" val=""/>
</p:tagLst>
</file>

<file path=ppt/tags/tag52.xml><?xml version="1.0" encoding="utf-8"?>
<p:tagLst xmlns:p="http://schemas.openxmlformats.org/presentationml/2006/main">
  <p:tag name="KSO_WM_BEAUTIFY_FLAG" val=""/>
</p:tagLst>
</file>

<file path=ppt/tags/tag53.xml><?xml version="1.0" encoding="utf-8"?>
<p:tagLst xmlns:p="http://schemas.openxmlformats.org/presentationml/2006/main">
  <p:tag name="KSO_WM_BEAUTIFY_FLAG" val=""/>
</p:tagLst>
</file>

<file path=ppt/tags/tag54.xml><?xml version="1.0" encoding="utf-8"?>
<p:tagLst xmlns:p="http://schemas.openxmlformats.org/presentationml/2006/main">
  <p:tag name="KSO_WM_BEAUTIFY_FLAG" val=""/>
</p:tagLst>
</file>

<file path=ppt/tags/tag55.xml><?xml version="1.0" encoding="utf-8"?>
<p:tagLst xmlns:p="http://schemas.openxmlformats.org/presentationml/2006/main">
  <p:tag name="KSO_WM_BEAUTIFY_FLAG" val=""/>
</p:tagLst>
</file>

<file path=ppt/tags/tag56.xml><?xml version="1.0" encoding="utf-8"?>
<p:tagLst xmlns:p="http://schemas.openxmlformats.org/presentationml/2006/main">
  <p:tag name="KSO_WM_DIAGRAM_VIRTUALLY_FRAME" val="{&quot;height&quot;:119.2,&quot;left&quot;:74.25,&quot;top&quot;:269.75,&quot;width&quot;:758.4}"/>
</p:tagLst>
</file>

<file path=ppt/tags/tag57.xml><?xml version="1.0" encoding="utf-8"?>
<p:tagLst xmlns:p="http://schemas.openxmlformats.org/presentationml/2006/main">
  <p:tag name="KSO_WM_BEAUTIFY_FLAG" val=""/>
  <p:tag name="KSO_WM_DIAGRAM_VIRTUALLY_FRAME" val="{&quot;height&quot;:119.2,&quot;left&quot;:74.25,&quot;top&quot;:269.75,&quot;width&quot;:758.4}"/>
</p:tagLst>
</file>

<file path=ppt/tags/tag58.xml><?xml version="1.0" encoding="utf-8"?>
<p:tagLst xmlns:p="http://schemas.openxmlformats.org/presentationml/2006/main">
  <p:tag name="KSO_WM_BEAUTIFY_FLAG" val=""/>
  <p:tag name="KSO_WM_DIAGRAM_VIRTUALLY_FRAME" val="{&quot;height&quot;:119.2,&quot;left&quot;:74.25,&quot;top&quot;:269.75,&quot;width&quot;:758.4}"/>
</p:tagLst>
</file>

<file path=ppt/tags/tag59.xml><?xml version="1.0" encoding="utf-8"?>
<p:tagLst xmlns:p="http://schemas.openxmlformats.org/presentationml/2006/main">
  <p:tag name="KSO_WM_DIAGRAM_VIRTUALLY_FRAME" val="{&quot;height&quot;:119.2,&quot;left&quot;:74.25,&quot;top&quot;:269.75,&quot;width&quot;:758.4}"/>
</p:tagLst>
</file>

<file path=ppt/tags/tag6.xml><?xml version="1.0" encoding="utf-8"?>
<p:tagLst xmlns:p="http://schemas.openxmlformats.org/presentationml/2006/main">
  <p:tag name="KSO_WM_BEAUTIFY_FLAG" val=""/>
</p:tagLst>
</file>

<file path=ppt/tags/tag60.xml><?xml version="1.0" encoding="utf-8"?>
<p:tagLst xmlns:p="http://schemas.openxmlformats.org/presentationml/2006/main">
  <p:tag name="KSO_WM_BEAUTIFY_FLAG" val=""/>
  <p:tag name="KSO_WM_DIAGRAM_VIRTUALLY_FRAME" val="{&quot;height&quot;:119.2,&quot;left&quot;:74.25,&quot;top&quot;:269.75,&quot;width&quot;:758.4}"/>
</p:tagLst>
</file>

<file path=ppt/tags/tag61.xml><?xml version="1.0" encoding="utf-8"?>
<p:tagLst xmlns:p="http://schemas.openxmlformats.org/presentationml/2006/main">
  <p:tag name="KSO_WM_BEAUTIFY_FLAG" val=""/>
  <p:tag name="KSO_WM_DIAGRAM_VIRTUALLY_FRAME" val="{&quot;height&quot;:119.2,&quot;left&quot;:74.25,&quot;top&quot;:269.75,&quot;width&quot;:758.4}"/>
</p:tagLst>
</file>

<file path=ppt/tags/tag62.xml><?xml version="1.0" encoding="utf-8"?>
<p:tagLst xmlns:p="http://schemas.openxmlformats.org/presentationml/2006/main">
  <p:tag name="KSO_WM_BEAUTIFY_FLAG" val=""/>
  <p:tag name="KSO_WM_DIAGRAM_VIRTUALLY_FRAME" val="{&quot;height&quot;:106.75,&quot;left&quot;:74.25,&quot;top&quot;:282.2,&quot;width&quot;:701.85}"/>
</p:tagLst>
</file>

<file path=ppt/tags/tag63.xml><?xml version="1.0" encoding="utf-8"?>
<p:tagLst xmlns:p="http://schemas.openxmlformats.org/presentationml/2006/main">
  <p:tag name="KSO_WM_BEAUTIFY_FLAG" val=""/>
  <p:tag name="KSO_WM_DIAGRAM_VIRTUALLY_FRAME" val="{&quot;height&quot;:106.75,&quot;left&quot;:74.25,&quot;top&quot;:282.2,&quot;width&quot;:701.85}"/>
</p:tagLst>
</file>

<file path=ppt/tags/tag64.xml><?xml version="1.0" encoding="utf-8"?>
<p:tagLst xmlns:p="http://schemas.openxmlformats.org/presentationml/2006/main">
  <p:tag name="KSO_WM_DIAGRAM_VIRTUALLY_FRAME" val="{&quot;height&quot;:106.75,&quot;left&quot;:74.25,&quot;top&quot;:282.2,&quot;width&quot;:701.85}"/>
</p:tagLst>
</file>

<file path=ppt/tags/tag65.xml><?xml version="1.0" encoding="utf-8"?>
<p:tagLst xmlns:p="http://schemas.openxmlformats.org/presentationml/2006/main">
  <p:tag name="KSO_WM_BEAUTIFY_FLAG" val=""/>
</p:tagLst>
</file>

<file path=ppt/tags/tag66.xml><?xml version="1.0" encoding="utf-8"?>
<p:tagLst xmlns:p="http://schemas.openxmlformats.org/presentationml/2006/main">
  <p:tag name="KSO_WM_BEAUTIFY_FLAG" val=""/>
</p:tagLst>
</file>

<file path=ppt/tags/tag67.xml><?xml version="1.0" encoding="utf-8"?>
<p:tagLst xmlns:p="http://schemas.openxmlformats.org/presentationml/2006/main">
  <p:tag name="KSO_WM_BEAUTIFY_FLAG" val=""/>
</p:tagLst>
</file>

<file path=ppt/tags/tag68.xml><?xml version="1.0" encoding="utf-8"?>
<p:tagLst xmlns:p="http://schemas.openxmlformats.org/presentationml/2006/main">
  <p:tag name="KSO_WM_BEAUTIFY_FLAG" val=""/>
</p:tagLst>
</file>

<file path=ppt/tags/tag69.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70.xml><?xml version="1.0" encoding="utf-8"?>
<p:tagLst xmlns:p="http://schemas.openxmlformats.org/presentationml/2006/main">
  <p:tag name="KSO_WM_BEAUTIFY_FLAG" val=""/>
</p:tagLst>
</file>

<file path=ppt/tags/tag71.xml><?xml version="1.0" encoding="utf-8"?>
<p:tagLst xmlns:p="http://schemas.openxmlformats.org/presentationml/2006/main">
  <p:tag name="KSO_WM_BEAUTIFY_FLAG" val=""/>
</p:tagLst>
</file>

<file path=ppt/tags/tag72.xml><?xml version="1.0" encoding="utf-8"?>
<p:tagLst xmlns:p="http://schemas.openxmlformats.org/presentationml/2006/main">
  <p:tag name="KSO_WM_BEAUTIFY_FLAG" val=""/>
</p:tagLst>
</file>

<file path=ppt/tags/tag73.xml><?xml version="1.0" encoding="utf-8"?>
<p:tagLst xmlns:p="http://schemas.openxmlformats.org/presentationml/2006/main">
  <p:tag name="KSO_WM_BEAUTIFY_FLAG" val=""/>
</p:tagLst>
</file>

<file path=ppt/tags/tag74.xml><?xml version="1.0" encoding="utf-8"?>
<p:tagLst xmlns:p="http://schemas.openxmlformats.org/presentationml/2006/main">
  <p:tag name="KSO_WM_BEAUTIFY_FLAG" val=""/>
</p:tagLst>
</file>

<file path=ppt/tags/tag75.xml><?xml version="1.0" encoding="utf-8"?>
<p:tagLst xmlns:p="http://schemas.openxmlformats.org/presentationml/2006/main">
  <p:tag name="KSO_WM_BEAUTIFY_FLAG" val=""/>
</p:tagLst>
</file>

<file path=ppt/tags/tag76.xml><?xml version="1.0" encoding="utf-8"?>
<p:tagLst xmlns:p="http://schemas.openxmlformats.org/presentationml/2006/main">
  <p:tag name="KSO_WM_BEAUTIFY_FLAG" val=""/>
</p:tagLst>
</file>

<file path=ppt/tags/tag77.xml><?xml version="1.0" encoding="utf-8"?>
<p:tagLst xmlns:p="http://schemas.openxmlformats.org/presentationml/2006/main">
  <p:tag name="KSO_WM_BEAUTIFY_FLAG" val=""/>
</p:tagLst>
</file>

<file path=ppt/tags/tag78.xml><?xml version="1.0" encoding="utf-8"?>
<p:tagLst xmlns:p="http://schemas.openxmlformats.org/presentationml/2006/main">
  <p:tag name="KSO_WM_BEAUTIFY_FLAG" val=""/>
  <p:tag name="KSO_WM_DIAGRAM_VIRTUALLY_FRAME" val="{&quot;height&quot;:177.6,&quot;left&quot;:52.8,&quot;top&quot;:103.6,&quot;width&quot;:326.15}"/>
</p:tagLst>
</file>

<file path=ppt/tags/tag79.xml><?xml version="1.0" encoding="utf-8"?>
<p:tagLst xmlns:p="http://schemas.openxmlformats.org/presentationml/2006/main">
  <p:tag name="KSO_WM_DIAGRAM_VIRTUALLY_FRAME" val="{&quot;height&quot;:177.6,&quot;left&quot;:52.8,&quot;top&quot;:103.6,&quot;width&quot;:326.15}"/>
</p:tagLst>
</file>

<file path=ppt/tags/tag8.xml><?xml version="1.0" encoding="utf-8"?>
<p:tagLst xmlns:p="http://schemas.openxmlformats.org/presentationml/2006/main">
  <p:tag name="KSO_WM_BEAUTIFY_FLAG" val=""/>
</p:tagLst>
</file>

<file path=ppt/tags/tag80.xml><?xml version="1.0" encoding="utf-8"?>
<p:tagLst xmlns:p="http://schemas.openxmlformats.org/presentationml/2006/main">
  <p:tag name="KSO_WM_DIAGRAM_VIRTUALLY_FRAME" val="{&quot;height&quot;:213.35,&quot;left&quot;:52.8,&quot;top&quot;:103.6,&quot;width&quot;:756.35}"/>
</p:tagLst>
</file>

<file path=ppt/tags/tag81.xml><?xml version="1.0" encoding="utf-8"?>
<p:tagLst xmlns:p="http://schemas.openxmlformats.org/presentationml/2006/main">
  <p:tag name="KSO_WM_DIAGRAM_VIRTUALLY_FRAME" val="{&quot;height&quot;:213.35,&quot;left&quot;:52.8,&quot;top&quot;:103.6,&quot;width&quot;:756.35}"/>
</p:tagLst>
</file>

<file path=ppt/tags/tag82.xml><?xml version="1.0" encoding="utf-8"?>
<p:tagLst xmlns:p="http://schemas.openxmlformats.org/presentationml/2006/main">
  <p:tag name="KSO_WM_DIAGRAM_VIRTUALLY_FRAME" val="{&quot;height&quot;:213.35,&quot;left&quot;:52.8,&quot;top&quot;:103.6,&quot;width&quot;:756.35}"/>
</p:tagLst>
</file>

<file path=ppt/tags/tag83.xml><?xml version="1.0" encoding="utf-8"?>
<p:tagLst xmlns:p="http://schemas.openxmlformats.org/presentationml/2006/main">
  <p:tag name="KSO_WM_DIAGRAM_VIRTUALLY_FRAME" val="{&quot;height&quot;:213.35,&quot;left&quot;:52.8,&quot;top&quot;:103.6,&quot;width&quot;:756.35}"/>
</p:tagLst>
</file>

<file path=ppt/tags/tag84.xml><?xml version="1.0" encoding="utf-8"?>
<p:tagLst xmlns:p="http://schemas.openxmlformats.org/presentationml/2006/main">
  <p:tag name="KSO_WM_DIAGRAM_VIRTUALLY_FRAME" val="{&quot;height&quot;:213.35,&quot;left&quot;:52.8,&quot;top&quot;:103.6,&quot;width&quot;:756.35}"/>
</p:tagLst>
</file>

<file path=ppt/tags/tag85.xml><?xml version="1.0" encoding="utf-8"?>
<p:tagLst xmlns:p="http://schemas.openxmlformats.org/presentationml/2006/main">
  <p:tag name="KSO_WM_DIAGRAM_VIRTUALLY_FRAME" val="{&quot;height&quot;:213.35,&quot;left&quot;:52.8,&quot;top&quot;:103.6,&quot;width&quot;:756.35}"/>
</p:tagLst>
</file>

<file path=ppt/tags/tag86.xml><?xml version="1.0" encoding="utf-8"?>
<p:tagLst xmlns:p="http://schemas.openxmlformats.org/presentationml/2006/main">
  <p:tag name="KSO_WM_DIAGRAM_VIRTUALLY_FRAME" val="{&quot;height&quot;:213.35,&quot;left&quot;:52.8,&quot;top&quot;:103.6,&quot;width&quot;:756.35}"/>
</p:tagLst>
</file>

<file path=ppt/tags/tag87.xml><?xml version="1.0" encoding="utf-8"?>
<p:tagLst xmlns:p="http://schemas.openxmlformats.org/presentationml/2006/main">
  <p:tag name="KSO_WM_DIAGRAM_VIRTUALLY_FRAME" val="{&quot;height&quot;:213.35,&quot;left&quot;:52.8,&quot;top&quot;:103.6,&quot;width&quot;:756.35}"/>
</p:tagLst>
</file>

<file path=ppt/tags/tag88.xml><?xml version="1.0" encoding="utf-8"?>
<p:tagLst xmlns:p="http://schemas.openxmlformats.org/presentationml/2006/main">
  <p:tag name="KSO_WM_DIAGRAM_VIRTUALLY_FRAME" val="{&quot;height&quot;:213.35,&quot;left&quot;:52.8,&quot;top&quot;:103.6,&quot;width&quot;:756.35}"/>
</p:tagLst>
</file>

<file path=ppt/tags/tag89.xml><?xml version="1.0" encoding="utf-8"?>
<p:tagLst xmlns:p="http://schemas.openxmlformats.org/presentationml/2006/main">
  <p:tag name="KSO_WM_DIAGRAM_VIRTUALLY_FRAME" val="{&quot;height&quot;:213.35,&quot;left&quot;:52.8,&quot;top&quot;:103.6,&quot;width&quot;:756.35}"/>
</p:tagLst>
</file>

<file path=ppt/tags/tag9.xml><?xml version="1.0" encoding="utf-8"?>
<p:tagLst xmlns:p="http://schemas.openxmlformats.org/presentationml/2006/main">
  <p:tag name="KSO_WM_BEAUTIFY_FLAG" val=""/>
</p:tagLst>
</file>

<file path=ppt/tags/tag90.xml><?xml version="1.0" encoding="utf-8"?>
<p:tagLst xmlns:p="http://schemas.openxmlformats.org/presentationml/2006/main">
  <p:tag name="KSO_WM_DIAGRAM_VIRTUALLY_FRAME" val="{&quot;height&quot;:213.35,&quot;left&quot;:52.8,&quot;top&quot;:103.6,&quot;width&quot;:756.35}"/>
</p:tagLst>
</file>

<file path=ppt/tags/tag91.xml><?xml version="1.0" encoding="utf-8"?>
<p:tagLst xmlns:p="http://schemas.openxmlformats.org/presentationml/2006/main">
  <p:tag name="KSO_WM_DIAGRAM_VIRTUALLY_FRAME" val="{&quot;height&quot;:177.6,&quot;left&quot;:52.8,&quot;top&quot;:103.6,&quot;width&quot;:326.15}"/>
</p:tagLst>
</file>

<file path=ppt/tags/tag92.xml><?xml version="1.0" encoding="utf-8"?>
<p:tagLst xmlns:p="http://schemas.openxmlformats.org/presentationml/2006/main">
  <p:tag name="KSO_WM_BEAUTIFY_FLAG" val=""/>
</p:tagLst>
</file>

<file path=ppt/tags/tag93.xml><?xml version="1.0" encoding="utf-8"?>
<p:tagLst xmlns:p="http://schemas.openxmlformats.org/presentationml/2006/main">
  <p:tag name="KSO_WM_BEAUTIFY_FLAG" val=""/>
</p:tagLst>
</file>

<file path=ppt/tags/tag94.xml><?xml version="1.0" encoding="utf-8"?>
<p:tagLst xmlns:p="http://schemas.openxmlformats.org/presentationml/2006/main">
  <p:tag name="KSO_WM_BEAUTIFY_FLAG" val=""/>
</p:tagLst>
</file>

<file path=ppt/tags/tag95.xml><?xml version="1.0" encoding="utf-8"?>
<p:tagLst xmlns:p="http://schemas.openxmlformats.org/presentationml/2006/main">
  <p:tag name="KSO_WM_BEAUTIFY_FLAG" val=""/>
</p:tagLst>
</file>

<file path=ppt/tags/tag96.xml><?xml version="1.0" encoding="utf-8"?>
<p:tagLst xmlns:p="http://schemas.openxmlformats.org/presentationml/2006/main">
  <p:tag name="KSO_WM_BEAUTIFY_FLAG" val=""/>
</p:tagLst>
</file>

<file path=ppt/tags/tag97.xml><?xml version="1.0" encoding="utf-8"?>
<p:tagLst xmlns:p="http://schemas.openxmlformats.org/presentationml/2006/main">
  <p:tag name="KSO_WM_BEAUTIFY_FLAG" val=""/>
  <p:tag name="KSO_WM_DIAGRAM_VIRTUALLY_FRAME" val="{&quot;height&quot;:177.6,&quot;left&quot;:52.8,&quot;top&quot;:103.6,&quot;width&quot;:326.15}"/>
</p:tagLst>
</file>

<file path=ppt/tags/tag98.xml><?xml version="1.0" encoding="utf-8"?>
<p:tagLst xmlns:p="http://schemas.openxmlformats.org/presentationml/2006/main">
  <p:tag name="KSO_WM_DIAGRAM_VIRTUALLY_FRAME" val="{&quot;height&quot;:177.6,&quot;left&quot;:52.8,&quot;top&quot;:103.6,&quot;width&quot;:326.15}"/>
</p:tagLst>
</file>

<file path=ppt/tags/tag99.xml><?xml version="1.0" encoding="utf-8"?>
<p:tagLst xmlns:p="http://schemas.openxmlformats.org/presentationml/2006/main">
  <p:tag name="KSO_WM_DIAGRAM_VIRTUALLY_FRAME" val="{&quot;height&quot;:177.6,&quot;left&quot;:52.8,&quot;top&quot;:103.6,&quot;width&quot;:326.15}"/>
</p:tagLst>
</file>

<file path=ppt/theme/theme1.xml><?xml version="1.0" encoding="utf-8"?>
<a:theme xmlns:a="http://schemas.openxmlformats.org/drawingml/2006/main" name="WPS">
  <a:themeElements>
    <a:clrScheme name="WPS">
      <a:dk1>
        <a:srgbClr val="000000"/>
      </a:dk1>
      <a:lt1>
        <a:srgbClr val="FFFFFF"/>
      </a:lt1>
      <a:dk2>
        <a:srgbClr val="0F1423"/>
      </a:dk2>
      <a:lt2>
        <a:srgbClr val="FFFFFF"/>
      </a:lt2>
      <a:accent1>
        <a:srgbClr val="4874CB"/>
      </a:accent1>
      <a:accent2>
        <a:srgbClr val="E6724B"/>
      </a:accent2>
      <a:accent3>
        <a:srgbClr val="EFBB1F"/>
      </a:accent3>
      <a:accent4>
        <a:srgbClr val="75BD42"/>
      </a:accent4>
      <a:accent5>
        <a:srgbClr val="30C0B4"/>
      </a:accent5>
      <a:accent6>
        <a:srgbClr val="E05269"/>
      </a:accent6>
      <a:hlink>
        <a:srgbClr val="0026E5"/>
      </a:hlink>
      <a:folHlink>
        <a:srgbClr val="7E1FAD"/>
      </a:folHlink>
    </a:clrScheme>
    <a:fontScheme name="WPS">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lang="zh-CN" altLang="en-US">
            <a:latin typeface="+mn-ea"/>
            <a:cs typeface="+mn-ea"/>
          </a:defRPr>
        </a:defPPr>
      </a:lstStyle>
      <a:style>
        <a:lnRef idx="2">
          <a:schemeClr val="accent1">
            <a:lumMod val="75000"/>
          </a:schemeClr>
        </a:lnRef>
        <a:fillRef idx="1">
          <a:schemeClr val="accent1"/>
        </a:fillRef>
        <a:effectRef idx="0">
          <a:srgbClr val="FFFFFF"/>
        </a:effectRef>
        <a:fontRef idx="minor">
          <a:schemeClr val="lt1"/>
        </a:fontRef>
      </a:style>
    </a:spDef>
    <a:lnDef>
      <a:spPr>
        <a:ln>
          <a:solidFill>
            <a:srgbClr val="2F5597"/>
          </a:solidFill>
          <a:tailEnd type="none"/>
        </a:ln>
      </a:spPr>
      <a:bodyPr/>
      <a:lstStyle/>
      <a:style>
        <a:lnRef idx="2">
          <a:schemeClr val="accent1"/>
        </a:lnRef>
        <a:fillRef idx="0">
          <a:srgbClr val="FFFFFF"/>
        </a:fillRef>
        <a:effectRef idx="0">
          <a:srgbClr val="FFFFFF"/>
        </a:effectRef>
        <a:fontRef idx="minor">
          <a:schemeClr val="tx1"/>
        </a:fontRef>
      </a:style>
    </a:lnDef>
    <a:txDef>
      <a:spPr>
        <a:noFill/>
      </a:spPr>
      <a:bodyPr wrap="square" bIns="71755" rtlCol="0" anchor="t">
        <a:spAutoFit/>
      </a:bodyPr>
      <a:lstStyle>
        <a:defPPr indent="0" fontAlgn="auto">
          <a:lnSpc>
            <a:spcPct val="115000"/>
          </a:lnSpc>
          <a:spcAft>
            <a:spcPts val="600"/>
          </a:spcAft>
          <a:defRPr lang="zh-CN" altLang="en-US">
            <a:latin typeface="微软雅黑" panose="020B0503020204020204" charset="-122"/>
            <a:ea typeface="微软雅黑" panose="020B0503020204020204" charset="-122"/>
            <a:cs typeface="微软雅黑" panose="020B0503020204020204" charset="-122"/>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5889</Words>
  <Application>WPS 演示</Application>
  <PresentationFormat>宽屏</PresentationFormat>
  <Paragraphs>447</Paragraphs>
  <Slides>25</Slides>
  <Notes>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25</vt:i4>
      </vt:variant>
    </vt:vector>
  </HeadingPairs>
  <TitlesOfParts>
    <vt:vector size="41" baseType="lpstr">
      <vt:lpstr>Arial</vt:lpstr>
      <vt:lpstr>宋体</vt:lpstr>
      <vt:lpstr>Wingdings</vt:lpstr>
      <vt:lpstr>微软雅黑</vt:lpstr>
      <vt:lpstr>华文中宋</vt:lpstr>
      <vt:lpstr>Felix Titling</vt:lpstr>
      <vt:lpstr>华文楷体</vt:lpstr>
      <vt:lpstr>Times New Roman</vt:lpstr>
      <vt:lpstr>Georgia</vt:lpstr>
      <vt:lpstr>微软雅黑 Light</vt:lpstr>
      <vt:lpstr>Arial Black</vt:lpstr>
      <vt:lpstr>Calibri</vt:lpstr>
      <vt:lpstr>Arial Unicode MS</vt:lpstr>
      <vt:lpstr>Impact</vt:lpstr>
      <vt:lpstr>华文宋体</vt:lpstr>
      <vt:lpstr>WPS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Xyzjx -</dc:creator>
  <cp:lastModifiedBy>Aaaaaaaaaans.    .</cp:lastModifiedBy>
  <cp:revision>159</cp:revision>
  <dcterms:created xsi:type="dcterms:W3CDTF">2023-09-26T13:49:00Z</dcterms:created>
  <dcterms:modified xsi:type="dcterms:W3CDTF">2025-04-16T06:46:47Z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5FABAE931E1C43D980C34AA26327DDE9_13</vt:lpwstr>
  </property>
  <property fmtid="{D5CDD505-2E9C-101B-9397-08002B2CF9AE}" pid="3" name="KSOProductBuildVer">
    <vt:lpwstr>2052-12.1.0.20784</vt:lpwstr>
  </property>
</Properties>
</file>