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media/image35.svg" ContentType="image/svg+xml"/>
  <Override PartName="/ppt/media/image37.svg" ContentType="image/svg+xml"/>
  <Override PartName="/ppt/media/image3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45"/>
  </p:handoutMasterIdLst>
  <p:sldIdLst>
    <p:sldId id="257" r:id="rId3"/>
    <p:sldId id="1140" r:id="rId5"/>
    <p:sldId id="1908" r:id="rId6"/>
    <p:sldId id="1584" r:id="rId7"/>
    <p:sldId id="1756" r:id="rId8"/>
    <p:sldId id="1953" r:id="rId9"/>
    <p:sldId id="1707" r:id="rId10"/>
    <p:sldId id="1938" r:id="rId11"/>
    <p:sldId id="1939" r:id="rId12"/>
    <p:sldId id="1937" r:id="rId13"/>
    <p:sldId id="1952" r:id="rId14"/>
    <p:sldId id="1957" r:id="rId15"/>
    <p:sldId id="1955" r:id="rId16"/>
    <p:sldId id="1960" r:id="rId17"/>
    <p:sldId id="1959" r:id="rId18"/>
    <p:sldId id="1623" r:id="rId19"/>
    <p:sldId id="1962" r:id="rId20"/>
    <p:sldId id="1963" r:id="rId21"/>
    <p:sldId id="1964" r:id="rId22"/>
    <p:sldId id="1965" r:id="rId23"/>
    <p:sldId id="1966" r:id="rId24"/>
    <p:sldId id="1961" r:id="rId25"/>
    <p:sldId id="1968" r:id="rId26"/>
    <p:sldId id="1969" r:id="rId27"/>
    <p:sldId id="1971" r:id="rId28"/>
    <p:sldId id="1967" r:id="rId29"/>
    <p:sldId id="1956" r:id="rId30"/>
    <p:sldId id="1972" r:id="rId31"/>
    <p:sldId id="1970" r:id="rId32"/>
    <p:sldId id="1974" r:id="rId33"/>
    <p:sldId id="1975" r:id="rId34"/>
    <p:sldId id="1976" r:id="rId35"/>
    <p:sldId id="1977" r:id="rId36"/>
    <p:sldId id="1978" r:id="rId37"/>
    <p:sldId id="1979" r:id="rId38"/>
    <p:sldId id="1980" r:id="rId39"/>
    <p:sldId id="1930" r:id="rId40"/>
    <p:sldId id="1697" r:id="rId41"/>
    <p:sldId id="1929" r:id="rId42"/>
    <p:sldId id="1988" r:id="rId43"/>
    <p:sldId id="267" r:id="rId44"/>
  </p:sldIdLst>
  <p:sldSz cx="12192000" cy="6858000"/>
  <p:notesSz cx="6858000" cy="9144000"/>
  <p:embeddedFontLst>
    <p:embeddedFont>
      <p:font typeface="微软雅黑" panose="020B0503020204020204" charset="-122"/>
      <p:regular r:id="rId49"/>
    </p:embeddedFont>
    <p:embeddedFont>
      <p:font typeface="华文中宋" panose="02010600040101010101" charset="-122"/>
      <p:regular r:id="rId50"/>
    </p:embeddedFont>
    <p:embeddedFont>
      <p:font typeface="华文楷体" panose="02010600040101010101" charset="-122"/>
      <p:regular r:id="rId51"/>
    </p:embeddedFont>
    <p:embeddedFont>
      <p:font typeface="Georgia" panose="02040502050405020303" pitchFamily="18" charset="0"/>
      <p:regular r:id="rId52"/>
      <p:bold r:id="rId53"/>
      <p:italic r:id="rId54"/>
      <p:boldItalic r:id="rId55"/>
    </p:embeddedFont>
    <p:embeddedFont>
      <p:font typeface="微软雅黑 Light" panose="020B0502040204020203" pitchFamily="34" charset="-122"/>
      <p:regular r:id="rId56"/>
    </p:embeddedFont>
    <p:embeddedFont>
      <p:font typeface="Arial Black" panose="020B0A04020102020204" charset="0"/>
      <p:bold r:id="rId57"/>
    </p:embeddedFont>
    <p:embeddedFont>
      <p:font typeface="Microsoft JhengHei" panose="020B0604030504040204" pitchFamily="34" charset="-120"/>
      <p:regular r:id="rId58"/>
    </p:embeddedFont>
    <p:embeddedFont>
      <p:font typeface="Calibri" panose="020F0502020204030204"/>
      <p:regular r:id="rId59"/>
      <p:bold r:id="rId60"/>
      <p:italic r:id="rId61"/>
      <p:boldItalic r:id="rId62"/>
    </p:embeddedFont>
    <p:embeddedFont>
      <p:font typeface="Impact" panose="020B0806030902050204" charset="0"/>
      <p:regular r:id="rId63"/>
    </p:embeddedFont>
    <p:embeddedFont>
      <p:font typeface="华文宋体" panose="02010600040101010101" charset="-122"/>
      <p:regular r:id="rId64"/>
    </p:embeddedFont>
  </p:embeddedFontLst>
  <p:custDataLst>
    <p:tags r:id="rId6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0"/>
    <a:srgbClr val="CE0000"/>
    <a:srgbClr val="2F5597"/>
    <a:srgbClr val="588E32"/>
    <a:srgbClr val="E6724B"/>
    <a:srgbClr val="DC0000"/>
    <a:srgbClr val="6E97CF"/>
    <a:srgbClr val="548235"/>
    <a:srgbClr val="3768B1"/>
    <a:srgbClr val="D86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5" Type="http://schemas.openxmlformats.org/officeDocument/2006/relationships/tags" Target="tags/tag232.xml"/><Relationship Id="rId64" Type="http://schemas.openxmlformats.org/officeDocument/2006/relationships/font" Target="fonts/font16.fntdata"/><Relationship Id="rId63" Type="http://schemas.openxmlformats.org/officeDocument/2006/relationships/font" Target="fonts/font15.fntdata"/><Relationship Id="rId62" Type="http://schemas.openxmlformats.org/officeDocument/2006/relationships/font" Target="fonts/font14.fntdata"/><Relationship Id="rId61" Type="http://schemas.openxmlformats.org/officeDocument/2006/relationships/font" Target="fonts/font13.fntdata"/><Relationship Id="rId60" Type="http://schemas.openxmlformats.org/officeDocument/2006/relationships/font" Target="fonts/font12.fntdata"/><Relationship Id="rId6" Type="http://schemas.openxmlformats.org/officeDocument/2006/relationships/slide" Target="slides/slide3.xml"/><Relationship Id="rId59" Type="http://schemas.openxmlformats.org/officeDocument/2006/relationships/font" Target="fonts/font11.fntdata"/><Relationship Id="rId58" Type="http://schemas.openxmlformats.org/officeDocument/2006/relationships/font" Target="fonts/font10.fntdata"/><Relationship Id="rId57" Type="http://schemas.openxmlformats.org/officeDocument/2006/relationships/font" Target="fonts/font9.fntdata"/><Relationship Id="rId56" Type="http://schemas.openxmlformats.org/officeDocument/2006/relationships/font" Target="fonts/font8.fntdata"/><Relationship Id="rId55" Type="http://schemas.openxmlformats.org/officeDocument/2006/relationships/font" Target="fonts/font7.fntdata"/><Relationship Id="rId54" Type="http://schemas.openxmlformats.org/officeDocument/2006/relationships/font" Target="fonts/font6.fntdata"/><Relationship Id="rId53" Type="http://schemas.openxmlformats.org/officeDocument/2006/relationships/font" Target="fonts/font5.fntdata"/><Relationship Id="rId52" Type="http://schemas.openxmlformats.org/officeDocument/2006/relationships/font" Target="fonts/font4.fntdata"/><Relationship Id="rId51" Type="http://schemas.openxmlformats.org/officeDocument/2006/relationships/font" Target="fonts/font3.fntdata"/><Relationship Id="rId50" Type="http://schemas.openxmlformats.org/officeDocument/2006/relationships/font" Target="fonts/font2.fntdata"/><Relationship Id="rId5" Type="http://schemas.openxmlformats.org/officeDocument/2006/relationships/slide" Target="slides/slide2.xml"/><Relationship Id="rId49" Type="http://schemas.openxmlformats.org/officeDocument/2006/relationships/font" Target="fonts/font1.fntdata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5.10601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使用奖励函数 </a:t>
            </a:r>
            <a:r>
              <a:rPr lang="en-US" altLang="zh-CN"/>
              <a:t>r</a:t>
            </a:r>
            <a:r>
              <a:rPr lang="zh-CN" altLang="en-US"/>
              <a:t>来决定不同推理步骤的偏好，使用世界模型 𝑇来指定状态转移，以及使用搜索算法（如束搜索、蒙特卡洛树搜索）来探索广阔的推理空间。</a:t>
            </a:r>
            <a:endParaRPr lang="zh-CN" altLang="en-US"/>
          </a:p>
          <a:p>
            <a:r>
              <a:rPr lang="zh-CN" altLang="en-US"/>
              <a:t>在这个统一的视角基础上，我们进一步开发了LLM Reasoners库，它提供了这些组件的标准化实现，并带有可配置选项、丰富的LLM API和直观的可视化工具。因此，LLM Reasoners使我们能够轻松复现现有的推理算法，并能够快速组合新算法并应用于新的任务。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从根节点（即初始状态</a:t>
            </a:r>
            <a:r>
              <a:rPr lang="en-US" altLang="zh-CN"/>
              <a:t>s0</a:t>
            </a:r>
            <a:r>
              <a:rPr lang="zh-CN" altLang="en-US"/>
              <a:t>开始。每一层选择一个最有潜力的节点进行下一阶段扩展，直到到达叶节点。</a:t>
            </a:r>
            <a:endParaRPr lang="zh-CN" altLang="en-US"/>
          </a:p>
          <a:p>
            <a:r>
              <a:rPr lang="en-US" altLang="zh-CN"/>
              <a:t>2.为上一步选择的叶节点添加新子节点。LLM 作为代理采样 d 个可能动作</a:t>
            </a:r>
            <a:r>
              <a:rPr lang="zh-CN" altLang="en-US"/>
              <a:t>，然后由 LLM（作为世界模型）预测相应的下一个状态，从而生成 d 个子节点。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从根节点（即初始状态</a:t>
            </a:r>
            <a:r>
              <a:rPr lang="en-US" altLang="zh-CN"/>
              <a:t>s0</a:t>
            </a:r>
            <a:r>
              <a:rPr lang="zh-CN" altLang="en-US"/>
              <a:t>开始。每一层选择一个最有潜力的节点进行下一阶段扩展，直到到达叶节点。</a:t>
            </a:r>
            <a:endParaRPr lang="zh-CN" altLang="en-US"/>
          </a:p>
          <a:p>
            <a:r>
              <a:rPr lang="en-US" altLang="zh-CN"/>
              <a:t>2.为上一步选择的叶节点添加新子节点。LLM 作为代理采样 d 个可能动作</a:t>
            </a:r>
            <a:r>
              <a:rPr lang="zh-CN" altLang="en-US"/>
              <a:t>，然后由 LLM（作为世界模型）预测相应的下一个状态，从而生成 d 个子节点。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使用奖励函数 </a:t>
            </a:r>
            <a:r>
              <a:rPr lang="en-US" altLang="zh-CN"/>
              <a:t>r</a:t>
            </a:r>
            <a:r>
              <a:rPr lang="zh-CN" altLang="en-US"/>
              <a:t>来决定不同推理步骤的偏好，使用世界模型 𝑇来指定状态转移，以及使用搜索算法（如束搜索、蒙特卡洛树搜索）来探索广阔的推理空间。</a:t>
            </a:r>
            <a:endParaRPr lang="zh-CN" altLang="en-US"/>
          </a:p>
          <a:p>
            <a:r>
              <a:rPr lang="zh-CN" altLang="en-US"/>
              <a:t>在这个统一的视角基础上，我们进一步开发了LLM Reasoners库，它提供了这些组件的标准化实现，并带有可配置选项、丰富的LLM API和直观的可视化工具。因此，LLM Reasoners使我们能够轻松复现现有的推理算法，并能够快速组合新算法并应用于新的任务。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CoT隐式地使用语言模型预测的概率作为奖励，因为它根据先前步骤和CoT提示生成具有较高概率的下一个推理步骤，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 LLM 的自我评估：LLM 通过询问“这个推理步骤是否正确？”通过</a:t>
            </a:r>
            <a:r>
              <a:rPr lang="en-US" altLang="zh-CN" dirty="0">
                <a:sym typeface="+mn-ea"/>
              </a:rPr>
              <a:t>good</a:t>
            </a:r>
            <a:r>
              <a:rPr lang="zh-CN" altLang="en-US" dirty="0">
                <a:sym typeface="+mn-ea"/>
              </a:rPr>
              <a:t>这个词概率作为奖励，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(a) 独立评估每个状态，得到确定/可能/不可能的分类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(b) 跨状态投票：语言模型不会单独为每个状态打分，而是通过对比多个状态来决定哪个状态更有希望。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LLM 的自我评估、动作的可能</a:t>
            </a:r>
            <a:r>
              <a:rPr lang="en-US" altLang="zh-CN"/>
              <a:t> </a:t>
            </a:r>
            <a:r>
              <a:rPr lang="zh-CN" altLang="en-US"/>
              <a:t>之外，还有一些其他的方法，比如</a:t>
            </a:r>
            <a:r>
              <a:rPr lang="en-US" altLang="zh-CN"/>
              <a:t> </a:t>
            </a:r>
            <a:r>
              <a:rPr lang="zh-CN" altLang="en-US"/>
              <a:t>特定任务的启发式策略（有没有完成子目标）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LLM 的自我评估、动作的可能</a:t>
            </a:r>
            <a:r>
              <a:rPr lang="en-US" altLang="zh-CN"/>
              <a:t> </a:t>
            </a:r>
            <a:r>
              <a:rPr lang="zh-CN" altLang="en-US"/>
              <a:t>之外，还有一些其他的方法，比如</a:t>
            </a:r>
            <a:r>
              <a:rPr lang="en-US" altLang="zh-CN"/>
              <a:t> </a:t>
            </a:r>
            <a:r>
              <a:rPr lang="zh-CN" altLang="en-US"/>
              <a:t>特定任务的启发式策略（有没有完成子目标）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在这个统一的视角基础上，我们进一步开发了LLM Reasoners库，它提供了这些组件的标准化实现，</a:t>
            </a:r>
            <a:r>
              <a:rPr lang="zh-CN" altLang="en-US">
                <a:sym typeface="+mn-ea"/>
              </a:rPr>
              <a:t>用户可以轻松通过定义WorldModel和SearchConfig并导入SearchAlgorithm来设置推理方法。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并带有可配置选项、丰富的LLM API和直观的可视化工具。因此，LLM Reasoners使我们能够轻松复现现有的推理算法，并能够快速组合新算法并应用于新的任务。</a:t>
            </a:r>
            <a:endParaRPr lang="zh-CN" altLang="en-US"/>
          </a:p>
          <a:p>
            <a:r>
              <a:rPr lang="zh-CN" altLang="en-US">
                <a:sym typeface="+mn-ea"/>
              </a:rPr>
              <a:t>在这三个主要基础类的基础上，LLM Reasoners还引入了新的组件来增强推理能力，例如预训练的奖励模型（Yuan等，2024）、调用工具的模块（Yao等，2022；Hao等，2023b），以及新的科学推理示例，例如化学推理（Ouyang等，2023）。我们还集成了丰富的LLM API、标准化评估流程，以及通用的交互式可视化工具Visualizer。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在这三个主要基础类的基础上，LLM Reasoners还集成了丰富的LLM API、标准化评估流程，以及通用的交互式可视化工具Visualizer。帮助</a:t>
            </a:r>
            <a:r>
              <a:rPr lang="zh-CN" altLang="en-US">
                <a:sym typeface="+mn-ea"/>
              </a:rPr>
              <a:t>能够轻松复现现有的推理算法，并能够快速组合新算法并应用于新的任务。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在这三个主要基础类的基础上，LLM Reasoners还集成了丰富的LLM API、标准化评估流程，以及通用的交互式可视化工具Visualizer。帮助</a:t>
            </a:r>
            <a:r>
              <a:rPr lang="zh-CN" altLang="en-US">
                <a:sym typeface="+mn-ea"/>
              </a:rPr>
              <a:t>能够轻松复现现有的推理算法，并能够快速组合新算法并应用于新的任务。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在这三个主要基础类的基础上，LLM Reasoners还集成了丰富的LLM API、标准化评估流程，以及通用的交互式可视化工具Visualizer。帮助</a:t>
            </a:r>
            <a:r>
              <a:rPr lang="zh-CN" altLang="en-US">
                <a:sym typeface="+mn-ea"/>
              </a:rPr>
              <a:t>能够轻松复现现有的推理算法，并能够快速组合新算法并应用于新的任务。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现有推理数据集的训练集 Dtrain​ 中获取</a:t>
            </a: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。其背后的逻辑是，即使问题 x 对GPT-4本身来说很难解决，它在拥有参考推理链的情况下也有很大可能理解问题并识别出错误。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使用奖励函数 </a:t>
            </a:r>
            <a:r>
              <a:rPr lang="en-US" altLang="zh-CN"/>
              <a:t>r</a:t>
            </a:r>
            <a:r>
              <a:rPr lang="zh-CN" altLang="en-US"/>
              <a:t>来决定不同推理步骤的偏好，使用世界模型 𝑇来指定状态转移，以及使用搜索算法（如束搜索、蒙特卡洛树搜索）来探索广阔的推理空间。</a:t>
            </a:r>
            <a:endParaRPr lang="zh-CN" altLang="en-US"/>
          </a:p>
          <a:p>
            <a:r>
              <a:rPr lang="zh-CN" altLang="en-US"/>
              <a:t>在这个统一的视角基础上，我们进一步开发了LLM Reasoners库，它提供了这些组件的标准化实现，并带有可配置选项、丰富的LLM API和直观的可视化工具。因此，LLM Reasoners使我们能够轻松复现现有的推理算法，并能够快速组合新算法并应用于新的任务。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使用奖励函数 </a:t>
            </a:r>
            <a:r>
              <a:rPr lang="en-US" altLang="zh-CN"/>
              <a:t>r</a:t>
            </a:r>
            <a:r>
              <a:rPr lang="zh-CN" altLang="en-US"/>
              <a:t>来决定不同推理步骤的偏好，使用世界模型 𝑇来指定状态转移，以及使用搜索算法（如束搜索、蒙特卡洛树搜索）来探索广阔的推理空间。</a:t>
            </a:r>
            <a:endParaRPr lang="zh-CN" altLang="en-US"/>
          </a:p>
          <a:p>
            <a:r>
              <a:rPr lang="zh-CN" altLang="en-US"/>
              <a:t>在这个统一的视角基础上，我们进一步开发了LLM Reasoners库，它提供了这些组件的标准化实现，并带有可配置选项、丰富的LLM API和直观的可视化工具。因此，LLM Reasoners使我们能够轻松复现现有的推理算法，并能够快速组合新算法并应用于新的任务。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让模型自己把思考过程（推理链生成出来），才能获得一个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Self consistency :</a:t>
            </a:r>
            <a:r>
              <a:rPr lang="zh-CN" altLang="en-US"/>
              <a:t>把本来要做一次的问题做多次，每次的答案都不一样，但看哪一个答案最常出现，就把他当做正确答案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将这三个打一套组合拳，把复杂的任务拆解成三个步骤，在第一个步骤这里，让它不止产生一个答案，让他做三次文字接龙产生三种不同的答案，那么哪些是正确的哪些是不正确的，也许可以通过自我反省的方式让模型检查这些是不是正确的。</a:t>
            </a:r>
            <a:endParaRPr lang="zh-CN" altLang="en-US"/>
          </a:p>
          <a:p>
            <a:r>
              <a:rPr lang="zh-CN" altLang="en-US"/>
              <a:t>假设语言模型读一下这些答案可以判断是正确的还是不正确的，那么我们就问语言模型第一个答案你自己觉得对不对呢，他可能觉得是对的，那我们就进入第二个步骤。根据第一个步骤，同样的解第二个步骤，一样产生多个答案，再让语言模型检查自己的答案是不是对的，发现都是错的。</a:t>
            </a:r>
            <a:endParaRPr lang="zh-CN" altLang="en-US"/>
          </a:p>
          <a:p>
            <a:r>
              <a:rPr lang="zh-CN" altLang="en-US"/>
              <a:t>没关系再退回第一步，检查第一步的第二个答案，发现也是错的。</a:t>
            </a:r>
            <a:endParaRPr lang="zh-CN" altLang="en-US"/>
          </a:p>
          <a:p>
            <a:r>
              <a:rPr lang="zh-CN" altLang="en-US"/>
              <a:t>再检查第一步的第三个答案，发现是对的，那就进入第二步，再产生两个答案，把他们分别拿去检查，发现第一个答案就是对的，那就再进入第三步，再产生两个答案，发现这个是对的，那就得到了正确答案。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b="1" i="0" dirty="0">
                <a:solidFill>
                  <a:srgbClr val="1F1F1F"/>
                </a:solidFill>
                <a:effectLst/>
                <a:latin typeface="-apple-system"/>
              </a:rPr>
              <a:t>Tree of Thoughts</a:t>
            </a:r>
            <a:r>
              <a:rPr lang="en-US" altLang="zh-TW" b="0" i="0" dirty="0">
                <a:solidFill>
                  <a:srgbClr val="1F1F1F"/>
                </a:solidFill>
                <a:effectLst/>
                <a:latin typeface="-apple-system"/>
              </a:rPr>
              <a:t> (</a:t>
            </a:r>
            <a:r>
              <a:rPr lang="en-US" altLang="zh-TW" b="0" i="0" u="none" strike="noStrike" dirty="0">
                <a:effectLst/>
                <a:latin typeface="-apple-system"/>
                <a:hlinkClick r:id="rId3"/>
              </a:rPr>
              <a:t>Yao et al. 2023</a:t>
            </a:r>
            <a:r>
              <a:rPr lang="en-US" altLang="zh-TW" b="0" i="0" dirty="0">
                <a:solidFill>
                  <a:srgbClr val="1F1F1F"/>
                </a:solidFill>
                <a:effectLst/>
                <a:latin typeface="-apple-system"/>
              </a:rPr>
              <a:t>) extends </a:t>
            </a:r>
            <a:r>
              <a:rPr lang="en-US" altLang="zh-TW" b="0" i="0" dirty="0" err="1">
                <a:solidFill>
                  <a:srgbClr val="1F1F1F"/>
                </a:solidFill>
                <a:effectLst/>
                <a:latin typeface="-apple-system"/>
              </a:rPr>
              <a:t>CoT</a:t>
            </a:r>
            <a:r>
              <a:rPr lang="en-US" altLang="zh-TW" b="0" i="0" dirty="0">
                <a:solidFill>
                  <a:srgbClr val="1F1F1F"/>
                </a:solidFill>
                <a:effectLst/>
                <a:latin typeface="-apple-system"/>
              </a:rPr>
              <a:t> by exploring multiple reasoning possibilities at each step. It first decomposes the problem into multiple thought steps and generates multiple thoughts per step, creating a tree structure. The search process can be BFS (breadth-first search) or DFS (depth-first search) with each state evaluated by a classifier (via a prompt) or majority vote.</a:t>
            </a:r>
            <a:endParaRPr lang="zh-TW" altLang="en-US" dirty="0"/>
          </a:p>
          <a:p>
            <a:endParaRPr lang="zh-TW" altLang="en-US" dirty="0"/>
          </a:p>
          <a:p>
            <a:r>
              <a:rPr lang="zh-CN" altLang="zh-TW" dirty="0"/>
              <a:t>搜索算法：</a:t>
            </a:r>
            <a:r>
              <a:rPr lang="en-US" altLang="zh-CN" dirty="0"/>
              <a:t>BFS/DFS</a:t>
            </a:r>
            <a:endParaRPr lang="en-US" altLang="zh-CN" dirty="0"/>
          </a:p>
          <a:p>
            <a:r>
              <a:rPr lang="en-US" altLang="zh-CN" dirty="0"/>
              <a:t>BFS在每个层次上展开多个分支</a:t>
            </a:r>
            <a:r>
              <a:rPr lang="zh-CN" altLang="en-US" dirty="0"/>
              <a:t>。</a:t>
            </a:r>
            <a:r>
              <a:rPr lang="en-US" altLang="zh-CN" dirty="0"/>
              <a:t>BFS探索多个可能的路径，但每次只探索当前步骤中最有希望的几个状态。它会广泛地展开多个可能的分支，但限制树的深度。</a:t>
            </a:r>
            <a:endParaRPr lang="en-US" altLang="zh-CN" dirty="0"/>
          </a:p>
          <a:p>
            <a:r>
              <a:rPr lang="en-US" altLang="zh-CN" dirty="0"/>
              <a:t>DFS专注于一条路径直到完成或需要回溯。</a:t>
            </a:r>
            <a:endParaRPr lang="en-US" altLang="zh-CN" dirty="0"/>
          </a:p>
          <a:p>
            <a:r>
              <a:rPr lang="zh-CN" altLang="en-US" dirty="0"/>
              <a:t>状态评估：使用语言模型对状态进行深思熟虑的推理。 </a:t>
            </a:r>
            <a:endParaRPr lang="zh-CN" altLang="en-US" dirty="0"/>
          </a:p>
          <a:p>
            <a:r>
              <a:rPr lang="zh-CN" altLang="en-US" dirty="0"/>
              <a:t>(a) 独立评估每个状态，得到确定/可能/不可能的分类</a:t>
            </a:r>
            <a:endParaRPr lang="zh-CN" altLang="en-US" dirty="0"/>
          </a:p>
          <a:p>
            <a:r>
              <a:rPr lang="zh-CN" altLang="en-US" dirty="0"/>
              <a:t>(b) 跨状态投票：语言模型不会单独为每个状态打分，而是通过对比多个状态来决定哪个状态更有希望。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C02459-C233-4809-96A6-E4C316B742B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人们在做决策时有两种模式——一种是快速、自动化、无意识的模式（“系统1”），另一种是缓慢、深思熟虑、有意识的模式（“系统2”）。</a:t>
            </a:r>
            <a:endParaRPr lang="zh-CN" altLang="en-US"/>
          </a:p>
          <a:p>
            <a:r>
              <a:rPr lang="zh-CN" altLang="en-US"/>
              <a:t>从系统</a:t>
            </a:r>
            <a:r>
              <a:rPr lang="en-US" altLang="zh-CN"/>
              <a:t>2</a:t>
            </a:r>
            <a:r>
              <a:rPr lang="zh-CN" altLang="en-US"/>
              <a:t>中可以学到：（1）保持并探索当前选择的多种替代方案，而不是仅仅选择一个，（2）评估其当前状态并主动前瞻或回溯，以做出更全局的决策。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ToT主动维护一棵思维树，其中每个“思维”是一个连贯的语言序列，作为解决问题的中间步骤。</a:t>
            </a:r>
            <a:endParaRPr lang="zh-CN" altLang="en-US"/>
          </a:p>
          <a:p>
            <a:r>
              <a:rPr lang="zh-CN" altLang="en-US"/>
              <a:t>基于语言的生成和评估多样化“思维”的能力与搜索算法（如广度优先搜索BFS或深度优先搜索DFS）相结合，使得能够系统地探索思维树，并进行前瞻和回溯。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“思维”如何生成、评估和搜索：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每个节点是一个状态 表示带有输入和迄今为止思维序列的部分解决方案。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通用性：IO、CoT、CoT-SC和自我修正可以被视为ToT的特例（即深度和广度有限的树，见图1）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重新利用 LLM，使其既作为世界模型又作为推理代理，</a:t>
            </a:r>
            <a:endParaRPr lang="en-US" altLang="zh-CN"/>
          </a:p>
          <a:p>
            <a:r>
              <a:rPr lang="en-US" altLang="zh-CN"/>
              <a:t>得到的推理轨迹是一个交替出现的状态和动作序列 。这与之前的推理方法（如 Chain-of-Thought）不同，后者的中间推理步骤仅由一系列动作组成，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openxmlformats.org/officeDocument/2006/relationships/hyperlink" Target="https://aclanthology.org/2024.acl-long.21.pdf" TargetMode="External"/><Relationship Id="rId4" Type="http://schemas.openxmlformats.org/officeDocument/2006/relationships/tags" Target="../tags/tag3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image" Target="../media/image18.png"/><Relationship Id="rId4" Type="http://schemas.openxmlformats.org/officeDocument/2006/relationships/image" Target="../media/image2.png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0" Type="http://schemas.openxmlformats.org/officeDocument/2006/relationships/notesSlide" Target="../notesSlides/notesSlide8.xml"/><Relationship Id="rId1" Type="http://schemas.openxmlformats.org/officeDocument/2006/relationships/tags" Target="../tags/tag4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image" Target="../media/image2.pn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4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image" Target="../media/image2.png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6" Type="http://schemas.openxmlformats.org/officeDocument/2006/relationships/notesSlide" Target="../notesSlides/notesSlide10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63.xml"/><Relationship Id="rId13" Type="http://schemas.openxmlformats.org/officeDocument/2006/relationships/tags" Target="../tags/tag62.xml"/><Relationship Id="rId12" Type="http://schemas.openxmlformats.org/officeDocument/2006/relationships/image" Target="../media/image21.png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tags" Target="../tags/tag5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image" Target="../media/image2.png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image" Target="../media/image23.png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../media/image2.png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1" Type="http://schemas.openxmlformats.org/officeDocument/2006/relationships/notesSlide" Target="../notesSlides/notesSlide12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4.png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image" Target="../media/image2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5.png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image" Target="../media/image2.png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6.png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image" Target="../media/image2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7.png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image" Target="../media/image2.png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8.png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image" Target="../media/image2.png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9.png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2.png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0.png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2.png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1.png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image" Target="../media/image2.png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2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2.png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image" Target="../media/image2.png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3.png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image" Target="../media/image2.png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image" Target="../media/image2.png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0" Type="http://schemas.openxmlformats.org/officeDocument/2006/relationships/notesSlide" Target="../notesSlides/notesSlide24.xml"/><Relationship Id="rId1" Type="http://schemas.openxmlformats.org/officeDocument/2006/relationships/tags" Target="../tags/tag13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svg"/><Relationship Id="rId8" Type="http://schemas.openxmlformats.org/officeDocument/2006/relationships/image" Target="../media/image34.png"/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image" Target="../media/image2.png"/><Relationship Id="rId34" Type="http://schemas.openxmlformats.org/officeDocument/2006/relationships/notesSlide" Target="../notesSlides/notesSlide25.xml"/><Relationship Id="rId33" Type="http://schemas.openxmlformats.org/officeDocument/2006/relationships/slideLayout" Target="../slideLayouts/slideLayout1.xml"/><Relationship Id="rId32" Type="http://schemas.openxmlformats.org/officeDocument/2006/relationships/image" Target="../media/image40.png"/><Relationship Id="rId31" Type="http://schemas.openxmlformats.org/officeDocument/2006/relationships/image" Target="../media/image39.png"/><Relationship Id="rId30" Type="http://schemas.openxmlformats.org/officeDocument/2006/relationships/tags" Target="../tags/tag162.xml"/><Relationship Id="rId3" Type="http://schemas.openxmlformats.org/officeDocument/2006/relationships/tags" Target="../tags/tag141.xml"/><Relationship Id="rId29" Type="http://schemas.openxmlformats.org/officeDocument/2006/relationships/tags" Target="../tags/tag161.xml"/><Relationship Id="rId28" Type="http://schemas.openxmlformats.org/officeDocument/2006/relationships/tags" Target="../tags/tag160.xml"/><Relationship Id="rId27" Type="http://schemas.openxmlformats.org/officeDocument/2006/relationships/tags" Target="../tags/tag159.xml"/><Relationship Id="rId26" Type="http://schemas.openxmlformats.org/officeDocument/2006/relationships/tags" Target="../tags/tag158.xml"/><Relationship Id="rId25" Type="http://schemas.openxmlformats.org/officeDocument/2006/relationships/tags" Target="../tags/tag157.xml"/><Relationship Id="rId24" Type="http://schemas.openxmlformats.org/officeDocument/2006/relationships/tags" Target="../tags/tag156.xml"/><Relationship Id="rId23" Type="http://schemas.openxmlformats.org/officeDocument/2006/relationships/tags" Target="../tags/tag155.xml"/><Relationship Id="rId22" Type="http://schemas.openxmlformats.org/officeDocument/2006/relationships/tags" Target="../tags/tag154.xml"/><Relationship Id="rId21" Type="http://schemas.openxmlformats.org/officeDocument/2006/relationships/tags" Target="../tags/tag153.xml"/><Relationship Id="rId20" Type="http://schemas.openxmlformats.org/officeDocument/2006/relationships/tags" Target="../tags/tag152.xml"/><Relationship Id="rId2" Type="http://schemas.openxmlformats.org/officeDocument/2006/relationships/tags" Target="../tags/tag140.xml"/><Relationship Id="rId19" Type="http://schemas.openxmlformats.org/officeDocument/2006/relationships/tags" Target="../tags/tag151.xml"/><Relationship Id="rId18" Type="http://schemas.openxmlformats.org/officeDocument/2006/relationships/tags" Target="../tags/tag150.xml"/><Relationship Id="rId17" Type="http://schemas.openxmlformats.org/officeDocument/2006/relationships/tags" Target="../tags/tag149.xml"/><Relationship Id="rId16" Type="http://schemas.openxmlformats.org/officeDocument/2006/relationships/image" Target="../media/image38.svg"/><Relationship Id="rId15" Type="http://schemas.openxmlformats.org/officeDocument/2006/relationships/image" Target="../media/image37.svg"/><Relationship Id="rId14" Type="http://schemas.openxmlformats.org/officeDocument/2006/relationships/image" Target="../media/image36.png"/><Relationship Id="rId13" Type="http://schemas.openxmlformats.org/officeDocument/2006/relationships/tags" Target="../tags/tag14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tags" Target="../tags/tag139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41.png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image" Target="../media/image2.png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1" Type="http://schemas.openxmlformats.org/officeDocument/2006/relationships/notesSlide" Target="../notesSlides/notesSlide26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63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74.xml"/><Relationship Id="rId7" Type="http://schemas.openxmlformats.org/officeDocument/2006/relationships/image" Target="../media/image42.png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image" Target="../media/image2.png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0" Type="http://schemas.openxmlformats.org/officeDocument/2006/relationships/notesSlide" Target="../notesSlides/notesSlide27.xml"/><Relationship Id="rId1" Type="http://schemas.openxmlformats.org/officeDocument/2006/relationships/tags" Target="../tags/tag16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image" Target="../media/image2.pn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9.png"/><Relationship Id="rId16" Type="http://schemas.openxmlformats.org/officeDocument/2006/relationships/tags" Target="../tags/tag15.xml"/><Relationship Id="rId15" Type="http://schemas.openxmlformats.org/officeDocument/2006/relationships/image" Target="../media/image8.png"/><Relationship Id="rId14" Type="http://schemas.openxmlformats.org/officeDocument/2006/relationships/tags" Target="../tags/tag14.xml"/><Relationship Id="rId13" Type="http://schemas.openxmlformats.org/officeDocument/2006/relationships/image" Target="../media/image7.png"/><Relationship Id="rId12" Type="http://schemas.openxmlformats.org/officeDocument/2006/relationships/image" Target="../media/image6.png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8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3.png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image" Target="../media/image2.png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9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4.png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image" Target="../media/image2.png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0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5.png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image" Target="../media/image2.png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6.png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image" Target="../media/image2.png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2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7.png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image" Target="../media/image2.png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8.png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image" Target="../media/image2.png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image" Target="../media/image2.png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0" Type="http://schemas.openxmlformats.org/officeDocument/2006/relationships/notesSlide" Target="../notesSlides/notesSlide34.xml"/><Relationship Id="rId1" Type="http://schemas.openxmlformats.org/officeDocument/2006/relationships/tags" Target="../tags/tag20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5.xml"/><Relationship Id="rId1" Type="http://schemas.openxmlformats.org/officeDocument/2006/relationships/tags" Target="../tags/tag214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5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image" Target="../media/image2.png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tags" Target="../tags/tag2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228.xml"/><Relationship Id="rId7" Type="http://schemas.openxmlformats.org/officeDocument/2006/relationships/tags" Target="../tags/tag227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image" Target="../media/image2.png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0" Type="http://schemas.openxmlformats.org/officeDocument/2006/relationships/notesSlide" Target="../notesSlides/notesSlide36.xml"/><Relationship Id="rId1" Type="http://schemas.openxmlformats.org/officeDocument/2006/relationships/tags" Target="../tags/tag22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image" Target="../media/image2.png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image" Target="../media/image2.png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image" Target="../media/image12.png"/><Relationship Id="rId5" Type="http://schemas.openxmlformats.org/officeDocument/2006/relationships/tags" Target="../tags/tag31.xml"/><Relationship Id="rId4" Type="http://schemas.openxmlformats.org/officeDocument/2006/relationships/image" Target="../media/image2.png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0" Type="http://schemas.openxmlformats.org/officeDocument/2006/relationships/notesSlide" Target="../notesSlides/notesSlide5.xml"/><Relationship Id="rId1" Type="http://schemas.openxmlformats.org/officeDocument/2006/relationships/tags" Target="../tags/tag2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image" Target="../media/image13.png"/><Relationship Id="rId5" Type="http://schemas.openxmlformats.org/officeDocument/2006/relationships/tags" Target="../tags/tag37.xml"/><Relationship Id="rId4" Type="http://schemas.openxmlformats.org/officeDocument/2006/relationships/image" Target="../media/image2.png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0" Type="http://schemas.openxmlformats.org/officeDocument/2006/relationships/notesSlide" Target="../notesSlides/notesSlide6.xml"/><Relationship Id="rId1" Type="http://schemas.openxmlformats.org/officeDocument/2006/relationships/tags" Target="../tags/tag3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1004099" y="1047755"/>
            <a:ext cx="10175966" cy="4859383"/>
          </a:xfrm>
          <a:prstGeom prst="roundRect">
            <a:avLst>
              <a:gd name="adj" fmla="val 427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Improving In-context Learning of Multilingual Generative Language Models with Cross-lingual Alignment</a:t>
            </a:r>
            <a:endParaRPr lang="zh-CN" altLang="en-US" dirty="0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389272" y="4477385"/>
            <a:ext cx="9405620" cy="51562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fontAlgn="auto">
              <a:lnSpc>
                <a:spcPct val="115000"/>
              </a:lnSpc>
            </a:pPr>
            <a:r>
              <a:rPr lang="zh-CN" sz="2400" dirty="0">
                <a:solidFill>
                  <a:srgbClr val="2F5597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大语言模型逐步推理的新评估、库和分析</a:t>
            </a:r>
            <a:endParaRPr lang="zh-CN" sz="2400" dirty="0">
              <a:solidFill>
                <a:srgbClr val="2F5597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400550" y="-7620"/>
            <a:ext cx="3390900" cy="23241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0536555" y="6108065"/>
            <a:ext cx="1655445" cy="766445"/>
            <a:chOff x="16593" y="9655"/>
            <a:chExt cx="2607" cy="1207"/>
          </a:xfrm>
        </p:grpSpPr>
        <p:sp>
          <p:nvSpPr>
            <p:cNvPr id="4" name="矩形 3"/>
            <p:cNvSpPr/>
            <p:nvPr>
              <p:custDataLst>
                <p:tags r:id="rId4"/>
              </p:custDataLst>
            </p:nvPr>
          </p:nvSpPr>
          <p:spPr>
            <a:xfrm>
              <a:off x="16594" y="9655"/>
              <a:ext cx="2606" cy="64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dirty="0">
                  <a:solidFill>
                    <a:srgbClr val="2F5597"/>
                  </a:solidFill>
                  <a:latin typeface="华文中宋" panose="02010600040101010101" charset="-122"/>
                  <a:ea typeface="华文中宋" panose="02010600040101010101" charset="-122"/>
                </a:rPr>
                <a:t>禚峻汐</a:t>
              </a:r>
              <a:endParaRPr lang="en-US" altLang="zh-CN" b="1" dirty="0">
                <a:solidFill>
                  <a:srgbClr val="2F5597"/>
                </a:solidFill>
                <a:latin typeface="Felix Titling" panose="04060505060202020A04" charset="0"/>
                <a:ea typeface="华文中宋" panose="02010600040101010101" charset="-122"/>
                <a:cs typeface="Felix Titling" panose="04060505060202020A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6593" y="10177"/>
              <a:ext cx="2592" cy="685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en-US" altLang="zh-CN" b="1" dirty="0">
                  <a:solidFill>
                    <a:srgbClr val="2F5597"/>
                  </a:solidFill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2024.10.26</a:t>
              </a:r>
              <a:endParaRPr lang="en-US" altLang="zh-CN" b="1" dirty="0">
                <a:solidFill>
                  <a:srgbClr val="2F5597"/>
                </a:solidFill>
                <a:latin typeface="华文楷体" panose="02010600040101010101" charset="-122"/>
                <a:ea typeface="华文楷体" panose="02010600040101010101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0" y="6423025"/>
            <a:ext cx="821690" cy="43497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 i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hlinkClick r:id="rId5" action="ppaction://hlinkfile"/>
              </a:rPr>
              <a:t>LINK</a:t>
            </a:r>
            <a:endParaRPr lang="en-US" altLang="zh-CN" i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64177" y="2655888"/>
            <a:ext cx="9655810" cy="1753235"/>
          </a:xfrm>
          <a:prstGeom prst="rect">
            <a:avLst/>
          </a:prstGeom>
        </p:spPr>
        <p:txBody>
          <a:bodyPr wrap="square" bIns="45720" rtlCol="0" anchor="t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3600" dirty="0">
                <a:solidFill>
                  <a:srgbClr val="2F5597"/>
                </a:solidFill>
                <a:latin typeface="Georgia" panose="02040502050405020303" pitchFamily="18" charset="0"/>
                <a:ea typeface="微软雅黑 Light" panose="020B0502040204020203" pitchFamily="34" charset="-122"/>
                <a:sym typeface="+mn-ea"/>
              </a:rPr>
              <a:t>New Evaluation, Library, and Analysis </a:t>
            </a:r>
            <a:endParaRPr lang="en-US" altLang="zh-CN" sz="3600" dirty="0">
              <a:solidFill>
                <a:srgbClr val="2F5597"/>
              </a:solidFill>
              <a:latin typeface="Georgia" panose="02040502050405020303" pitchFamily="18" charset="0"/>
              <a:ea typeface="微软雅黑 Light" panose="020B0502040204020203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3600" dirty="0">
                <a:solidFill>
                  <a:srgbClr val="2F5597"/>
                </a:solidFill>
                <a:latin typeface="Georgia" panose="02040502050405020303" pitchFamily="18" charset="0"/>
                <a:ea typeface="微软雅黑 Light" panose="020B0502040204020203" pitchFamily="34" charset="-122"/>
                <a:sym typeface="+mn-ea"/>
              </a:rPr>
              <a:t>of  Step-by-Step Reasoning </a:t>
            </a:r>
            <a:endParaRPr lang="en-US" altLang="zh-CN" sz="3600" dirty="0">
              <a:solidFill>
                <a:srgbClr val="2F5597"/>
              </a:solidFill>
              <a:latin typeface="Georgia" panose="02040502050405020303" pitchFamily="18" charset="0"/>
              <a:ea typeface="微软雅黑 Light" panose="020B0502040204020203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3600" dirty="0">
                <a:solidFill>
                  <a:srgbClr val="2F5597"/>
                </a:solidFill>
                <a:latin typeface="Georgia" panose="02040502050405020303" pitchFamily="18" charset="0"/>
                <a:ea typeface="微软雅黑 Light" panose="020B0502040204020203" pitchFamily="34" charset="-122"/>
                <a:sym typeface="+mn-ea"/>
              </a:rPr>
              <a:t>with Large Language Models</a:t>
            </a:r>
            <a:endParaRPr lang="en-US" altLang="zh-CN" sz="3600" dirty="0">
              <a:solidFill>
                <a:srgbClr val="2F5597"/>
              </a:solidFill>
              <a:latin typeface="Georgia" panose="02040502050405020303" pitchFamily="18" charset="0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2196675" y="5234305"/>
            <a:ext cx="7790815" cy="40894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fontAlgn="auto">
              <a:lnSpc>
                <a:spcPct val="115000"/>
              </a:lnSpc>
            </a:pPr>
            <a:r>
              <a:rPr lang="en-US" b="1" dirty="0">
                <a:solidFill>
                  <a:srgbClr val="2F5597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COLM 2024</a:t>
            </a:r>
            <a:endParaRPr lang="en-US" b="1" dirty="0">
              <a:solidFill>
                <a:srgbClr val="2F5597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27" name="直接连接符 26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55" y="1860550"/>
            <a:ext cx="9319260" cy="4522470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676275" y="1246505"/>
            <a:ext cx="3160395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Ins="90170" rtlCol="0">
            <a:spAutoFit/>
          </a:bodyPr>
          <a:p>
            <a:pPr algn="l"/>
            <a:r>
              <a:rPr lang="en-US" alt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ToT(Tree of Thoughts): </a:t>
            </a:r>
            <a:endParaRPr lang="zh-CN" altLang="en-US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36" name="矩形 35"/>
            <p:cNvSpPr/>
            <p:nvPr>
              <p:custDataLst>
                <p:tags r:id="rId7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8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27" name="直接连接符 26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676275" y="1246505"/>
            <a:ext cx="4219575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Ins="90170" rtlCol="0">
            <a:spAutoFit/>
          </a:bodyPr>
          <a:p>
            <a:pPr algn="l"/>
            <a:r>
              <a:rPr 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Reasoning via Planning (RAP</a:t>
            </a:r>
            <a:r>
              <a:rPr 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🎶</a:t>
            </a:r>
            <a:r>
              <a:rPr 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zh-CN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6"/>
            </p:custDataLst>
          </p:nvPr>
        </p:nvSpPr>
        <p:spPr>
          <a:xfrm>
            <a:off x="676275" y="1779905"/>
            <a:ext cx="6848475" cy="161988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人类推理：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 fontAlgn="auto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脑中的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世界模型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来跟踪任务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状态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 fontAlgn="auto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探索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可能的多种推理路径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 fontAlgn="auto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通过回溯来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评估结果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36" name="矩形 35"/>
            <p:cNvSpPr/>
            <p:nvPr>
              <p:custDataLst>
                <p:tags r:id="rId7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8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76275" y="3517265"/>
            <a:ext cx="414782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Ins="90170" rtlCol="0">
            <a:spAutoFit/>
          </a:bodyPr>
          <a:p>
            <a:pPr algn="l"/>
            <a:r>
              <a:rPr lang="zh-CN" altLang="en-US" sz="2000" b="1" dirty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怎么让</a:t>
            </a:r>
            <a:r>
              <a:rPr lang="en-US" altLang="zh-CN" sz="2000" b="1" dirty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LLMs</a:t>
            </a:r>
            <a:r>
              <a:rPr lang="zh-CN" altLang="en-US" sz="2000" b="1" dirty="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的推理更接近于人类？</a:t>
            </a:r>
            <a:endParaRPr lang="zh-CN" altLang="en-US" sz="2000" b="1" dirty="0">
              <a:solidFill>
                <a:srgbClr val="BE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3575" y="4167505"/>
            <a:ext cx="6848475" cy="161988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Reasoning via Planning (RAP🎶)</a:t>
            </a:r>
            <a:endParaRPr 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algn="l" fontAlgn="auto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LLM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既作为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世界模型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又作为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推理代理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 fontAlgn="auto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蒙特卡洛树搜索（MCTS）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进行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规划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 fontAlgn="auto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奖励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来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评估结果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rcRect l="52011" t="21080"/>
          <a:stretch>
            <a:fillRect/>
          </a:stretch>
        </p:blipFill>
        <p:spPr>
          <a:xfrm>
            <a:off x="6210300" y="1779905"/>
            <a:ext cx="5113655" cy="4112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5" name="直接连接符 4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16" name="矩形 15"/>
            <p:cNvSpPr/>
            <p:nvPr>
              <p:custDataLst>
                <p:tags r:id="rId5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6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1240790" y="1230630"/>
            <a:ext cx="1695450" cy="434975"/>
          </a:xfrm>
          <a:prstGeom prst="rect">
            <a:avLst/>
          </a:prstGeom>
          <a:noFill/>
        </p:spPr>
        <p:txBody>
          <a:bodyPr wrap="none" bIns="71755" rtlCol="0" anchor="t">
            <a:sp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World Model</a:t>
            </a:r>
            <a:endParaRPr lang="en-US" altLang="zh-CN" b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819150" y="1202055"/>
            <a:ext cx="455930" cy="471170"/>
          </a:xfrm>
          <a:prstGeom prst="rect">
            <a:avLst/>
          </a:prstGeom>
          <a:noFill/>
        </p:spPr>
        <p:txBody>
          <a:bodyPr wrap="none" bIns="71755" rtlCol="0" anchor="t">
            <a:sp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 sz="2000" b="1" i="1">
                <a:solidFill>
                  <a:srgbClr val="2F5597"/>
                </a:solidFill>
                <a:latin typeface="Impact" panose="020B0806030902050204" charset="0"/>
                <a:ea typeface="微软雅黑" panose="020B0503020204020204" charset="-122"/>
                <a:cs typeface="Impact" panose="020B0806030902050204" charset="0"/>
                <a:sym typeface="+mn-ea"/>
              </a:rPr>
              <a:t>2.1</a:t>
            </a:r>
            <a:endParaRPr lang="zh-CN" altLang="en-US" b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26185" y="1725295"/>
            <a:ext cx="8391525" cy="2813685"/>
          </a:xfrm>
          <a:prstGeom prst="rect">
            <a:avLst/>
          </a:prstGeom>
          <a:noFill/>
        </p:spPr>
        <p:txBody>
          <a:bodyPr wrap="square" bIns="71755" rtlCol="0" anchor="t">
            <a:noAutofit/>
          </a:bodyPr>
          <a:p>
            <a:pPr marL="285750" indent="-285750" algn="l" fontAlgn="auto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定义状态转换分布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 fontAlgn="auto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表示一个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确定性的状态转换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，它总是将一个动作添加到动作历史中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 fontAlgn="auto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重新利用 LLM，使其既作为世界模型又作为推理代理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 fontAlgn="auto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8260" y="1721485"/>
            <a:ext cx="1962150" cy="3810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812165" y="2913380"/>
            <a:ext cx="2536190" cy="471170"/>
            <a:chOff x="1670" y="2673"/>
            <a:chExt cx="3994" cy="742"/>
          </a:xfrm>
        </p:grpSpPr>
        <p:sp>
          <p:nvSpPr>
            <p:cNvPr id="14" name="文本框 13"/>
            <p:cNvSpPr txBox="1"/>
            <p:nvPr>
              <p:custDataLst>
                <p:tags r:id="rId10"/>
              </p:custDataLst>
            </p:nvPr>
          </p:nvSpPr>
          <p:spPr>
            <a:xfrm>
              <a:off x="2334" y="2718"/>
              <a:ext cx="3330" cy="685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Reward Function</a:t>
              </a:r>
              <a:endParaRPr lang="en-US" altLang="zh-CN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11"/>
              </p:custDataLst>
            </p:nvPr>
          </p:nvSpPr>
          <p:spPr>
            <a:xfrm>
              <a:off x="1670" y="2673"/>
              <a:ext cx="767" cy="742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rgbClr val="2F5597"/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2.2</a:t>
              </a:r>
              <a:endParaRPr lang="zh-CN" altLang="en-US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06500" y="3381375"/>
            <a:ext cx="8794750" cy="730250"/>
            <a:chOff x="2292" y="3953"/>
            <a:chExt cx="13850" cy="1150"/>
          </a:xfrm>
        </p:grpSpPr>
        <p:sp>
          <p:nvSpPr>
            <p:cNvPr id="12" name="文本框 11"/>
            <p:cNvSpPr txBox="1"/>
            <p:nvPr/>
          </p:nvSpPr>
          <p:spPr>
            <a:xfrm>
              <a:off x="2292" y="3953"/>
              <a:ext cx="13850" cy="1150"/>
            </a:xfrm>
            <a:prstGeom prst="rect">
              <a:avLst/>
            </a:prstGeom>
            <a:noFill/>
          </p:spPr>
          <p:txBody>
            <a:bodyPr wrap="square" bIns="71755" rtlCol="0" anchor="t">
              <a:no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  <a:buNone/>
              </a:pP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奖励函数</a:t>
              </a:r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                    </a:t>
              </a:r>
              <a:r>
                <a:rPr 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评估每一步推理的可行性和期望性</a:t>
              </a:r>
              <a:endPara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285750" indent="-285750" algn="l" fontAlgn="auto">
                <a:lnSpc>
                  <a:spcPct val="115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186" y="4017"/>
              <a:ext cx="1560" cy="495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827405" y="3814445"/>
            <a:ext cx="2611120" cy="471170"/>
            <a:chOff x="1670" y="2673"/>
            <a:chExt cx="4112" cy="742"/>
          </a:xfrm>
        </p:grpSpPr>
        <p:sp>
          <p:nvSpPr>
            <p:cNvPr id="23" name="文本框 22"/>
            <p:cNvSpPr txBox="1"/>
            <p:nvPr>
              <p:custDataLst>
                <p:tags r:id="rId13"/>
              </p:custDataLst>
            </p:nvPr>
          </p:nvSpPr>
          <p:spPr>
            <a:xfrm>
              <a:off x="2334" y="2718"/>
              <a:ext cx="3448" cy="685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Search Algorithm</a:t>
              </a:r>
              <a:endParaRPr lang="en-US" altLang="zh-CN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14"/>
              </p:custDataLst>
            </p:nvPr>
          </p:nvSpPr>
          <p:spPr>
            <a:xfrm>
              <a:off x="1670" y="2673"/>
              <a:ext cx="778" cy="742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rgbClr val="2F5597"/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2.3</a:t>
              </a:r>
              <a:endParaRPr lang="zh-CN" altLang="en-US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321435" y="4350385"/>
            <a:ext cx="8794750" cy="2259330"/>
          </a:xfrm>
          <a:prstGeom prst="rect">
            <a:avLst/>
          </a:prstGeom>
          <a:noFill/>
        </p:spPr>
        <p:txBody>
          <a:bodyPr wrap="square" bIns="71755" rtlCol="0" anchor="t">
            <a:no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  <a:buNone/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扩展的推理空间使得穷举搜索不可行，因此需要更高效的搜索算法。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 fontAlgn="auto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CoT隐式地应用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贪心解码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来选择具有最高奖励的推理步骤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 fontAlgn="auto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对多个推理链进行采样，并返回累计奖励最高的推理链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随机搜索算法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 fontAlgn="auto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BFS/DFS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 fontAlgn="auto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蒙特卡洛树搜索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MCTS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27" name="直接连接符 26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676275" y="1246505"/>
            <a:ext cx="268732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Ins="90170" rtlCol="0">
            <a:spAutoFit/>
          </a:bodyPr>
          <a:p>
            <a:pPr algn="l"/>
            <a:r>
              <a:rPr lang="en-US" alt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Planning Algorithm</a:t>
            </a:r>
            <a:endParaRPr lang="en-US" altLang="zh-CN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6"/>
            </p:custDataLst>
          </p:nvPr>
        </p:nvSpPr>
        <p:spPr>
          <a:xfrm>
            <a:off x="676275" y="1779905"/>
            <a:ext cx="6848475" cy="4739640"/>
          </a:xfrm>
          <a:prstGeom prst="rect">
            <a:avLst/>
          </a:prstGeom>
          <a:noFill/>
        </p:spPr>
        <p:txBody>
          <a:bodyPr wrap="square" bIns="71755" rtlCol="0" anchor="t">
            <a:no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Monte Carlo Tree Search (MCTS)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迭代地构建推理树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每个节点代表一个状态，每条边代表一个动作及状态转换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选择</a:t>
            </a: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Selection 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 algn="l" fontAlgn="auto">
              <a:lnSpc>
                <a:spcPct val="115000"/>
              </a:lnSpc>
              <a:spcAft>
                <a:spcPts val="600"/>
              </a:spcAft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选择现有树中最有潜力进行下一阶段扩展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扩展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Expansion 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 algn="l" fontAlgn="auto">
              <a:lnSpc>
                <a:spcPct val="115000"/>
              </a:lnSpc>
              <a:spcAft>
                <a:spcPts val="600"/>
              </a:spcAft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为上一步选择的叶节点添加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新子节点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 模拟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Simulation 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 algn="l" fontAlgn="auto">
              <a:lnSpc>
                <a:spcPct val="115000"/>
              </a:lnSpc>
              <a:spcAft>
                <a:spcPts val="600"/>
              </a:spcAft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选择奖励最高的一个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动作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 反向传播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Back-propagation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终止后，从终止节点到根节点反向传播更新奖励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36" name="矩形 35"/>
            <p:cNvSpPr/>
            <p:nvPr>
              <p:custDataLst>
                <p:tags r:id="rId7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8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5120" y="1525270"/>
            <a:ext cx="5337810" cy="4756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27" name="直接连接符 26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676275" y="1246505"/>
            <a:ext cx="218948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Ins="90170" rtlCol="0">
            <a:spAutoFit/>
          </a:bodyPr>
          <a:p>
            <a:pPr algn="l"/>
            <a:r>
              <a:rPr lang="en-US" alt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Rewards in RAP</a:t>
            </a:r>
            <a:endParaRPr lang="en-US" altLang="zh-CN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36" name="矩形 35"/>
            <p:cNvSpPr/>
            <p:nvPr>
              <p:custDataLst>
                <p:tags r:id="rId6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7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5985" y="1276350"/>
            <a:ext cx="6117590" cy="532511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676275" y="1779905"/>
            <a:ext cx="6848475" cy="4739640"/>
          </a:xfrm>
          <a:prstGeom prst="rect">
            <a:avLst/>
          </a:prstGeom>
          <a:noFill/>
        </p:spPr>
        <p:txBody>
          <a:bodyPr wrap="square" bIns="71755" rtlCol="0" anchor="t">
            <a:no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 Blocksworld: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•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Likelihood of actions 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•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Task-heuristic (# of subgoals)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Other possible rewards: 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•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Self-evaluation by LLM (e.g. useful? correct?)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•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Confidence of next state 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•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……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27" name="直接连接符 26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36" name="矩形 35"/>
            <p:cNvSpPr/>
            <p:nvPr>
              <p:custDataLst>
                <p:tags r:id="rId5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6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" y="1729105"/>
            <a:ext cx="11360150" cy="49879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6275" y="1246505"/>
            <a:ext cx="10321290" cy="52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90170" rtlCol="0">
            <a:spAutoFit/>
          </a:bodyPr>
          <a:p>
            <a:pPr algn="ctr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我们该如何分析目前的推理算法？这些算法有没有技术联系？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35" y="0"/>
            <a:ext cx="3517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1551305" y="1284605"/>
            <a:ext cx="9866630" cy="4703445"/>
          </a:xfrm>
          <a:prstGeom prst="roundRect">
            <a:avLst>
              <a:gd name="adj" fmla="val 4273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2435225" y="2599055"/>
            <a:ext cx="3660140" cy="1659890"/>
            <a:chOff x="3835" y="3808"/>
            <a:chExt cx="5764" cy="2614"/>
          </a:xfrm>
        </p:grpSpPr>
        <p:sp>
          <p:nvSpPr>
            <p:cNvPr id="6" name="文本框 5"/>
            <p:cNvSpPr txBox="1"/>
            <p:nvPr>
              <p:custDataLst>
                <p:tags r:id="rId1"/>
              </p:custDataLst>
            </p:nvPr>
          </p:nvSpPr>
          <p:spPr>
            <a:xfrm>
              <a:off x="3835" y="4824"/>
              <a:ext cx="5432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600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方法</a:t>
              </a:r>
              <a:endParaRPr lang="zh-CN" altLang="en-US" sz="6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2"/>
              </p:custDataLst>
            </p:nvPr>
          </p:nvSpPr>
          <p:spPr>
            <a:xfrm>
              <a:off x="3835" y="3808"/>
              <a:ext cx="5764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3600" b="1" dirty="0">
                  <a:solidFill>
                    <a:srgbClr val="2F5597"/>
                  </a:solidFill>
                  <a:latin typeface="Arial Black" panose="020B0A04020102020204" charset="0"/>
                  <a:ea typeface="微软雅黑" panose="020B0503020204020204" charset="-122"/>
                  <a:cs typeface="Arial Black" panose="020B0A04020102020204" charset="0"/>
                  <a:sym typeface="+mn-ea"/>
                </a:rPr>
                <a:t>Method</a:t>
              </a:r>
              <a:endParaRPr lang="en-US" altLang="zh-CN" sz="3600" b="1" dirty="0">
                <a:solidFill>
                  <a:srgbClr val="2F5597"/>
                </a:solidFill>
                <a:latin typeface="Arial Black" panose="020B0A04020102020204" charset="0"/>
                <a:ea typeface="微软雅黑" panose="020B0503020204020204" charset="-122"/>
                <a:cs typeface="Arial Black" panose="020B0A04020102020204" charset="0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36" name="矩形 35"/>
            <p:cNvSpPr/>
            <p:nvPr>
              <p:custDataLst>
                <p:tags r:id="rId3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4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5" name="直接连接符 4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16" name="矩形 15"/>
            <p:cNvSpPr/>
            <p:nvPr>
              <p:custDataLst>
                <p:tags r:id="rId5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6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420" y="1609090"/>
            <a:ext cx="11114405" cy="3907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5" name="直接连接符 4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16" name="矩形 15"/>
            <p:cNvSpPr/>
            <p:nvPr>
              <p:custDataLst>
                <p:tags r:id="rId5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6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405" y="1142365"/>
            <a:ext cx="10864850" cy="532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5" name="直接连接符 4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16" name="矩形 15"/>
            <p:cNvSpPr/>
            <p:nvPr>
              <p:custDataLst>
                <p:tags r:id="rId5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6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60" y="1074420"/>
            <a:ext cx="10937240" cy="5499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35" y="0"/>
            <a:ext cx="3517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1551305" y="1284605"/>
            <a:ext cx="9866630" cy="4703445"/>
          </a:xfrm>
          <a:prstGeom prst="roundRect">
            <a:avLst>
              <a:gd name="adj" fmla="val 4273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435225" y="2599055"/>
            <a:ext cx="3660140" cy="1659890"/>
            <a:chOff x="3835" y="3808"/>
            <a:chExt cx="5764" cy="2614"/>
          </a:xfrm>
        </p:grpSpPr>
        <p:sp>
          <p:nvSpPr>
            <p:cNvPr id="2" name="文本框 1"/>
            <p:cNvSpPr txBox="1"/>
            <p:nvPr/>
          </p:nvSpPr>
          <p:spPr>
            <a:xfrm>
              <a:off x="3835" y="4824"/>
              <a:ext cx="5432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作者</a:t>
              </a:r>
              <a:endParaRPr lang="zh-CN" altLang="en-US" sz="6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835" y="3808"/>
              <a:ext cx="5764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3600" b="1" dirty="0">
                  <a:solidFill>
                    <a:srgbClr val="2F5597"/>
                  </a:solidFill>
                  <a:latin typeface="Arial Black" panose="020B0A04020102020204" charset="0"/>
                  <a:ea typeface="微软雅黑" panose="020B0503020204020204" charset="-122"/>
                  <a:cs typeface="Arial Black" panose="020B0A04020102020204" charset="0"/>
                  <a:sym typeface="+mn-ea"/>
                </a:rPr>
                <a:t>Authors</a:t>
              </a:r>
              <a:endParaRPr lang="en-US" altLang="zh-CN" sz="3600" b="1" dirty="0">
                <a:solidFill>
                  <a:srgbClr val="2F5597"/>
                </a:solidFill>
                <a:latin typeface="Arial Black" panose="020B0A04020102020204" charset="0"/>
                <a:ea typeface="微软雅黑" panose="020B0503020204020204" charset="-122"/>
                <a:cs typeface="Arial Black" panose="020B0A04020102020204" charset="0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36" name="矩形 35"/>
            <p:cNvSpPr/>
            <p:nvPr>
              <p:custDataLst>
                <p:tags r:id="rId1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2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5" name="直接连接符 4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16" name="矩形 15"/>
            <p:cNvSpPr/>
            <p:nvPr>
              <p:custDataLst>
                <p:tags r:id="rId5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6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970" y="1097915"/>
            <a:ext cx="10876915" cy="5579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5" name="直接连接符 4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16" name="矩形 15"/>
            <p:cNvSpPr/>
            <p:nvPr>
              <p:custDataLst>
                <p:tags r:id="rId5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6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  <p:pic>
        <p:nvPicPr>
          <p:cNvPr id="2" name="图片 1" descr="屏幕截图 2024-10-26 1248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90" y="1920240"/>
            <a:ext cx="10527665" cy="3687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27" name="直接连接符 26"/>
            <p:cNvCxnSpPr/>
            <p:nvPr>
              <p:custDataLst>
                <p:tags r:id="rId1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形 40" descr="教室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36" name="矩形 35"/>
            <p:cNvSpPr/>
            <p:nvPr>
              <p:custDataLst>
                <p:tags r:id="rId4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5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275" y="1351915"/>
            <a:ext cx="11029950" cy="4796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27" name="直接连接符 26"/>
            <p:cNvCxnSpPr/>
            <p:nvPr>
              <p:custDataLst>
                <p:tags r:id="rId1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形 40" descr="教室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36" name="矩形 35"/>
            <p:cNvSpPr/>
            <p:nvPr>
              <p:custDataLst>
                <p:tags r:id="rId4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5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915" y="1168400"/>
            <a:ext cx="11257915" cy="5066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27" name="直接连接符 26"/>
            <p:cNvCxnSpPr/>
            <p:nvPr>
              <p:custDataLst>
                <p:tags r:id="rId1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形 40" descr="教室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36" name="矩形 35"/>
            <p:cNvSpPr/>
            <p:nvPr>
              <p:custDataLst>
                <p:tags r:id="rId4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5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屏幕截图 2024-10-26 1256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320" y="1182370"/>
            <a:ext cx="10210800" cy="5353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27" name="直接连接符 26"/>
            <p:cNvCxnSpPr/>
            <p:nvPr>
              <p:custDataLst>
                <p:tags r:id="rId1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形 40" descr="教室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36" name="矩形 35"/>
            <p:cNvSpPr/>
            <p:nvPr>
              <p:custDataLst>
                <p:tags r:id="rId4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5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275" y="1276350"/>
            <a:ext cx="10976610" cy="488188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02050" y="5130165"/>
            <a:ext cx="2082800" cy="873125"/>
          </a:xfrm>
          <a:prstGeom prst="rect">
            <a:avLst/>
          </a:prstGeom>
          <a:ln w="76200">
            <a:solidFill>
              <a:srgbClr val="BE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27" name="直接连接符 26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676275" y="1246505"/>
            <a:ext cx="170561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Ins="90170" rtlCol="0">
            <a:spAutoFit/>
          </a:bodyPr>
          <a:p>
            <a:pPr algn="l"/>
            <a:r>
              <a:rPr 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推理链的评估</a:t>
            </a:r>
            <a:endParaRPr lang="zh-CN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6"/>
            </p:custDataLst>
          </p:nvPr>
        </p:nvSpPr>
        <p:spPr>
          <a:xfrm>
            <a:off x="676275" y="1779905"/>
            <a:ext cx="6848475" cy="161988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前人工作：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 fontAlgn="auto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人类标注的参考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作比较 (Celikyilmaz et al., 2020)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 fontAlgn="auto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训练一个模型来评估(Golovneva et al., 2022)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 fontAlgn="auto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给GPT-4下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prompt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来评估(He et al., 2023, Tyen et al., 2023)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36" name="矩形 35"/>
            <p:cNvSpPr/>
            <p:nvPr>
              <p:custDataLst>
                <p:tags r:id="rId7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8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283960" y="2582545"/>
            <a:ext cx="2365375" cy="43497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Training data</a:t>
            </a:r>
            <a:endParaRPr lang="en-US" altLang="zh-CN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6275" y="3298190"/>
            <a:ext cx="2887345" cy="43497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Prompt engineering</a:t>
            </a:r>
            <a:endParaRPr lang="en-US" altLang="zh-CN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877185" y="2478405"/>
            <a:ext cx="1244600" cy="2649855"/>
          </a:xfrm>
          <a:prstGeom prst="straightConnector1">
            <a:avLst/>
          </a:prstGeom>
          <a:ln>
            <a:solidFill>
              <a:srgbClr val="BE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906270" y="3733165"/>
            <a:ext cx="1760220" cy="1435100"/>
          </a:xfrm>
          <a:prstGeom prst="straightConnector1">
            <a:avLst/>
          </a:prstGeom>
          <a:ln>
            <a:solidFill>
              <a:srgbClr val="BE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4603115" y="2899410"/>
            <a:ext cx="2482850" cy="2255520"/>
          </a:xfrm>
          <a:prstGeom prst="straightConnector1">
            <a:avLst/>
          </a:prstGeom>
          <a:ln>
            <a:solidFill>
              <a:srgbClr val="BE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663190" y="5386070"/>
            <a:ext cx="4142105" cy="43497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l" fontAlgn="auto">
              <a:lnSpc>
                <a:spcPct val="115000"/>
              </a:lnSpc>
              <a:spcAft>
                <a:spcPts val="600"/>
              </a:spcAft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Need additional human efforts</a:t>
            </a:r>
            <a:endParaRPr lang="en-US" altLang="zh-CN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8" grpId="0"/>
      <p:bldP spid="8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27" name="直接连接符 26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36" name="矩形 35"/>
            <p:cNvSpPr/>
            <p:nvPr>
              <p:custDataLst>
                <p:tags r:id="rId5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6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676275" y="1246505"/>
            <a:ext cx="662940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Ins="90170" rtlCol="0">
            <a:spAutoFit/>
          </a:bodyPr>
          <a:p>
            <a:pPr algn="l"/>
            <a:r>
              <a:rPr 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AutoRace (Automatic Reasoning Chain Evaluation)</a:t>
            </a:r>
            <a:endParaRPr lang="zh-CN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 descr="文档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2325" y="2004695"/>
            <a:ext cx="554990" cy="55499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278765" y="2633980"/>
            <a:ext cx="1817370" cy="68262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algn="ctr" fontAlgn="auto">
              <a:lnSpc>
                <a:spcPct val="115000"/>
              </a:lnSpc>
              <a:spcAft>
                <a:spcPts val="600"/>
              </a:spcAft>
            </a:pPr>
            <a:r>
              <a:rPr 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现有的推理数据集的训练集</a:t>
            </a:r>
            <a:endParaRPr lang="zh-CN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1739265" y="2284730"/>
            <a:ext cx="1876425" cy="6350"/>
          </a:xfrm>
          <a:prstGeom prst="straightConnector1">
            <a:avLst/>
          </a:prstGeom>
          <a:ln>
            <a:solidFill>
              <a:srgbClr val="2F5597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3749675" y="2087880"/>
            <a:ext cx="7145020" cy="457200"/>
            <a:chOff x="5905" y="3288"/>
            <a:chExt cx="11252" cy="720"/>
          </a:xfrm>
        </p:grpSpPr>
        <p:sp>
          <p:nvSpPr>
            <p:cNvPr id="6" name="文本框 5"/>
            <p:cNvSpPr txBox="1"/>
            <p:nvPr>
              <p:custDataLst>
                <p:tags r:id="rId11"/>
              </p:custDataLst>
            </p:nvPr>
          </p:nvSpPr>
          <p:spPr>
            <a:xfrm>
              <a:off x="5905" y="3288"/>
              <a:ext cx="1697" cy="630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ctr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问题</a:t>
              </a:r>
              <a:r>
                <a:rPr lang="en-US" altLang="zh-CN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x</a:t>
              </a:r>
              <a:endParaRPr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12"/>
              </p:custDataLst>
            </p:nvPr>
          </p:nvSpPr>
          <p:spPr>
            <a:xfrm>
              <a:off x="10270" y="3288"/>
              <a:ext cx="2314" cy="630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ctr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参考推理链yr</a:t>
              </a:r>
              <a:endParaRPr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13"/>
              </p:custDataLst>
            </p:nvPr>
          </p:nvSpPr>
          <p:spPr>
            <a:xfrm>
              <a:off x="14869" y="3288"/>
              <a:ext cx="2288" cy="630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ctr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参考答案</a:t>
              </a:r>
              <a:r>
                <a:rPr lang="en-US" altLang="zh-CN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zr</a:t>
              </a:r>
              <a:endParaRPr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pic>
          <p:nvPicPr>
            <p:cNvPr id="11" name="图片 10" descr="加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341" y="3288"/>
              <a:ext cx="721" cy="721"/>
            </a:xfrm>
            <a:prstGeom prst="rect">
              <a:avLst/>
            </a:prstGeom>
          </p:spPr>
        </p:pic>
        <p:pic>
          <p:nvPicPr>
            <p:cNvPr id="12" name="图片 11" descr="加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3460" y="3288"/>
              <a:ext cx="721" cy="721"/>
            </a:xfrm>
            <a:prstGeom prst="rect">
              <a:avLst/>
            </a:prstGeom>
          </p:spPr>
        </p:pic>
      </p:grpSp>
      <p:grpSp>
        <p:nvGrpSpPr>
          <p:cNvPr id="50" name="组合 49"/>
          <p:cNvGrpSpPr/>
          <p:nvPr/>
        </p:nvGrpSpPr>
        <p:grpSpPr>
          <a:xfrm>
            <a:off x="4288790" y="2487930"/>
            <a:ext cx="6586855" cy="1501775"/>
            <a:chOff x="6754" y="3918"/>
            <a:chExt cx="10373" cy="2365"/>
          </a:xfrm>
        </p:grpSpPr>
        <p:grpSp>
          <p:nvGrpSpPr>
            <p:cNvPr id="43" name="组合 42"/>
            <p:cNvGrpSpPr/>
            <p:nvPr/>
          </p:nvGrpSpPr>
          <p:grpSpPr>
            <a:xfrm>
              <a:off x="7626" y="4775"/>
              <a:ext cx="3519" cy="1509"/>
              <a:chOff x="7101" y="6038"/>
              <a:chExt cx="3470" cy="1509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7101" y="6147"/>
                <a:ext cx="3470" cy="1401"/>
                <a:chOff x="7101" y="6147"/>
                <a:chExt cx="3470" cy="1401"/>
              </a:xfrm>
            </p:grpSpPr>
            <p:cxnSp>
              <p:nvCxnSpPr>
                <p:cNvPr id="14" name="直接箭头连接符 13"/>
                <p:cNvCxnSpPr>
                  <a:endCxn id="23" idx="2"/>
                </p:cNvCxnSpPr>
                <p:nvPr/>
              </p:nvCxnSpPr>
              <p:spPr>
                <a:xfrm flipV="1">
                  <a:off x="7101" y="6389"/>
                  <a:ext cx="2607" cy="4"/>
                </a:xfrm>
                <a:prstGeom prst="straightConnector1">
                  <a:avLst/>
                </a:prstGeom>
                <a:ln w="19050">
                  <a:solidFill>
                    <a:srgbClr val="2F5597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21" name="等腰三角形 20"/>
                <p:cNvSpPr/>
                <p:nvPr/>
              </p:nvSpPr>
              <p:spPr>
                <a:xfrm flipV="1">
                  <a:off x="10373" y="6686"/>
                  <a:ext cx="198" cy="86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+mn-ea"/>
                    <a:cs typeface="+mn-ea"/>
                  </a:endParaRPr>
                </a:p>
              </p:txBody>
            </p:sp>
            <p:grpSp>
              <p:nvGrpSpPr>
                <p:cNvPr id="258" name="组合 257"/>
                <p:cNvGrpSpPr/>
                <p:nvPr/>
              </p:nvGrpSpPr>
              <p:grpSpPr>
                <a:xfrm>
                  <a:off x="7644" y="6147"/>
                  <a:ext cx="1140" cy="1401"/>
                  <a:chOff x="9605" y="6943"/>
                  <a:chExt cx="1140" cy="1401"/>
                </a:xfrm>
              </p:grpSpPr>
              <p:grpSp>
                <p:nvGrpSpPr>
                  <p:cNvPr id="261" name="组合 260"/>
                  <p:cNvGrpSpPr>
                    <a:grpSpLocks noChangeAspect="1"/>
                  </p:cNvGrpSpPr>
                  <p:nvPr>
                    <p:custDataLst>
                      <p:tags r:id="rId17"/>
                    </p:custDataLst>
                  </p:nvPr>
                </p:nvGrpSpPr>
                <p:grpSpPr>
                  <a:xfrm rot="0">
                    <a:off x="9951" y="6943"/>
                    <a:ext cx="436" cy="484"/>
                    <a:chOff x="1848884" y="2221015"/>
                    <a:chExt cx="1730979" cy="1870131"/>
                  </a:xfrm>
                </p:grpSpPr>
                <p:sp>
                  <p:nvSpPr>
                    <p:cNvPr id="262" name="矩形: 圆角 129"/>
                    <p:cNvSpPr/>
                    <p:nvPr>
                      <p:custDataLst>
                        <p:tags r:id="rId18"/>
                      </p:custDataLst>
                    </p:nvPr>
                  </p:nvSpPr>
                  <p:spPr>
                    <a:xfrm>
                      <a:off x="1848884" y="2818431"/>
                      <a:ext cx="1730979" cy="1272715"/>
                    </a:xfrm>
                    <a:prstGeom prst="round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rgbClr val="32324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263" name="矩形: 圆角 130"/>
                    <p:cNvSpPr/>
                    <p:nvPr>
                      <p:custDataLst>
                        <p:tags r:id="rId19"/>
                      </p:custDataLst>
                    </p:nvPr>
                  </p:nvSpPr>
                  <p:spPr>
                    <a:xfrm>
                      <a:off x="2105670" y="2846634"/>
                      <a:ext cx="1464606" cy="1203469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264" name="矩形: 圆角 131"/>
                    <p:cNvSpPr/>
                    <p:nvPr>
                      <p:custDataLst>
                        <p:tags r:id="rId20"/>
                      </p:custDataLst>
                    </p:nvPr>
                  </p:nvSpPr>
                  <p:spPr>
                    <a:xfrm>
                      <a:off x="2105670" y="3020730"/>
                      <a:ext cx="1314253" cy="89782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32324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265" name="椭圆 264"/>
                    <p:cNvSpPr/>
                    <p:nvPr>
                      <p:custDataLst>
                        <p:tags r:id="rId21"/>
                      </p:custDataLst>
                    </p:nvPr>
                  </p:nvSpPr>
                  <p:spPr>
                    <a:xfrm>
                      <a:off x="2334771" y="3362148"/>
                      <a:ext cx="214987" cy="214987"/>
                    </a:xfrm>
                    <a:prstGeom prst="ellipse">
                      <a:avLst/>
                    </a:prstGeom>
                    <a:solidFill>
                      <a:srgbClr val="C1DA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266" name="椭圆 265"/>
                    <p:cNvSpPr/>
                    <p:nvPr>
                      <p:custDataLst>
                        <p:tags r:id="rId22"/>
                      </p:custDataLst>
                    </p:nvPr>
                  </p:nvSpPr>
                  <p:spPr>
                    <a:xfrm>
                      <a:off x="3007935" y="3362145"/>
                      <a:ext cx="214987" cy="214987"/>
                    </a:xfrm>
                    <a:prstGeom prst="ellipse">
                      <a:avLst/>
                    </a:prstGeom>
                    <a:solidFill>
                      <a:srgbClr val="C1DA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267" name="矩形: 圆角 134"/>
                    <p:cNvSpPr/>
                    <p:nvPr>
                      <p:custDataLst>
                        <p:tags r:id="rId23"/>
                      </p:custDataLst>
                    </p:nvPr>
                  </p:nvSpPr>
                  <p:spPr>
                    <a:xfrm rot="3855594">
                      <a:off x="2028932" y="2528595"/>
                      <a:ext cx="488722" cy="136548"/>
                    </a:xfrm>
                    <a:prstGeom prst="roundRect">
                      <a:avLst>
                        <a:gd name="adj" fmla="val 39690"/>
                      </a:avLst>
                    </a:prstGeom>
                    <a:solidFill>
                      <a:srgbClr val="32324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268" name="椭圆 267"/>
                    <p:cNvSpPr/>
                    <p:nvPr>
                      <p:custDataLst>
                        <p:tags r:id="rId24"/>
                      </p:custDataLst>
                    </p:nvPr>
                  </p:nvSpPr>
                  <p:spPr>
                    <a:xfrm>
                      <a:off x="2025494" y="2221015"/>
                      <a:ext cx="270781" cy="270781"/>
                    </a:xfrm>
                    <a:prstGeom prst="ellipse">
                      <a:avLst/>
                    </a:prstGeom>
                    <a:solidFill>
                      <a:srgbClr val="C1DAFF"/>
                    </a:solidFill>
                    <a:ln>
                      <a:solidFill>
                        <a:srgbClr val="32324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269" name="矩形: 圆角 136"/>
                    <p:cNvSpPr/>
                    <p:nvPr>
                      <p:custDataLst>
                        <p:tags r:id="rId25"/>
                      </p:custDataLst>
                    </p:nvPr>
                  </p:nvSpPr>
                  <p:spPr>
                    <a:xfrm rot="7200000">
                      <a:off x="2912450" y="2547835"/>
                      <a:ext cx="488722" cy="136548"/>
                    </a:xfrm>
                    <a:prstGeom prst="roundRect">
                      <a:avLst>
                        <a:gd name="adj" fmla="val 39690"/>
                      </a:avLst>
                    </a:prstGeom>
                    <a:solidFill>
                      <a:srgbClr val="32324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270" name="椭圆 269"/>
                    <p:cNvSpPr/>
                    <p:nvPr>
                      <p:custDataLst>
                        <p:tags r:id="rId26"/>
                      </p:custDataLst>
                    </p:nvPr>
                  </p:nvSpPr>
                  <p:spPr>
                    <a:xfrm>
                      <a:off x="3149142" y="2254923"/>
                      <a:ext cx="270781" cy="270781"/>
                    </a:xfrm>
                    <a:prstGeom prst="ellipse">
                      <a:avLst/>
                    </a:prstGeom>
                    <a:solidFill>
                      <a:srgbClr val="C1DAFF"/>
                    </a:solidFill>
                    <a:ln>
                      <a:solidFill>
                        <a:srgbClr val="32324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271" name="不完整圆 138"/>
                    <p:cNvSpPr/>
                    <p:nvPr>
                      <p:custDataLst>
                        <p:tags r:id="rId27"/>
                      </p:custDataLst>
                    </p:nvPr>
                  </p:nvSpPr>
                  <p:spPr>
                    <a:xfrm>
                      <a:off x="2628213" y="3544445"/>
                      <a:ext cx="337962" cy="234401"/>
                    </a:xfrm>
                    <a:prstGeom prst="pie">
                      <a:avLst>
                        <a:gd name="adj1" fmla="val 0"/>
                        <a:gd name="adj2" fmla="val 10768128"/>
                      </a:avLst>
                    </a:prstGeom>
                    <a:solidFill>
                      <a:srgbClr val="C1DA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272" name="任意多边形: 形状 139"/>
                    <p:cNvSpPr/>
                    <p:nvPr>
                      <p:custDataLst>
                        <p:tags r:id="rId28"/>
                      </p:custDataLst>
                    </p:nvPr>
                  </p:nvSpPr>
                  <p:spPr>
                    <a:xfrm>
                      <a:off x="2405435" y="2243911"/>
                      <a:ext cx="613215" cy="252873"/>
                    </a:xfrm>
                    <a:custGeom>
                      <a:avLst/>
                      <a:gdLst>
                        <a:gd name="connsiteX0" fmla="*/ 0 w 205317"/>
                        <a:gd name="connsiteY0" fmla="*/ 80433 h 84667"/>
                        <a:gd name="connsiteX1" fmla="*/ 35984 w 205317"/>
                        <a:gd name="connsiteY1" fmla="*/ 0 h 84667"/>
                        <a:gd name="connsiteX2" fmla="*/ 84667 w 205317"/>
                        <a:gd name="connsiteY2" fmla="*/ 84667 h 84667"/>
                        <a:gd name="connsiteX3" fmla="*/ 114300 w 205317"/>
                        <a:gd name="connsiteY3" fmla="*/ 2117 h 84667"/>
                        <a:gd name="connsiteX4" fmla="*/ 152400 w 205317"/>
                        <a:gd name="connsiteY4" fmla="*/ 74083 h 84667"/>
                        <a:gd name="connsiteX5" fmla="*/ 171450 w 205317"/>
                        <a:gd name="connsiteY5" fmla="*/ 35983 h 84667"/>
                        <a:gd name="connsiteX6" fmla="*/ 205317 w 205317"/>
                        <a:gd name="connsiteY6" fmla="*/ 38100 h 846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05317" h="84667">
                          <a:moveTo>
                            <a:pt x="0" y="80433"/>
                          </a:moveTo>
                          <a:lnTo>
                            <a:pt x="35984" y="0"/>
                          </a:lnTo>
                          <a:lnTo>
                            <a:pt x="84667" y="84667"/>
                          </a:lnTo>
                          <a:lnTo>
                            <a:pt x="114300" y="2117"/>
                          </a:lnTo>
                          <a:lnTo>
                            <a:pt x="152400" y="74083"/>
                          </a:lnTo>
                          <a:lnTo>
                            <a:pt x="171450" y="35983"/>
                          </a:lnTo>
                          <a:lnTo>
                            <a:pt x="205317" y="38100"/>
                          </a:lnTo>
                        </a:path>
                      </a:pathLst>
                    </a:custGeom>
                    <a:noFill/>
                    <a:ln w="28575">
                      <a:solidFill>
                        <a:srgbClr val="32324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600" dirty="0"/>
                    </a:p>
                  </p:txBody>
                </p:sp>
              </p:grpSp>
              <p:sp>
                <p:nvSpPr>
                  <p:cNvPr id="274" name="等腰三角形 273"/>
                  <p:cNvSpPr/>
                  <p:nvPr/>
                </p:nvSpPr>
                <p:spPr>
                  <a:xfrm flipV="1">
                    <a:off x="10373" y="7482"/>
                    <a:ext cx="198" cy="86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latin typeface="+mn-ea"/>
                      <a:cs typeface="+mn-ea"/>
                    </a:endParaRPr>
                  </a:p>
                </p:txBody>
              </p:sp>
              <p:sp>
                <p:nvSpPr>
                  <p:cNvPr id="276" name="文本框 275"/>
                  <p:cNvSpPr txBox="1"/>
                  <p:nvPr/>
                </p:nvSpPr>
                <p:spPr>
                  <a:xfrm>
                    <a:off x="9605" y="7617"/>
                    <a:ext cx="1140" cy="584"/>
                  </a:xfrm>
                  <a:prstGeom prst="rect">
                    <a:avLst/>
                  </a:prstGeom>
                  <a:noFill/>
                </p:spPr>
                <p:txBody>
                  <a:bodyPr wrap="none" bIns="71755" rtlCol="0" anchor="t">
                    <a:noAutofit/>
                  </a:bodyPr>
                  <a:p>
                    <a:pPr indent="0" algn="ctr" fontAlgn="auto">
                      <a:lnSpc>
                        <a:spcPct val="115000"/>
                      </a:lnSpc>
                      <a:spcAft>
                        <a:spcPts val="600"/>
                      </a:spcAft>
                    </a:pPr>
                    <a:r>
                      <a:rPr lang="zh-CN" altLang="en-US" sz="1400" b="1">
                        <a:solidFill>
                          <a:srgbClr val="2F559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rPr>
                      <a:t>大模型</a:t>
                    </a:r>
                    <a:endParaRPr lang="zh-CN" altLang="en-US" sz="1400" b="1">
                      <a:solidFill>
                        <a:srgbClr val="2F5597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endParaRPr>
                  </a:p>
                </p:txBody>
              </p:sp>
            </p:grpSp>
          </p:grpSp>
          <p:sp>
            <p:nvSpPr>
              <p:cNvPr id="42" name="椭圆 41"/>
              <p:cNvSpPr/>
              <p:nvPr/>
            </p:nvSpPr>
            <p:spPr>
              <a:xfrm>
                <a:off x="7830" y="6038"/>
                <a:ext cx="744" cy="727"/>
              </a:xfrm>
              <a:prstGeom prst="ellipse">
                <a:avLst/>
              </a:prstGeom>
              <a:ln>
                <a:solidFill>
                  <a:srgbClr val="2F5597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+mn-ea"/>
                  <a:cs typeface="+mn-ea"/>
                </a:endParaRPr>
              </a:p>
            </p:txBody>
          </p:sp>
        </p:grpSp>
        <p:cxnSp>
          <p:nvCxnSpPr>
            <p:cNvPr id="45" name="肘形连接符 44"/>
            <p:cNvCxnSpPr>
              <a:stCxn id="6" idx="2"/>
            </p:cNvCxnSpPr>
            <p:nvPr/>
          </p:nvCxnSpPr>
          <p:spPr>
            <a:xfrm rot="5400000" flipV="1">
              <a:off x="6589" y="4083"/>
              <a:ext cx="1217" cy="88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2F5597"/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>
              <p:custDataLst>
                <p:tags r:id="rId29"/>
              </p:custDataLst>
            </p:nvPr>
          </p:nvSpPr>
          <p:spPr>
            <a:xfrm>
              <a:off x="10340" y="4793"/>
              <a:ext cx="2314" cy="630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ctr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推理链y</a:t>
              </a:r>
              <a:endParaRPr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47" name="文本框 46"/>
            <p:cNvSpPr txBox="1"/>
            <p:nvPr>
              <p:custDataLst>
                <p:tags r:id="rId30"/>
              </p:custDataLst>
            </p:nvPr>
          </p:nvSpPr>
          <p:spPr>
            <a:xfrm>
              <a:off x="14839" y="4727"/>
              <a:ext cx="2288" cy="630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algn="ctr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zh-CN" altLang="en-US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预测答案</a:t>
              </a:r>
              <a:r>
                <a:rPr lang="en-US" altLang="zh-CN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z</a:t>
              </a:r>
              <a:endParaRPr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pic>
          <p:nvPicPr>
            <p:cNvPr id="48" name="图片 47" descr="加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3460" y="4742"/>
              <a:ext cx="721" cy="721"/>
            </a:xfrm>
            <a:prstGeom prst="rect">
              <a:avLst/>
            </a:prstGeom>
          </p:spPr>
        </p:pic>
      </p:grpSp>
      <p:pic>
        <p:nvPicPr>
          <p:cNvPr id="51" name="图片 50"/>
          <p:cNvPicPr>
            <a:picLocks noChangeAspect="1"/>
          </p:cNvPicPr>
          <p:nvPr/>
        </p:nvPicPr>
        <p:blipFill>
          <a:blip r:embed="rId31"/>
          <a:srcRect l="-2261" t="12179" r="2261" b="-12179"/>
          <a:stretch>
            <a:fillRect/>
          </a:stretch>
        </p:blipFill>
        <p:spPr>
          <a:xfrm>
            <a:off x="3615690" y="4283075"/>
            <a:ext cx="3257550" cy="49530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32"/>
          <a:srcRect t="8444"/>
          <a:stretch>
            <a:fillRect/>
          </a:stretch>
        </p:blipFill>
        <p:spPr>
          <a:xfrm>
            <a:off x="2494280" y="5394960"/>
            <a:ext cx="6419850" cy="523240"/>
          </a:xfrm>
          <a:prstGeom prst="rect">
            <a:avLst/>
          </a:prstGeom>
        </p:spPr>
      </p:pic>
      <p:cxnSp>
        <p:nvCxnSpPr>
          <p:cNvPr id="53" name="直接箭头连接符 52"/>
          <p:cNvCxnSpPr>
            <a:stCxn id="51" idx="2"/>
          </p:cNvCxnSpPr>
          <p:nvPr/>
        </p:nvCxnSpPr>
        <p:spPr>
          <a:xfrm>
            <a:off x="5244465" y="4778375"/>
            <a:ext cx="8255" cy="530860"/>
          </a:xfrm>
          <a:prstGeom prst="straightConnector1">
            <a:avLst/>
          </a:prstGeom>
          <a:ln>
            <a:solidFill>
              <a:srgbClr val="2F5597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5594350" y="4867275"/>
            <a:ext cx="1866900" cy="364490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15000"/>
              </a:lnSpc>
              <a:spcAft>
                <a:spcPts val="600"/>
              </a:spcAft>
            </a:pP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答案不相等的子集</a:t>
            </a:r>
            <a:endParaRPr lang="zh-CN" altLang="en-US"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27" name="直接连接符 26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36" name="矩形 35"/>
            <p:cNvSpPr/>
            <p:nvPr>
              <p:custDataLst>
                <p:tags r:id="rId5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6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676275" y="1246505"/>
            <a:ext cx="662940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Ins="90170" rtlCol="0">
            <a:spAutoFit/>
          </a:bodyPr>
          <a:p>
            <a:pPr algn="l"/>
            <a:r>
              <a:rPr 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AutoRace (Automatic Reasoning Chain Evaluation)</a:t>
            </a:r>
            <a:endParaRPr lang="zh-CN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rcRect l="29315" t="-513" r="-121"/>
          <a:stretch>
            <a:fillRect/>
          </a:stretch>
        </p:blipFill>
        <p:spPr>
          <a:xfrm>
            <a:off x="676275" y="2345055"/>
            <a:ext cx="7459980" cy="4231005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676275" y="1798955"/>
            <a:ext cx="5854700" cy="2800985"/>
            <a:chOff x="1065" y="2833"/>
            <a:chExt cx="9220" cy="4411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9"/>
            <a:srcRect t="8444"/>
            <a:stretch>
              <a:fillRect/>
            </a:stretch>
          </p:blipFill>
          <p:spPr>
            <a:xfrm>
              <a:off x="1065" y="2833"/>
              <a:ext cx="9221" cy="752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1075" y="3850"/>
              <a:ext cx="6235" cy="3394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latin typeface="+mn-ea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27" name="直接连接符 26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36" name="矩形 35"/>
            <p:cNvSpPr/>
            <p:nvPr>
              <p:custDataLst>
                <p:tags r:id="rId5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6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320" y="1759585"/>
            <a:ext cx="9801225" cy="464502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676275" y="1246505"/>
            <a:ext cx="662940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Ins="90170" rtlCol="0">
            <a:spAutoFit/>
          </a:bodyPr>
          <a:p>
            <a:pPr algn="l"/>
            <a:r>
              <a:rPr 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AutoRace (Automatic Reasoning Chain Evaluation)</a:t>
            </a:r>
            <a:endParaRPr lang="zh-CN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36245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作者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7" name="直接连接符 26"/>
          <p:cNvCxnSpPr/>
          <p:nvPr>
            <p:custDataLst>
              <p:tags r:id="rId2"/>
            </p:custDataLst>
          </p:nvPr>
        </p:nvCxnSpPr>
        <p:spPr>
          <a:xfrm flipV="1">
            <a:off x="782320" y="960755"/>
            <a:ext cx="10655935" cy="0"/>
          </a:xfrm>
          <a:prstGeom prst="line">
            <a:avLst/>
          </a:prstGeom>
          <a:ln w="190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形 40" descr="教室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330200"/>
            <a:ext cx="701040" cy="701040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927225" y="4023360"/>
            <a:ext cx="1953895" cy="863600"/>
            <a:chOff x="2763" y="6128"/>
            <a:chExt cx="3077" cy="1360"/>
          </a:xfrm>
        </p:grpSpPr>
        <p:sp>
          <p:nvSpPr>
            <p:cNvPr id="53" name="文本框 52"/>
            <p:cNvSpPr txBox="1"/>
            <p:nvPr>
              <p:custDataLst>
                <p:tags r:id="rId5"/>
              </p:custDataLst>
            </p:nvPr>
          </p:nvSpPr>
          <p:spPr>
            <a:xfrm>
              <a:off x="2763" y="6128"/>
              <a:ext cx="2582" cy="708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fontAlgn="auto">
                <a:lnSpc>
                  <a:spcPct val="120000"/>
                </a:lnSpc>
              </a:pPr>
              <a:r>
                <a:rPr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Shibo Hao</a:t>
              </a:r>
              <a:endPara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4" name="文本框 53"/>
            <p:cNvSpPr txBox="1"/>
            <p:nvPr>
              <p:custDataLst>
                <p:tags r:id="rId6"/>
              </p:custDataLst>
            </p:nvPr>
          </p:nvSpPr>
          <p:spPr>
            <a:xfrm>
              <a:off x="2763" y="6722"/>
              <a:ext cx="3077" cy="766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fontAlgn="auto">
                <a:lnSpc>
                  <a:spcPct val="120000"/>
                </a:lnSpc>
              </a:pPr>
              <a:r>
                <a:rPr lang="zh-CN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加利福尼亚大学圣地亚哥分校</a:t>
              </a:r>
              <a:r>
                <a:rPr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r>
                <a:rPr lang="zh-CN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博士生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 rot="0">
            <a:off x="5300345" y="4003266"/>
            <a:ext cx="5640070" cy="465973"/>
            <a:chOff x="8345" y="6102"/>
            <a:chExt cx="9899" cy="744"/>
          </a:xfrm>
        </p:grpSpPr>
        <p:sp>
          <p:nvSpPr>
            <p:cNvPr id="12" name="文本框 11"/>
            <p:cNvSpPr txBox="1"/>
            <p:nvPr/>
          </p:nvSpPr>
          <p:spPr>
            <a:xfrm>
              <a:off x="8345" y="6128"/>
              <a:ext cx="3470" cy="718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fontAlgn="auto">
                <a:lnSpc>
                  <a:spcPct val="120000"/>
                </a:lnSpc>
              </a:pPr>
              <a:r>
                <a:rPr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Yi Gu</a:t>
              </a:r>
              <a:endPara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5001" y="6102"/>
              <a:ext cx="3243" cy="718"/>
            </a:xfrm>
            <a:prstGeom prst="rect">
              <a:avLst/>
            </a:prstGeom>
            <a:noFill/>
          </p:spPr>
          <p:txBody>
            <a:bodyPr wrap="square" bIns="71755" rtlCol="0" anchor="t">
              <a:spAutoFit/>
            </a:bodyPr>
            <a:p>
              <a:pPr indent="0" fontAlgn="auto">
                <a:lnSpc>
                  <a:spcPct val="120000"/>
                </a:lnSpc>
              </a:pPr>
              <a:r>
                <a:rPr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Tianyang Liu</a:t>
              </a:r>
              <a:endPara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3" name="矩形 2"/>
            <p:cNvSpPr/>
            <p:nvPr>
              <p:custDataLst>
                <p:tags r:id="rId7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8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rcRect r="-1347" b="15043"/>
          <a:stretch>
            <a:fillRect/>
          </a:stretch>
        </p:blipFill>
        <p:spPr>
          <a:xfrm>
            <a:off x="2791460" y="1202690"/>
            <a:ext cx="6484620" cy="24345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7600" y="5033010"/>
            <a:ext cx="2520950" cy="949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7430" y="4074160"/>
            <a:ext cx="922655" cy="8540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36135" y="5046345"/>
            <a:ext cx="2630170" cy="9772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84065" y="4104640"/>
            <a:ext cx="749935" cy="736600"/>
          </a:xfrm>
          <a:prstGeom prst="rect">
            <a:avLst/>
          </a:prstGeom>
        </p:spPr>
      </p:pic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5370830" y="4403090"/>
            <a:ext cx="1953895" cy="486410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20000"/>
              </a:lnSpc>
            </a:pPr>
            <a:r>
              <a:rPr lang="zh-CN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加利福尼亚大学圣地亚哥分校</a:t>
            </a:r>
            <a:r>
              <a:rPr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博士生</a:t>
            </a:r>
            <a:endParaRPr lang="zh-CN" altLang="en-US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14715" y="5048885"/>
            <a:ext cx="2566035" cy="922655"/>
          </a:xfrm>
          <a:prstGeom prst="rect">
            <a:avLst/>
          </a:prstGeom>
        </p:spPr>
      </p:pic>
      <p:sp>
        <p:nvSpPr>
          <p:cNvPr id="22" name="文本框 21"/>
          <p:cNvSpPr txBox="1"/>
          <p:nvPr>
            <p:custDataLst>
              <p:tags r:id="rId16"/>
            </p:custDataLst>
          </p:nvPr>
        </p:nvSpPr>
        <p:spPr>
          <a:xfrm>
            <a:off x="9088755" y="4398010"/>
            <a:ext cx="1953895" cy="486410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0" fontAlgn="auto">
              <a:lnSpc>
                <a:spcPct val="120000"/>
              </a:lnSpc>
            </a:pPr>
            <a:r>
              <a:rPr lang="zh-CN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加利福尼亚大学圣地亚哥分校</a:t>
            </a:r>
            <a:r>
              <a:rPr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博士生</a:t>
            </a:r>
            <a:endParaRPr lang="zh-CN" altLang="en-US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83270" y="4107815"/>
            <a:ext cx="730250" cy="718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35" y="0"/>
            <a:ext cx="3517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1551305" y="1284605"/>
            <a:ext cx="9866630" cy="4703445"/>
          </a:xfrm>
          <a:prstGeom prst="roundRect">
            <a:avLst>
              <a:gd name="adj" fmla="val 4273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435225" y="2599055"/>
            <a:ext cx="3660140" cy="1659890"/>
            <a:chOff x="3835" y="3808"/>
            <a:chExt cx="5764" cy="2614"/>
          </a:xfrm>
        </p:grpSpPr>
        <p:sp>
          <p:nvSpPr>
            <p:cNvPr id="3" name="文本框 2"/>
            <p:cNvSpPr txBox="1"/>
            <p:nvPr/>
          </p:nvSpPr>
          <p:spPr>
            <a:xfrm>
              <a:off x="3835" y="4824"/>
              <a:ext cx="5432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600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实验</a:t>
              </a:r>
              <a:endParaRPr lang="zh-CN" altLang="en-US" sz="6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835" y="3808"/>
              <a:ext cx="5764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3600" b="1" dirty="0">
                  <a:solidFill>
                    <a:srgbClr val="2F5597"/>
                  </a:solidFill>
                  <a:latin typeface="Arial Black" panose="020B0A04020102020204" charset="0"/>
                  <a:ea typeface="微软雅黑" panose="020B0503020204020204" charset="-122"/>
                  <a:cs typeface="Arial Black" panose="020B0A04020102020204" charset="0"/>
                  <a:sym typeface="+mn-ea"/>
                </a:rPr>
                <a:t>Experiment</a:t>
              </a:r>
              <a:endParaRPr lang="en-US" altLang="zh-CN" sz="3600" b="1" dirty="0">
                <a:solidFill>
                  <a:srgbClr val="2F5597"/>
                </a:solidFill>
                <a:latin typeface="Arial Black" panose="020B0A04020102020204" charset="0"/>
                <a:ea typeface="微软雅黑" panose="020B0503020204020204" charset="-122"/>
                <a:cs typeface="Arial Black" panose="020B0A04020102020204" charset="0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6" name="矩形 5"/>
            <p:cNvSpPr/>
            <p:nvPr>
              <p:custDataLst>
                <p:tags r:id="rId1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2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15" name="直接连接符 14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36" name="矩形 35"/>
            <p:cNvSpPr/>
            <p:nvPr>
              <p:custDataLst>
                <p:tags r:id="rId5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6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320" y="1276350"/>
            <a:ext cx="9858375" cy="506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15" name="直接连接符 14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36" name="矩形 35"/>
            <p:cNvSpPr/>
            <p:nvPr>
              <p:custDataLst>
                <p:tags r:id="rId5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6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250" y="1203325"/>
            <a:ext cx="10835005" cy="4836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15" name="直接连接符 14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36" name="矩形 35"/>
            <p:cNvSpPr/>
            <p:nvPr>
              <p:custDataLst>
                <p:tags r:id="rId5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6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275" y="1404620"/>
            <a:ext cx="10629900" cy="449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15" name="直接连接符 14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36" name="矩形 35"/>
            <p:cNvSpPr/>
            <p:nvPr>
              <p:custDataLst>
                <p:tags r:id="rId5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6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275" y="1372870"/>
            <a:ext cx="10420350" cy="441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15" name="直接连接符 14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36" name="矩形 35"/>
            <p:cNvSpPr/>
            <p:nvPr>
              <p:custDataLst>
                <p:tags r:id="rId5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6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25" y="1435735"/>
            <a:ext cx="9972675" cy="465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15" name="直接连接符 14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36" name="矩形 35"/>
            <p:cNvSpPr/>
            <p:nvPr>
              <p:custDataLst>
                <p:tags r:id="rId5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6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055" y="1276350"/>
            <a:ext cx="9725025" cy="5000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5" name="直接连接符 4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sp>
        <p:nvSpPr>
          <p:cNvPr id="22" name="文本框 21"/>
          <p:cNvSpPr txBox="1"/>
          <p:nvPr/>
        </p:nvSpPr>
        <p:spPr>
          <a:xfrm>
            <a:off x="1001395" y="1781175"/>
            <a:ext cx="10436225" cy="341185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457200" algn="l">
              <a:lnSpc>
                <a:spcPct val="170000"/>
              </a:lnSpc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个涵盖不同推理技能的推理任务，以及标准化的评估协议，比较了多种最流行的推理算法（如CoT、ToT、RAP），得到关于推理算法设计的新见解。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 algn="l">
              <a:lnSpc>
                <a:spcPct val="17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(1)奖励引导的搜索不仅可以提高最终的准确性，还可以有效减少错误推理链（即假阳性推理链）；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 algn="l">
              <a:lnSpc>
                <a:spcPct val="17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(2)在推理空间中，搜索的广度通常比深度更重要；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 algn="l">
              <a:lnSpc>
                <a:spcPct val="17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(3)引入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确推断</a:t>
            </a:r>
            <a:r>
              <a:rPr lang="en-US" altLang="zh-CN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推理状态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的世界模型能有效提升LLM的推理能力，尤其是在实体环境任务中；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 algn="l">
              <a:lnSpc>
                <a:spcPct val="17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(4)不恰当的prompt格式设计可能导致假阳性推理链。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 algn="l">
              <a:lnSpc>
                <a:spcPct val="17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16" name="矩形 15"/>
            <p:cNvSpPr/>
            <p:nvPr>
              <p:custDataLst>
                <p:tags r:id="rId5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6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5645" y="1199515"/>
            <a:ext cx="7585710" cy="610235"/>
            <a:chOff x="1127" y="1949"/>
            <a:chExt cx="11946" cy="961"/>
          </a:xfrm>
        </p:grpSpPr>
        <p:sp>
          <p:nvSpPr>
            <p:cNvPr id="8" name="文本框 7"/>
            <p:cNvSpPr txBox="1"/>
            <p:nvPr>
              <p:custDataLst>
                <p:tags r:id="rId7"/>
              </p:custDataLst>
            </p:nvPr>
          </p:nvSpPr>
          <p:spPr>
            <a:xfrm>
              <a:off x="1710" y="2098"/>
              <a:ext cx="11363" cy="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Ins="0" rtlCol="0">
              <a:noAutofit/>
            </a:bodyPr>
            <a:p>
              <a:pPr algn="l"/>
              <a:r>
                <a:rPr lang="zh-CN" altLang="en-US" sz="200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以此为基础对</a:t>
              </a:r>
              <a:r>
                <a:rPr lang="en-US" altLang="zh-CN" sz="200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LLM</a:t>
              </a:r>
              <a:r>
                <a:rPr lang="zh-CN" altLang="en-US" sz="200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逐步推理进行广泛分析</a:t>
              </a:r>
              <a:endParaRPr lang="en-US" alt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8"/>
              </p:custDataLst>
            </p:nvPr>
          </p:nvSpPr>
          <p:spPr>
            <a:xfrm>
              <a:off x="1127" y="1949"/>
              <a:ext cx="718" cy="853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rgbClr val="2F5597"/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3.</a:t>
              </a:r>
              <a:r>
                <a:rPr lang="en-US" altLang="zh-CN" sz="2400" i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lang="en-US" altLang="zh-CN" sz="2400" b="1" i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35" y="0"/>
            <a:ext cx="3517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1551305" y="1284605"/>
            <a:ext cx="9866630" cy="4703445"/>
          </a:xfrm>
          <a:prstGeom prst="roundRect">
            <a:avLst>
              <a:gd name="adj" fmla="val 4273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2435225" y="2599055"/>
            <a:ext cx="3660140" cy="1659890"/>
            <a:chOff x="3835" y="3808"/>
            <a:chExt cx="5764" cy="2614"/>
          </a:xfrm>
        </p:grpSpPr>
        <p:sp>
          <p:nvSpPr>
            <p:cNvPr id="6" name="文本框 5"/>
            <p:cNvSpPr txBox="1"/>
            <p:nvPr/>
          </p:nvSpPr>
          <p:spPr>
            <a:xfrm>
              <a:off x="3835" y="4824"/>
              <a:ext cx="5432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600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总结</a:t>
              </a:r>
              <a:endParaRPr lang="zh-CN" altLang="en-US" sz="6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835" y="3808"/>
              <a:ext cx="5764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3600" b="1" dirty="0">
                  <a:solidFill>
                    <a:srgbClr val="2F5597"/>
                  </a:solidFill>
                  <a:latin typeface="Arial Black" panose="020B0A04020102020204" charset="0"/>
                  <a:ea typeface="微软雅黑" panose="020B0503020204020204" charset="-122"/>
                  <a:cs typeface="Arial Black" panose="020B0A04020102020204" charset="0"/>
                  <a:sym typeface="+mn-ea"/>
                </a:rPr>
                <a:t>Conclusion</a:t>
              </a:r>
              <a:endParaRPr lang="en-US" altLang="zh-CN" sz="3600" b="1" dirty="0">
                <a:solidFill>
                  <a:srgbClr val="2F5597"/>
                </a:solidFill>
                <a:latin typeface="Arial Black" panose="020B0A04020102020204" charset="0"/>
                <a:ea typeface="微软雅黑" panose="020B0503020204020204" charset="-122"/>
                <a:cs typeface="Arial Black" panose="020B0A04020102020204" charset="0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36" name="矩形 35"/>
            <p:cNvSpPr/>
            <p:nvPr>
              <p:custDataLst>
                <p:tags r:id="rId1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2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17220" y="1276350"/>
            <a:ext cx="10579100" cy="506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Ins="0" rtlCol="0">
            <a:noAutofit/>
          </a:bodyPr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AutoRace (</a:t>
            </a:r>
            <a:r>
              <a:rPr lang="zh-CN" sz="2000" b="1" u="sng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Auto</a:t>
            </a:r>
            <a:r>
              <a:rPr 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matic </a:t>
            </a:r>
            <a:r>
              <a:rPr lang="zh-CN" sz="2000" b="1" u="sng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</a:t>
            </a:r>
            <a:r>
              <a:rPr 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lang="zh-CN" sz="2000" b="1" u="sng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soning </a:t>
            </a:r>
            <a:r>
              <a:rPr lang="zh-CN" sz="2000" b="1" u="sng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hain </a:t>
            </a:r>
            <a:r>
              <a:rPr lang="zh-CN" sz="2000" b="1" u="sng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valuation)</a:t>
            </a:r>
            <a:endParaRPr lang="zh-CN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 algn="l">
              <a:lnSpc>
                <a:spcPct val="150000"/>
              </a:lnSpc>
            </a:pPr>
            <a:r>
              <a:rPr 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自动化的推理链评估方法</a:t>
            </a:r>
            <a:endParaRPr 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LLM Reasoners : Unified formulation and library</a:t>
            </a:r>
            <a:endParaRPr lang="en-US" altLang="zh-CN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 algn="l">
              <a:lnSpc>
                <a:spcPct val="150000"/>
              </a:lnSpc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包含各种最新推理方法的库</a:t>
            </a:r>
            <a:endParaRPr lang="en-US" altLang="zh-CN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 </a:t>
            </a:r>
            <a:r>
              <a:rPr lang="zh-CN" altLang="en-US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以此为基础对</a:t>
            </a:r>
            <a:r>
              <a:rPr lang="en-US" alt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LLM</a:t>
            </a:r>
            <a:r>
              <a:rPr lang="zh-CN" altLang="en-US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逐步推理进行广泛分析</a:t>
            </a:r>
            <a:endParaRPr lang="zh-CN" altLang="en-US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 algn="l">
              <a:lnSpc>
                <a:spcPct val="150000"/>
              </a:lnSpc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个涵盖不同推理技能的推理任务，以及标准化的评估协议，比较了多种最流行的推理算法（如CoT、ToT、RAP），得到关于推理算法设计的新见解。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2000" b="1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5" name="直接连接符 4"/>
            <p:cNvCxnSpPr/>
            <p:nvPr>
              <p:custDataLst>
                <p:tags r:id="rId3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形 40" descr="教室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7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35" y="0"/>
            <a:ext cx="3517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1551305" y="1284605"/>
            <a:ext cx="9866630" cy="4703445"/>
          </a:xfrm>
          <a:prstGeom prst="roundRect">
            <a:avLst>
              <a:gd name="adj" fmla="val 4273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435225" y="2599055"/>
            <a:ext cx="3660140" cy="1659890"/>
            <a:chOff x="3835" y="3808"/>
            <a:chExt cx="5764" cy="2614"/>
          </a:xfrm>
        </p:grpSpPr>
        <p:sp>
          <p:nvSpPr>
            <p:cNvPr id="10" name="文本框 9"/>
            <p:cNvSpPr txBox="1"/>
            <p:nvPr/>
          </p:nvSpPr>
          <p:spPr>
            <a:xfrm>
              <a:off x="3835" y="4824"/>
              <a:ext cx="5432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600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背景</a:t>
              </a:r>
              <a:endParaRPr lang="zh-CN" altLang="en-US" sz="6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835" y="3808"/>
              <a:ext cx="5764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3600" b="1" dirty="0">
                  <a:solidFill>
                    <a:srgbClr val="2F5597"/>
                  </a:solidFill>
                  <a:latin typeface="Arial Black" panose="020B0A04020102020204" charset="0"/>
                  <a:ea typeface="微软雅黑" panose="020B0503020204020204" charset="-122"/>
                  <a:cs typeface="Arial Black" panose="020B0A04020102020204" charset="0"/>
                  <a:sym typeface="+mn-ea"/>
                </a:rPr>
                <a:t>Background</a:t>
              </a:r>
              <a:endParaRPr lang="en-US" altLang="zh-CN" sz="3600" b="1" dirty="0">
                <a:solidFill>
                  <a:srgbClr val="2F5597"/>
                </a:solidFill>
                <a:latin typeface="Arial Black" panose="020B0A04020102020204" charset="0"/>
                <a:ea typeface="微软雅黑" panose="020B0503020204020204" charset="-122"/>
                <a:cs typeface="Arial Black" panose="020B0A04020102020204" charset="0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36" name="矩形 35"/>
            <p:cNvSpPr/>
            <p:nvPr>
              <p:custDataLst>
                <p:tags r:id="rId1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2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5" name="直接连接符 4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sp>
        <p:nvSpPr>
          <p:cNvPr id="22" name="文本框 21"/>
          <p:cNvSpPr txBox="1"/>
          <p:nvPr/>
        </p:nvSpPr>
        <p:spPr>
          <a:xfrm>
            <a:off x="1001395" y="1781175"/>
            <a:ext cx="10436225" cy="3411855"/>
          </a:xfrm>
          <a:prstGeom prst="rect">
            <a:avLst/>
          </a:prstGeom>
          <a:noFill/>
        </p:spPr>
        <p:txBody>
          <a:bodyPr wrap="square" bIns="71755" rtlCol="0" anchor="t">
            <a:spAutoFit/>
          </a:bodyPr>
          <a:p>
            <a:pPr indent="457200" algn="l">
              <a:lnSpc>
                <a:spcPct val="170000"/>
              </a:lnSpc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个涵盖不同推理技能的推理任务，以及标准化的评估协议，比较了多种最流行的推理算法（如CoT、ToT、RAP），得到关于推理算法设计的新见解。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 algn="l">
              <a:lnSpc>
                <a:spcPct val="17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(1)奖励引导的搜索不仅可以提高最终的准确性，还可以有效减少错误推理链（即假阳性推理链）；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 algn="l">
              <a:lnSpc>
                <a:spcPct val="17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(2)在推理空间中，搜索的广度通常比深度更重要；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 algn="l">
              <a:lnSpc>
                <a:spcPct val="17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(3)引入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确推断</a:t>
            </a:r>
            <a:r>
              <a:rPr lang="en-US" altLang="zh-CN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推理状态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的世界模型能有效提升LLM的推理能力，尤其是在实体环境任务中；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 algn="l">
              <a:lnSpc>
                <a:spcPct val="17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(4)不恰当的prompt格式设计可能导致假阳性推理链。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457200" algn="l">
              <a:lnSpc>
                <a:spcPct val="17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16" name="矩形 15"/>
            <p:cNvSpPr/>
            <p:nvPr>
              <p:custDataLst>
                <p:tags r:id="rId5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6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5645" y="1199515"/>
            <a:ext cx="7585710" cy="610235"/>
            <a:chOff x="1127" y="1949"/>
            <a:chExt cx="11946" cy="961"/>
          </a:xfrm>
        </p:grpSpPr>
        <p:sp>
          <p:nvSpPr>
            <p:cNvPr id="8" name="文本框 7"/>
            <p:cNvSpPr txBox="1"/>
            <p:nvPr>
              <p:custDataLst>
                <p:tags r:id="rId7"/>
              </p:custDataLst>
            </p:nvPr>
          </p:nvSpPr>
          <p:spPr>
            <a:xfrm>
              <a:off x="1710" y="2098"/>
              <a:ext cx="11363" cy="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Ins="0" rtlCol="0">
              <a:noAutofit/>
            </a:bodyPr>
            <a:p>
              <a:pPr algn="l"/>
              <a:r>
                <a:rPr lang="zh-CN" altLang="en-US" sz="200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以此为基础对</a:t>
              </a:r>
              <a:r>
                <a:rPr lang="en-US" altLang="zh-CN" sz="200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LLM</a:t>
              </a:r>
              <a:r>
                <a:rPr lang="zh-CN" altLang="en-US" sz="2000" b="1" dirty="0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逐步推理进行广泛分析</a:t>
              </a:r>
              <a:endParaRPr lang="en-US" altLang="zh-CN" sz="2000" b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8"/>
              </p:custDataLst>
            </p:nvPr>
          </p:nvSpPr>
          <p:spPr>
            <a:xfrm>
              <a:off x="1127" y="1949"/>
              <a:ext cx="718" cy="853"/>
            </a:xfrm>
            <a:prstGeom prst="rect">
              <a:avLst/>
            </a:prstGeom>
            <a:noFill/>
          </p:spPr>
          <p:txBody>
            <a:bodyPr wrap="none" bIns="71755" rtlCol="0" anchor="t">
              <a:spAutoFit/>
            </a:bodyPr>
            <a:p>
              <a:pPr indent="0" algn="l" fontAlgn="auto">
                <a:lnSpc>
                  <a:spcPct val="115000"/>
                </a:lnSpc>
                <a:spcAft>
                  <a:spcPts val="600"/>
                </a:spcAft>
              </a:pPr>
              <a:r>
                <a:rPr lang="en-US" altLang="zh-CN" sz="2000" b="1" i="1">
                  <a:solidFill>
                    <a:srgbClr val="2F5597"/>
                  </a:solidFill>
                  <a:latin typeface="Impact" panose="020B0806030902050204" charset="0"/>
                  <a:ea typeface="微软雅黑" panose="020B0503020204020204" charset="-122"/>
                  <a:cs typeface="Impact" panose="020B0806030902050204" charset="0"/>
                  <a:sym typeface="+mn-ea"/>
                </a:rPr>
                <a:t>3.</a:t>
              </a:r>
              <a:r>
                <a:rPr lang="en-US" altLang="zh-CN" sz="2400" i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lang="en-US" altLang="zh-CN" sz="2400" b="1" i="1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1004099" y="1187455"/>
            <a:ext cx="10175966" cy="4859383"/>
          </a:xfrm>
          <a:prstGeom prst="roundRect">
            <a:avLst>
              <a:gd name="adj" fmla="val 427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1482725" y="5072380"/>
            <a:ext cx="9217660" cy="72707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fontAlgn="auto">
              <a:lnSpc>
                <a:spcPct val="115000"/>
              </a:lnSpc>
            </a:pPr>
            <a:r>
              <a:rPr lang="zh-CN" dirty="0">
                <a:solidFill>
                  <a:srgbClr val="2F5597"/>
                </a:solidFill>
                <a:latin typeface="华文中宋" panose="02010600040101010101" charset="-122"/>
                <a:ea typeface="华文中宋" panose="02010600040101010101" charset="-122"/>
              </a:rPr>
              <a:t>禚峻汐</a:t>
            </a:r>
            <a:endParaRPr lang="zh-CN" dirty="0">
              <a:solidFill>
                <a:srgbClr val="2F5597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indent="0" algn="ctr" fontAlgn="auto">
              <a:lnSpc>
                <a:spcPct val="115000"/>
              </a:lnSpc>
            </a:pPr>
            <a:r>
              <a:rPr lang="en-US" altLang="zh-CN" b="1" dirty="0">
                <a:solidFill>
                  <a:srgbClr val="2F5597"/>
                </a:solidFill>
                <a:latin typeface="华文宋体" panose="02010600040101010101" charset="-122"/>
                <a:ea typeface="华文宋体" panose="02010600040101010101" charset="-122"/>
              </a:rPr>
              <a:t>2024.10.26</a:t>
            </a:r>
            <a:endParaRPr lang="en-US" altLang="zh-CN" b="1" dirty="0">
              <a:solidFill>
                <a:srgbClr val="2F5597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483166" y="183505"/>
            <a:ext cx="7216679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THE END</a:t>
            </a:r>
            <a:endParaRPr lang="en-US" altLang="zh-CN" sz="5400" b="1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1389272" y="3770630"/>
            <a:ext cx="9405620" cy="51562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 fontAlgn="auto">
              <a:lnSpc>
                <a:spcPct val="115000"/>
              </a:lnSpc>
            </a:pPr>
            <a:r>
              <a:rPr lang="zh-CN" sz="2400" dirty="0">
                <a:solidFill>
                  <a:srgbClr val="2F5597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大语言模型逐步推理的新评估、库和分析</a:t>
            </a:r>
            <a:endParaRPr sz="2400" dirty="0">
              <a:solidFill>
                <a:srgbClr val="2F5597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64177" y="2028508"/>
            <a:ext cx="9655810" cy="1753235"/>
          </a:xfrm>
          <a:prstGeom prst="rect">
            <a:avLst/>
          </a:prstGeom>
        </p:spPr>
        <p:txBody>
          <a:bodyPr wrap="square" bIns="45720" rtlCol="0" anchor="t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3600" dirty="0">
                <a:solidFill>
                  <a:srgbClr val="2F5597"/>
                </a:solidFill>
                <a:latin typeface="Georgia" panose="02040502050405020303" pitchFamily="18" charset="0"/>
                <a:ea typeface="微软雅黑 Light" panose="020B0502040204020203" pitchFamily="34" charset="-122"/>
                <a:sym typeface="+mn-ea"/>
              </a:rPr>
              <a:t>New Evaluation, Library, and Analysis </a:t>
            </a:r>
            <a:endParaRPr lang="en-US" altLang="zh-CN" sz="3600" dirty="0">
              <a:solidFill>
                <a:srgbClr val="2F5597"/>
              </a:solidFill>
              <a:latin typeface="Georgia" panose="02040502050405020303" pitchFamily="18" charset="0"/>
              <a:ea typeface="微软雅黑 Light" panose="020B0502040204020203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3600" dirty="0">
                <a:solidFill>
                  <a:srgbClr val="2F5597"/>
                </a:solidFill>
                <a:latin typeface="Georgia" panose="02040502050405020303" pitchFamily="18" charset="0"/>
                <a:ea typeface="微软雅黑 Light" panose="020B0502040204020203" pitchFamily="34" charset="-122"/>
                <a:sym typeface="+mn-ea"/>
              </a:rPr>
              <a:t>of  Step-by-Step Reasoning </a:t>
            </a:r>
            <a:endParaRPr lang="en-US" altLang="zh-CN" sz="3600" dirty="0">
              <a:solidFill>
                <a:srgbClr val="2F5597"/>
              </a:solidFill>
              <a:latin typeface="Georgia" panose="02040502050405020303" pitchFamily="18" charset="0"/>
              <a:ea typeface="微软雅黑 Light" panose="020B0502040204020203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3600" dirty="0">
                <a:solidFill>
                  <a:srgbClr val="2F5597"/>
                </a:solidFill>
                <a:latin typeface="Georgia" panose="02040502050405020303" pitchFamily="18" charset="0"/>
                <a:ea typeface="微软雅黑 Light" panose="020B0502040204020203" pitchFamily="34" charset="-122"/>
                <a:sym typeface="+mn-ea"/>
              </a:rPr>
              <a:t>with Large Language Models</a:t>
            </a:r>
            <a:endParaRPr lang="en-US" altLang="zh-CN" sz="3600" dirty="0">
              <a:solidFill>
                <a:srgbClr val="2F5597"/>
              </a:solidFill>
              <a:latin typeface="Georgia" panose="02040502050405020303" pitchFamily="18" charset="0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r"/>
      </p:transition>
    </mc:Choice>
    <mc:Fallback>
      <p:transition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27" name="直接连接符 26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36" name="矩形 35"/>
            <p:cNvSpPr/>
            <p:nvPr>
              <p:custDataLst>
                <p:tags r:id="rId5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6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890" y="1445260"/>
            <a:ext cx="9739630" cy="4177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27" name="直接连接符 26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36" name="矩形 35"/>
            <p:cNvSpPr/>
            <p:nvPr>
              <p:custDataLst>
                <p:tags r:id="rId5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6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480" y="1419225"/>
            <a:ext cx="9925050" cy="4457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27" name="直接连接符 26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676275" y="1246505"/>
            <a:ext cx="942594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Ins="90170" rtlCol="0">
            <a:spAutoFit/>
          </a:bodyPr>
          <a:p>
            <a:pPr algn="l"/>
            <a:r>
              <a:rPr lang="en-US" alt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CoT(Chain of Thought): </a:t>
            </a:r>
            <a:r>
              <a:rPr 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生成答案的同时生成推理相关子步骤，来提高问题求解准确性</a:t>
            </a:r>
            <a:endParaRPr lang="zh-CN" altLang="en-US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25" y="1846580"/>
            <a:ext cx="9391015" cy="4758055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36" name="矩形 35"/>
            <p:cNvSpPr/>
            <p:nvPr>
              <p:custDataLst>
                <p:tags r:id="rId7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8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10970" y="426720"/>
            <a:ext cx="358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endParaRPr lang="zh-CN" altLang="en-US" sz="24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676275" y="330200"/>
            <a:ext cx="10761345" cy="701040"/>
            <a:chOff x="1065" y="520"/>
            <a:chExt cx="16947" cy="1104"/>
          </a:xfrm>
        </p:grpSpPr>
        <p:cxnSp>
          <p:nvCxnSpPr>
            <p:cNvPr id="27" name="直接连接符 26"/>
            <p:cNvCxnSpPr/>
            <p:nvPr>
              <p:custDataLst>
                <p:tags r:id="rId2"/>
              </p:custDataLst>
            </p:nvPr>
          </p:nvCxnSpPr>
          <p:spPr>
            <a:xfrm flipV="1">
              <a:off x="1232" y="1513"/>
              <a:ext cx="16781" cy="0"/>
            </a:xfrm>
            <a:prstGeom prst="line">
              <a:avLst/>
            </a:prstGeom>
            <a:ln w="1905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形 40" descr="教室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" y="520"/>
              <a:ext cx="1104" cy="1104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676275" y="1246505"/>
            <a:ext cx="3160395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Ins="90170" rtlCol="0">
            <a:spAutoFit/>
          </a:bodyPr>
          <a:p>
            <a:pPr algn="l"/>
            <a:r>
              <a:rPr lang="en-US" altLang="zh-CN" sz="2000" b="1" dirty="0">
                <a:solidFill>
                  <a:srgbClr val="2F559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ToT(Tree of Thoughts): </a:t>
            </a:r>
            <a:endParaRPr lang="zh-CN" altLang="en-US" sz="2000" b="1" dirty="0">
              <a:solidFill>
                <a:srgbClr val="2F5597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pic>
        <p:nvPicPr>
          <p:cNvPr id="2" name="图片 1" descr="屏幕截图 2024-10-24 0906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875" y="1680845"/>
            <a:ext cx="9082405" cy="5038725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1804035" y="306705"/>
            <a:ext cx="9727565" cy="556895"/>
            <a:chOff x="2177" y="488"/>
            <a:chExt cx="15319" cy="877"/>
          </a:xfrm>
        </p:grpSpPr>
        <p:sp>
          <p:nvSpPr>
            <p:cNvPr id="36" name="矩形 35"/>
            <p:cNvSpPr/>
            <p:nvPr>
              <p:custDataLst>
                <p:tags r:id="rId7"/>
              </p:custDataLst>
            </p:nvPr>
          </p:nvSpPr>
          <p:spPr>
            <a:xfrm>
              <a:off x="2177" y="931"/>
              <a:ext cx="15319" cy="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r">
                <a:buClrTx/>
                <a:buSzTx/>
                <a:buFontTx/>
              </a:pPr>
              <a:r>
                <a:rPr lang="en-US" altLang="zh-CN" sz="1200" b="1" dirty="0">
                  <a:solidFill>
                    <a:srgbClr val="2F5597"/>
                  </a:solidFill>
                  <a:latin typeface="+mn-ea"/>
                  <a:sym typeface="+mn-ea"/>
                </a:rPr>
                <a:t>New Evaluation, Library, and Analysis of  Step-by-Step Reasoning with Large Language Models</a:t>
              </a:r>
              <a:endParaRPr lang="en-US" altLang="zh-CN" sz="1200" b="1" dirty="0">
                <a:solidFill>
                  <a:srgbClr val="2F5597"/>
                </a:solidFill>
                <a:latin typeface="+mn-ea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8"/>
              </p:custDataLst>
            </p:nvPr>
          </p:nvSpPr>
          <p:spPr>
            <a:xfrm>
              <a:off x="3264" y="488"/>
              <a:ext cx="14232" cy="5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r" fontAlgn="auto">
                <a:lnSpc>
                  <a:spcPct val="115000"/>
                </a:lnSpc>
              </a:pPr>
              <a:r>
                <a:rPr lang="zh-CN" sz="1400" b="1" dirty="0">
                  <a:solidFill>
                    <a:srgbClr val="2F5597"/>
                  </a:solidFill>
                  <a:latin typeface="+mn-ea"/>
                  <a:sym typeface="+mn-ea"/>
                </a:rPr>
                <a:t>大语言模型逐步推理的新评估、库和分析</a:t>
              </a:r>
              <a:endParaRPr sz="1400" b="1" dirty="0">
                <a:solidFill>
                  <a:srgbClr val="2F5597"/>
                </a:solidFill>
                <a:latin typeface="+mn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打一套組合拳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5139" y="3462437"/>
            <a:ext cx="928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任務輸入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6" name="矩形: 圓角 5"/>
          <p:cNvSpPr/>
          <p:nvPr/>
        </p:nvSpPr>
        <p:spPr>
          <a:xfrm>
            <a:off x="1366365" y="3361540"/>
            <a:ext cx="1348045" cy="1033258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步驟一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918445" y="3852446"/>
            <a:ext cx="4479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714410" y="3881329"/>
            <a:ext cx="6597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endCxn id="12" idx="1"/>
          </p:cNvCxnSpPr>
          <p:nvPr/>
        </p:nvCxnSpPr>
        <p:spPr>
          <a:xfrm flipV="1">
            <a:off x="2714410" y="2623632"/>
            <a:ext cx="659748" cy="12465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14" idx="1"/>
          </p:cNvCxnSpPr>
          <p:nvPr/>
        </p:nvCxnSpPr>
        <p:spPr>
          <a:xfrm>
            <a:off x="2714424" y="3921157"/>
            <a:ext cx="667735" cy="10701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158" y="2185699"/>
            <a:ext cx="875865" cy="87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158" y="3414514"/>
            <a:ext cx="875865" cy="87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59" y="4553342"/>
            <a:ext cx="875865" cy="87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: 圓角 16"/>
          <p:cNvSpPr/>
          <p:nvPr/>
        </p:nvSpPr>
        <p:spPr>
          <a:xfrm>
            <a:off x="4909771" y="2107003"/>
            <a:ext cx="1348045" cy="1033258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步驟二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250023" y="2626792"/>
            <a:ext cx="6597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6274782" y="1913841"/>
            <a:ext cx="570041" cy="6860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6274796" y="2650832"/>
            <a:ext cx="566034" cy="6321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564" y="1380995"/>
            <a:ext cx="875865" cy="87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882" y="2845084"/>
            <a:ext cx="875865" cy="87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: 圓角 33"/>
          <p:cNvSpPr/>
          <p:nvPr/>
        </p:nvSpPr>
        <p:spPr>
          <a:xfrm>
            <a:off x="4954795" y="4560133"/>
            <a:ext cx="1348045" cy="1033258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步驟二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4295047" y="5079922"/>
            <a:ext cx="6597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6301411" y="4403051"/>
            <a:ext cx="570041" cy="6860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6301425" y="5140042"/>
            <a:ext cx="566034" cy="6321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193" y="3870205"/>
            <a:ext cx="875865" cy="87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511" y="5334294"/>
            <a:ext cx="875865" cy="87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矩形: 圓角 47"/>
          <p:cNvSpPr/>
          <p:nvPr/>
        </p:nvSpPr>
        <p:spPr>
          <a:xfrm>
            <a:off x="8442659" y="3746648"/>
            <a:ext cx="1348045" cy="1033258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步驟三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>
            <a:off x="7782911" y="4266437"/>
            <a:ext cx="6597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9789275" y="3589566"/>
            <a:ext cx="570041" cy="6860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9789289" y="4326557"/>
            <a:ext cx="566034" cy="6321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2057" y="3056720"/>
            <a:ext cx="875865" cy="87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375" y="4520809"/>
            <a:ext cx="875865" cy="87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813" y="270691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429" y="1779963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664" y="316709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076" y="387793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807" y="5244693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440" y="441793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825" y="3495217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600" y="65705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222" y="878351"/>
            <a:ext cx="875865" cy="87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291" y="135433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5092" y="759564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6" name="箭號: 向右 9215"/>
          <p:cNvSpPr/>
          <p:nvPr/>
        </p:nvSpPr>
        <p:spPr>
          <a:xfrm>
            <a:off x="9361351" y="1007429"/>
            <a:ext cx="317227" cy="6003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9217" name="箭號: 向右 9216"/>
          <p:cNvSpPr/>
          <p:nvPr/>
        </p:nvSpPr>
        <p:spPr>
          <a:xfrm>
            <a:off x="10749086" y="966455"/>
            <a:ext cx="317227" cy="6003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352825" y="59429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https://arxiv.org/abs/2305.10601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980013" y="1889808"/>
            <a:ext cx="242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語言模型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38200" y="1320312"/>
            <a:ext cx="63531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Tree of Thoughts (</a:t>
            </a:r>
            <a:r>
              <a:rPr kumimoji="0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ToT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)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ldLvl="0" animBg="1"/>
      <p:bldP spid="17" grpId="0" bldLvl="0" animBg="1"/>
      <p:bldP spid="34" grpId="0" bldLvl="0" animBg="1"/>
      <p:bldP spid="48" grpId="0" bldLvl="0" animBg="1"/>
      <p:bldP spid="9216" grpId="0" bldLvl="0" animBg="1"/>
      <p:bldP spid="9217" grpId="0" bldLvl="0" animBg="1"/>
      <p:bldP spid="3" grpId="0"/>
      <p:bldP spid="15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DIAGRAM_VIRTUALLY_FRAME" val="{&quot;height&quot;:375.65,&quot;left&quot;:251.9,&quot;top&quot;:87.75,&quot;width&quot;:725}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51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52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53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54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55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56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57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58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59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  <p:tag name="KSO_WM_DIAGRAM_VIRTUALLY_FRAME" val="{&quot;height&quot;:375.65,&quot;left&quot;:251.9,&quot;top&quot;:87.75,&quot;width&quot;:725}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  <p:tag name="KSO_WM_DIAGRAM_VIRTUALLY_FRAME" val="{&quot;height&quot;:148.7,&quot;left&quot;:47.3,&quot;top&quot;:134.95,&quot;width&quot;:754.75}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  <p:tag name="KSO_WM_DIAGRAM_VIRTUALLY_FRAME" val="{&quot;height&quot;:148.7,&quot;left&quot;:47.3,&quot;top&quot;:134.95,&quot;width&quot;:754.75}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COMMONDATA" val="eyJoZGlkIjoiMmY2ZTgwNWI4OGY2OWUwZDIyNzFkODk4ODViMGVkY2EifQ=="/>
  <p:tag name="commondata" val="eyJoZGlkIjoiNjI1YzExMjVmYWEyNTQzYjY1Mzc4MDUwMjJmMzQzMzEifQ==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  <p:tag name="KSO_WM_DIAGRAM_VIRTUALLY_FRAME" val="{&quot;height&quot;:148.7,&quot;left&quot;:47.3,&quot;top&quot;:134.95,&quot;width&quot;:754.75}"/>
</p:tagLst>
</file>

<file path=ppt/tags/tag59.xml><?xml version="1.0" encoding="utf-8"?>
<p:tagLst xmlns:p="http://schemas.openxmlformats.org/presentationml/2006/main">
  <p:tag name="KSO_WM_BEAUTIFY_FLAG" val=""/>
  <p:tag name="KSO_WM_DIAGRAM_VIRTUALLY_FRAME" val="{&quot;height&quot;:148.7,&quot;left&quot;:47.3,&quot;top&quot;:134.95,&quot;width&quot;:754.75}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  <p:tag name="KSO_WM_DIAGRAM_VIRTUALLY_FRAME" val="{&quot;height&quot;:148.7,&quot;left&quot;:47.3,&quot;top&quot;:134.95,&quot;width&quot;:754.75}"/>
</p:tagLst>
</file>

<file path=ppt/tags/tag61.xml><?xml version="1.0" encoding="utf-8"?>
<p:tagLst xmlns:p="http://schemas.openxmlformats.org/presentationml/2006/main">
  <p:tag name="KSO_WM_BEAUTIFY_FLAG" val=""/>
  <p:tag name="KSO_WM_DIAGRAM_VIRTUALLY_FRAME" val="{&quot;height&quot;:148.7,&quot;left&quot;:47.3,&quot;top&quot;:134.95,&quot;width&quot;:754.75}"/>
</p:tagLst>
</file>

<file path=ppt/tags/tag62.xml><?xml version="1.0" encoding="utf-8"?>
<p:tagLst xmlns:p="http://schemas.openxmlformats.org/presentationml/2006/main">
  <p:tag name="KSO_WM_BEAUTIFY_FLAG" val=""/>
  <p:tag name="KSO_WM_DIAGRAM_VIRTUALLY_FRAME" val="{&quot;height&quot;:148.7,&quot;left&quot;:47.3,&quot;top&quot;:134.95,&quot;width&quot;:754.75}"/>
</p:tagLst>
</file>

<file path=ppt/tags/tag63.xml><?xml version="1.0" encoding="utf-8"?>
<p:tagLst xmlns:p="http://schemas.openxmlformats.org/presentationml/2006/main">
  <p:tag name="KSO_WM_BEAUTIFY_FLAG" val=""/>
  <p:tag name="KSO_WM_DIAGRAM_VIRTUALLY_FRAME" val="{&quot;height&quot;:148.7,&quot;left&quot;:47.3,&quot;top&quot;:134.95,&quot;width&quot;:754.75}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lang="zh-CN" altLang="en-US">
            <a:latin typeface="+mn-ea"/>
            <a:cs typeface="+mn-ea"/>
          </a:defRPr>
        </a:defPPr>
      </a:lstStyle>
      <a:style>
        <a:lnRef idx="2">
          <a:schemeClr val="accent1">
            <a:lumMod val="75000"/>
          </a:schemeClr>
        </a:lnRef>
        <a:fillRef idx="1">
          <a:schemeClr val="accent1"/>
        </a:fillRef>
        <a:effectRef idx="0">
          <a:srgbClr val="FFFFFF"/>
        </a:effectRef>
        <a:fontRef idx="minor">
          <a:schemeClr val="lt1"/>
        </a:fontRef>
      </a:style>
    </a:spDef>
    <a:lnDef>
      <a:spPr>
        <a:ln>
          <a:solidFill>
            <a:srgbClr val="2F5597"/>
          </a:solidFill>
          <a:tailEnd type="none"/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  <a:txDef>
      <a:spPr>
        <a:noFill/>
      </a:spPr>
      <a:bodyPr wrap="square" bIns="71755" rtlCol="0" anchor="t">
        <a:spAutoFit/>
      </a:bodyPr>
      <a:lstStyle>
        <a:defPPr indent="0" fontAlgn="auto">
          <a:lnSpc>
            <a:spcPct val="115000"/>
          </a:lnSpc>
          <a:spcAft>
            <a:spcPts val="600"/>
          </a:spcAft>
          <a:defRPr lang="zh-CN" altLang="en-US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6814</Words>
  <Application>WPS 演示</Application>
  <PresentationFormat>宽屏</PresentationFormat>
  <Paragraphs>432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65" baseType="lpstr">
      <vt:lpstr>Arial</vt:lpstr>
      <vt:lpstr>宋体</vt:lpstr>
      <vt:lpstr>Wingdings</vt:lpstr>
      <vt:lpstr>微软雅黑</vt:lpstr>
      <vt:lpstr>华文中宋</vt:lpstr>
      <vt:lpstr>Felix Titling</vt:lpstr>
      <vt:lpstr>华文楷体</vt:lpstr>
      <vt:lpstr>Times New Roman</vt:lpstr>
      <vt:lpstr>Georgia</vt:lpstr>
      <vt:lpstr>微软雅黑 Light</vt:lpstr>
      <vt:lpstr>Arial Black</vt:lpstr>
      <vt:lpstr>Microsoft JhengHei</vt:lpstr>
      <vt:lpstr>Calibri</vt:lpstr>
      <vt:lpstr>PMingLiU</vt:lpstr>
      <vt:lpstr>PMingLiU-ExtB</vt:lpstr>
      <vt:lpstr>-apple-system</vt:lpstr>
      <vt:lpstr>Segoe Print</vt:lpstr>
      <vt:lpstr>Arial Unicode MS</vt:lpstr>
      <vt:lpstr>Impact</vt:lpstr>
      <vt:lpstr>华文宋体</vt:lpstr>
      <vt:lpstr>PMingLiU</vt:lpstr>
      <vt:lpstr>BatangChe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打一套組合拳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- Xyzjx -</dc:creator>
  <cp:lastModifiedBy>Aaaaaaaaaans.    .</cp:lastModifiedBy>
  <cp:revision>154</cp:revision>
  <dcterms:created xsi:type="dcterms:W3CDTF">2023-09-26T13:49:00Z</dcterms:created>
  <dcterms:modified xsi:type="dcterms:W3CDTF">2024-10-26T13:13:21Z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6D79CFBC67B54ECE9E5E1D7FD89B7E4E_13</vt:lpwstr>
  </property>
  <property fmtid="{D5CDD505-2E9C-101B-9397-08002B2CF9AE}" pid="3" name="KSOProductBuildVer">
    <vt:lpwstr>2052-12.1.0.17440</vt:lpwstr>
  </property>
</Properties>
</file>