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media/image21.svg" ContentType="image/svg+xml"/>
  <Override PartName="/ppt/media/image24.svg" ContentType="image/svg+xml"/>
  <Override PartName="/ppt/media/image2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34"/>
  </p:handoutMasterIdLst>
  <p:sldIdLst>
    <p:sldId id="257" r:id="rId3"/>
    <p:sldId id="1140" r:id="rId5"/>
    <p:sldId id="1141" r:id="rId6"/>
    <p:sldId id="1584" r:id="rId7"/>
    <p:sldId id="1908" r:id="rId8"/>
    <p:sldId id="1909" r:id="rId9"/>
    <p:sldId id="1623" r:id="rId10"/>
    <p:sldId id="1914" r:id="rId11"/>
    <p:sldId id="1911" r:id="rId12"/>
    <p:sldId id="1916" r:id="rId13"/>
    <p:sldId id="1918" r:id="rId14"/>
    <p:sldId id="1942" r:id="rId15"/>
    <p:sldId id="1943" r:id="rId16"/>
    <p:sldId id="1945" r:id="rId17"/>
    <p:sldId id="1944" r:id="rId18"/>
    <p:sldId id="1946" r:id="rId19"/>
    <p:sldId id="1912" r:id="rId20"/>
    <p:sldId id="1947" r:id="rId21"/>
    <p:sldId id="1948" r:id="rId22"/>
    <p:sldId id="1970" r:id="rId23"/>
    <p:sldId id="1979" r:id="rId24"/>
    <p:sldId id="1683" r:id="rId25"/>
    <p:sldId id="1971" r:id="rId26"/>
    <p:sldId id="1972" r:id="rId27"/>
    <p:sldId id="1973" r:id="rId28"/>
    <p:sldId id="1974" r:id="rId29"/>
    <p:sldId id="1975" r:id="rId30"/>
    <p:sldId id="1697" r:id="rId31"/>
    <p:sldId id="1976" r:id="rId32"/>
    <p:sldId id="1977" r:id="rId33"/>
  </p:sldIdLst>
  <p:sldSz cx="12192000" cy="6858000"/>
  <p:notesSz cx="6858000" cy="9144000"/>
  <p:embeddedFontLst>
    <p:embeddedFont>
      <p:font typeface="微软雅黑" panose="020B0503020204020204" charset="-122"/>
      <p:regular r:id="rId38"/>
    </p:embeddedFont>
    <p:embeddedFont>
      <p:font typeface="华文中宋" panose="02010600040101010101" charset="-122"/>
      <p:regular r:id="rId39"/>
    </p:embeddedFont>
    <p:embeddedFont>
      <p:font typeface="Felix Titling" panose="04060505060202020A04" charset="0"/>
      <p:regular r:id="rId40"/>
    </p:embeddedFont>
    <p:embeddedFont>
      <p:font typeface="华文楷体" panose="02010600040101010101" charset="-122"/>
      <p:regular r:id="rId41"/>
    </p:embeddedFont>
    <p:embeddedFont>
      <p:font typeface="Georgia" panose="02040502050405020303" pitchFamily="18" charset="0"/>
      <p:regular r:id="rId42"/>
      <p:bold r:id="rId43"/>
      <p:italic r:id="rId44"/>
      <p:boldItalic r:id="rId45"/>
    </p:embeddedFont>
    <p:embeddedFont>
      <p:font typeface="微软雅黑 Light" panose="020B0502040204020203" pitchFamily="34" charset="-122"/>
      <p:regular r:id="rId46"/>
    </p:embeddedFont>
    <p:embeddedFont>
      <p:font typeface="Arial Black" panose="020B0A04020102020204" charset="0"/>
      <p:bold r:id="rId47"/>
    </p:embeddedFont>
    <p:embeddedFont>
      <p:font typeface="Impact" panose="020B0806030902050204" charset="0"/>
      <p:regular r:id="rId48"/>
    </p:embeddedFont>
    <p:embeddedFont>
      <p:font typeface="Calibri" panose="020F0502020204030204"/>
      <p:regular r:id="rId49"/>
      <p:bold r:id="rId50"/>
      <p:italic r:id="rId51"/>
      <p:boldItalic r:id="rId52"/>
    </p:embeddedFont>
    <p:embeddedFont>
      <p:font typeface="Microsoft JhengHei" panose="020B0604030504040204" pitchFamily="34" charset="-120"/>
      <p:regular r:id="rId53"/>
    </p:embeddedFont>
    <p:embeddedFont>
      <p:font typeface="华文宋体" panose="02010600040101010101" charset="-122"/>
      <p:regular r:id="rId54"/>
    </p:embeddedFont>
  </p:embeddedFontLst>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588E32"/>
    <a:srgbClr val="E6724B"/>
    <a:srgbClr val="DC0000"/>
    <a:srgbClr val="CE0000"/>
    <a:srgbClr val="6E97CF"/>
    <a:srgbClr val="548235"/>
    <a:srgbClr val="BE0000"/>
    <a:srgbClr val="3768B1"/>
    <a:srgbClr val="D86C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gs" Target="tags/tag315.xml"/><Relationship Id="rId54" Type="http://schemas.openxmlformats.org/officeDocument/2006/relationships/font" Target="fonts/font17.fntdata"/><Relationship Id="rId53" Type="http://schemas.openxmlformats.org/officeDocument/2006/relationships/font" Target="fonts/font16.fntdata"/><Relationship Id="rId52" Type="http://schemas.openxmlformats.org/officeDocument/2006/relationships/font" Target="fonts/font15.fntdata"/><Relationship Id="rId51" Type="http://schemas.openxmlformats.org/officeDocument/2006/relationships/font" Target="fonts/font14.fntdata"/><Relationship Id="rId50" Type="http://schemas.openxmlformats.org/officeDocument/2006/relationships/font" Target="fonts/font13.fntdata"/><Relationship Id="rId5" Type="http://schemas.openxmlformats.org/officeDocument/2006/relationships/slide" Target="slides/slide2.xml"/><Relationship Id="rId49" Type="http://schemas.openxmlformats.org/officeDocument/2006/relationships/font" Target="fonts/font12.fntdata"/><Relationship Id="rId48" Type="http://schemas.openxmlformats.org/officeDocument/2006/relationships/font" Target="fonts/font11.fntdata"/><Relationship Id="rId47" Type="http://schemas.openxmlformats.org/officeDocument/2006/relationships/font" Target="fonts/font10.fntdata"/><Relationship Id="rId46" Type="http://schemas.openxmlformats.org/officeDocument/2006/relationships/font" Target="fonts/font9.fntdata"/><Relationship Id="rId45" Type="http://schemas.openxmlformats.org/officeDocument/2006/relationships/font" Target="fonts/font8.fntdata"/><Relationship Id="rId44" Type="http://schemas.openxmlformats.org/officeDocument/2006/relationships/font" Target="fonts/font7.fntdata"/><Relationship Id="rId43" Type="http://schemas.openxmlformats.org/officeDocument/2006/relationships/font" Target="fonts/font6.fntdata"/><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latin typeface="微软雅黑" panose="020B0503020204020204" charset="-122"/>
                <a:ea typeface="微软雅黑" panose="020B0503020204020204" charset="-122"/>
                <a:cs typeface="微软雅黑" panose="020B0503020204020204" charset="-122"/>
                <a:sym typeface="+mn-ea"/>
              </a:rPr>
              <a:t>（用于初始化最后一层的</a:t>
            </a:r>
            <a:r>
              <a:rPr lang="en-US" altLang="zh-CN">
                <a:latin typeface="微软雅黑" panose="020B0503020204020204" charset="-122"/>
                <a:ea typeface="微软雅黑" panose="020B0503020204020204" charset="-122"/>
                <a:cs typeface="微软雅黑" panose="020B0503020204020204" charset="-122"/>
                <a:sym typeface="+mn-ea"/>
              </a:rPr>
              <a:t>agent importance score</a:t>
            </a:r>
            <a:r>
              <a:rPr lang="zh-CN" altLang="en-US">
                <a:latin typeface="微软雅黑" panose="020B0503020204020204" charset="-122"/>
                <a:ea typeface="微软雅黑" panose="020B0503020204020204" charset="-122"/>
                <a:cs typeface="微软雅黑" panose="020B0503020204020204" charset="-122"/>
                <a:sym typeface="+mn-ea"/>
              </a:rPr>
              <a:t>）</a:t>
            </a:r>
            <a:endParaRPr lang="en-US"/>
          </a:p>
          <a:p>
            <a:endParaRPr lang="en-US"/>
          </a:p>
          <a:p>
            <a:r>
              <a:rPr lang="en-US"/>
              <a:t>(</a:t>
            </a:r>
            <a:r>
              <a:t>代理的每一步都代表一层神经网络</a:t>
            </a:r>
            <a:r>
              <a:rPr lang="en-US"/>
              <a:t>)</a:t>
            </a:r>
            <a:r>
              <a:t> 结点代表参与某一步的代理 边代表代理之间的交流</a:t>
            </a:r>
            <a:r>
              <a:rPr lang="en-US"/>
              <a:t> </a:t>
            </a:r>
            <a:r>
              <a:rPr lang="zh-CN"/>
              <a:t>不同的颜色表示不同的模型角色</a:t>
            </a:r>
            <a:endParaRPr lang="zh-CN"/>
          </a:p>
          <a:p>
            <a:r>
              <a:t>使用T-FFN 提出在T-FFN上forward- backward信息传递算法 也叫代理选择算法</a:t>
            </a:r>
          </a:p>
          <a:p>
            <a:r>
              <a:t>在第一阶段通过代理重要性评分这样一个无人监管的指标对代理的贡献进行评分</a:t>
            </a:r>
          </a:p>
          <a:p>
            <a:r>
              <a:t>贡献最大的代理自成一个小团队在task solving阶段进行合作 减少了无用代理在最终答案的影响</a:t>
            </a:r>
          </a:p>
          <a:p/>
          <a:p/>
          <a:p>
            <a:r>
              <a:rPr lang="zh-CN"/>
              <a:t>在</a:t>
            </a:r>
            <a:r>
              <a:rPr lang="en-US" altLang="zh-CN"/>
              <a:t>T-FFN</a:t>
            </a:r>
            <a:r>
              <a:rPr lang="zh-CN" altLang="en-US"/>
              <a:t>上提出了agent</a:t>
            </a:r>
            <a:r>
              <a:rPr lang="en-US" altLang="zh-CN"/>
              <a:t>  </a:t>
            </a:r>
            <a:r>
              <a:rPr lang="zh-CN" altLang="en-US"/>
              <a:t>selection的算法</a:t>
            </a:r>
            <a:r>
              <a:rPr lang="en-US" altLang="zh-CN"/>
              <a:t> </a:t>
            </a:r>
            <a:r>
              <a:rPr lang="zh-CN" altLang="en-US"/>
              <a:t>实现前后信息传递</a:t>
            </a:r>
            <a:r>
              <a:rPr lang="en-US" altLang="zh-CN"/>
              <a:t>  </a:t>
            </a:r>
            <a:endParaRPr lang="en-US" altLang="zh-CN"/>
          </a:p>
          <a:p>
            <a:r>
              <a:rPr lang="en-US" altLang="zh-CN"/>
              <a:t>1. propagation</a:t>
            </a:r>
            <a:r>
              <a:rPr lang="zh-CN" altLang="en-US"/>
              <a:t>是信息向前传递</a:t>
            </a:r>
            <a:r>
              <a:rPr lang="en-US" altLang="zh-CN"/>
              <a:t> </a:t>
            </a:r>
            <a:endParaRPr lang="en-US" altLang="zh-CN"/>
          </a:p>
          <a:p>
            <a:r>
              <a:rPr lang="en-US" altLang="zh-CN"/>
              <a:t>2.aggregation</a:t>
            </a:r>
            <a:r>
              <a:rPr lang="zh-CN" altLang="en-US"/>
              <a:t>是信息向后传递</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Aggregation 是一个反向消息传递的过程，每个节点通过聚合从后续节点接收到的评分来量化自身的贡献</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以保证代理重要性评分每一层得到的和是</a:t>
            </a:r>
            <a:r>
              <a:rPr lang="en-US" altLang="zh-CN"/>
              <a:t>1</a:t>
            </a:r>
            <a:r>
              <a:rPr lang="zh-CN" altLang="en-US"/>
              <a:t>，公平比较</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Aggregation 是一个反向消息传递的过程，每个节点通过聚合从后续节点接收到的评分来量化自身的贡献</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所以是怎么解决任务的</a:t>
            </a:r>
            <a:r>
              <a:rPr lang="en-US" altLang="zh-CN"/>
              <a:t>  </a:t>
            </a:r>
            <a:r>
              <a:rPr lang="zh-CN" altLang="en-US"/>
              <a:t>或者说合作行为是什么</a:t>
            </a:r>
            <a:endParaRPr lang="zh-CN" altLang="en-US"/>
          </a:p>
          <a:p>
            <a:r>
              <a:rPr lang="zh-CN" altLang="en-US"/>
              <a:t>如果这个代理可以自己解决或者</a:t>
            </a:r>
            <a:r>
              <a:rPr lang="zh-CN"/>
              <a:t>工具可以</a:t>
            </a:r>
            <a:r>
              <a:rPr lang="zh-CN" altLang="en-US"/>
              <a:t>解决的，就直接解决</a:t>
            </a:r>
            <a:endParaRPr lang="zh-CN" altLang="en-US"/>
          </a:p>
          <a:p>
            <a:r>
              <a:rPr lang="zh-CN" altLang="en-US"/>
              <a:t>如果还有处理不了的，就过滤掉工具（代码解释器）可以处理的部分，接着朝下做</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只有高排名的代理可以进入下一步，边只会被加在排名高的代理结点上，</a:t>
            </a:r>
            <a:r>
              <a:rPr lang="en-US" altLang="zh-CN"/>
              <a:t>--&gt;&gt;</a:t>
            </a:r>
            <a:r>
              <a:rPr lang="zh-CN" altLang="en-US"/>
              <a:t>动态交流结构</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只有高排名的代理可以进入下一步，边只会被加在排名高的代理结点上，</a:t>
            </a:r>
            <a:r>
              <a:rPr lang="en-US" altLang="zh-CN"/>
              <a:t>--&gt;&gt;</a:t>
            </a:r>
            <a:r>
              <a:rPr lang="zh-CN" altLang="en-US"/>
              <a:t>动态交流结构</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只有高排名的代理可以进入下一步，边只会被加在排名高的代理结点上，</a:t>
            </a:r>
            <a:r>
              <a:rPr lang="en-US" altLang="zh-CN"/>
              <a:t>--&gt;&gt;</a:t>
            </a:r>
            <a:r>
              <a:rPr lang="zh-CN" altLang="en-US"/>
              <a:t>动态交流结构</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相比于</a:t>
            </a:r>
            <a:r>
              <a:rPr lang="en-US" altLang="zh-CN"/>
              <a:t>LLM debate</a:t>
            </a:r>
            <a:r>
              <a:rPr lang="zh-CN" altLang="en-US"/>
              <a:t>，</a:t>
            </a:r>
            <a:r>
              <a:rPr lang="en-US" altLang="zh-CN"/>
              <a:t> </a:t>
            </a:r>
            <a:r>
              <a:rPr lang="zh-CN" altLang="en-US"/>
              <a:t>总性能提高</a:t>
            </a:r>
            <a:r>
              <a:rPr lang="en-US" altLang="zh-CN"/>
              <a:t>10.2%</a:t>
            </a:r>
            <a:r>
              <a:rPr lang="zh-CN" altLang="en-US"/>
              <a:t>，</a:t>
            </a:r>
            <a:r>
              <a:rPr lang="en-US" altLang="zh-CN"/>
              <a:t>APIcall </a:t>
            </a:r>
            <a:r>
              <a:rPr lang="zh-CN" altLang="en-US"/>
              <a:t>降低</a:t>
            </a:r>
            <a:r>
              <a:rPr lang="en-US" altLang="zh-CN"/>
              <a:t>10.6%</a:t>
            </a:r>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相比于</a:t>
            </a:r>
            <a:r>
              <a:rPr lang="en-US" altLang="zh-CN"/>
              <a:t>LLM debate</a:t>
            </a:r>
            <a:r>
              <a:rPr lang="zh-CN" altLang="en-US"/>
              <a:t>，</a:t>
            </a:r>
            <a:r>
              <a:rPr lang="en-US" altLang="zh-CN"/>
              <a:t> </a:t>
            </a:r>
            <a:r>
              <a:rPr lang="zh-CN" altLang="en-US"/>
              <a:t>总性能提高</a:t>
            </a:r>
            <a:r>
              <a:rPr lang="en-US" altLang="zh-CN"/>
              <a:t>10.2%</a:t>
            </a:r>
            <a:r>
              <a:rPr lang="zh-CN" altLang="en-US"/>
              <a:t>，</a:t>
            </a:r>
            <a:r>
              <a:rPr lang="en-US" altLang="zh-CN"/>
              <a:t>APIcall </a:t>
            </a:r>
            <a:r>
              <a:rPr lang="zh-CN" altLang="en-US"/>
              <a:t>降低</a:t>
            </a:r>
            <a:r>
              <a:rPr lang="en-US" altLang="zh-CN"/>
              <a:t>10.6%</a:t>
            </a:r>
            <a:endParaRPr lang="en-US" altLang="zh-CN"/>
          </a:p>
          <a:p>
            <a:endParaRPr lang="en-US" altLang="zh-CN"/>
          </a:p>
          <a:p>
            <a:r>
              <a:rPr lang="zh-CN" altLang="en-US"/>
              <a:t>比如大部分</a:t>
            </a:r>
            <a:r>
              <a:rPr lang="en-US" altLang="zh-CN"/>
              <a:t>MMLU</a:t>
            </a:r>
            <a:r>
              <a:rPr lang="zh-CN" altLang="en-US"/>
              <a:t>的数据集难度比</a:t>
            </a:r>
            <a:r>
              <a:rPr lang="en-US" altLang="zh-CN"/>
              <a:t>MATH</a:t>
            </a:r>
            <a:r>
              <a:rPr lang="zh-CN" altLang="en-US"/>
              <a:t>数据集更简单</a:t>
            </a:r>
            <a:r>
              <a:rPr lang="en-US" altLang="zh-CN"/>
              <a:t>  DyLAN</a:t>
            </a:r>
            <a:r>
              <a:rPr lang="zh-CN" altLang="en-US"/>
              <a:t>的</a:t>
            </a:r>
            <a:r>
              <a:rPr lang="en-US" altLang="zh-CN"/>
              <a:t>API call</a:t>
            </a:r>
            <a:r>
              <a:rPr lang="zh-CN" altLang="en-US"/>
              <a:t>少了</a:t>
            </a:r>
            <a:r>
              <a:rPr lang="en-US" altLang="zh-CN"/>
              <a:t>2.76</a:t>
            </a:r>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相比于</a:t>
            </a:r>
            <a:r>
              <a:rPr lang="en-US" altLang="zh-CN"/>
              <a:t>LLM debate</a:t>
            </a:r>
            <a:r>
              <a:rPr lang="zh-CN" altLang="en-US"/>
              <a:t>，</a:t>
            </a:r>
            <a:r>
              <a:rPr lang="en-US" altLang="zh-CN"/>
              <a:t> </a:t>
            </a:r>
            <a:r>
              <a:rPr lang="zh-CN" altLang="en-US"/>
              <a:t>总性能提高</a:t>
            </a:r>
            <a:r>
              <a:rPr lang="en-US" altLang="zh-CN"/>
              <a:t>10.2%</a:t>
            </a:r>
            <a:r>
              <a:rPr lang="zh-CN" altLang="en-US"/>
              <a:t>，</a:t>
            </a:r>
            <a:r>
              <a:rPr lang="en-US" altLang="zh-CN"/>
              <a:t>APIcall </a:t>
            </a:r>
            <a:r>
              <a:rPr lang="zh-CN" altLang="en-US"/>
              <a:t>降低</a:t>
            </a:r>
            <a:r>
              <a:rPr lang="en-US" altLang="zh-CN"/>
              <a:t>10.6%</a:t>
            </a:r>
            <a:endParaRPr lang="en-US" altLang="zh-CN"/>
          </a:p>
          <a:p>
            <a:endParaRPr lang="en-US" altLang="zh-CN"/>
          </a:p>
          <a:p>
            <a:r>
              <a:rPr lang="zh-CN" altLang="en-US"/>
              <a:t>比如大部分</a:t>
            </a:r>
            <a:r>
              <a:rPr lang="en-US" altLang="zh-CN"/>
              <a:t>MMLU</a:t>
            </a:r>
            <a:r>
              <a:rPr lang="zh-CN" altLang="en-US"/>
              <a:t>的数据集难度比</a:t>
            </a:r>
            <a:r>
              <a:rPr lang="en-US" altLang="zh-CN"/>
              <a:t>MATH</a:t>
            </a:r>
            <a:r>
              <a:rPr lang="zh-CN" altLang="en-US"/>
              <a:t>数据集更简单</a:t>
            </a:r>
            <a:r>
              <a:rPr lang="en-US" altLang="zh-CN"/>
              <a:t>  DyLAN</a:t>
            </a:r>
            <a:r>
              <a:rPr lang="zh-CN" altLang="en-US"/>
              <a:t>的</a:t>
            </a:r>
            <a:r>
              <a:rPr lang="en-US" altLang="zh-CN"/>
              <a:t>API call</a:t>
            </a:r>
            <a:r>
              <a:rPr lang="zh-CN" altLang="en-US"/>
              <a:t>少了</a:t>
            </a:r>
            <a:r>
              <a:rPr lang="en-US" altLang="zh-CN"/>
              <a:t>2.76</a:t>
            </a:r>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相比于</a:t>
            </a:r>
            <a:r>
              <a:rPr lang="en-US" altLang="zh-CN"/>
              <a:t>LLM debate</a:t>
            </a:r>
            <a:r>
              <a:rPr lang="zh-CN" altLang="en-US"/>
              <a:t>，</a:t>
            </a:r>
            <a:r>
              <a:rPr lang="en-US" altLang="zh-CN"/>
              <a:t> </a:t>
            </a:r>
            <a:r>
              <a:rPr lang="zh-CN" altLang="en-US"/>
              <a:t>总性能提高</a:t>
            </a:r>
            <a:r>
              <a:rPr lang="en-US" altLang="zh-CN"/>
              <a:t>10.2%</a:t>
            </a:r>
            <a:r>
              <a:rPr lang="zh-CN" altLang="en-US"/>
              <a:t>，</a:t>
            </a:r>
            <a:r>
              <a:rPr lang="en-US" altLang="zh-CN"/>
              <a:t>APIcall </a:t>
            </a:r>
            <a:r>
              <a:rPr lang="zh-CN" altLang="en-US"/>
              <a:t>降低</a:t>
            </a:r>
            <a:r>
              <a:rPr lang="en-US" altLang="zh-CN"/>
              <a:t>10.6%</a:t>
            </a:r>
            <a:endParaRPr lang="en-US" altLang="zh-CN"/>
          </a:p>
          <a:p>
            <a:endParaRPr lang="en-US" altLang="zh-CN"/>
          </a:p>
          <a:p>
            <a:r>
              <a:rPr lang="zh-CN" altLang="en-US"/>
              <a:t>比如大部分</a:t>
            </a:r>
            <a:r>
              <a:rPr lang="en-US" altLang="zh-CN"/>
              <a:t>MMLU</a:t>
            </a:r>
            <a:r>
              <a:rPr lang="zh-CN" altLang="en-US"/>
              <a:t>的数据集难度比</a:t>
            </a:r>
            <a:r>
              <a:rPr lang="en-US" altLang="zh-CN"/>
              <a:t>MATH</a:t>
            </a:r>
            <a:r>
              <a:rPr lang="zh-CN" altLang="en-US"/>
              <a:t>数据集更简单</a:t>
            </a:r>
            <a:r>
              <a:rPr lang="en-US" altLang="zh-CN"/>
              <a:t>  DyLAN</a:t>
            </a:r>
            <a:r>
              <a:rPr lang="zh-CN" altLang="en-US"/>
              <a:t>的</a:t>
            </a:r>
            <a:r>
              <a:rPr lang="en-US" altLang="zh-CN"/>
              <a:t>API call</a:t>
            </a:r>
            <a:r>
              <a:rPr lang="zh-CN" altLang="en-US"/>
              <a:t>少了</a:t>
            </a:r>
            <a:r>
              <a:rPr lang="en-US" altLang="zh-CN"/>
              <a:t>2.76</a:t>
            </a:r>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只有高排名的代理可以进入下一步，边只会被加在排名高的代理结点上，</a:t>
            </a:r>
            <a:r>
              <a:rPr lang="en-US" altLang="zh-CN"/>
              <a:t>--&gt;&gt;</a:t>
            </a:r>
            <a:r>
              <a:rPr lang="zh-CN" altLang="en-US"/>
              <a:t>动态交流结构</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目前的代理团队，大部分都是人工设计团队 利用人类先验、利用LLM自动生成代理</a:t>
            </a:r>
            <a:r>
              <a:rPr lang="en-US" altLang="zh-CN"/>
              <a:t>  </a:t>
            </a:r>
            <a:r>
              <a:rPr lang="zh-CN" altLang="en-US"/>
              <a:t>团队中的成员是固定的</a:t>
            </a:r>
            <a:endParaRPr lang="zh-CN" altLang="en-US"/>
          </a:p>
          <a:p>
            <a:r>
              <a:rPr lang="zh-CN" altLang="en-US"/>
              <a:t>多模型是怎么进行合作、讨论的呢</a:t>
            </a:r>
            <a:endParaRPr lang="zh-CN" altLang="en-US"/>
          </a:p>
          <a:p>
            <a:r>
              <a:rPr lang="zh-CN" altLang="en-US"/>
              <a:t>比如</a:t>
            </a:r>
            <a:r>
              <a:rPr lang="en-US" altLang="zh-CN"/>
              <a:t> </a:t>
            </a:r>
            <a:r>
              <a:rPr lang="zh-CN" altLang="en-US"/>
              <a:t>第一个每个模型都贡献一个答案</a:t>
            </a:r>
            <a:r>
              <a:rPr lang="en-US" altLang="zh-CN"/>
              <a:t> </a:t>
            </a:r>
            <a:r>
              <a:rPr lang="zh-CN" altLang="en-US"/>
              <a:t>把答案都整合起来</a:t>
            </a:r>
            <a:r>
              <a:rPr lang="en-US" altLang="zh-CN"/>
              <a:t> </a:t>
            </a:r>
            <a:r>
              <a:rPr lang="zh-CN" altLang="en-US"/>
              <a:t>每个人都可以看到这个答案</a:t>
            </a:r>
            <a:endParaRPr lang="zh-CN" altLang="en-US"/>
          </a:p>
          <a:p>
            <a:r>
              <a:rPr lang="zh-CN" altLang="en-US"/>
              <a:t>也可以</a:t>
            </a:r>
            <a:r>
              <a:rPr lang="en-US" altLang="zh-CN"/>
              <a:t> </a:t>
            </a:r>
            <a:r>
              <a:rPr lang="zh-CN" altLang="en-US"/>
              <a:t>假设</a:t>
            </a:r>
            <a:r>
              <a:rPr lang="en-US" altLang="zh-CN"/>
              <a:t>A</a:t>
            </a:r>
            <a:r>
              <a:rPr lang="zh-CN" altLang="en-US"/>
              <a:t>是老板，</a:t>
            </a:r>
            <a:r>
              <a:rPr lang="en-US" altLang="zh-CN"/>
              <a:t>BC</a:t>
            </a:r>
            <a:r>
              <a:rPr lang="zh-CN" altLang="en-US"/>
              <a:t>是他的下属</a:t>
            </a:r>
            <a:r>
              <a:rPr lang="en-US" altLang="zh-CN"/>
              <a:t> BC</a:t>
            </a:r>
            <a:r>
              <a:rPr lang="zh-CN" altLang="en-US"/>
              <a:t>都向</a:t>
            </a:r>
            <a:r>
              <a:rPr lang="en-US" altLang="zh-CN"/>
              <a:t>A</a:t>
            </a:r>
            <a:r>
              <a:rPr lang="zh-CN" altLang="en-US"/>
              <a:t>报告，但是</a:t>
            </a:r>
            <a:r>
              <a:rPr lang="en-US" altLang="zh-CN"/>
              <a:t>BC</a:t>
            </a:r>
            <a:r>
              <a:rPr lang="zh-CN" altLang="en-US"/>
              <a:t>之间彼此互相没有交流</a:t>
            </a:r>
            <a:endParaRPr lang="zh-CN" altLang="en-US"/>
          </a:p>
          <a:p>
            <a:r>
              <a:rPr lang="zh-CN" altLang="en-US"/>
              <a:t>也可以</a:t>
            </a:r>
            <a:r>
              <a:rPr lang="en-US" altLang="zh-CN"/>
              <a:t> A</a:t>
            </a:r>
            <a:r>
              <a:rPr lang="zh-CN" altLang="en-US"/>
              <a:t>把结果交给</a:t>
            </a:r>
            <a:r>
              <a:rPr lang="en-US" altLang="zh-CN"/>
              <a:t>C</a:t>
            </a:r>
            <a:r>
              <a:rPr lang="zh-CN" altLang="en-US"/>
              <a:t>，</a:t>
            </a:r>
            <a:r>
              <a:rPr lang="en-US" altLang="zh-CN"/>
              <a:t>C</a:t>
            </a:r>
            <a:r>
              <a:rPr lang="zh-CN" altLang="en-US"/>
              <a:t>交给</a:t>
            </a:r>
            <a:r>
              <a:rPr lang="en-US" altLang="zh-CN"/>
              <a:t>B</a:t>
            </a:r>
            <a:r>
              <a:rPr lang="zh-CN" altLang="en-US"/>
              <a:t>，</a:t>
            </a:r>
            <a:r>
              <a:rPr lang="en-US" altLang="zh-CN"/>
              <a:t>B</a:t>
            </a:r>
            <a:r>
              <a:rPr lang="zh-CN" altLang="en-US"/>
              <a:t>再交给</a:t>
            </a:r>
            <a:r>
              <a:rPr lang="en-US" altLang="zh-CN"/>
              <a:t>A</a:t>
            </a:r>
            <a:endParaRPr lang="en-US" altLang="zh-CN"/>
          </a:p>
          <a:p>
            <a:r>
              <a:rPr lang="zh-CN" altLang="en-US"/>
              <a:t>也可以</a:t>
            </a:r>
            <a:r>
              <a:rPr lang="en-US" altLang="zh-CN"/>
              <a:t> B</a:t>
            </a:r>
            <a:r>
              <a:rPr lang="zh-CN" altLang="en-US"/>
              <a:t>和</a:t>
            </a:r>
            <a:r>
              <a:rPr lang="en-US" altLang="zh-CN"/>
              <a:t>C</a:t>
            </a:r>
            <a:r>
              <a:rPr lang="zh-CN" altLang="en-US"/>
              <a:t>彼此辩论，</a:t>
            </a:r>
            <a:r>
              <a:rPr lang="en-US" altLang="zh-CN"/>
              <a:t>A</a:t>
            </a:r>
            <a:r>
              <a:rPr lang="zh-CN" altLang="en-US"/>
              <a:t>像裁判一样负责评判</a:t>
            </a:r>
            <a:r>
              <a:rPr lang="en-US" altLang="zh-CN"/>
              <a:t>B</a:t>
            </a:r>
            <a:r>
              <a:rPr lang="zh-CN" altLang="en-US"/>
              <a:t>和</a:t>
            </a:r>
            <a:r>
              <a:rPr lang="en-US" altLang="zh-CN"/>
              <a:t>C</a:t>
            </a:r>
            <a:r>
              <a:rPr lang="zh-CN" altLang="en-US"/>
              <a:t>谁说的更好</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比如不同模型</a:t>
            </a:r>
            <a:r>
              <a:rPr lang="en-US" altLang="zh-CN"/>
              <a:t> </a:t>
            </a:r>
            <a:r>
              <a:rPr lang="zh-CN" altLang="en-US"/>
              <a:t>扮演不同角色</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early-stopping mechanism：</a:t>
            </a:r>
            <a:r>
              <a:rPr lang="en-US" altLang="zh-CN"/>
              <a:t> 1. </a:t>
            </a:r>
            <a:r>
              <a:rPr lang="zh-CN" altLang="en-US"/>
              <a:t> when over 2/3 of agents in a single layer have a</a:t>
            </a:r>
            <a:r>
              <a:rPr lang="en-US" altLang="zh-CN"/>
              <a:t> </a:t>
            </a:r>
            <a:r>
              <a:rPr lang="zh-CN" altLang="en-US"/>
              <a:t>consistent answer.</a:t>
            </a:r>
            <a:endParaRPr lang="zh-CN" altLang="en-US"/>
          </a:p>
          <a:p>
            <a:r>
              <a:rPr lang="en-US" altLang="zh-CN"/>
              <a:t>2</a:t>
            </a:r>
            <a:r>
              <a:rPr lang="zh-CN" altLang="en-US"/>
              <a:t>。</a:t>
            </a:r>
            <a:r>
              <a:rPr lang="en-US" altLang="zh-CN"/>
              <a:t> maximum time step is reached</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T-FFN</a:t>
            </a:r>
            <a:r>
              <a:rPr lang="zh-CN" altLang="en-US"/>
              <a:t>是一个多层的网络，每一层代表这个时序的步骤</a:t>
            </a:r>
            <a:endParaRPr lang="zh-CN" altLang="en-US"/>
          </a:p>
          <a:p/>
          <a:p>
            <a:r>
              <a:t>使用T-FFN 提出在T-FFN上forward- backward信息传递算法 也叫代理选择算法</a:t>
            </a:r>
          </a:p>
          <a:p>
            <a:r>
              <a:t>在第一阶段通过代理重要性评分这样一个无人监管的指标对代理的贡献进行评分</a:t>
            </a:r>
          </a:p>
          <a:p>
            <a:r>
              <a:t>贡献最大的代理自成一个小团队在task solving阶段进行合作 减少了无用代理在最终答案的影响</a:t>
            </a:r>
          </a:p>
          <a:p/>
          <a:p>
            <a:r>
              <a:rPr lang="zh-CN"/>
              <a:t>在</a:t>
            </a:r>
            <a:r>
              <a:rPr lang="en-US" altLang="zh-CN"/>
              <a:t>T-FFN</a:t>
            </a:r>
            <a:r>
              <a:rPr lang="zh-CN" altLang="en-US"/>
              <a:t>上提出了agent</a:t>
            </a:r>
            <a:r>
              <a:rPr lang="en-US" altLang="zh-CN"/>
              <a:t>  </a:t>
            </a:r>
            <a:r>
              <a:rPr lang="zh-CN" altLang="en-US"/>
              <a:t>selection的算法</a:t>
            </a:r>
            <a:r>
              <a:rPr lang="en-US" altLang="zh-CN"/>
              <a:t> </a:t>
            </a:r>
            <a:r>
              <a:rPr lang="zh-CN" altLang="en-US"/>
              <a:t>实现前后信息传递</a:t>
            </a:r>
            <a:r>
              <a:rPr lang="en-US" altLang="zh-CN"/>
              <a:t>  </a:t>
            </a:r>
            <a:endParaRPr lang="en-US" altLang="zh-CN"/>
          </a:p>
          <a:p>
            <a:r>
              <a:rPr lang="en-US" altLang="zh-CN"/>
              <a:t>1. propagation</a:t>
            </a:r>
            <a:r>
              <a:rPr lang="zh-CN" altLang="en-US"/>
              <a:t>是信息向前传递</a:t>
            </a:r>
            <a:r>
              <a:rPr lang="en-US" altLang="zh-CN"/>
              <a:t> </a:t>
            </a:r>
            <a:endParaRPr lang="en-US" altLang="zh-CN"/>
          </a:p>
          <a:p>
            <a:r>
              <a:rPr lang="en-US" altLang="zh-CN"/>
              <a:t>2.aggregation</a:t>
            </a:r>
            <a:r>
              <a:rPr lang="zh-CN" altLang="en-US"/>
              <a:t>是信息向后传递</a:t>
            </a:r>
            <a:r>
              <a:rPr lang="en-US" altLang="zh-CN"/>
              <a:t>   r agent selection algorithm is performed as a backward message</a:t>
            </a:r>
            <a:endParaRPr lang="en-US" altLang="zh-CN"/>
          </a:p>
          <a:p>
            <a:r>
              <a:rPr lang="en-US" altLang="zh-CN"/>
              <a:t>passing algorithm on the T-FFN</a:t>
            </a:r>
            <a:endParaRPr lang="en-US" altLang="zh-CN"/>
          </a:p>
          <a:p>
            <a:endParaRPr lang="en-US" altLang="zh-CN"/>
          </a:p>
          <a:p>
            <a:r>
              <a:rPr lang="en-US" altLang="zh-CN"/>
              <a:t>agent selection algorithm is performed as a backward message  passing algorithm on the T-FFN (Figure 2 right), and for task solving, agent team reformation</a:t>
            </a:r>
            <a:endParaRPr lang="en-US" altLang="zh-CN"/>
          </a:p>
          <a:p>
            <a:r>
              <a:rPr lang="en-US" altLang="zh-CN"/>
              <a:t>expands the T-FFN dynamically with messages passing forward.</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在第一阶段通过代理重要性评分这样一个无人监管的指标对代理的贡献进行评分</a:t>
            </a:r>
          </a:p>
          <a:p>
            <a:r>
              <a:t>贡献最大的代理自成一个小团队在task solving阶段进行合作 减少了无用代理在最终答案的影响</a:t>
            </a:r>
          </a:p>
          <a:p/>
          <a:p/>
          <a:p>
            <a:r>
              <a:rPr lang="zh-CN"/>
              <a:t>在</a:t>
            </a:r>
            <a:r>
              <a:rPr lang="en-US" altLang="zh-CN"/>
              <a:t>T-FFN</a:t>
            </a:r>
            <a:r>
              <a:rPr lang="zh-CN" altLang="en-US"/>
              <a:t>上提出了agent</a:t>
            </a:r>
            <a:r>
              <a:rPr lang="en-US" altLang="zh-CN"/>
              <a:t>  </a:t>
            </a:r>
            <a:r>
              <a:rPr lang="zh-CN" altLang="en-US"/>
              <a:t>selection的算法</a:t>
            </a:r>
            <a:r>
              <a:rPr lang="en-US" altLang="zh-CN"/>
              <a:t> </a:t>
            </a:r>
            <a:r>
              <a:rPr lang="zh-CN" altLang="en-US"/>
              <a:t>实现前后信息传递</a:t>
            </a:r>
            <a:r>
              <a:rPr lang="en-US" altLang="zh-CN"/>
              <a:t>  </a:t>
            </a:r>
            <a:endParaRPr lang="en-US" altLang="zh-CN"/>
          </a:p>
          <a:p>
            <a:r>
              <a:rPr lang="en-US" altLang="zh-CN"/>
              <a:t>1. propagation</a:t>
            </a:r>
            <a:r>
              <a:rPr lang="zh-CN" altLang="en-US"/>
              <a:t>是信息向前传递</a:t>
            </a:r>
            <a:r>
              <a:rPr lang="en-US" altLang="zh-CN"/>
              <a:t> </a:t>
            </a:r>
            <a:endParaRPr lang="en-US" altLang="zh-CN"/>
          </a:p>
          <a:p>
            <a:r>
              <a:rPr lang="en-US" altLang="zh-CN"/>
              <a:t>2.aggregation</a:t>
            </a:r>
            <a:r>
              <a:rPr lang="zh-CN" altLang="en-US"/>
              <a:t>是信息向后传递</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a:t>
            </a:r>
            <a:r>
              <a:t>代理的每一步都代表一层神经网络</a:t>
            </a:r>
            <a:r>
              <a:rPr lang="en-US"/>
              <a:t>)</a:t>
            </a:r>
            <a:r>
              <a:t> 结点代表参与某一步的代理 边代表代理之间的交流</a:t>
            </a:r>
            <a:r>
              <a:rPr lang="en-US"/>
              <a:t> </a:t>
            </a:r>
            <a:r>
              <a:rPr lang="zh-CN"/>
              <a:t>不同的颜色表示不同的模型角色</a:t>
            </a:r>
            <a:endParaRPr lang="zh-CN"/>
          </a:p>
          <a:p>
            <a:r>
              <a:t>使用T-FFN 提出在T-FFN上forward- backward信息传递算法 也叫代理选择算法</a:t>
            </a:r>
          </a:p>
          <a:p>
            <a:r>
              <a:t>在第一阶段通过代理重要性评分这样一个无人监管的指标对代理的贡献进行评分</a:t>
            </a:r>
          </a:p>
          <a:p>
            <a:r>
              <a:t>贡献最大的代理自成一个小团队在task solving阶段进行合作 减少了无用代理在最终答案的影响</a:t>
            </a:r>
          </a:p>
          <a:p/>
          <a:p/>
          <a:p>
            <a:r>
              <a:rPr lang="zh-CN"/>
              <a:t>在</a:t>
            </a:r>
            <a:r>
              <a:rPr lang="en-US" altLang="zh-CN"/>
              <a:t>T-FFN</a:t>
            </a:r>
            <a:r>
              <a:rPr lang="zh-CN" altLang="en-US"/>
              <a:t>上提出了agent</a:t>
            </a:r>
            <a:r>
              <a:rPr lang="en-US" altLang="zh-CN"/>
              <a:t>  </a:t>
            </a:r>
            <a:r>
              <a:rPr lang="zh-CN" altLang="en-US"/>
              <a:t>selection的算法</a:t>
            </a:r>
            <a:r>
              <a:rPr lang="en-US" altLang="zh-CN"/>
              <a:t> </a:t>
            </a:r>
            <a:r>
              <a:rPr lang="zh-CN" altLang="en-US"/>
              <a:t>实现前后信息传递</a:t>
            </a:r>
            <a:r>
              <a:rPr lang="en-US" altLang="zh-CN"/>
              <a:t>  </a:t>
            </a:r>
            <a:endParaRPr lang="en-US" altLang="zh-CN"/>
          </a:p>
          <a:p>
            <a:r>
              <a:rPr lang="en-US" altLang="zh-CN"/>
              <a:t>1. propagation</a:t>
            </a:r>
            <a:r>
              <a:rPr lang="zh-CN" altLang="en-US"/>
              <a:t>是信息向前传递</a:t>
            </a:r>
            <a:r>
              <a:rPr lang="en-US" altLang="zh-CN"/>
              <a:t> </a:t>
            </a:r>
            <a:endParaRPr lang="en-US" altLang="zh-CN"/>
          </a:p>
          <a:p>
            <a:r>
              <a:rPr lang="en-US" altLang="zh-CN"/>
              <a:t>2.aggregation</a:t>
            </a:r>
            <a:r>
              <a:rPr lang="zh-CN" altLang="en-US"/>
              <a:t>是信息向后传递</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4.xml"/><Relationship Id="rId5" Type="http://schemas.openxmlformats.org/officeDocument/2006/relationships/hyperlink" Target="https://openreview.net/pdf?id=XII0Wp1XA9#:~:text=we%20build%20a%20framework%20named%20Dynamic" TargetMode="External"/><Relationship Id="rId4" Type="http://schemas.openxmlformats.org/officeDocument/2006/relationships/tags" Target="../tags/tag3.xml"/><Relationship Id="rId3"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image" Target="../media/image2.png"/><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2" Type="http://schemas.openxmlformats.org/officeDocument/2006/relationships/notesSlide" Target="../notesSlides/notesSlide7.xml"/><Relationship Id="rId11" Type="http://schemas.openxmlformats.org/officeDocument/2006/relationships/slideLayout" Target="../slideLayouts/slideLayout1.xml"/><Relationship Id="rId10" Type="http://schemas.openxmlformats.org/officeDocument/2006/relationships/image" Target="../media/image18.png"/><Relationship Id="rId1" Type="http://schemas.openxmlformats.org/officeDocument/2006/relationships/tags" Target="../tags/tag51.xml"/></Relationships>
</file>

<file path=ppt/slides/_rels/slide11.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image" Target="../media/image2.png"/><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2" Type="http://schemas.openxmlformats.org/officeDocument/2006/relationships/notesSlide" Target="../notesSlides/notesSlide8.xml"/><Relationship Id="rId11" Type="http://schemas.openxmlformats.org/officeDocument/2006/relationships/slideLayout" Target="../slideLayouts/slideLayout1.xml"/><Relationship Id="rId10" Type="http://schemas.openxmlformats.org/officeDocument/2006/relationships/image" Target="../media/image19.png"/><Relationship Id="rId1" Type="http://schemas.openxmlformats.org/officeDocument/2006/relationships/tags" Target="../tags/tag59.xml"/></Relationships>
</file>

<file path=ppt/slides/_rels/slide12.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image" Target="../media/image2.png"/><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7" Type="http://schemas.openxmlformats.org/officeDocument/2006/relationships/notesSlide" Target="../notesSlides/notesSlide9.xml"/><Relationship Id="rId16" Type="http://schemas.openxmlformats.org/officeDocument/2006/relationships/slideLayout" Target="../slideLayouts/slideLayout1.xml"/><Relationship Id="rId15" Type="http://schemas.openxmlformats.org/officeDocument/2006/relationships/image" Target="../media/image16.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tags" Target="../tags/tag67.xml"/></Relationships>
</file>

<file path=ppt/slides/_rels/slide13.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image" Target="../media/image2.png"/><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8" Type="http://schemas.openxmlformats.org/officeDocument/2006/relationships/notesSlide" Target="../notesSlides/notesSlide10.xml"/><Relationship Id="rId17" Type="http://schemas.openxmlformats.org/officeDocument/2006/relationships/slideLayout" Target="../slideLayouts/slideLayout1.xml"/><Relationship Id="rId16" Type="http://schemas.openxmlformats.org/officeDocument/2006/relationships/image" Target="../media/image21.svg"/><Relationship Id="rId15" Type="http://schemas.openxmlformats.org/officeDocument/2006/relationships/image" Target="../media/image20.jpeg"/><Relationship Id="rId14" Type="http://schemas.openxmlformats.org/officeDocument/2006/relationships/image" Target="../media/image16.png"/><Relationship Id="rId13" Type="http://schemas.openxmlformats.org/officeDocument/2006/relationships/image" Target="../media/image15.png"/><Relationship Id="rId12" Type="http://schemas.openxmlformats.org/officeDocument/2006/relationships/image" Target="../media/image14.png"/><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image" Target="../media/image2.png"/><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5" Type="http://schemas.openxmlformats.org/officeDocument/2006/relationships/notesSlide" Target="../notesSlides/notesSlide11.xml"/><Relationship Id="rId14" Type="http://schemas.openxmlformats.org/officeDocument/2006/relationships/slideLayout" Target="../slideLayouts/slideLayout1.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tags" Target="../tags/tag87.xml"/></Relationships>
</file>

<file path=ppt/slides/_rels/slide15.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image" Target="../media/image2.png"/><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7" Type="http://schemas.openxmlformats.org/officeDocument/2006/relationships/notesSlide" Target="../notesSlides/notesSlide12.xml"/><Relationship Id="rId16" Type="http://schemas.openxmlformats.org/officeDocument/2006/relationships/slideLayout" Target="../slideLayouts/slideLayout1.xml"/><Relationship Id="rId15" Type="http://schemas.openxmlformats.org/officeDocument/2006/relationships/image" Target="../media/image22.png"/><Relationship Id="rId14" Type="http://schemas.openxmlformats.org/officeDocument/2006/relationships/image" Target="../media/image18.png"/><Relationship Id="rId13" Type="http://schemas.openxmlformats.org/officeDocument/2006/relationships/tags" Target="../tags/tag110.xml"/><Relationship Id="rId12" Type="http://schemas.openxmlformats.org/officeDocument/2006/relationships/tags" Target="../tags/tag10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tags" Target="../tags/tag99.xml"/></Relationships>
</file>

<file path=ppt/slides/_rels/slide16.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image" Target="../media/image2.png"/><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7" Type="http://schemas.openxmlformats.org/officeDocument/2006/relationships/notesSlide" Target="../notesSlides/notesSlide13.xml"/><Relationship Id="rId16" Type="http://schemas.openxmlformats.org/officeDocument/2006/relationships/slideLayout" Target="../slideLayouts/slideLayout1.xml"/><Relationship Id="rId15" Type="http://schemas.openxmlformats.org/officeDocument/2006/relationships/tags" Target="../tags/tag124.xml"/><Relationship Id="rId14" Type="http://schemas.openxmlformats.org/officeDocument/2006/relationships/tags" Target="../tags/tag123.xml"/><Relationship Id="rId13" Type="http://schemas.openxmlformats.org/officeDocument/2006/relationships/tags" Target="../tags/tag122.xml"/><Relationship Id="rId12" Type="http://schemas.openxmlformats.org/officeDocument/2006/relationships/tags" Target="../tags/tag12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tags" Target="../tags/tag111.xml"/></Relationships>
</file>

<file path=ppt/slides/_rels/slide17.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image" Target="../media/image2.png"/><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3" Type="http://schemas.openxmlformats.org/officeDocument/2006/relationships/notesSlide" Target="../notesSlides/notesSlide14.xml"/><Relationship Id="rId12" Type="http://schemas.openxmlformats.org/officeDocument/2006/relationships/slideLayout" Target="../slideLayouts/slideLayout1.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tags" Target="../tags/tag125.xml"/></Relationships>
</file>

<file path=ppt/slides/_rels/slide18.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image" Target="../media/image2.png"/><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9" Type="http://schemas.openxmlformats.org/officeDocument/2006/relationships/notesSlide" Target="../notesSlides/notesSlide15.xml"/><Relationship Id="rId18" Type="http://schemas.openxmlformats.org/officeDocument/2006/relationships/slideLayout" Target="../slideLayouts/slideLayout1.xml"/><Relationship Id="rId17" Type="http://schemas.openxmlformats.org/officeDocument/2006/relationships/image" Target="../media/image25.svg"/><Relationship Id="rId16" Type="http://schemas.openxmlformats.org/officeDocument/2006/relationships/image" Target="../media/image24.svg"/><Relationship Id="rId15" Type="http://schemas.openxmlformats.org/officeDocument/2006/relationships/image" Target="../media/image23.jpeg"/><Relationship Id="rId14" Type="http://schemas.openxmlformats.org/officeDocument/2006/relationships/tags" Target="../tags/tag147.xml"/><Relationship Id="rId13" Type="http://schemas.openxmlformats.org/officeDocument/2006/relationships/tags" Target="../tags/tag146.xml"/><Relationship Id="rId12" Type="http://schemas.openxmlformats.org/officeDocument/2006/relationships/tags" Target="../tags/tag145.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tags" Target="../tags/tag135.xml"/></Relationships>
</file>

<file path=ppt/slides/_rels/slide19.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image" Target="../media/image2.png"/><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9" Type="http://schemas.openxmlformats.org/officeDocument/2006/relationships/notesSlide" Target="../notesSlides/notesSlide16.xml"/><Relationship Id="rId18" Type="http://schemas.openxmlformats.org/officeDocument/2006/relationships/slideLayout" Target="../slideLayouts/slideLayout1.xml"/><Relationship Id="rId17" Type="http://schemas.openxmlformats.org/officeDocument/2006/relationships/image" Target="../media/image26.png"/><Relationship Id="rId16" Type="http://schemas.openxmlformats.org/officeDocument/2006/relationships/tags" Target="../tags/tag162.xml"/><Relationship Id="rId15" Type="http://schemas.openxmlformats.org/officeDocument/2006/relationships/tags" Target="../tags/tag161.xml"/><Relationship Id="rId14" Type="http://schemas.openxmlformats.org/officeDocument/2006/relationships/tags" Target="../tags/tag160.xml"/><Relationship Id="rId13" Type="http://schemas.openxmlformats.org/officeDocument/2006/relationships/tags" Target="../tags/tag159.xml"/><Relationship Id="rId12" Type="http://schemas.openxmlformats.org/officeDocument/2006/relationships/tags" Target="../tags/tag158.xml"/><Relationship Id="rId11" Type="http://schemas.openxmlformats.org/officeDocument/2006/relationships/tags" Target="../tags/tag157.xml"/><Relationship Id="rId10" Type="http://schemas.openxmlformats.org/officeDocument/2006/relationships/tags" Target="../tags/tag156.xml"/><Relationship Id="rId1" Type="http://schemas.openxmlformats.org/officeDocument/2006/relationships/tags" Target="../tags/tag14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9" Type="http://schemas.openxmlformats.org/officeDocument/2006/relationships/tags" Target="../tags/tag170.xml"/><Relationship Id="rId8" Type="http://schemas.openxmlformats.org/officeDocument/2006/relationships/tags" Target="../tags/tag169.xml"/><Relationship Id="rId7" Type="http://schemas.openxmlformats.org/officeDocument/2006/relationships/tags" Target="../tags/tag168.xml"/><Relationship Id="rId6" Type="http://schemas.openxmlformats.org/officeDocument/2006/relationships/tags" Target="../tags/tag167.xml"/><Relationship Id="rId5" Type="http://schemas.openxmlformats.org/officeDocument/2006/relationships/image" Target="../media/image2.png"/><Relationship Id="rId4" Type="http://schemas.openxmlformats.org/officeDocument/2006/relationships/tags" Target="../tags/tag166.xml"/><Relationship Id="rId3" Type="http://schemas.openxmlformats.org/officeDocument/2006/relationships/tags" Target="../tags/tag165.xml"/><Relationship Id="rId25" Type="http://schemas.openxmlformats.org/officeDocument/2006/relationships/notesSlide" Target="../notesSlides/notesSlide17.xml"/><Relationship Id="rId24" Type="http://schemas.openxmlformats.org/officeDocument/2006/relationships/slideLayout" Target="../slideLayouts/slideLayout1.xml"/><Relationship Id="rId23" Type="http://schemas.openxmlformats.org/officeDocument/2006/relationships/image" Target="../media/image27.png"/><Relationship Id="rId22" Type="http://schemas.openxmlformats.org/officeDocument/2006/relationships/tags" Target="../tags/tag183.xml"/><Relationship Id="rId21" Type="http://schemas.openxmlformats.org/officeDocument/2006/relationships/tags" Target="../tags/tag182.xml"/><Relationship Id="rId20" Type="http://schemas.openxmlformats.org/officeDocument/2006/relationships/tags" Target="../tags/tag181.xml"/><Relationship Id="rId2" Type="http://schemas.openxmlformats.org/officeDocument/2006/relationships/tags" Target="../tags/tag164.xml"/><Relationship Id="rId19" Type="http://schemas.openxmlformats.org/officeDocument/2006/relationships/tags" Target="../tags/tag180.xml"/><Relationship Id="rId18" Type="http://schemas.openxmlformats.org/officeDocument/2006/relationships/tags" Target="../tags/tag179.xml"/><Relationship Id="rId17" Type="http://schemas.openxmlformats.org/officeDocument/2006/relationships/tags" Target="../tags/tag178.xml"/><Relationship Id="rId16" Type="http://schemas.openxmlformats.org/officeDocument/2006/relationships/tags" Target="../tags/tag177.xml"/><Relationship Id="rId15" Type="http://schemas.openxmlformats.org/officeDocument/2006/relationships/tags" Target="../tags/tag176.xml"/><Relationship Id="rId14" Type="http://schemas.openxmlformats.org/officeDocument/2006/relationships/tags" Target="../tags/tag175.xml"/><Relationship Id="rId13" Type="http://schemas.openxmlformats.org/officeDocument/2006/relationships/tags" Target="../tags/tag174.xml"/><Relationship Id="rId12" Type="http://schemas.openxmlformats.org/officeDocument/2006/relationships/tags" Target="../tags/tag173.xml"/><Relationship Id="rId11" Type="http://schemas.openxmlformats.org/officeDocument/2006/relationships/tags" Target="../tags/tag172.xml"/><Relationship Id="rId10" Type="http://schemas.openxmlformats.org/officeDocument/2006/relationships/tags" Target="../tags/tag171.xml"/><Relationship Id="rId1" Type="http://schemas.openxmlformats.org/officeDocument/2006/relationships/tags" Target="../tags/tag163.xml"/></Relationships>
</file>

<file path=ppt/slides/_rels/slide21.xml.rels><?xml version="1.0" encoding="UTF-8" standalone="yes"?>
<Relationships xmlns="http://schemas.openxmlformats.org/package/2006/relationships"><Relationship Id="rId9" Type="http://schemas.openxmlformats.org/officeDocument/2006/relationships/tags" Target="../tags/tag191.xml"/><Relationship Id="rId8" Type="http://schemas.openxmlformats.org/officeDocument/2006/relationships/tags" Target="../tags/tag190.xml"/><Relationship Id="rId7" Type="http://schemas.openxmlformats.org/officeDocument/2006/relationships/tags" Target="../tags/tag189.xml"/><Relationship Id="rId6" Type="http://schemas.openxmlformats.org/officeDocument/2006/relationships/tags" Target="../tags/tag188.xml"/><Relationship Id="rId5" Type="http://schemas.openxmlformats.org/officeDocument/2006/relationships/image" Target="../media/image2.png"/><Relationship Id="rId4" Type="http://schemas.openxmlformats.org/officeDocument/2006/relationships/tags" Target="../tags/tag187.xml"/><Relationship Id="rId3" Type="http://schemas.openxmlformats.org/officeDocument/2006/relationships/tags" Target="../tags/tag186.xml"/><Relationship Id="rId24" Type="http://schemas.openxmlformats.org/officeDocument/2006/relationships/notesSlide" Target="../notesSlides/notesSlide18.xml"/><Relationship Id="rId23" Type="http://schemas.openxmlformats.org/officeDocument/2006/relationships/slideLayout" Target="../slideLayouts/slideLayout1.xml"/><Relationship Id="rId22" Type="http://schemas.openxmlformats.org/officeDocument/2006/relationships/tags" Target="../tags/tag204.xml"/><Relationship Id="rId21" Type="http://schemas.openxmlformats.org/officeDocument/2006/relationships/tags" Target="../tags/tag203.xml"/><Relationship Id="rId20" Type="http://schemas.openxmlformats.org/officeDocument/2006/relationships/tags" Target="../tags/tag202.xml"/><Relationship Id="rId2" Type="http://schemas.openxmlformats.org/officeDocument/2006/relationships/tags" Target="../tags/tag185.xml"/><Relationship Id="rId19" Type="http://schemas.openxmlformats.org/officeDocument/2006/relationships/tags" Target="../tags/tag201.xml"/><Relationship Id="rId18" Type="http://schemas.openxmlformats.org/officeDocument/2006/relationships/tags" Target="../tags/tag200.xml"/><Relationship Id="rId17" Type="http://schemas.openxmlformats.org/officeDocument/2006/relationships/tags" Target="../tags/tag199.xml"/><Relationship Id="rId16" Type="http://schemas.openxmlformats.org/officeDocument/2006/relationships/tags" Target="../tags/tag198.xml"/><Relationship Id="rId15" Type="http://schemas.openxmlformats.org/officeDocument/2006/relationships/tags" Target="../tags/tag197.xml"/><Relationship Id="rId14" Type="http://schemas.openxmlformats.org/officeDocument/2006/relationships/tags" Target="../tags/tag196.xml"/><Relationship Id="rId13" Type="http://schemas.openxmlformats.org/officeDocument/2006/relationships/tags" Target="../tags/tag195.xml"/><Relationship Id="rId12" Type="http://schemas.openxmlformats.org/officeDocument/2006/relationships/tags" Target="../tags/tag194.xml"/><Relationship Id="rId11" Type="http://schemas.openxmlformats.org/officeDocument/2006/relationships/tags" Target="../tags/tag193.xml"/><Relationship Id="rId10" Type="http://schemas.openxmlformats.org/officeDocument/2006/relationships/tags" Target="../tags/tag192.xml"/><Relationship Id="rId1" Type="http://schemas.openxmlformats.org/officeDocument/2006/relationships/tags" Target="../tags/tag18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6.xml"/><Relationship Id="rId1" Type="http://schemas.openxmlformats.org/officeDocument/2006/relationships/tags" Target="../tags/tag205.xml"/></Relationships>
</file>

<file path=ppt/slides/_rels/slide23.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image" Target="../media/image28.png"/><Relationship Id="rId5" Type="http://schemas.openxmlformats.org/officeDocument/2006/relationships/tags" Target="../tags/tag210.xml"/><Relationship Id="rId4" Type="http://schemas.openxmlformats.org/officeDocument/2006/relationships/image" Target="../media/image2.png"/><Relationship Id="rId3" Type="http://schemas.openxmlformats.org/officeDocument/2006/relationships/tags" Target="../tags/tag209.xml"/><Relationship Id="rId2" Type="http://schemas.openxmlformats.org/officeDocument/2006/relationships/tags" Target="../tags/tag208.xml"/><Relationship Id="rId14" Type="http://schemas.openxmlformats.org/officeDocument/2006/relationships/notesSlide" Target="../notesSlides/notesSlide19.xml"/><Relationship Id="rId13" Type="http://schemas.openxmlformats.org/officeDocument/2006/relationships/slideLayout" Target="../slideLayouts/slideLayout1.xml"/><Relationship Id="rId12" Type="http://schemas.openxmlformats.org/officeDocument/2006/relationships/tags" Target="../tags/tag216.xml"/><Relationship Id="rId11" Type="http://schemas.openxmlformats.org/officeDocument/2006/relationships/tags" Target="../tags/tag215.xml"/><Relationship Id="rId10" Type="http://schemas.openxmlformats.org/officeDocument/2006/relationships/tags" Target="../tags/tag214.xml"/><Relationship Id="rId1" Type="http://schemas.openxmlformats.org/officeDocument/2006/relationships/tags" Target="../tags/tag207.xml"/></Relationships>
</file>

<file path=ppt/slides/_rels/slide24.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image" Target="../media/image31.png"/><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tags" Target="../tags/tag220.xml"/><Relationship Id="rId4" Type="http://schemas.openxmlformats.org/officeDocument/2006/relationships/image" Target="../media/image2.png"/><Relationship Id="rId3" Type="http://schemas.openxmlformats.org/officeDocument/2006/relationships/tags" Target="../tags/tag219.xml"/><Relationship Id="rId24" Type="http://schemas.openxmlformats.org/officeDocument/2006/relationships/notesSlide" Target="../notesSlides/notesSlide20.xml"/><Relationship Id="rId23" Type="http://schemas.openxmlformats.org/officeDocument/2006/relationships/slideLayout" Target="../slideLayouts/slideLayout1.xml"/><Relationship Id="rId22" Type="http://schemas.openxmlformats.org/officeDocument/2006/relationships/tags" Target="../tags/tag234.xml"/><Relationship Id="rId21" Type="http://schemas.openxmlformats.org/officeDocument/2006/relationships/tags" Target="../tags/tag233.xml"/><Relationship Id="rId20" Type="http://schemas.openxmlformats.org/officeDocument/2006/relationships/tags" Target="../tags/tag232.xml"/><Relationship Id="rId2" Type="http://schemas.openxmlformats.org/officeDocument/2006/relationships/tags" Target="../tags/tag218.xml"/><Relationship Id="rId19" Type="http://schemas.openxmlformats.org/officeDocument/2006/relationships/tags" Target="../tags/tag231.xml"/><Relationship Id="rId18" Type="http://schemas.openxmlformats.org/officeDocument/2006/relationships/tags" Target="../tags/tag230.xml"/><Relationship Id="rId17" Type="http://schemas.openxmlformats.org/officeDocument/2006/relationships/tags" Target="../tags/tag229.xml"/><Relationship Id="rId16" Type="http://schemas.openxmlformats.org/officeDocument/2006/relationships/tags" Target="../tags/tag228.xml"/><Relationship Id="rId15" Type="http://schemas.openxmlformats.org/officeDocument/2006/relationships/tags" Target="../tags/tag227.xml"/><Relationship Id="rId14" Type="http://schemas.openxmlformats.org/officeDocument/2006/relationships/tags" Target="../tags/tag226.xml"/><Relationship Id="rId13" Type="http://schemas.openxmlformats.org/officeDocument/2006/relationships/tags" Target="../tags/tag225.xml"/><Relationship Id="rId12" Type="http://schemas.openxmlformats.org/officeDocument/2006/relationships/tags" Target="../tags/tag224.xml"/><Relationship Id="rId11" Type="http://schemas.openxmlformats.org/officeDocument/2006/relationships/tags" Target="../tags/tag223.xml"/><Relationship Id="rId10" Type="http://schemas.openxmlformats.org/officeDocument/2006/relationships/tags" Target="../tags/tag222.xml"/><Relationship Id="rId1" Type="http://schemas.openxmlformats.org/officeDocument/2006/relationships/tags" Target="../tags/tag217.xml"/></Relationships>
</file>

<file path=ppt/slides/_rels/slide25.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image" Target="../media/image31.png"/><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tags" Target="../tags/tag238.xml"/><Relationship Id="rId4" Type="http://schemas.openxmlformats.org/officeDocument/2006/relationships/image" Target="../media/image2.png"/><Relationship Id="rId3" Type="http://schemas.openxmlformats.org/officeDocument/2006/relationships/tags" Target="../tags/tag237.xml"/><Relationship Id="rId20" Type="http://schemas.openxmlformats.org/officeDocument/2006/relationships/notesSlide" Target="../notesSlides/notesSlide21.xml"/><Relationship Id="rId2" Type="http://schemas.openxmlformats.org/officeDocument/2006/relationships/tags" Target="../tags/tag236.xml"/><Relationship Id="rId19" Type="http://schemas.openxmlformats.org/officeDocument/2006/relationships/slideLayout" Target="../slideLayouts/slideLayout1.xml"/><Relationship Id="rId18" Type="http://schemas.openxmlformats.org/officeDocument/2006/relationships/tags" Target="../tags/tag248.xml"/><Relationship Id="rId17" Type="http://schemas.openxmlformats.org/officeDocument/2006/relationships/tags" Target="../tags/tag247.xml"/><Relationship Id="rId16" Type="http://schemas.openxmlformats.org/officeDocument/2006/relationships/tags" Target="../tags/tag24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tags" Target="../tags/tag235.xml"/></Relationships>
</file>

<file path=ppt/slides/_rels/slide26.xml.rels><?xml version="1.0" encoding="UTF-8" standalone="yes"?>
<Relationships xmlns="http://schemas.openxmlformats.org/package/2006/relationships"><Relationship Id="rId9" Type="http://schemas.openxmlformats.org/officeDocument/2006/relationships/tags" Target="../tags/tag253.xml"/><Relationship Id="rId8" Type="http://schemas.openxmlformats.org/officeDocument/2006/relationships/image" Target="../media/image31.png"/><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tags" Target="../tags/tag252.xml"/><Relationship Id="rId4" Type="http://schemas.openxmlformats.org/officeDocument/2006/relationships/image" Target="../media/image2.png"/><Relationship Id="rId3" Type="http://schemas.openxmlformats.org/officeDocument/2006/relationships/tags" Target="../tags/tag251.xml"/><Relationship Id="rId23" Type="http://schemas.openxmlformats.org/officeDocument/2006/relationships/notesSlide" Target="../notesSlides/notesSlide22.xml"/><Relationship Id="rId22" Type="http://schemas.openxmlformats.org/officeDocument/2006/relationships/slideLayout" Target="../slideLayouts/slideLayout1.xml"/><Relationship Id="rId21" Type="http://schemas.openxmlformats.org/officeDocument/2006/relationships/tags" Target="../tags/tag265.xml"/><Relationship Id="rId20" Type="http://schemas.openxmlformats.org/officeDocument/2006/relationships/tags" Target="../tags/tag264.xml"/><Relationship Id="rId2" Type="http://schemas.openxmlformats.org/officeDocument/2006/relationships/tags" Target="../tags/tag250.xml"/><Relationship Id="rId19" Type="http://schemas.openxmlformats.org/officeDocument/2006/relationships/tags" Target="../tags/tag263.xml"/><Relationship Id="rId18" Type="http://schemas.openxmlformats.org/officeDocument/2006/relationships/tags" Target="../tags/tag262.xml"/><Relationship Id="rId17" Type="http://schemas.openxmlformats.org/officeDocument/2006/relationships/tags" Target="../tags/tag261.xml"/><Relationship Id="rId16" Type="http://schemas.openxmlformats.org/officeDocument/2006/relationships/tags" Target="../tags/tag260.xml"/><Relationship Id="rId15" Type="http://schemas.openxmlformats.org/officeDocument/2006/relationships/tags" Target="../tags/tag259.xml"/><Relationship Id="rId14" Type="http://schemas.openxmlformats.org/officeDocument/2006/relationships/tags" Target="../tags/tag258.xml"/><Relationship Id="rId13" Type="http://schemas.openxmlformats.org/officeDocument/2006/relationships/tags" Target="../tags/tag257.xml"/><Relationship Id="rId12" Type="http://schemas.openxmlformats.org/officeDocument/2006/relationships/tags" Target="../tags/tag256.xml"/><Relationship Id="rId11" Type="http://schemas.openxmlformats.org/officeDocument/2006/relationships/tags" Target="../tags/tag255.xml"/><Relationship Id="rId10" Type="http://schemas.openxmlformats.org/officeDocument/2006/relationships/tags" Target="../tags/tag254.xml"/><Relationship Id="rId1" Type="http://schemas.openxmlformats.org/officeDocument/2006/relationships/tags" Target="../tags/tag249.xml"/></Relationships>
</file>

<file path=ppt/slides/_rels/slide27.xml.rels><?xml version="1.0" encoding="UTF-8" standalone="yes"?>
<Relationships xmlns="http://schemas.openxmlformats.org/package/2006/relationships"><Relationship Id="rId9" Type="http://schemas.openxmlformats.org/officeDocument/2006/relationships/tags" Target="../tags/tag273.xml"/><Relationship Id="rId8" Type="http://schemas.openxmlformats.org/officeDocument/2006/relationships/tags" Target="../tags/tag272.xml"/><Relationship Id="rId7" Type="http://schemas.openxmlformats.org/officeDocument/2006/relationships/tags" Target="../tags/tag271.xml"/><Relationship Id="rId6" Type="http://schemas.openxmlformats.org/officeDocument/2006/relationships/tags" Target="../tags/tag270.xml"/><Relationship Id="rId5" Type="http://schemas.openxmlformats.org/officeDocument/2006/relationships/tags" Target="../tags/tag269.xml"/><Relationship Id="rId4" Type="http://schemas.openxmlformats.org/officeDocument/2006/relationships/image" Target="../media/image2.png"/><Relationship Id="rId3" Type="http://schemas.openxmlformats.org/officeDocument/2006/relationships/tags" Target="../tags/tag268.xml"/><Relationship Id="rId28" Type="http://schemas.openxmlformats.org/officeDocument/2006/relationships/notesSlide" Target="../notesSlides/notesSlide23.xml"/><Relationship Id="rId27" Type="http://schemas.openxmlformats.org/officeDocument/2006/relationships/slideLayout" Target="../slideLayouts/slideLayout1.xml"/><Relationship Id="rId26" Type="http://schemas.openxmlformats.org/officeDocument/2006/relationships/tags" Target="../tags/tag288.xml"/><Relationship Id="rId25" Type="http://schemas.openxmlformats.org/officeDocument/2006/relationships/tags" Target="../tags/tag287.xml"/><Relationship Id="rId24" Type="http://schemas.openxmlformats.org/officeDocument/2006/relationships/tags" Target="../tags/tag286.xml"/><Relationship Id="rId23" Type="http://schemas.openxmlformats.org/officeDocument/2006/relationships/tags" Target="../tags/tag285.xml"/><Relationship Id="rId22" Type="http://schemas.openxmlformats.org/officeDocument/2006/relationships/tags" Target="../tags/tag284.xml"/><Relationship Id="rId21" Type="http://schemas.openxmlformats.org/officeDocument/2006/relationships/tags" Target="../tags/tag283.xml"/><Relationship Id="rId20" Type="http://schemas.openxmlformats.org/officeDocument/2006/relationships/tags" Target="../tags/tag282.xml"/><Relationship Id="rId2" Type="http://schemas.openxmlformats.org/officeDocument/2006/relationships/tags" Target="../tags/tag267.xml"/><Relationship Id="rId19" Type="http://schemas.openxmlformats.org/officeDocument/2006/relationships/tags" Target="../tags/tag281.xml"/><Relationship Id="rId18" Type="http://schemas.openxmlformats.org/officeDocument/2006/relationships/tags" Target="../tags/tag280.xml"/><Relationship Id="rId17" Type="http://schemas.openxmlformats.org/officeDocument/2006/relationships/tags" Target="../tags/tag279.xml"/><Relationship Id="rId16" Type="http://schemas.openxmlformats.org/officeDocument/2006/relationships/image" Target="../media/image28.png"/><Relationship Id="rId15" Type="http://schemas.openxmlformats.org/officeDocument/2006/relationships/image" Target="../media/image32.png"/><Relationship Id="rId14" Type="http://schemas.openxmlformats.org/officeDocument/2006/relationships/tags" Target="../tags/tag278.xml"/><Relationship Id="rId13" Type="http://schemas.openxmlformats.org/officeDocument/2006/relationships/tags" Target="../tags/tag277.xml"/><Relationship Id="rId12" Type="http://schemas.openxmlformats.org/officeDocument/2006/relationships/tags" Target="../tags/tag276.xml"/><Relationship Id="rId11" Type="http://schemas.openxmlformats.org/officeDocument/2006/relationships/tags" Target="../tags/tag275.xml"/><Relationship Id="rId10" Type="http://schemas.openxmlformats.org/officeDocument/2006/relationships/tags" Target="../tags/tag274.xml"/><Relationship Id="rId1" Type="http://schemas.openxmlformats.org/officeDocument/2006/relationships/tags" Target="../tags/tag26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90.xml"/><Relationship Id="rId1" Type="http://schemas.openxmlformats.org/officeDocument/2006/relationships/tags" Target="../tags/tag289.xml"/></Relationships>
</file>

<file path=ppt/slides/_rels/slide29.xml.rels><?xml version="1.0" encoding="UTF-8" standalone="yes"?>
<Relationships xmlns="http://schemas.openxmlformats.org/package/2006/relationships"><Relationship Id="rId9" Type="http://schemas.openxmlformats.org/officeDocument/2006/relationships/tags" Target="../tags/tag298.xml"/><Relationship Id="rId8" Type="http://schemas.openxmlformats.org/officeDocument/2006/relationships/tags" Target="../tags/tag297.xml"/><Relationship Id="rId7" Type="http://schemas.openxmlformats.org/officeDocument/2006/relationships/tags" Target="../tags/tag296.xml"/><Relationship Id="rId6" Type="http://schemas.openxmlformats.org/officeDocument/2006/relationships/tags" Target="../tags/tag295.xml"/><Relationship Id="rId5" Type="http://schemas.openxmlformats.org/officeDocument/2006/relationships/image" Target="../media/image2.png"/><Relationship Id="rId4" Type="http://schemas.openxmlformats.org/officeDocument/2006/relationships/tags" Target="../tags/tag294.xml"/><Relationship Id="rId3" Type="http://schemas.openxmlformats.org/officeDocument/2006/relationships/tags" Target="../tags/tag293.xml"/><Relationship Id="rId24" Type="http://schemas.openxmlformats.org/officeDocument/2006/relationships/notesSlide" Target="../notesSlides/notesSlide24.xml"/><Relationship Id="rId23" Type="http://schemas.openxmlformats.org/officeDocument/2006/relationships/slideLayout" Target="../slideLayouts/slideLayout1.xml"/><Relationship Id="rId22" Type="http://schemas.openxmlformats.org/officeDocument/2006/relationships/tags" Target="../tags/tag311.xml"/><Relationship Id="rId21" Type="http://schemas.openxmlformats.org/officeDocument/2006/relationships/tags" Target="../tags/tag310.xml"/><Relationship Id="rId20" Type="http://schemas.openxmlformats.org/officeDocument/2006/relationships/tags" Target="../tags/tag309.xml"/><Relationship Id="rId2" Type="http://schemas.openxmlformats.org/officeDocument/2006/relationships/tags" Target="../tags/tag292.xml"/><Relationship Id="rId19" Type="http://schemas.openxmlformats.org/officeDocument/2006/relationships/tags" Target="../tags/tag308.xml"/><Relationship Id="rId18" Type="http://schemas.openxmlformats.org/officeDocument/2006/relationships/tags" Target="../tags/tag307.xml"/><Relationship Id="rId17" Type="http://schemas.openxmlformats.org/officeDocument/2006/relationships/tags" Target="../tags/tag306.xml"/><Relationship Id="rId16" Type="http://schemas.openxmlformats.org/officeDocument/2006/relationships/tags" Target="../tags/tag305.xml"/><Relationship Id="rId15" Type="http://schemas.openxmlformats.org/officeDocument/2006/relationships/tags" Target="../tags/tag304.xml"/><Relationship Id="rId14" Type="http://schemas.openxmlformats.org/officeDocument/2006/relationships/tags" Target="../tags/tag303.xml"/><Relationship Id="rId13" Type="http://schemas.openxmlformats.org/officeDocument/2006/relationships/tags" Target="../tags/tag302.xml"/><Relationship Id="rId12" Type="http://schemas.openxmlformats.org/officeDocument/2006/relationships/tags" Target="../tags/tag301.xml"/><Relationship Id="rId11" Type="http://schemas.openxmlformats.org/officeDocument/2006/relationships/tags" Target="../tags/tag300.xml"/><Relationship Id="rId10" Type="http://schemas.openxmlformats.org/officeDocument/2006/relationships/tags" Target="../tags/tag299.xml"/><Relationship Id="rId1" Type="http://schemas.openxmlformats.org/officeDocument/2006/relationships/tags" Target="../tags/tag291.xml"/></Relationships>
</file>

<file path=ppt/slides/_rels/slide3.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4.png"/><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tags" Target="../tags/tag9.xml"/><Relationship Id="rId2" Type="http://schemas.openxmlformats.org/officeDocument/2006/relationships/tags" Target="../tags/tag8.xml"/><Relationship Id="rId19" Type="http://schemas.openxmlformats.org/officeDocument/2006/relationships/notesSlide" Target="../notesSlides/notesSlide2.xml"/><Relationship Id="rId18" Type="http://schemas.openxmlformats.org/officeDocument/2006/relationships/slideLayout" Target="../slideLayouts/slideLayout1.xml"/><Relationship Id="rId17" Type="http://schemas.openxmlformats.org/officeDocument/2006/relationships/tags" Target="../tags/tag13.xml"/><Relationship Id="rId16" Type="http://schemas.openxmlformats.org/officeDocument/2006/relationships/tags" Target="../tags/tag12.xml"/><Relationship Id="rId15" Type="http://schemas.openxmlformats.org/officeDocument/2006/relationships/image" Target="../media/image11.png"/><Relationship Id="rId14" Type="http://schemas.openxmlformats.org/officeDocument/2006/relationships/image" Target="../media/image10.png"/><Relationship Id="rId13" Type="http://schemas.openxmlformats.org/officeDocument/2006/relationships/image" Target="../media/image9.png"/><Relationship Id="rId12" Type="http://schemas.openxmlformats.org/officeDocument/2006/relationships/image" Target="../media/image8.png"/><Relationship Id="rId11" Type="http://schemas.openxmlformats.org/officeDocument/2006/relationships/image" Target="../media/image7.png"/><Relationship Id="rId10" Type="http://schemas.openxmlformats.org/officeDocument/2006/relationships/image" Target="../media/image6.png"/><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image" Target="../media/image2.png"/><Relationship Id="rId3" Type="http://schemas.openxmlformats.org/officeDocument/2006/relationships/tags" Target="../tags/tag18.xml"/><Relationship Id="rId2" Type="http://schemas.openxmlformats.org/officeDocument/2006/relationships/tags" Target="../tags/tag17.xml"/><Relationship Id="rId10" Type="http://schemas.openxmlformats.org/officeDocument/2006/relationships/notesSlide" Target="../notesSlides/notesSlide3.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image" Target="../media/image12.png"/><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image" Target="../media/image2.png"/><Relationship Id="rId3" Type="http://schemas.openxmlformats.org/officeDocument/2006/relationships/tags" Target="../tags/tag25.xml"/><Relationship Id="rId2" Type="http://schemas.openxmlformats.org/officeDocument/2006/relationships/tags" Target="../tags/tag24.xml"/><Relationship Id="rId14" Type="http://schemas.openxmlformats.org/officeDocument/2006/relationships/notesSlide" Target="../notesSlides/notesSlide4.xml"/><Relationship Id="rId13" Type="http://schemas.openxmlformats.org/officeDocument/2006/relationships/slideLayout" Target="../slideLayouts/slideLayout1.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tags" Target="../tags/tag23.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_rels/slide8.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image" Target="../media/image2.png"/><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3" Type="http://schemas.openxmlformats.org/officeDocument/2006/relationships/notesSlide" Target="../notesSlides/notesSlide5.xml"/><Relationship Id="rId12" Type="http://schemas.openxmlformats.org/officeDocument/2006/relationships/slideLayout" Target="../slideLayouts/slideLayout1.xml"/><Relationship Id="rId11" Type="http://schemas.openxmlformats.org/officeDocument/2006/relationships/image" Target="../media/image16.png"/><Relationship Id="rId10" Type="http://schemas.openxmlformats.org/officeDocument/2006/relationships/image" Target="../media/image15.png"/><Relationship Id="rId1" Type="http://schemas.openxmlformats.org/officeDocument/2006/relationships/tags" Target="../tags/tag37.xml"/></Relationships>
</file>

<file path=ppt/slides/_rels/slide9.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image" Target="../media/image2.png"/><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2" Type="http://schemas.openxmlformats.org/officeDocument/2006/relationships/notesSlide" Target="../notesSlides/notesSlide6.xml"/><Relationship Id="rId11" Type="http://schemas.openxmlformats.org/officeDocument/2006/relationships/slideLayout" Target="../slideLayouts/slideLayout1.xml"/><Relationship Id="rId10" Type="http://schemas.openxmlformats.org/officeDocument/2006/relationships/image" Target="../media/image17.png"/><Relationship Id="rId1" Type="http://schemas.openxmlformats.org/officeDocument/2006/relationships/tags" Target="../tags/tag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3429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1004099" y="1047755"/>
            <a:ext cx="10175966" cy="4859383"/>
          </a:xfrm>
          <a:prstGeom prst="roundRect">
            <a:avLst>
              <a:gd name="adj" fmla="val 4273"/>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Improving In-context Learning of Multilingual Generative Language Models with Cross-lingual Alignment</a:t>
            </a:r>
            <a:endParaRPr lang="zh-CN" altLang="en-US" dirty="0"/>
          </a:p>
        </p:txBody>
      </p:sp>
      <p:sp>
        <p:nvSpPr>
          <p:cNvPr id="3" name="矩形 2"/>
          <p:cNvSpPr/>
          <p:nvPr>
            <p:custDataLst>
              <p:tags r:id="rId1"/>
            </p:custDataLst>
          </p:nvPr>
        </p:nvSpPr>
        <p:spPr>
          <a:xfrm>
            <a:off x="1389272" y="4690745"/>
            <a:ext cx="9405620" cy="515620"/>
          </a:xfrm>
          <a:prstGeom prst="rect">
            <a:avLst/>
          </a:prstGeom>
        </p:spPr>
        <p:txBody>
          <a:bodyPr wrap="square">
            <a:spAutoFit/>
          </a:bodyPr>
          <a:p>
            <a:pPr indent="0" algn="ctr" fontAlgn="auto">
              <a:lnSpc>
                <a:spcPct val="115000"/>
              </a:lnSpc>
            </a:pPr>
            <a:r>
              <a:rPr lang="zh-CN" sz="2400" dirty="0">
                <a:solidFill>
                  <a:srgbClr val="2F5597"/>
                </a:solidFill>
                <a:latin typeface="华文中宋" panose="02010600040101010101" charset="-122"/>
                <a:ea typeface="华文中宋" panose="02010600040101010101" charset="-122"/>
                <a:sym typeface="+mn-ea"/>
              </a:rPr>
              <a:t>用于任务导向型代理协作的大语言模型驱动的动态代理网络</a:t>
            </a:r>
            <a:endParaRPr lang="zh-CN" sz="2400" dirty="0">
              <a:solidFill>
                <a:srgbClr val="2F5597"/>
              </a:solidFill>
              <a:latin typeface="华文中宋" panose="02010600040101010101" charset="-122"/>
              <a:ea typeface="华文中宋" panose="02010600040101010101" charset="-122"/>
              <a:sym typeface="+mn-ea"/>
            </a:endParaRPr>
          </a:p>
        </p:txBody>
      </p:sp>
      <p:pic>
        <p:nvPicPr>
          <p:cNvPr id="7" name="图片 6" descr="logo"/>
          <p:cNvPicPr>
            <a:picLocks noChangeAspect="1"/>
          </p:cNvPicPr>
          <p:nvPr>
            <p:custDataLst>
              <p:tags r:id="rId2"/>
            </p:custDataLst>
          </p:nvPr>
        </p:nvPicPr>
        <p:blipFill>
          <a:blip r:embed="rId3"/>
          <a:stretch>
            <a:fillRect/>
          </a:stretch>
        </p:blipFill>
        <p:spPr>
          <a:xfrm>
            <a:off x="4400550" y="-7620"/>
            <a:ext cx="3390900" cy="2324100"/>
          </a:xfrm>
          <a:prstGeom prst="rect">
            <a:avLst/>
          </a:prstGeom>
        </p:spPr>
      </p:pic>
      <p:grpSp>
        <p:nvGrpSpPr>
          <p:cNvPr id="10" name="组合 9"/>
          <p:cNvGrpSpPr/>
          <p:nvPr/>
        </p:nvGrpSpPr>
        <p:grpSpPr>
          <a:xfrm>
            <a:off x="10536555" y="6108065"/>
            <a:ext cx="1655445" cy="766445"/>
            <a:chOff x="16593" y="9655"/>
            <a:chExt cx="2607" cy="1207"/>
          </a:xfrm>
        </p:grpSpPr>
        <p:sp>
          <p:nvSpPr>
            <p:cNvPr id="4" name="矩形 3"/>
            <p:cNvSpPr/>
            <p:nvPr>
              <p:custDataLst>
                <p:tags r:id="rId4"/>
              </p:custDataLst>
            </p:nvPr>
          </p:nvSpPr>
          <p:spPr>
            <a:xfrm>
              <a:off x="16594" y="9655"/>
              <a:ext cx="2606" cy="644"/>
            </a:xfrm>
            <a:prstGeom prst="rect">
              <a:avLst/>
            </a:prstGeom>
          </p:spPr>
          <p:txBody>
            <a:bodyPr wrap="square">
              <a:spAutoFit/>
            </a:bodyPr>
            <a:p>
              <a:pPr indent="0" algn="r" fontAlgn="auto">
                <a:lnSpc>
                  <a:spcPct val="115000"/>
                </a:lnSpc>
              </a:pPr>
              <a:r>
                <a:rPr lang="zh-CN" altLang="en-US" b="1" dirty="0">
                  <a:solidFill>
                    <a:srgbClr val="2F5597"/>
                  </a:solidFill>
                  <a:latin typeface="Felix Titling" panose="04060505060202020A04" charset="0"/>
                  <a:ea typeface="华文中宋" panose="02010600040101010101" charset="-122"/>
                  <a:cs typeface="Felix Titling" panose="04060505060202020A04" charset="0"/>
                </a:rPr>
                <a:t>禚峻汐</a:t>
              </a:r>
              <a:endParaRPr lang="zh-CN" altLang="en-US" b="1" dirty="0">
                <a:solidFill>
                  <a:srgbClr val="2F5597"/>
                </a:solidFill>
                <a:latin typeface="Felix Titling" panose="04060505060202020A04" charset="0"/>
                <a:ea typeface="华文中宋" panose="02010600040101010101" charset="-122"/>
                <a:cs typeface="Felix Titling" panose="04060505060202020A04" charset="0"/>
              </a:endParaRPr>
            </a:p>
          </p:txBody>
        </p:sp>
        <p:sp>
          <p:nvSpPr>
            <p:cNvPr id="2" name="文本框 1"/>
            <p:cNvSpPr txBox="1"/>
            <p:nvPr/>
          </p:nvSpPr>
          <p:spPr>
            <a:xfrm>
              <a:off x="16593" y="10177"/>
              <a:ext cx="2592" cy="685"/>
            </a:xfrm>
            <a:prstGeom prst="rect">
              <a:avLst/>
            </a:prstGeom>
            <a:noFill/>
          </p:spPr>
          <p:txBody>
            <a:bodyPr wrap="square" bIns="71755" rtlCol="0" anchor="t">
              <a:spAutoFit/>
            </a:bodyPr>
            <a:p>
              <a:pPr indent="0" algn="r" fontAlgn="auto">
                <a:lnSpc>
                  <a:spcPct val="115000"/>
                </a:lnSpc>
              </a:pPr>
              <a:r>
                <a:rPr lang="en-US" altLang="zh-CN" b="1" dirty="0">
                  <a:solidFill>
                    <a:srgbClr val="2F5597"/>
                  </a:solidFill>
                  <a:latin typeface="华文楷体" panose="02010600040101010101" charset="-122"/>
                  <a:ea typeface="华文楷体" panose="02010600040101010101" charset="-122"/>
                  <a:sym typeface="+mn-ea"/>
                </a:rPr>
                <a:t>2024.09.21</a:t>
              </a:r>
              <a:endParaRPr lang="en-US" altLang="zh-CN" b="1" dirty="0">
                <a:solidFill>
                  <a:srgbClr val="2F5597"/>
                </a:solidFill>
                <a:latin typeface="华文楷体" panose="02010600040101010101" charset="-122"/>
                <a:ea typeface="华文楷体" panose="02010600040101010101" charset="-122"/>
                <a:cs typeface="微软雅黑" panose="020B0503020204020204" charset="-122"/>
                <a:sym typeface="+mn-ea"/>
              </a:endParaRPr>
            </a:p>
          </p:txBody>
        </p:sp>
      </p:grpSp>
      <p:sp>
        <p:nvSpPr>
          <p:cNvPr id="5" name="文本框 4"/>
          <p:cNvSpPr txBox="1"/>
          <p:nvPr/>
        </p:nvSpPr>
        <p:spPr>
          <a:xfrm>
            <a:off x="0" y="6423025"/>
            <a:ext cx="821690" cy="434975"/>
          </a:xfrm>
          <a:prstGeom prst="rect">
            <a:avLst/>
          </a:prstGeom>
          <a:noFill/>
        </p:spPr>
        <p:txBody>
          <a:bodyPr wrap="square" bIns="71755" rtlCol="0" anchor="t">
            <a:spAutoFit/>
          </a:bodyPr>
          <a:p>
            <a:pPr indent="0" fontAlgn="auto">
              <a:lnSpc>
                <a:spcPct val="115000"/>
              </a:lnSpc>
              <a:spcAft>
                <a:spcPts val="600"/>
              </a:spcAft>
            </a:pPr>
            <a:r>
              <a:rPr lang="en-US" altLang="zh-CN" i="1">
                <a:latin typeface="Times New Roman" panose="02020603050405020304" charset="0"/>
                <a:ea typeface="微软雅黑" panose="020B0503020204020204" charset="-122"/>
                <a:cs typeface="Times New Roman" panose="02020603050405020304" charset="0"/>
                <a:hlinkClick r:id="rId5" action="ppaction://hlinkfile"/>
              </a:rPr>
              <a:t>LINK</a:t>
            </a:r>
            <a:endParaRPr lang="en-US" altLang="zh-CN" i="1">
              <a:latin typeface="Times New Roman" panose="02020603050405020304" charset="0"/>
              <a:ea typeface="微软雅黑" panose="020B0503020204020204" charset="-122"/>
              <a:cs typeface="Times New Roman" panose="02020603050405020304" charset="0"/>
            </a:endParaRPr>
          </a:p>
        </p:txBody>
      </p:sp>
      <p:sp>
        <p:nvSpPr>
          <p:cNvPr id="11" name="矩形 10"/>
          <p:cNvSpPr/>
          <p:nvPr/>
        </p:nvSpPr>
        <p:spPr>
          <a:xfrm>
            <a:off x="1264177" y="2842578"/>
            <a:ext cx="9655810" cy="1198880"/>
          </a:xfrm>
          <a:prstGeom prst="rect">
            <a:avLst/>
          </a:prstGeom>
        </p:spPr>
        <p:txBody>
          <a:bodyPr wrap="square" bIns="45720" rtlCol="0" anchor="t">
            <a:spAutoFit/>
          </a:bodyPr>
          <a:p>
            <a:pPr lvl="0" algn="ctr">
              <a:buClrTx/>
              <a:buSzTx/>
              <a:buFontTx/>
            </a:pPr>
            <a:r>
              <a:rPr lang="en-US" altLang="zh-CN" sz="3600" dirty="0">
                <a:solidFill>
                  <a:srgbClr val="2F5597"/>
                </a:solidFill>
                <a:latin typeface="Georgia" panose="02040502050405020303" pitchFamily="18" charset="0"/>
                <a:ea typeface="微软雅黑 Light" panose="020B0502040204020203" pitchFamily="34" charset="-122"/>
                <a:sym typeface="+mn-ea"/>
              </a:rPr>
              <a:t>A Dynamic LLM-Powered Agent Network</a:t>
            </a:r>
            <a:endParaRPr lang="en-US" altLang="zh-CN" sz="3600" dirty="0">
              <a:solidFill>
                <a:srgbClr val="2F5597"/>
              </a:solidFill>
              <a:latin typeface="Georgia" panose="02040502050405020303" pitchFamily="18" charset="0"/>
              <a:ea typeface="微软雅黑 Light" panose="020B0502040204020203" pitchFamily="34" charset="-122"/>
              <a:sym typeface="+mn-ea"/>
            </a:endParaRPr>
          </a:p>
          <a:p>
            <a:pPr lvl="0" algn="ctr">
              <a:buClrTx/>
              <a:buSzTx/>
              <a:buFontTx/>
            </a:pPr>
            <a:r>
              <a:rPr lang="en-US" altLang="zh-CN" sz="3600" dirty="0">
                <a:solidFill>
                  <a:srgbClr val="2F5597"/>
                </a:solidFill>
                <a:latin typeface="Georgia" panose="02040502050405020303" pitchFamily="18" charset="0"/>
                <a:ea typeface="微软雅黑 Light" panose="020B0502040204020203" pitchFamily="34" charset="-122"/>
                <a:sym typeface="+mn-ea"/>
              </a:rPr>
              <a:t>for Task-Oriented Agent Collaboration</a:t>
            </a:r>
            <a:endParaRPr lang="en-US" altLang="zh-CN" sz="3600" dirty="0">
              <a:solidFill>
                <a:srgbClr val="2F5597"/>
              </a:solidFill>
              <a:latin typeface="Georgia" panose="02040502050405020303" pitchFamily="18" charset="0"/>
              <a:ea typeface="微软雅黑 Light" panose="020B0502040204020203" pitchFamily="34" charset="-122"/>
              <a:sym typeface="+mn-ea"/>
            </a:endParaRPr>
          </a:p>
        </p:txBody>
      </p:sp>
      <p:sp>
        <p:nvSpPr>
          <p:cNvPr id="6" name="矩形 5"/>
          <p:cNvSpPr/>
          <p:nvPr>
            <p:custDataLst>
              <p:tags r:id="rId6"/>
            </p:custDataLst>
          </p:nvPr>
        </p:nvSpPr>
        <p:spPr>
          <a:xfrm>
            <a:off x="2196675" y="5234305"/>
            <a:ext cx="7790815" cy="408940"/>
          </a:xfrm>
          <a:prstGeom prst="rect">
            <a:avLst/>
          </a:prstGeom>
        </p:spPr>
        <p:txBody>
          <a:bodyPr wrap="square">
            <a:spAutoFit/>
          </a:bodyPr>
          <a:p>
            <a:pPr indent="0" algn="ctr" fontAlgn="auto">
              <a:lnSpc>
                <a:spcPct val="115000"/>
              </a:lnSpc>
            </a:pPr>
            <a:r>
              <a:rPr lang="en-US" b="1" dirty="0">
                <a:solidFill>
                  <a:srgbClr val="2F5597"/>
                </a:solidFill>
                <a:latin typeface="华文楷体" panose="02010600040101010101" charset="-122"/>
                <a:ea typeface="华文楷体" panose="02010600040101010101" charset="-122"/>
                <a:sym typeface="+mn-ea"/>
              </a:rPr>
              <a:t>2024 / COLM 2024</a:t>
            </a:r>
            <a:endParaRPr lang="en-US" b="1" dirty="0">
              <a:solidFill>
                <a:srgbClr val="2F5597"/>
              </a:solidFill>
              <a:latin typeface="华文楷体" panose="02010600040101010101" charset="-122"/>
              <a:ea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76275" y="1246505"/>
            <a:ext cx="7215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zh-CN" altLang="en-US" sz="2000" b="1">
                <a:solidFill>
                  <a:srgbClr val="2F5597"/>
                </a:solidFill>
                <a:latin typeface="微软雅黑" panose="020B0503020204020204" charset="-122"/>
                <a:ea typeface="微软雅黑" panose="020B0503020204020204" charset="-122"/>
                <a:cs typeface="+mn-ea"/>
              </a:rPr>
              <a:t>大语言模型驱动的动态代理网络</a:t>
            </a:r>
            <a:r>
              <a:rPr lang="en-US" altLang="zh-CN" sz="2000" b="1">
                <a:solidFill>
                  <a:srgbClr val="2F5597"/>
                </a:solidFill>
                <a:latin typeface="微软雅黑" panose="020B0503020204020204" charset="-122"/>
                <a:ea typeface="微软雅黑" panose="020B0503020204020204" charset="-122"/>
                <a:cs typeface="+mn-ea"/>
              </a:rPr>
              <a:t> (DyLAN)</a:t>
            </a:r>
            <a:endParaRPr lang="en-US" altLang="zh-CN" sz="2000" b="1">
              <a:solidFill>
                <a:srgbClr val="2F5597"/>
              </a:solidFill>
              <a:latin typeface="微软雅黑" panose="020B0503020204020204" charset="-122"/>
              <a:ea typeface="微软雅黑" panose="020B0503020204020204" charset="-122"/>
              <a:cs typeface="+mn-ea"/>
            </a:endParaRPr>
          </a:p>
        </p:txBody>
      </p:sp>
      <p:sp>
        <p:nvSpPr>
          <p:cNvPr id="18" name="文本框 17"/>
          <p:cNvSpPr txBox="1"/>
          <p:nvPr>
            <p:custDataLst>
              <p:tags r:id="rId2"/>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方法</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4" name="组合 3"/>
          <p:cNvGrpSpPr/>
          <p:nvPr/>
        </p:nvGrpSpPr>
        <p:grpSpPr>
          <a:xfrm rot="0">
            <a:off x="676275" y="330200"/>
            <a:ext cx="10761345" cy="701040"/>
            <a:chOff x="1065" y="520"/>
            <a:chExt cx="16947" cy="1104"/>
          </a:xfrm>
        </p:grpSpPr>
        <p:cxnSp>
          <p:nvCxnSpPr>
            <p:cNvPr id="5" name="直接连接符 4"/>
            <p:cNvCxnSpPr/>
            <p:nvPr>
              <p:custDataLst>
                <p:tags r:id="rId3"/>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6" name="图形 40" descr="教室"/>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21" name="组合 20"/>
          <p:cNvGrpSpPr/>
          <p:nvPr/>
        </p:nvGrpSpPr>
        <p:grpSpPr>
          <a:xfrm>
            <a:off x="677545" y="1713865"/>
            <a:ext cx="7986395" cy="2520950"/>
            <a:chOff x="1067" y="3627"/>
            <a:chExt cx="12577" cy="3970"/>
          </a:xfrm>
        </p:grpSpPr>
        <p:sp>
          <p:nvSpPr>
            <p:cNvPr id="22" name="文本框 21"/>
            <p:cNvSpPr txBox="1"/>
            <p:nvPr/>
          </p:nvSpPr>
          <p:spPr>
            <a:xfrm>
              <a:off x="1577" y="4423"/>
              <a:ext cx="12067" cy="3174"/>
            </a:xfrm>
            <a:prstGeom prst="rect">
              <a:avLst/>
            </a:prstGeom>
            <a:noFill/>
          </p:spPr>
          <p:txBody>
            <a:bodyPr wrap="square" bIns="71755" rtlCol="0" anchor="t">
              <a:spAutoFit/>
            </a:bodyPr>
            <a:p>
              <a:pPr marL="285750" indent="-285750" algn="l" fontAlgn="auto">
                <a:lnSpc>
                  <a:spcPct val="115000"/>
                </a:lnSpc>
                <a:spcAft>
                  <a:spcPts val="600"/>
                </a:spcAft>
                <a:buFont typeface="Arial" panose="020B0604020202020204" pitchFamily="34" charset="0"/>
                <a:buChar char="•"/>
              </a:pPr>
              <a:r>
                <a:rPr lang="zh-CN" altLang="en-US" b="1">
                  <a:latin typeface="微软雅黑" panose="020B0503020204020204" charset="-122"/>
                  <a:ea typeface="微软雅黑" panose="020B0503020204020204" charset="-122"/>
                  <a:cs typeface="微软雅黑" panose="020B0503020204020204" charset="-122"/>
                  <a:sym typeface="+mn-ea"/>
                </a:rPr>
                <a:t>时序前馈网络</a:t>
              </a:r>
              <a:r>
                <a:rPr lang="zh-CN" altLang="en-US">
                  <a:latin typeface="微软雅黑" panose="020B0503020204020204" charset="-122"/>
                  <a:ea typeface="微软雅黑" panose="020B0503020204020204" charset="-122"/>
                  <a:cs typeface="微软雅黑" panose="020B0503020204020204" charset="-122"/>
                  <a:sym typeface="+mn-ea"/>
                </a:rPr>
                <a:t>，模型交流结构的抽象。</a:t>
              </a:r>
              <a:endParaRPr lang="zh-CN" altLang="en-US">
                <a:latin typeface="微软雅黑" panose="020B0503020204020204" charset="-122"/>
                <a:ea typeface="微软雅黑" panose="020B0503020204020204" charset="-122"/>
                <a:cs typeface="微软雅黑" panose="020B0503020204020204" charset="-122"/>
                <a:sym typeface="+mn-ea"/>
              </a:endParaRPr>
            </a:p>
            <a:p>
              <a:pPr marL="285750" indent="-285750" algn="l" fontAlgn="auto">
                <a:lnSpc>
                  <a:spcPct val="115000"/>
                </a:lnSpc>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sym typeface="+mn-ea"/>
                </a:rPr>
                <a:t>不同颜色的结点代表不同角色的模型，有向边代表不同模型间的交流。</a:t>
              </a:r>
              <a:endParaRPr lang="zh-CN" altLang="en-US">
                <a:latin typeface="微软雅黑" panose="020B0503020204020204" charset="-122"/>
                <a:ea typeface="微软雅黑" panose="020B0503020204020204" charset="-122"/>
                <a:cs typeface="微软雅黑" panose="020B0503020204020204" charset="-122"/>
                <a:sym typeface="+mn-ea"/>
              </a:endParaRPr>
            </a:p>
            <a:p>
              <a:pPr marL="285750" indent="-285750" algn="l" fontAlgn="auto">
                <a:lnSpc>
                  <a:spcPct val="115000"/>
                </a:lnSpc>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sym typeface="+mn-ea"/>
                </a:rPr>
                <a:t>结点之间传递</a:t>
              </a:r>
              <a:r>
                <a:rPr lang="en-US" altLang="zh-CN">
                  <a:latin typeface="微软雅黑" panose="020B0503020204020204" charset="-122"/>
                  <a:ea typeface="微软雅黑" panose="020B0503020204020204" charset="-122"/>
                  <a:cs typeface="微软雅黑" panose="020B0503020204020204" charset="-122"/>
                  <a:sym typeface="+mn-ea"/>
                </a:rPr>
                <a:t>score</a:t>
              </a:r>
              <a:r>
                <a:rPr lang="zh-CN" altLang="en-US">
                  <a:latin typeface="微软雅黑" panose="020B0503020204020204" charset="-122"/>
                  <a:ea typeface="微软雅黑" panose="020B0503020204020204" charset="-122"/>
                  <a:cs typeface="微软雅黑" panose="020B0503020204020204" charset="-122"/>
                  <a:sym typeface="+mn-ea"/>
                </a:rPr>
                <a:t>、</a:t>
              </a:r>
              <a:r>
                <a:rPr lang="en-US" altLang="zh-CN">
                  <a:latin typeface="微软雅黑" panose="020B0503020204020204" charset="-122"/>
                  <a:ea typeface="微软雅黑" panose="020B0503020204020204" charset="-122"/>
                  <a:cs typeface="微软雅黑" panose="020B0503020204020204" charset="-122"/>
                  <a:sym typeface="+mn-ea"/>
                </a:rPr>
                <a:t>message</a:t>
              </a:r>
              <a:r>
                <a:rPr lang="zh-CN" altLang="en-US">
                  <a:latin typeface="微软雅黑" panose="020B0503020204020204" charset="-122"/>
                  <a:ea typeface="微软雅黑" panose="020B0503020204020204" charset="-122"/>
                  <a:cs typeface="微软雅黑" panose="020B0503020204020204" charset="-122"/>
                  <a:sym typeface="+mn-ea"/>
                </a:rPr>
                <a:t>、</a:t>
              </a:r>
              <a:r>
                <a:rPr lang="en-US" altLang="zh-CN">
                  <a:latin typeface="微软雅黑" panose="020B0503020204020204" charset="-122"/>
                  <a:ea typeface="微软雅黑" panose="020B0503020204020204" charset="-122"/>
                  <a:cs typeface="微软雅黑" panose="020B0503020204020204" charset="-122"/>
                  <a:sym typeface="+mn-ea"/>
                </a:rPr>
                <a:t>response</a:t>
              </a:r>
              <a:r>
                <a:rPr lang="zh-CN" altLang="en-US">
                  <a:latin typeface="微软雅黑" panose="020B0503020204020204" charset="-122"/>
                  <a:ea typeface="微软雅黑" panose="020B0503020204020204" charset="-122"/>
                  <a:cs typeface="微软雅黑" panose="020B0503020204020204" charset="-122"/>
                  <a:sym typeface="+mn-ea"/>
                </a:rPr>
                <a:t>等。</a:t>
              </a:r>
              <a:endParaRPr lang="zh-CN" altLang="en-US">
                <a:latin typeface="微软雅黑" panose="020B0503020204020204" charset="-122"/>
                <a:ea typeface="微软雅黑" panose="020B0503020204020204" charset="-122"/>
                <a:cs typeface="微软雅黑" panose="020B0503020204020204" charset="-122"/>
                <a:sym typeface="+mn-ea"/>
              </a:endParaRPr>
            </a:p>
            <a:p>
              <a:pPr marL="285750" indent="-285750" algn="l" fontAlgn="auto">
                <a:lnSpc>
                  <a:spcPct val="115000"/>
                </a:lnSpc>
                <a:spcAft>
                  <a:spcPts val="600"/>
                </a:spcAft>
                <a:buFont typeface="Arial" panose="020B0604020202020204" pitchFamily="34" charset="0"/>
                <a:buChar char="•"/>
              </a:pPr>
              <a:r>
                <a:rPr lang="en-US" altLang="zh-CN">
                  <a:latin typeface="微软雅黑" panose="020B0503020204020204" charset="-122"/>
                  <a:ea typeface="微软雅黑" panose="020B0503020204020204" charset="-122"/>
                  <a:cs typeface="微软雅黑" panose="020B0503020204020204" charset="-122"/>
                  <a:sym typeface="+mn-ea"/>
                </a:rPr>
                <a:t>forward/backward message passing</a:t>
              </a:r>
              <a:endParaRPr lang="en-US" altLang="zh-CN">
                <a:latin typeface="微软雅黑" panose="020B0503020204020204" charset="-122"/>
                <a:ea typeface="微软雅黑" panose="020B0503020204020204" charset="-122"/>
                <a:cs typeface="微软雅黑" panose="020B0503020204020204" charset="-122"/>
                <a:sym typeface="+mn-ea"/>
              </a:endParaRPr>
            </a:p>
            <a:p>
              <a:pPr marL="285750" indent="-285750" algn="l" fontAlgn="auto">
                <a:lnSpc>
                  <a:spcPct val="115000"/>
                </a:lnSpc>
                <a:spcAft>
                  <a:spcPts val="600"/>
                </a:spcAft>
                <a:buFont typeface="Arial" panose="020B0604020202020204" pitchFamily="34" charset="0"/>
                <a:buChar char="•"/>
              </a:pPr>
              <a:endParaRPr lang="zh-CN" altLang="en-US">
                <a:latin typeface="微软雅黑" panose="020B0503020204020204" charset="-122"/>
                <a:ea typeface="微软雅黑" panose="020B0503020204020204" charset="-122"/>
                <a:cs typeface="微软雅黑" panose="020B0503020204020204" charset="-122"/>
                <a:sym typeface="+mn-ea"/>
              </a:endParaRPr>
            </a:p>
          </p:txBody>
        </p:sp>
        <p:sp>
          <p:nvSpPr>
            <p:cNvPr id="23" name="文本框 22"/>
            <p:cNvSpPr txBox="1"/>
            <p:nvPr>
              <p:custDataLst>
                <p:tags r:id="rId6"/>
              </p:custDataLst>
            </p:nvPr>
          </p:nvSpPr>
          <p:spPr>
            <a:xfrm>
              <a:off x="1577" y="3738"/>
              <a:ext cx="7800" cy="685"/>
            </a:xfrm>
            <a:prstGeom prst="rect">
              <a:avLst/>
            </a:prstGeom>
            <a:noFill/>
          </p:spPr>
          <p:txBody>
            <a:bodyPr wrap="non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T-FFNs(temporal feed-forward networks)</a:t>
              </a:r>
              <a:endPar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4" name="文本框 23"/>
            <p:cNvSpPr txBox="1"/>
            <p:nvPr>
              <p:custDataLst>
                <p:tags r:id="rId7"/>
              </p:custDataLst>
            </p:nvPr>
          </p:nvSpPr>
          <p:spPr>
            <a:xfrm>
              <a:off x="1067" y="3627"/>
              <a:ext cx="430" cy="853"/>
            </a:xfrm>
            <a:prstGeom prst="rect">
              <a:avLst/>
            </a:prstGeom>
            <a:noFill/>
          </p:spPr>
          <p:txBody>
            <a:bodyPr wrap="none" bIns="71755" rtlCol="0" anchor="t">
              <a:spAutoFit/>
            </a:bodyPr>
            <a:p>
              <a:pPr indent="0" algn="l" fontAlgn="auto">
                <a:lnSpc>
                  <a:spcPct val="115000"/>
                </a:lnSpc>
                <a:spcAft>
                  <a:spcPts val="600"/>
                </a:spcAft>
              </a:pP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11" name="组合 10"/>
          <p:cNvGrpSpPr/>
          <p:nvPr/>
        </p:nvGrpSpPr>
        <p:grpSpPr>
          <a:xfrm>
            <a:off x="1804035" y="306705"/>
            <a:ext cx="9727565" cy="580390"/>
            <a:chOff x="2177" y="488"/>
            <a:chExt cx="15319" cy="914"/>
          </a:xfrm>
        </p:grpSpPr>
        <p:sp>
          <p:nvSpPr>
            <p:cNvPr id="12" name="矩形 11"/>
            <p:cNvSpPr/>
            <p:nvPr>
              <p:custDataLst>
                <p:tags r:id="rId8"/>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14" name="文本框 13"/>
            <p:cNvSpPr txBox="1"/>
            <p:nvPr>
              <p:custDataLst>
                <p:tags r:id="rId9"/>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pic>
        <p:nvPicPr>
          <p:cNvPr id="7" name="图片 6"/>
          <p:cNvPicPr>
            <a:picLocks noChangeAspect="1"/>
          </p:cNvPicPr>
          <p:nvPr/>
        </p:nvPicPr>
        <p:blipFill>
          <a:blip r:embed="rId10"/>
          <a:stretch>
            <a:fillRect/>
          </a:stretch>
        </p:blipFill>
        <p:spPr>
          <a:xfrm>
            <a:off x="6856730" y="3289935"/>
            <a:ext cx="4581525" cy="3352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76275" y="1246505"/>
            <a:ext cx="7215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zh-CN" altLang="en-US" sz="2000" b="1">
                <a:solidFill>
                  <a:srgbClr val="2F5597"/>
                </a:solidFill>
                <a:latin typeface="微软雅黑" panose="020B0503020204020204" charset="-122"/>
                <a:ea typeface="微软雅黑" panose="020B0503020204020204" charset="-122"/>
                <a:cs typeface="+mn-ea"/>
              </a:rPr>
              <a:t>大语言模型驱动的动态代理网络</a:t>
            </a:r>
            <a:r>
              <a:rPr lang="en-US" altLang="zh-CN" sz="2000" b="1">
                <a:solidFill>
                  <a:srgbClr val="2F5597"/>
                </a:solidFill>
                <a:latin typeface="微软雅黑" panose="020B0503020204020204" charset="-122"/>
                <a:ea typeface="微软雅黑" panose="020B0503020204020204" charset="-122"/>
                <a:cs typeface="+mn-ea"/>
              </a:rPr>
              <a:t> (DyLAN)</a:t>
            </a:r>
            <a:endParaRPr lang="en-US" altLang="zh-CN" sz="2000" b="1">
              <a:solidFill>
                <a:srgbClr val="2F5597"/>
              </a:solidFill>
              <a:latin typeface="微软雅黑" panose="020B0503020204020204" charset="-122"/>
              <a:ea typeface="微软雅黑" panose="020B0503020204020204" charset="-122"/>
              <a:cs typeface="+mn-ea"/>
            </a:endParaRPr>
          </a:p>
        </p:txBody>
      </p:sp>
      <p:sp>
        <p:nvSpPr>
          <p:cNvPr id="18" name="文本框 17"/>
          <p:cNvSpPr txBox="1"/>
          <p:nvPr>
            <p:custDataLst>
              <p:tags r:id="rId2"/>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方法</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4" name="组合 3"/>
          <p:cNvGrpSpPr/>
          <p:nvPr/>
        </p:nvGrpSpPr>
        <p:grpSpPr>
          <a:xfrm rot="0">
            <a:off x="676275" y="330200"/>
            <a:ext cx="10761345" cy="701040"/>
            <a:chOff x="1065" y="520"/>
            <a:chExt cx="16947" cy="1104"/>
          </a:xfrm>
        </p:grpSpPr>
        <p:cxnSp>
          <p:nvCxnSpPr>
            <p:cNvPr id="5" name="直接连接符 4"/>
            <p:cNvCxnSpPr/>
            <p:nvPr>
              <p:custDataLst>
                <p:tags r:id="rId3"/>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6" name="图形 40" descr="教室"/>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21" name="组合 20"/>
          <p:cNvGrpSpPr/>
          <p:nvPr/>
        </p:nvGrpSpPr>
        <p:grpSpPr>
          <a:xfrm>
            <a:off x="677545" y="1713865"/>
            <a:ext cx="5916930" cy="940435"/>
            <a:chOff x="1067" y="3627"/>
            <a:chExt cx="9318" cy="1481"/>
          </a:xfrm>
        </p:grpSpPr>
        <p:sp>
          <p:nvSpPr>
            <p:cNvPr id="22" name="文本框 21"/>
            <p:cNvSpPr txBox="1"/>
            <p:nvPr/>
          </p:nvSpPr>
          <p:spPr>
            <a:xfrm>
              <a:off x="1577" y="4423"/>
              <a:ext cx="8808" cy="685"/>
            </a:xfrm>
            <a:prstGeom prst="rect">
              <a:avLst/>
            </a:prstGeom>
            <a:noFill/>
          </p:spPr>
          <p:txBody>
            <a:bodyPr wrap="none" bIns="71755" rtlCol="0" anchor="t">
              <a:spAutoFit/>
            </a:bodyPr>
            <a:p>
              <a:pPr indent="0" algn="l"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sym typeface="+mn-ea"/>
                </a:rPr>
                <a:t>基于代理重要性评分（Agent Importance Score）。</a:t>
              </a:r>
              <a:endParaRPr lang="zh-CN" altLang="en-US">
                <a:latin typeface="微软雅黑" panose="020B0503020204020204" charset="-122"/>
                <a:ea typeface="微软雅黑" panose="020B0503020204020204" charset="-122"/>
                <a:cs typeface="微软雅黑" panose="020B0503020204020204" charset="-122"/>
                <a:sym typeface="+mn-ea"/>
              </a:endParaRPr>
            </a:p>
          </p:txBody>
        </p:sp>
        <p:sp>
          <p:nvSpPr>
            <p:cNvPr id="23" name="文本框 22"/>
            <p:cNvSpPr txBox="1"/>
            <p:nvPr>
              <p:custDataLst>
                <p:tags r:id="rId6"/>
              </p:custDataLst>
            </p:nvPr>
          </p:nvSpPr>
          <p:spPr>
            <a:xfrm>
              <a:off x="1577" y="3738"/>
              <a:ext cx="6033" cy="685"/>
            </a:xfrm>
            <a:prstGeom prst="rect">
              <a:avLst/>
            </a:prstGeom>
            <a:noFill/>
          </p:spPr>
          <p:txBody>
            <a:bodyPr wrap="none" bIns="71755" rtlCol="0" anchor="t">
              <a:spAutoFit/>
            </a:bodyPr>
            <a:p>
              <a:pPr indent="0" algn="l" fontAlgn="auto">
                <a:lnSpc>
                  <a:spcPct val="115000"/>
                </a:lnSpc>
                <a:spcAft>
                  <a:spcPts val="600"/>
                </a:spcAft>
              </a:pP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团队优化中的</a:t>
              </a: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Agent Selection</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算法</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4" name="文本框 23"/>
            <p:cNvSpPr txBox="1"/>
            <p:nvPr>
              <p:custDataLst>
                <p:tags r:id="rId7"/>
              </p:custDataLst>
            </p:nvPr>
          </p:nvSpPr>
          <p:spPr>
            <a:xfrm>
              <a:off x="1067" y="3627"/>
              <a:ext cx="430" cy="853"/>
            </a:xfrm>
            <a:prstGeom prst="rect">
              <a:avLst/>
            </a:prstGeom>
            <a:noFill/>
          </p:spPr>
          <p:txBody>
            <a:bodyPr wrap="none" bIns="71755" rtlCol="0" anchor="t">
              <a:spAutoFit/>
            </a:bodyPr>
            <a:p>
              <a:pPr indent="0" algn="l" fontAlgn="auto">
                <a:lnSpc>
                  <a:spcPct val="115000"/>
                </a:lnSpc>
                <a:spcAft>
                  <a:spcPts val="600"/>
                </a:spcAft>
              </a:pP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11" name="组合 10"/>
          <p:cNvGrpSpPr/>
          <p:nvPr/>
        </p:nvGrpSpPr>
        <p:grpSpPr>
          <a:xfrm>
            <a:off x="1804035" y="306705"/>
            <a:ext cx="9727565" cy="580390"/>
            <a:chOff x="2177" y="488"/>
            <a:chExt cx="15319" cy="914"/>
          </a:xfrm>
        </p:grpSpPr>
        <p:sp>
          <p:nvSpPr>
            <p:cNvPr id="12" name="矩形 11"/>
            <p:cNvSpPr/>
            <p:nvPr>
              <p:custDataLst>
                <p:tags r:id="rId8"/>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14" name="文本框 13"/>
            <p:cNvSpPr txBox="1"/>
            <p:nvPr>
              <p:custDataLst>
                <p:tags r:id="rId9"/>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pic>
        <p:nvPicPr>
          <p:cNvPr id="2" name="图片 1"/>
          <p:cNvPicPr>
            <a:picLocks noChangeAspect="1"/>
          </p:cNvPicPr>
          <p:nvPr/>
        </p:nvPicPr>
        <p:blipFill>
          <a:blip r:embed="rId10"/>
          <a:stretch>
            <a:fillRect/>
          </a:stretch>
        </p:blipFill>
        <p:spPr>
          <a:xfrm>
            <a:off x="950595" y="3042920"/>
            <a:ext cx="5121910" cy="3032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76275" y="1246505"/>
            <a:ext cx="7215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zh-CN" altLang="en-US" sz="2000" b="1">
                <a:solidFill>
                  <a:srgbClr val="2F5597"/>
                </a:solidFill>
                <a:latin typeface="微软雅黑" panose="020B0503020204020204" charset="-122"/>
                <a:ea typeface="微软雅黑" panose="020B0503020204020204" charset="-122"/>
                <a:cs typeface="+mn-ea"/>
              </a:rPr>
              <a:t>大语言模型驱动的动态代理网络</a:t>
            </a:r>
            <a:r>
              <a:rPr lang="en-US" altLang="zh-CN" sz="2000" b="1">
                <a:solidFill>
                  <a:srgbClr val="2F5597"/>
                </a:solidFill>
                <a:latin typeface="微软雅黑" panose="020B0503020204020204" charset="-122"/>
                <a:ea typeface="微软雅黑" panose="020B0503020204020204" charset="-122"/>
                <a:cs typeface="+mn-ea"/>
              </a:rPr>
              <a:t> (DyLAN)</a:t>
            </a:r>
            <a:endParaRPr lang="en-US" altLang="zh-CN" sz="2000" b="1">
              <a:solidFill>
                <a:srgbClr val="2F5597"/>
              </a:solidFill>
              <a:latin typeface="微软雅黑" panose="020B0503020204020204" charset="-122"/>
              <a:ea typeface="微软雅黑" panose="020B0503020204020204" charset="-122"/>
              <a:cs typeface="+mn-ea"/>
            </a:endParaRPr>
          </a:p>
        </p:txBody>
      </p:sp>
      <p:sp>
        <p:nvSpPr>
          <p:cNvPr id="18" name="文本框 17"/>
          <p:cNvSpPr txBox="1"/>
          <p:nvPr>
            <p:custDataLst>
              <p:tags r:id="rId2"/>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方法</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4" name="组合 3"/>
          <p:cNvGrpSpPr/>
          <p:nvPr/>
        </p:nvGrpSpPr>
        <p:grpSpPr>
          <a:xfrm rot="0">
            <a:off x="676275" y="330200"/>
            <a:ext cx="10761345" cy="701040"/>
            <a:chOff x="1065" y="520"/>
            <a:chExt cx="16947" cy="1104"/>
          </a:xfrm>
        </p:grpSpPr>
        <p:cxnSp>
          <p:nvCxnSpPr>
            <p:cNvPr id="5" name="直接连接符 4"/>
            <p:cNvCxnSpPr/>
            <p:nvPr>
              <p:custDataLst>
                <p:tags r:id="rId3"/>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6" name="图形 40" descr="教室"/>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21" name="组合 20"/>
          <p:cNvGrpSpPr/>
          <p:nvPr/>
        </p:nvGrpSpPr>
        <p:grpSpPr>
          <a:xfrm>
            <a:off x="677545" y="1713865"/>
            <a:ext cx="4154805" cy="541655"/>
            <a:chOff x="1067" y="3627"/>
            <a:chExt cx="6543" cy="853"/>
          </a:xfrm>
        </p:grpSpPr>
        <p:sp>
          <p:nvSpPr>
            <p:cNvPr id="23" name="文本框 22"/>
            <p:cNvSpPr txBox="1"/>
            <p:nvPr>
              <p:custDataLst>
                <p:tags r:id="rId6"/>
              </p:custDataLst>
            </p:nvPr>
          </p:nvSpPr>
          <p:spPr>
            <a:xfrm>
              <a:off x="1577" y="3738"/>
              <a:ext cx="6033" cy="685"/>
            </a:xfrm>
            <a:prstGeom prst="rect">
              <a:avLst/>
            </a:prstGeom>
            <a:noFill/>
          </p:spPr>
          <p:txBody>
            <a:bodyPr wrap="none" bIns="71755" rtlCol="0" anchor="t">
              <a:spAutoFit/>
            </a:bodyPr>
            <a:p>
              <a:pPr indent="0" algn="l" fontAlgn="auto">
                <a:lnSpc>
                  <a:spcPct val="115000"/>
                </a:lnSpc>
                <a:spcAft>
                  <a:spcPts val="600"/>
                </a:spcAft>
              </a:pP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团队优化中的</a:t>
              </a: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Agent Selection</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算法</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4" name="文本框 23"/>
            <p:cNvSpPr txBox="1"/>
            <p:nvPr>
              <p:custDataLst>
                <p:tags r:id="rId7"/>
              </p:custDataLst>
            </p:nvPr>
          </p:nvSpPr>
          <p:spPr>
            <a:xfrm>
              <a:off x="1067" y="3627"/>
              <a:ext cx="430" cy="853"/>
            </a:xfrm>
            <a:prstGeom prst="rect">
              <a:avLst/>
            </a:prstGeom>
            <a:noFill/>
          </p:spPr>
          <p:txBody>
            <a:bodyPr wrap="none" bIns="71755" rtlCol="0" anchor="t">
              <a:spAutoFit/>
            </a:bodyPr>
            <a:p>
              <a:pPr indent="0" algn="l" fontAlgn="auto">
                <a:lnSpc>
                  <a:spcPct val="115000"/>
                </a:lnSpc>
                <a:spcAft>
                  <a:spcPts val="600"/>
                </a:spcAft>
              </a:pP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11" name="组合 10"/>
          <p:cNvGrpSpPr/>
          <p:nvPr/>
        </p:nvGrpSpPr>
        <p:grpSpPr>
          <a:xfrm>
            <a:off x="1804035" y="306705"/>
            <a:ext cx="9727565" cy="580390"/>
            <a:chOff x="2177" y="488"/>
            <a:chExt cx="15319" cy="914"/>
          </a:xfrm>
        </p:grpSpPr>
        <p:sp>
          <p:nvSpPr>
            <p:cNvPr id="12" name="矩形 11"/>
            <p:cNvSpPr/>
            <p:nvPr>
              <p:custDataLst>
                <p:tags r:id="rId8"/>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14" name="文本框 13"/>
            <p:cNvSpPr txBox="1"/>
            <p:nvPr>
              <p:custDataLst>
                <p:tags r:id="rId9"/>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sp>
        <p:nvSpPr>
          <p:cNvPr id="7" name="文本框 6"/>
          <p:cNvSpPr txBox="1"/>
          <p:nvPr>
            <p:custDataLst>
              <p:tags r:id="rId10"/>
            </p:custDataLst>
          </p:nvPr>
        </p:nvSpPr>
        <p:spPr>
          <a:xfrm>
            <a:off x="1223010" y="2219325"/>
            <a:ext cx="1605915"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Propagation</a:t>
            </a:r>
            <a:endPar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custDataLst>
              <p:tags r:id="rId11"/>
            </p:custDataLst>
          </p:nvPr>
        </p:nvSpPr>
        <p:spPr>
          <a:xfrm>
            <a:off x="808355" y="2148840"/>
            <a:ext cx="514985" cy="541655"/>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1.1</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nvGrpSpPr>
          <p:cNvPr id="33" name="组合 32"/>
          <p:cNvGrpSpPr/>
          <p:nvPr/>
        </p:nvGrpSpPr>
        <p:grpSpPr>
          <a:xfrm>
            <a:off x="1201216" y="2622550"/>
            <a:ext cx="9034911" cy="4018915"/>
            <a:chOff x="1008" y="1407"/>
            <a:chExt cx="18315" cy="8925"/>
          </a:xfrm>
        </p:grpSpPr>
        <p:pic>
          <p:nvPicPr>
            <p:cNvPr id="9" name="圖片 6"/>
            <p:cNvPicPr>
              <a:picLocks noChangeAspect="1"/>
            </p:cNvPicPr>
            <p:nvPr/>
          </p:nvPicPr>
          <p:blipFill>
            <a:blip r:embed="rId12"/>
            <a:stretch>
              <a:fillRect/>
            </a:stretch>
          </p:blipFill>
          <p:spPr>
            <a:xfrm>
              <a:off x="1008" y="7720"/>
              <a:ext cx="1919" cy="2040"/>
            </a:xfrm>
            <a:prstGeom prst="rect">
              <a:avLst/>
            </a:prstGeom>
          </p:spPr>
        </p:pic>
        <p:pic>
          <p:nvPicPr>
            <p:cNvPr id="102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56" y="1464"/>
              <a:ext cx="1920" cy="19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643" y="2471"/>
              <a:ext cx="1920" cy="19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87" y="4211"/>
              <a:ext cx="1920" cy="1920"/>
            </a:xfrm>
            <a:prstGeom prst="rect">
              <a:avLst/>
            </a:prstGeom>
            <a:noFill/>
            <a:extLst>
              <a:ext uri="{909E8E84-426E-40DD-AFC4-6F175D3DCCD1}">
                <a14:hiddenFill xmlns:a14="http://schemas.microsoft.com/office/drawing/2010/main">
                  <a:solidFill>
                    <a:srgbClr val="FFFFFF"/>
                  </a:solidFill>
                </a14:hiddenFill>
              </a:ext>
            </a:extLst>
          </p:spPr>
        </p:pic>
        <p:sp>
          <p:nvSpPr>
            <p:cNvPr id="13" name="語音泡泡: 圓角矩形 10"/>
            <p:cNvSpPr/>
            <p:nvPr/>
          </p:nvSpPr>
          <p:spPr>
            <a:xfrm>
              <a:off x="8728" y="1407"/>
              <a:ext cx="4598" cy="1532"/>
            </a:xfrm>
            <a:prstGeom prst="wedgeRoundRectCallout">
              <a:avLst>
                <a:gd name="adj1" fmla="val -66536"/>
                <a:gd name="adj2" fmla="val 41599"/>
                <a:gd name="adj3" fmla="val 16667"/>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marL="0" marR="0" lvl="0" indent="0" algn="l" defTabSz="914400" rtl="0" eaLnBrk="1" fontAlgn="auto" latinLnBrk="0" hangingPunct="1">
                <a:lnSpc>
                  <a:spcPct val="100000"/>
                </a:lnSpc>
                <a:spcBef>
                  <a:spcPts val="0"/>
                </a:spcBef>
                <a:spcAft>
                  <a:spcPts val="0"/>
                </a:spcAft>
                <a:buClrTx/>
                <a:buSzTx/>
                <a:buFontTx/>
                <a:buNone/>
                <a:defRPr/>
              </a:pPr>
              <a:r>
                <a:rPr kumimoji="0" lang="zh-TW"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先做 </a:t>
              </a:r>
              <a:r>
                <a:rPr kumimoji="0" lang="en-US" altLang="zh-TW"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a:t>
              </a:r>
              <a:r>
                <a:rPr kumimoji="0" lang="zh-TW"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，再做 </a:t>
              </a:r>
              <a:r>
                <a:rPr kumimoji="0" lang="en-US" altLang="zh-TW"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B</a:t>
              </a:r>
              <a:r>
                <a:rPr kumimoji="0" lang="zh-TW"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，然</a:t>
              </a:r>
              <a:r>
                <a:rPr kumimoji="0" lang="zh-CN" altLang="zh-TW"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后</a:t>
              </a:r>
              <a:r>
                <a:rPr kumimoji="0" lang="zh-TW"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TW"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C</a:t>
              </a:r>
              <a:r>
                <a:rPr kumimoji="0" lang="zh-TW"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TW"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endParaRPr kumimoji="0" lang="zh-TW"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5" name="語音泡泡: 圓角矩形 11"/>
            <p:cNvSpPr/>
            <p:nvPr/>
          </p:nvSpPr>
          <p:spPr>
            <a:xfrm>
              <a:off x="8728" y="3166"/>
              <a:ext cx="4598" cy="947"/>
            </a:xfrm>
            <a:prstGeom prst="wedgeRoundRectCallout">
              <a:avLst>
                <a:gd name="adj1" fmla="val 64468"/>
                <a:gd name="adj2" fmla="val 4728"/>
                <a:gd name="adj3" fmla="val 16667"/>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TW"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写程式</a:t>
              </a:r>
              <a:endParaRPr kumimoji="0" lang="zh-TW"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6" name="語音泡泡: 圓角矩形 12"/>
            <p:cNvSpPr/>
            <p:nvPr/>
          </p:nvSpPr>
          <p:spPr>
            <a:xfrm>
              <a:off x="8728" y="4391"/>
              <a:ext cx="4598" cy="1462"/>
            </a:xfrm>
            <a:prstGeom prst="wedgeRoundRectCallout">
              <a:avLst>
                <a:gd name="adj1" fmla="val -72573"/>
                <a:gd name="adj2" fmla="val 27911"/>
                <a:gd name="adj3" fmla="val 16667"/>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TW"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试用一下</a:t>
              </a:r>
              <a:r>
                <a:rPr kumimoji="0" lang="zh-TW"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TW"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zh-TW"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TW"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给建议</a:t>
              </a:r>
              <a:endParaRPr kumimoji="0" lang="zh-CN" altLang="zh-TW"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7" name="文字方塊 17"/>
            <p:cNvSpPr txBox="1"/>
            <p:nvPr/>
          </p:nvSpPr>
          <p:spPr>
            <a:xfrm>
              <a:off x="2533" y="1686"/>
              <a:ext cx="3220" cy="1843"/>
            </a:xfrm>
            <a:prstGeom prst="rect">
              <a:avLst/>
            </a:prstGeom>
            <a:noFill/>
          </p:spPr>
          <p:txBody>
            <a:bodyPr wrap="square" rtlCol="0">
              <a:spAutoFit/>
            </a:bodyPr>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AI</a:t>
              </a:r>
              <a:r>
                <a:rPr kumimoji="0" lang="zh-TW" altLang="en-US"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 </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project manager </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endParaRPr>
            </a:p>
          </p:txBody>
        </p:sp>
        <p:sp>
          <p:nvSpPr>
            <p:cNvPr id="20" name="文字方塊 19"/>
            <p:cNvSpPr txBox="1"/>
            <p:nvPr/>
          </p:nvSpPr>
          <p:spPr>
            <a:xfrm>
              <a:off x="15735" y="2902"/>
              <a:ext cx="3588" cy="1843"/>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AI</a:t>
              </a:r>
              <a:r>
                <a:rPr kumimoji="0" lang="zh-TW" altLang="en-US"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 </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programmer</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endParaRPr>
            </a:p>
          </p:txBody>
        </p:sp>
        <p:sp>
          <p:nvSpPr>
            <p:cNvPr id="19" name="文字方塊 20"/>
            <p:cNvSpPr txBox="1"/>
            <p:nvPr/>
          </p:nvSpPr>
          <p:spPr>
            <a:xfrm>
              <a:off x="4321" y="5122"/>
              <a:ext cx="1920" cy="1843"/>
            </a:xfrm>
            <a:prstGeom prst="rect">
              <a:avLst/>
            </a:prstGeom>
            <a:noFill/>
          </p:spPr>
          <p:txBody>
            <a:bodyPr wrap="square" rtlCol="0">
              <a:spAutoFit/>
            </a:bodyPr>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AI user</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endParaRPr>
            </a:p>
          </p:txBody>
        </p:sp>
        <p:sp>
          <p:nvSpPr>
            <p:cNvPr id="25" name="語音泡泡: 圓角矩形 13"/>
            <p:cNvSpPr/>
            <p:nvPr/>
          </p:nvSpPr>
          <p:spPr>
            <a:xfrm>
              <a:off x="3012" y="7157"/>
              <a:ext cx="6588" cy="1637"/>
            </a:xfrm>
            <a:prstGeom prst="wedgeRoundRectCallout">
              <a:avLst>
                <a:gd name="adj1" fmla="val -59859"/>
                <a:gd name="adj2" fmla="val 79647"/>
                <a:gd name="adj3" fmla="val 16667"/>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TW"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根</a:t>
              </a:r>
              <a:r>
                <a:rPr kumimoji="0" lang="zh-CN" altLang="zh-TW"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据</a:t>
              </a:r>
              <a:r>
                <a:rPr kumimoji="0" lang="zh-TW"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上述</a:t>
              </a:r>
              <a:r>
                <a:rPr kumimoji="0" lang="zh-CN" altLang="zh-TW"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对话，给</a:t>
              </a:r>
              <a:r>
                <a:rPr kumimoji="0" lang="zh-TW"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每個人的</a:t>
              </a:r>
              <a:r>
                <a:rPr kumimoji="0" lang="zh-CN" altLang="zh-TW"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贡献度打分数</a:t>
              </a:r>
              <a:r>
                <a:rPr kumimoji="0" lang="en-US" altLang="zh-TW"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endParaRPr kumimoji="0" lang="zh-TW"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endParaRPr>
            </a:p>
          </p:txBody>
        </p:sp>
        <p:pic>
          <p:nvPicPr>
            <p:cNvPr id="2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393" y="5625"/>
              <a:ext cx="1920" cy="192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93" y="7017"/>
              <a:ext cx="1920" cy="192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481" y="8412"/>
              <a:ext cx="1920" cy="1920"/>
            </a:xfrm>
            <a:prstGeom prst="rect">
              <a:avLst/>
            </a:prstGeom>
            <a:noFill/>
            <a:extLst>
              <a:ext uri="{909E8E84-426E-40DD-AFC4-6F175D3DCCD1}">
                <a14:hiddenFill xmlns:a14="http://schemas.microsoft.com/office/drawing/2010/main">
                  <a:solidFill>
                    <a:srgbClr val="FFFFFF"/>
                  </a:solidFill>
                </a14:hiddenFill>
              </a:ext>
            </a:extLst>
          </p:spPr>
        </p:pic>
        <p:sp>
          <p:nvSpPr>
            <p:cNvPr id="29" name="語音泡泡: 圓角矩形 27"/>
            <p:cNvSpPr/>
            <p:nvPr/>
          </p:nvSpPr>
          <p:spPr>
            <a:xfrm>
              <a:off x="10198" y="6179"/>
              <a:ext cx="4598" cy="1201"/>
            </a:xfrm>
            <a:prstGeom prst="wedgeRoundRectCallout">
              <a:avLst>
                <a:gd name="adj1" fmla="val 60064"/>
                <a:gd name="adj2" fmla="val 6660"/>
                <a:gd name="adj3" fmla="val 16667"/>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marL="0" marR="0" lvl="0" indent="0" algn="l" defTabSz="914400" rtl="0" eaLnBrk="1" fontAlgn="auto" latinLnBrk="0" hangingPunct="1">
                <a:lnSpc>
                  <a:spcPct val="90000"/>
                </a:lnSpc>
                <a:spcBef>
                  <a:spcPts val="0"/>
                </a:spcBef>
                <a:spcAft>
                  <a:spcPts val="0"/>
                </a:spcAft>
                <a:buClrTx/>
                <a:buSzTx/>
                <a:buFontTx/>
                <a:buNone/>
                <a:defRPr/>
              </a:pPr>
              <a:r>
                <a:rPr kumimoji="0" lang="en-US" altLang="zh-TW" sz="20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Programmer:</a:t>
              </a:r>
              <a:r>
                <a:rPr kumimoji="0" lang="zh-TW" altLang="en-US" sz="20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 </a:t>
              </a:r>
              <a:r>
                <a:rPr kumimoji="0" lang="en-US" altLang="zh-TW" sz="20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10, User: 8 … </a:t>
              </a:r>
              <a:endParaRPr kumimoji="0" lang="zh-TW" altLang="en-US" sz="2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30" name="語音泡泡: 圓角矩形 29"/>
            <p:cNvSpPr/>
            <p:nvPr/>
          </p:nvSpPr>
          <p:spPr>
            <a:xfrm>
              <a:off x="10198" y="7632"/>
              <a:ext cx="4598" cy="1201"/>
            </a:xfrm>
            <a:prstGeom prst="wedgeRoundRectCallout">
              <a:avLst>
                <a:gd name="adj1" fmla="val 60064"/>
                <a:gd name="adj2" fmla="val 6660"/>
                <a:gd name="adj3" fmla="val 16667"/>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marL="0" marR="0" lvl="0" indent="0" algn="l" defTabSz="914400" rtl="0" eaLnBrk="1" fontAlgn="auto" latinLnBrk="0" hangingPunct="1">
                <a:lnSpc>
                  <a:spcPct val="90000"/>
                </a:lnSpc>
                <a:spcBef>
                  <a:spcPts val="0"/>
                </a:spcBef>
                <a:spcAft>
                  <a:spcPts val="0"/>
                </a:spcAft>
                <a:buClrTx/>
                <a:buSzTx/>
                <a:buFontTx/>
                <a:buNone/>
                <a:defRPr/>
              </a:pPr>
              <a:r>
                <a:rPr kumimoji="0" lang="en-US" altLang="zh-TW"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Project manager:</a:t>
              </a:r>
              <a:r>
                <a:rPr kumimoji="0" lang="zh-TW" altLang="en-US"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 </a:t>
              </a:r>
              <a:r>
                <a:rPr kumimoji="0" lang="en-US" altLang="zh-TW"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7, User: 9 … </a:t>
              </a:r>
              <a:endParaRPr kumimoji="0" lang="zh-TW" altLang="en-US"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31" name="語音泡泡: 圓角矩形 30"/>
            <p:cNvSpPr/>
            <p:nvPr/>
          </p:nvSpPr>
          <p:spPr>
            <a:xfrm>
              <a:off x="10198" y="9049"/>
              <a:ext cx="4598" cy="1201"/>
            </a:xfrm>
            <a:prstGeom prst="wedgeRoundRectCallout">
              <a:avLst>
                <a:gd name="adj1" fmla="val 60064"/>
                <a:gd name="adj2" fmla="val 6660"/>
                <a:gd name="adj3" fmla="val 16667"/>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marL="0" marR="0" lvl="0" indent="0" algn="l" defTabSz="914400" rtl="0" eaLnBrk="1" fontAlgn="auto" latinLnBrk="0" hangingPunct="1">
                <a:lnSpc>
                  <a:spcPct val="90000"/>
                </a:lnSpc>
                <a:spcBef>
                  <a:spcPts val="0"/>
                </a:spcBef>
                <a:spcAft>
                  <a:spcPts val="0"/>
                </a:spcAft>
                <a:buClrTx/>
                <a:buSzTx/>
                <a:buFontTx/>
                <a:buNone/>
                <a:defRPr/>
              </a:pPr>
              <a:r>
                <a:rPr kumimoji="0" lang="en-US" altLang="zh-TW"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Project manager:</a:t>
              </a:r>
              <a:r>
                <a:rPr kumimoji="0" lang="zh-TW" altLang="en-US"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 </a:t>
              </a:r>
              <a:r>
                <a:rPr kumimoji="0" lang="en-US" altLang="zh-TW"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7, Programmer:</a:t>
              </a:r>
              <a:r>
                <a:rPr kumimoji="0" lang="zh-TW" altLang="en-US"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 </a:t>
              </a:r>
              <a:r>
                <a:rPr kumimoji="0" lang="en-US" altLang="zh-TW"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10 … </a:t>
              </a:r>
              <a:endParaRPr kumimoji="0" lang="zh-TW" altLang="en-US"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76275" y="1246505"/>
            <a:ext cx="7215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zh-CN" altLang="en-US" sz="2000" b="1">
                <a:solidFill>
                  <a:srgbClr val="2F5597"/>
                </a:solidFill>
                <a:latin typeface="微软雅黑" panose="020B0503020204020204" charset="-122"/>
                <a:ea typeface="微软雅黑" panose="020B0503020204020204" charset="-122"/>
                <a:cs typeface="+mn-ea"/>
              </a:rPr>
              <a:t>大语言模型驱动的动态代理网络</a:t>
            </a:r>
            <a:r>
              <a:rPr lang="en-US" altLang="zh-CN" sz="2000" b="1">
                <a:solidFill>
                  <a:srgbClr val="2F5597"/>
                </a:solidFill>
                <a:latin typeface="微软雅黑" panose="020B0503020204020204" charset="-122"/>
                <a:ea typeface="微软雅黑" panose="020B0503020204020204" charset="-122"/>
                <a:cs typeface="+mn-ea"/>
              </a:rPr>
              <a:t> (DyLAN)</a:t>
            </a:r>
            <a:endParaRPr lang="en-US" altLang="zh-CN" sz="2000" b="1">
              <a:solidFill>
                <a:srgbClr val="2F5597"/>
              </a:solidFill>
              <a:latin typeface="微软雅黑" panose="020B0503020204020204" charset="-122"/>
              <a:ea typeface="微软雅黑" panose="020B0503020204020204" charset="-122"/>
              <a:cs typeface="+mn-ea"/>
            </a:endParaRPr>
          </a:p>
        </p:txBody>
      </p:sp>
      <p:sp>
        <p:nvSpPr>
          <p:cNvPr id="18" name="文本框 17"/>
          <p:cNvSpPr txBox="1"/>
          <p:nvPr>
            <p:custDataLst>
              <p:tags r:id="rId2"/>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方法</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4" name="组合 3"/>
          <p:cNvGrpSpPr/>
          <p:nvPr/>
        </p:nvGrpSpPr>
        <p:grpSpPr>
          <a:xfrm rot="0">
            <a:off x="676275" y="330200"/>
            <a:ext cx="10761345" cy="701040"/>
            <a:chOff x="1065" y="520"/>
            <a:chExt cx="16947" cy="1104"/>
          </a:xfrm>
        </p:grpSpPr>
        <p:cxnSp>
          <p:nvCxnSpPr>
            <p:cNvPr id="5" name="直接连接符 4"/>
            <p:cNvCxnSpPr/>
            <p:nvPr>
              <p:custDataLst>
                <p:tags r:id="rId3"/>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6" name="图形 40" descr="教室"/>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21" name="组合 20"/>
          <p:cNvGrpSpPr/>
          <p:nvPr/>
        </p:nvGrpSpPr>
        <p:grpSpPr>
          <a:xfrm>
            <a:off x="677545" y="1713865"/>
            <a:ext cx="4154805" cy="541655"/>
            <a:chOff x="1067" y="3627"/>
            <a:chExt cx="6543" cy="853"/>
          </a:xfrm>
        </p:grpSpPr>
        <p:sp>
          <p:nvSpPr>
            <p:cNvPr id="23" name="文本框 22"/>
            <p:cNvSpPr txBox="1"/>
            <p:nvPr>
              <p:custDataLst>
                <p:tags r:id="rId6"/>
              </p:custDataLst>
            </p:nvPr>
          </p:nvSpPr>
          <p:spPr>
            <a:xfrm>
              <a:off x="1577" y="3738"/>
              <a:ext cx="6033" cy="685"/>
            </a:xfrm>
            <a:prstGeom prst="rect">
              <a:avLst/>
            </a:prstGeom>
            <a:noFill/>
          </p:spPr>
          <p:txBody>
            <a:bodyPr wrap="none" bIns="71755" rtlCol="0" anchor="t">
              <a:spAutoFit/>
            </a:bodyPr>
            <a:p>
              <a:pPr indent="0" algn="l" fontAlgn="auto">
                <a:lnSpc>
                  <a:spcPct val="115000"/>
                </a:lnSpc>
                <a:spcAft>
                  <a:spcPts val="600"/>
                </a:spcAft>
              </a:pP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团队优化中的</a:t>
              </a: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Agent Selection</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算法</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4" name="文本框 23"/>
            <p:cNvSpPr txBox="1"/>
            <p:nvPr>
              <p:custDataLst>
                <p:tags r:id="rId7"/>
              </p:custDataLst>
            </p:nvPr>
          </p:nvSpPr>
          <p:spPr>
            <a:xfrm>
              <a:off x="1067" y="3627"/>
              <a:ext cx="430" cy="853"/>
            </a:xfrm>
            <a:prstGeom prst="rect">
              <a:avLst/>
            </a:prstGeom>
            <a:noFill/>
          </p:spPr>
          <p:txBody>
            <a:bodyPr wrap="none" bIns="71755" rtlCol="0" anchor="t">
              <a:spAutoFit/>
            </a:bodyPr>
            <a:p>
              <a:pPr indent="0" algn="l" fontAlgn="auto">
                <a:lnSpc>
                  <a:spcPct val="115000"/>
                </a:lnSpc>
                <a:spcAft>
                  <a:spcPts val="600"/>
                </a:spcAft>
              </a:pP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11" name="组合 10"/>
          <p:cNvGrpSpPr/>
          <p:nvPr/>
        </p:nvGrpSpPr>
        <p:grpSpPr>
          <a:xfrm>
            <a:off x="1804035" y="306705"/>
            <a:ext cx="9727565" cy="580390"/>
            <a:chOff x="2177" y="488"/>
            <a:chExt cx="15319" cy="914"/>
          </a:xfrm>
        </p:grpSpPr>
        <p:sp>
          <p:nvSpPr>
            <p:cNvPr id="12" name="矩形 11"/>
            <p:cNvSpPr/>
            <p:nvPr>
              <p:custDataLst>
                <p:tags r:id="rId8"/>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14" name="文本框 13"/>
            <p:cNvSpPr txBox="1"/>
            <p:nvPr>
              <p:custDataLst>
                <p:tags r:id="rId9"/>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sp>
        <p:nvSpPr>
          <p:cNvPr id="7" name="文本框 6"/>
          <p:cNvSpPr txBox="1"/>
          <p:nvPr>
            <p:custDataLst>
              <p:tags r:id="rId10"/>
            </p:custDataLst>
          </p:nvPr>
        </p:nvSpPr>
        <p:spPr>
          <a:xfrm>
            <a:off x="1223010" y="2219325"/>
            <a:ext cx="2240915"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Propagation(</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传播</a:t>
            </a: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a:t>
            </a:r>
            <a:endPar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custDataLst>
              <p:tags r:id="rId11"/>
            </p:custDataLst>
          </p:nvPr>
        </p:nvSpPr>
        <p:spPr>
          <a:xfrm>
            <a:off x="808355" y="2148840"/>
            <a:ext cx="514985" cy="541655"/>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1.1</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nvGrpSpPr>
          <p:cNvPr id="33" name="组合 32"/>
          <p:cNvGrpSpPr/>
          <p:nvPr/>
        </p:nvGrpSpPr>
        <p:grpSpPr>
          <a:xfrm>
            <a:off x="1228100" y="3729990"/>
            <a:ext cx="3531860" cy="2037715"/>
            <a:chOff x="10134" y="5625"/>
            <a:chExt cx="7267" cy="4707"/>
          </a:xfrm>
        </p:grpSpPr>
        <p:pic>
          <p:nvPicPr>
            <p:cNvPr id="2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93" y="5625"/>
              <a:ext cx="1920" cy="192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393" y="7017"/>
              <a:ext cx="1920" cy="192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81" y="8412"/>
              <a:ext cx="1920" cy="1920"/>
            </a:xfrm>
            <a:prstGeom prst="rect">
              <a:avLst/>
            </a:prstGeom>
            <a:noFill/>
            <a:extLst>
              <a:ext uri="{909E8E84-426E-40DD-AFC4-6F175D3DCCD1}">
                <a14:hiddenFill xmlns:a14="http://schemas.microsoft.com/office/drawing/2010/main">
                  <a:solidFill>
                    <a:srgbClr val="FFFFFF"/>
                  </a:solidFill>
                </a14:hiddenFill>
              </a:ext>
            </a:extLst>
          </p:spPr>
        </p:pic>
        <p:sp>
          <p:nvSpPr>
            <p:cNvPr id="29" name="語音泡泡: 圓角矩形 27"/>
            <p:cNvSpPr/>
            <p:nvPr/>
          </p:nvSpPr>
          <p:spPr>
            <a:xfrm>
              <a:off x="10198" y="6179"/>
              <a:ext cx="4598" cy="1201"/>
            </a:xfrm>
            <a:prstGeom prst="wedgeRoundRectCallout">
              <a:avLst>
                <a:gd name="adj1" fmla="val 60064"/>
                <a:gd name="adj2" fmla="val 6660"/>
                <a:gd name="adj3" fmla="val 16667"/>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marL="0" marR="0" lvl="0" indent="0" algn="l" defTabSz="914400" rtl="0" eaLnBrk="1" fontAlgn="auto" latinLnBrk="0" hangingPunct="1">
                <a:lnSpc>
                  <a:spcPct val="90000"/>
                </a:lnSpc>
                <a:spcBef>
                  <a:spcPts val="0"/>
                </a:spcBef>
                <a:spcAft>
                  <a:spcPts val="0"/>
                </a:spcAft>
                <a:buClrTx/>
                <a:buSzTx/>
                <a:buFontTx/>
                <a:buNone/>
                <a:defRPr/>
              </a:pPr>
              <a:r>
                <a:rPr kumimoji="0" lang="en-US" altLang="zh-TW" sz="20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Programmer:</a:t>
              </a:r>
              <a:r>
                <a:rPr kumimoji="0" lang="zh-TW" altLang="en-US" sz="20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 </a:t>
              </a:r>
              <a:r>
                <a:rPr kumimoji="0" lang="en-US" altLang="zh-TW" sz="20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0.5, User: 0.7 … Me:0.5</a:t>
              </a:r>
              <a:endParaRPr kumimoji="0" lang="zh-TW" altLang="en-US" sz="20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30" name="語音泡泡: 圓角矩形 29"/>
            <p:cNvSpPr/>
            <p:nvPr/>
          </p:nvSpPr>
          <p:spPr>
            <a:xfrm>
              <a:off x="10198" y="7632"/>
              <a:ext cx="4598" cy="1201"/>
            </a:xfrm>
            <a:prstGeom prst="wedgeRoundRectCallout">
              <a:avLst>
                <a:gd name="adj1" fmla="val 60064"/>
                <a:gd name="adj2" fmla="val 6660"/>
                <a:gd name="adj3" fmla="val 16667"/>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marL="0" marR="0" lvl="0" indent="0" algn="l" defTabSz="914400" rtl="0" eaLnBrk="1" fontAlgn="auto" latinLnBrk="0" hangingPunct="1">
                <a:lnSpc>
                  <a:spcPct val="90000"/>
                </a:lnSpc>
                <a:spcBef>
                  <a:spcPts val="0"/>
                </a:spcBef>
                <a:spcAft>
                  <a:spcPts val="0"/>
                </a:spcAft>
                <a:buClrTx/>
                <a:buSzTx/>
                <a:buFontTx/>
                <a:buNone/>
                <a:defRPr/>
              </a:pPr>
              <a:r>
                <a:rPr kumimoji="0" lang="en-US" altLang="zh-TW"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Project manager:</a:t>
              </a:r>
              <a:r>
                <a:rPr kumimoji="0" lang="zh-TW" altLang="en-US"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 </a:t>
              </a:r>
              <a:r>
                <a:rPr kumimoji="0" lang="en-US" altLang="zh-TW"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0.3, User: 0.2 … Me:0.4</a:t>
              </a:r>
              <a:endParaRPr kumimoji="0" lang="zh-TW" altLang="en-US"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31" name="語音泡泡: 圓角矩形 30"/>
            <p:cNvSpPr/>
            <p:nvPr/>
          </p:nvSpPr>
          <p:spPr>
            <a:xfrm>
              <a:off x="10134" y="9049"/>
              <a:ext cx="4949" cy="1201"/>
            </a:xfrm>
            <a:prstGeom prst="wedgeRoundRectCallout">
              <a:avLst>
                <a:gd name="adj1" fmla="val 60064"/>
                <a:gd name="adj2" fmla="val 6660"/>
                <a:gd name="adj3" fmla="val 16667"/>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marL="0" marR="0" lvl="0" indent="0" algn="l" defTabSz="914400" rtl="0" eaLnBrk="1" fontAlgn="auto" latinLnBrk="0" hangingPunct="1">
                <a:lnSpc>
                  <a:spcPct val="90000"/>
                </a:lnSpc>
                <a:spcBef>
                  <a:spcPts val="0"/>
                </a:spcBef>
                <a:spcAft>
                  <a:spcPts val="0"/>
                </a:spcAft>
                <a:buClrTx/>
                <a:buSzTx/>
                <a:buFontTx/>
                <a:buNone/>
                <a:defRPr/>
              </a:pPr>
              <a:r>
                <a:rPr kumimoji="0" lang="en-US" altLang="zh-TW" sz="16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Project manager:</a:t>
              </a:r>
              <a:r>
                <a:rPr kumimoji="0" lang="zh-TW" altLang="en-US" sz="16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 </a:t>
              </a:r>
              <a:r>
                <a:rPr kumimoji="0" lang="en-US" altLang="zh-TW" sz="16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0.1, Programmer:</a:t>
              </a:r>
              <a:r>
                <a:rPr kumimoji="0" lang="zh-TW" altLang="en-US" sz="16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 </a:t>
              </a:r>
              <a:r>
                <a:rPr kumimoji="0" lang="en-US" altLang="zh-TW" sz="16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0.3 …Me:0.2 </a:t>
              </a:r>
              <a:endParaRPr kumimoji="0" lang="zh-TW" altLang="en-US" sz="16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grpSp>
      <p:sp>
        <p:nvSpPr>
          <p:cNvPr id="52" name="右箭头 51"/>
          <p:cNvSpPr/>
          <p:nvPr/>
        </p:nvSpPr>
        <p:spPr>
          <a:xfrm>
            <a:off x="5591175" y="4540250"/>
            <a:ext cx="1038225" cy="514985"/>
          </a:xfrm>
          <a:prstGeom prst="rightArrow">
            <a:avLst/>
          </a:prstGeom>
          <a:solidFill>
            <a:srgbClr val="2F559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nvGrpSpPr>
          <p:cNvPr id="56" name="组合 55"/>
          <p:cNvGrpSpPr/>
          <p:nvPr/>
        </p:nvGrpSpPr>
        <p:grpSpPr>
          <a:xfrm>
            <a:off x="7692390" y="3544570"/>
            <a:ext cx="393700" cy="1743075"/>
            <a:chOff x="10494" y="5118"/>
            <a:chExt cx="620" cy="2745"/>
          </a:xfrm>
        </p:grpSpPr>
        <p:sp>
          <p:nvSpPr>
            <p:cNvPr id="53" name="椭圆 52"/>
            <p:cNvSpPr/>
            <p:nvPr/>
          </p:nvSpPr>
          <p:spPr>
            <a:xfrm>
              <a:off x="10494" y="5118"/>
              <a:ext cx="620" cy="585"/>
            </a:xfrm>
            <a:prstGeom prst="ellipse">
              <a:avLst/>
            </a:prstGeom>
            <a:solidFill>
              <a:schemeClr val="accent2">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54" name="椭圆 53"/>
            <p:cNvSpPr/>
            <p:nvPr/>
          </p:nvSpPr>
          <p:spPr>
            <a:xfrm>
              <a:off x="10494" y="6198"/>
              <a:ext cx="620" cy="585"/>
            </a:xfrm>
            <a:prstGeom prst="ellipse">
              <a:avLst/>
            </a:prstGeom>
            <a:solidFill>
              <a:schemeClr val="tx2">
                <a:lumMod val="25000"/>
                <a:lumOff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55" name="椭圆 54"/>
            <p:cNvSpPr/>
            <p:nvPr/>
          </p:nvSpPr>
          <p:spPr>
            <a:xfrm>
              <a:off x="10494" y="7279"/>
              <a:ext cx="620" cy="585"/>
            </a:xfrm>
            <a:prstGeom prst="ellipse">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sp>
        <p:nvSpPr>
          <p:cNvPr id="64" name="文本框 63"/>
          <p:cNvSpPr txBox="1"/>
          <p:nvPr/>
        </p:nvSpPr>
        <p:spPr>
          <a:xfrm>
            <a:off x="7618095" y="2990850"/>
            <a:ext cx="658495" cy="43497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t=3</a:t>
            </a:r>
            <a:endParaRPr lang="en-US" altLang="zh-CN">
              <a:latin typeface="微软雅黑" panose="020B0503020204020204" charset="-122"/>
              <a:ea typeface="微软雅黑" panose="020B0503020204020204" charset="-122"/>
              <a:cs typeface="微软雅黑" panose="020B0503020204020204" charset="-122"/>
            </a:endParaRPr>
          </a:p>
        </p:txBody>
      </p:sp>
      <p:sp>
        <p:nvSpPr>
          <p:cNvPr id="66" name="文本框 65"/>
          <p:cNvSpPr txBox="1"/>
          <p:nvPr/>
        </p:nvSpPr>
        <p:spPr>
          <a:xfrm>
            <a:off x="7224395" y="6026785"/>
            <a:ext cx="3430270" cy="753110"/>
          </a:xfrm>
          <a:prstGeom prst="rect">
            <a:avLst/>
          </a:prstGeom>
          <a:noFill/>
        </p:spPr>
        <p:txBody>
          <a:bodyPr wrap="square" bIns="71755" rtlCol="0" anchor="t">
            <a:spAutoFit/>
          </a:bodyPr>
          <a:p>
            <a:pPr indent="0" algn="ctr" fontAlgn="auto">
              <a:lnSpc>
                <a:spcPct val="115000"/>
              </a:lnSpc>
              <a:spcAft>
                <a:spcPts val="600"/>
              </a:spcAft>
            </a:pPr>
            <a:r>
              <a:rPr lang="en-US" altLang="zh-CN" b="1">
                <a:latin typeface="微软雅黑" panose="020B0503020204020204" charset="-122"/>
                <a:ea typeface="微软雅黑" panose="020B0503020204020204" charset="-122"/>
                <a:cs typeface="微软雅黑" panose="020B0503020204020204" charset="-122"/>
              </a:rPr>
              <a:t>Peer Rate</a:t>
            </a:r>
            <a:r>
              <a:rPr lang="en-US" altLang="zh-CN">
                <a:latin typeface="微软雅黑" panose="020B0503020204020204" charset="-122"/>
                <a:ea typeface="微软雅黑" panose="020B0503020204020204" charset="-122"/>
                <a:cs typeface="微软雅黑" panose="020B0503020204020204" charset="-122"/>
              </a:rPr>
              <a:t> on the responses of its predecessors</a:t>
            </a:r>
            <a:endParaRPr lang="en-US" altLang="zh-CN">
              <a:latin typeface="微软雅黑" panose="020B0503020204020204" charset="-122"/>
              <a:ea typeface="微软雅黑" panose="020B0503020204020204" charset="-122"/>
              <a:cs typeface="微软雅黑" panose="020B0503020204020204" charset="-122"/>
            </a:endParaRPr>
          </a:p>
        </p:txBody>
      </p:sp>
      <p:sp>
        <p:nvSpPr>
          <p:cNvPr id="70" name="椭圆 69"/>
          <p:cNvSpPr/>
          <p:nvPr/>
        </p:nvSpPr>
        <p:spPr>
          <a:xfrm>
            <a:off x="7692390" y="5546090"/>
            <a:ext cx="393700" cy="371475"/>
          </a:xfrm>
          <a:prstGeom prst="ellipse">
            <a:avLst/>
          </a:prstGeom>
          <a:solidFill>
            <a:srgbClr val="E6724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nvGrpSpPr>
          <p:cNvPr id="83" name="组合 82"/>
          <p:cNvGrpSpPr/>
          <p:nvPr/>
        </p:nvGrpSpPr>
        <p:grpSpPr>
          <a:xfrm>
            <a:off x="9387840" y="2976880"/>
            <a:ext cx="657860" cy="2940050"/>
            <a:chOff x="14784" y="4688"/>
            <a:chExt cx="1036" cy="4630"/>
          </a:xfrm>
        </p:grpSpPr>
        <p:grpSp>
          <p:nvGrpSpPr>
            <p:cNvPr id="57" name="组合 56"/>
            <p:cNvGrpSpPr/>
            <p:nvPr/>
          </p:nvGrpSpPr>
          <p:grpSpPr>
            <a:xfrm>
              <a:off x="14939" y="5588"/>
              <a:ext cx="620" cy="2745"/>
              <a:chOff x="10494" y="5118"/>
              <a:chExt cx="620" cy="2745"/>
            </a:xfrm>
          </p:grpSpPr>
          <p:sp>
            <p:nvSpPr>
              <p:cNvPr id="58" name="椭圆 57"/>
              <p:cNvSpPr/>
              <p:nvPr/>
            </p:nvSpPr>
            <p:spPr>
              <a:xfrm>
                <a:off x="10494" y="5118"/>
                <a:ext cx="620" cy="585"/>
              </a:xfrm>
              <a:prstGeom prst="ellipse">
                <a:avLst/>
              </a:prstGeom>
              <a:solidFill>
                <a:schemeClr val="accent2">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59" name="椭圆 58"/>
              <p:cNvSpPr/>
              <p:nvPr/>
            </p:nvSpPr>
            <p:spPr>
              <a:xfrm>
                <a:off x="10494" y="6198"/>
                <a:ext cx="620" cy="585"/>
              </a:xfrm>
              <a:prstGeom prst="ellipse">
                <a:avLst/>
              </a:prstGeom>
              <a:solidFill>
                <a:schemeClr val="tx2">
                  <a:lumMod val="25000"/>
                  <a:lumOff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60" name="椭圆 59"/>
              <p:cNvSpPr/>
              <p:nvPr/>
            </p:nvSpPr>
            <p:spPr>
              <a:xfrm>
                <a:off x="10494" y="7279"/>
                <a:ext cx="620" cy="585"/>
              </a:xfrm>
              <a:prstGeom prst="ellipse">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sp>
          <p:nvSpPr>
            <p:cNvPr id="65" name="文本框 64"/>
            <p:cNvSpPr txBox="1"/>
            <p:nvPr/>
          </p:nvSpPr>
          <p:spPr>
            <a:xfrm>
              <a:off x="14784" y="4688"/>
              <a:ext cx="1037"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t=4</a:t>
              </a:r>
              <a:endParaRPr lang="en-US" altLang="zh-CN">
                <a:latin typeface="微软雅黑" panose="020B0503020204020204" charset="-122"/>
                <a:ea typeface="微软雅黑" panose="020B0503020204020204" charset="-122"/>
                <a:cs typeface="微软雅黑" panose="020B0503020204020204" charset="-122"/>
              </a:endParaRPr>
            </a:p>
          </p:txBody>
        </p:sp>
        <p:sp>
          <p:nvSpPr>
            <p:cNvPr id="71" name="椭圆 70"/>
            <p:cNvSpPr/>
            <p:nvPr/>
          </p:nvSpPr>
          <p:spPr>
            <a:xfrm>
              <a:off x="14939" y="8734"/>
              <a:ext cx="620" cy="585"/>
            </a:xfrm>
            <a:prstGeom prst="ellipse">
              <a:avLst/>
            </a:prstGeom>
            <a:solidFill>
              <a:srgbClr val="E6724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cxnSp>
        <p:nvCxnSpPr>
          <p:cNvPr id="72" name="直接箭头连接符 71"/>
          <p:cNvCxnSpPr/>
          <p:nvPr/>
        </p:nvCxnSpPr>
        <p:spPr>
          <a:xfrm>
            <a:off x="8100695" y="3728720"/>
            <a:ext cx="1385570" cy="691515"/>
          </a:xfrm>
          <a:prstGeom prst="straightConnector1">
            <a:avLst/>
          </a:prstGeom>
          <a:ln>
            <a:solidFill>
              <a:schemeClr val="bg1">
                <a:lumMod val="75000"/>
              </a:schemeClr>
            </a:solidFill>
            <a:tailEnd type="arrow"/>
          </a:ln>
        </p:spPr>
        <p:style>
          <a:lnRef idx="2">
            <a:schemeClr val="accent1"/>
          </a:lnRef>
          <a:fillRef idx="0">
            <a:srgbClr val="FFFFFF"/>
          </a:fillRef>
          <a:effectRef idx="0">
            <a:srgbClr val="FFFFFF"/>
          </a:effectRef>
          <a:fontRef idx="minor">
            <a:schemeClr val="tx1"/>
          </a:fontRef>
        </p:style>
      </p:cxnSp>
      <p:grpSp>
        <p:nvGrpSpPr>
          <p:cNvPr id="73" name="组合 72"/>
          <p:cNvGrpSpPr/>
          <p:nvPr/>
        </p:nvGrpSpPr>
        <p:grpSpPr>
          <a:xfrm>
            <a:off x="8086090" y="3361055"/>
            <a:ext cx="1596390" cy="1741170"/>
            <a:chOff x="10996" y="4611"/>
            <a:chExt cx="2514" cy="2742"/>
          </a:xfrm>
        </p:grpSpPr>
        <p:cxnSp>
          <p:nvCxnSpPr>
            <p:cNvPr id="61" name="直接箭头连接符 60"/>
            <p:cNvCxnSpPr/>
            <p:nvPr/>
          </p:nvCxnSpPr>
          <p:spPr>
            <a:xfrm>
              <a:off x="10996" y="5193"/>
              <a:ext cx="2205" cy="6"/>
            </a:xfrm>
            <a:prstGeom prst="straightConnector1">
              <a:avLst/>
            </a:prstGeom>
            <a:ln>
              <a:solidFill>
                <a:srgbClr val="2F5597"/>
              </a:solidFill>
              <a:tailEnd type="arrow"/>
            </a:ln>
          </p:spPr>
          <p:style>
            <a:lnRef idx="2">
              <a:schemeClr val="accent1"/>
            </a:lnRef>
            <a:fillRef idx="0">
              <a:srgbClr val="FFFFFF"/>
            </a:fillRef>
            <a:effectRef idx="0">
              <a:srgbClr val="FFFFFF"/>
            </a:effectRef>
            <a:fontRef idx="minor">
              <a:schemeClr val="tx1"/>
            </a:fontRef>
          </p:style>
        </p:cxnSp>
        <p:cxnSp>
          <p:nvCxnSpPr>
            <p:cNvPr id="62" name="直接箭头连接符 61"/>
            <p:cNvCxnSpPr/>
            <p:nvPr/>
          </p:nvCxnSpPr>
          <p:spPr>
            <a:xfrm flipV="1">
              <a:off x="10996" y="5405"/>
              <a:ext cx="2296" cy="868"/>
            </a:xfrm>
            <a:prstGeom prst="straightConnector1">
              <a:avLst/>
            </a:prstGeom>
            <a:ln>
              <a:solidFill>
                <a:srgbClr val="2F5597"/>
              </a:solidFill>
              <a:tailEnd type="arrow"/>
            </a:ln>
          </p:spPr>
          <p:style>
            <a:lnRef idx="2">
              <a:schemeClr val="accent1"/>
            </a:lnRef>
            <a:fillRef idx="0">
              <a:srgbClr val="FFFFFF"/>
            </a:fillRef>
            <a:effectRef idx="0">
              <a:srgbClr val="FFFFFF"/>
            </a:effectRef>
            <a:fontRef idx="minor">
              <a:schemeClr val="tx1"/>
            </a:fontRef>
          </p:style>
        </p:cxnSp>
        <p:cxnSp>
          <p:nvCxnSpPr>
            <p:cNvPr id="63" name="直接箭头连接符 62"/>
            <p:cNvCxnSpPr/>
            <p:nvPr/>
          </p:nvCxnSpPr>
          <p:spPr>
            <a:xfrm flipV="1">
              <a:off x="10996" y="5491"/>
              <a:ext cx="2515" cy="1863"/>
            </a:xfrm>
            <a:prstGeom prst="straightConnector1">
              <a:avLst/>
            </a:prstGeom>
            <a:ln>
              <a:solidFill>
                <a:srgbClr val="2F5597"/>
              </a:solidFill>
              <a:tailEnd type="arrow"/>
            </a:ln>
          </p:spPr>
          <p:style>
            <a:lnRef idx="2">
              <a:schemeClr val="accent1"/>
            </a:lnRef>
            <a:fillRef idx="0">
              <a:srgbClr val="FFFFFF"/>
            </a:fillRef>
            <a:effectRef idx="0">
              <a:srgbClr val="FFFFFF"/>
            </a:effectRef>
            <a:fontRef idx="minor">
              <a:schemeClr val="tx1"/>
            </a:fontRef>
          </p:style>
        </p:cxnSp>
        <p:sp>
          <p:nvSpPr>
            <p:cNvPr id="67" name="文本框 66"/>
            <p:cNvSpPr txBox="1"/>
            <p:nvPr/>
          </p:nvSpPr>
          <p:spPr>
            <a:xfrm>
              <a:off x="11698" y="4611"/>
              <a:ext cx="946"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0.5</a:t>
              </a:r>
              <a:endParaRPr lang="en-US" altLang="zh-CN">
                <a:latin typeface="微软雅黑" panose="020B0503020204020204" charset="-122"/>
                <a:ea typeface="微软雅黑" panose="020B0503020204020204" charset="-122"/>
                <a:cs typeface="微软雅黑" panose="020B0503020204020204" charset="-122"/>
              </a:endParaRPr>
            </a:p>
          </p:txBody>
        </p:sp>
        <p:sp>
          <p:nvSpPr>
            <p:cNvPr id="68" name="文本框 67"/>
            <p:cNvSpPr txBox="1"/>
            <p:nvPr/>
          </p:nvSpPr>
          <p:spPr>
            <a:xfrm>
              <a:off x="11625" y="5295"/>
              <a:ext cx="946"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0.3</a:t>
              </a:r>
              <a:endParaRPr lang="en-US" altLang="zh-CN">
                <a:latin typeface="微软雅黑" panose="020B0503020204020204" charset="-122"/>
                <a:ea typeface="微软雅黑" panose="020B0503020204020204" charset="-122"/>
                <a:cs typeface="微软雅黑" panose="020B0503020204020204" charset="-122"/>
              </a:endParaRPr>
            </a:p>
          </p:txBody>
        </p:sp>
        <p:sp>
          <p:nvSpPr>
            <p:cNvPr id="69" name="文本框 68"/>
            <p:cNvSpPr txBox="1"/>
            <p:nvPr/>
          </p:nvSpPr>
          <p:spPr>
            <a:xfrm>
              <a:off x="11505" y="6050"/>
              <a:ext cx="946"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0.1</a:t>
              </a:r>
              <a:endParaRPr lang="en-US" altLang="zh-CN">
                <a:latin typeface="微软雅黑" panose="020B0503020204020204" charset="-122"/>
                <a:ea typeface="微软雅黑" panose="020B0503020204020204" charset="-122"/>
                <a:cs typeface="微软雅黑" panose="020B0503020204020204" charset="-122"/>
              </a:endParaRPr>
            </a:p>
          </p:txBody>
        </p:sp>
      </p:grpSp>
      <p:cxnSp>
        <p:nvCxnSpPr>
          <p:cNvPr id="74" name="直接箭头连接符 73"/>
          <p:cNvCxnSpPr/>
          <p:nvPr/>
        </p:nvCxnSpPr>
        <p:spPr>
          <a:xfrm>
            <a:off x="8107680" y="4392930"/>
            <a:ext cx="1358900" cy="15875"/>
          </a:xfrm>
          <a:prstGeom prst="straightConnector1">
            <a:avLst/>
          </a:prstGeom>
          <a:ln>
            <a:solidFill>
              <a:schemeClr val="bg1">
                <a:lumMod val="75000"/>
              </a:schemeClr>
            </a:solidFill>
            <a:tailEnd type="arrow"/>
          </a:ln>
        </p:spPr>
        <p:style>
          <a:lnRef idx="2">
            <a:schemeClr val="accent1"/>
          </a:lnRef>
          <a:fillRef idx="0">
            <a:srgbClr val="FFFFFF"/>
          </a:fillRef>
          <a:effectRef idx="0">
            <a:srgbClr val="FFFFFF"/>
          </a:effectRef>
          <a:fontRef idx="minor">
            <a:schemeClr val="tx1"/>
          </a:fontRef>
        </p:style>
      </p:cxnSp>
      <p:cxnSp>
        <p:nvCxnSpPr>
          <p:cNvPr id="75" name="直接箭头连接符 74"/>
          <p:cNvCxnSpPr/>
          <p:nvPr/>
        </p:nvCxnSpPr>
        <p:spPr>
          <a:xfrm flipV="1">
            <a:off x="8086090" y="4420235"/>
            <a:ext cx="1400175" cy="682625"/>
          </a:xfrm>
          <a:prstGeom prst="straightConnector1">
            <a:avLst/>
          </a:prstGeom>
          <a:ln>
            <a:solidFill>
              <a:schemeClr val="bg1">
                <a:lumMod val="75000"/>
              </a:schemeClr>
            </a:solidFill>
            <a:tailEnd type="arrow"/>
          </a:ln>
        </p:spPr>
        <p:style>
          <a:lnRef idx="2">
            <a:schemeClr val="accent1"/>
          </a:lnRef>
          <a:fillRef idx="0">
            <a:srgbClr val="FFFFFF"/>
          </a:fillRef>
          <a:effectRef idx="0">
            <a:srgbClr val="FFFFFF"/>
          </a:effectRef>
          <a:fontRef idx="minor">
            <a:schemeClr val="tx1"/>
          </a:fontRef>
        </p:style>
      </p:cxnSp>
      <p:cxnSp>
        <p:nvCxnSpPr>
          <p:cNvPr id="76" name="直接箭头连接符 75"/>
          <p:cNvCxnSpPr/>
          <p:nvPr/>
        </p:nvCxnSpPr>
        <p:spPr>
          <a:xfrm>
            <a:off x="8086090" y="3730625"/>
            <a:ext cx="1400175" cy="1376045"/>
          </a:xfrm>
          <a:prstGeom prst="straightConnector1">
            <a:avLst/>
          </a:prstGeom>
          <a:ln>
            <a:solidFill>
              <a:schemeClr val="bg1">
                <a:lumMod val="75000"/>
              </a:schemeClr>
            </a:solidFill>
            <a:tailEnd type="arrow"/>
          </a:ln>
        </p:spPr>
        <p:style>
          <a:lnRef idx="2">
            <a:schemeClr val="accent1"/>
          </a:lnRef>
          <a:fillRef idx="0">
            <a:srgbClr val="FFFFFF"/>
          </a:fillRef>
          <a:effectRef idx="0">
            <a:srgbClr val="FFFFFF"/>
          </a:effectRef>
          <a:fontRef idx="minor">
            <a:schemeClr val="tx1"/>
          </a:fontRef>
        </p:style>
      </p:cxnSp>
      <p:cxnSp>
        <p:nvCxnSpPr>
          <p:cNvPr id="77" name="直接箭头连接符 76"/>
          <p:cNvCxnSpPr/>
          <p:nvPr/>
        </p:nvCxnSpPr>
        <p:spPr>
          <a:xfrm>
            <a:off x="8086090" y="4416425"/>
            <a:ext cx="1334135" cy="730250"/>
          </a:xfrm>
          <a:prstGeom prst="straightConnector1">
            <a:avLst/>
          </a:prstGeom>
          <a:ln>
            <a:solidFill>
              <a:schemeClr val="bg1">
                <a:lumMod val="75000"/>
              </a:schemeClr>
            </a:solidFill>
            <a:tailEnd type="arrow"/>
          </a:ln>
        </p:spPr>
        <p:style>
          <a:lnRef idx="2">
            <a:schemeClr val="accent1"/>
          </a:lnRef>
          <a:fillRef idx="0">
            <a:srgbClr val="FFFFFF"/>
          </a:fillRef>
          <a:effectRef idx="0">
            <a:srgbClr val="FFFFFF"/>
          </a:effectRef>
          <a:fontRef idx="minor">
            <a:schemeClr val="tx1"/>
          </a:fontRef>
        </p:style>
      </p:cxnSp>
      <p:cxnSp>
        <p:nvCxnSpPr>
          <p:cNvPr id="78" name="直接箭头连接符 77"/>
          <p:cNvCxnSpPr/>
          <p:nvPr/>
        </p:nvCxnSpPr>
        <p:spPr>
          <a:xfrm>
            <a:off x="8086090" y="5102860"/>
            <a:ext cx="1400175" cy="3810"/>
          </a:xfrm>
          <a:prstGeom prst="straightConnector1">
            <a:avLst/>
          </a:prstGeom>
          <a:ln>
            <a:solidFill>
              <a:schemeClr val="bg1">
                <a:lumMod val="85000"/>
              </a:schemeClr>
            </a:solidFill>
            <a:tailEnd type="arrow"/>
          </a:ln>
        </p:spPr>
        <p:style>
          <a:lnRef idx="2">
            <a:schemeClr val="accent1"/>
          </a:lnRef>
          <a:fillRef idx="0">
            <a:srgbClr val="FFFFFF"/>
          </a:fillRef>
          <a:effectRef idx="0">
            <a:srgbClr val="FFFFFF"/>
          </a:effectRef>
          <a:fontRef idx="minor">
            <a:schemeClr val="tx1"/>
          </a:fontRef>
        </p:style>
      </p:cxnSp>
      <p:pic>
        <p:nvPicPr>
          <p:cNvPr id="79" name="图片 78" descr="戴太阳镜的男士"/>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826510" y="5599430"/>
            <a:ext cx="732155" cy="732155"/>
          </a:xfrm>
          <a:prstGeom prst="rect">
            <a:avLst/>
          </a:prstGeom>
        </p:spPr>
      </p:pic>
      <p:sp>
        <p:nvSpPr>
          <p:cNvPr id="80" name="語音泡泡: 圓角矩形 29"/>
          <p:cNvSpPr/>
          <p:nvPr/>
        </p:nvSpPr>
        <p:spPr>
          <a:xfrm>
            <a:off x="1259205" y="5830744"/>
            <a:ext cx="2234690" cy="519927"/>
          </a:xfrm>
          <a:prstGeom prst="wedgeRoundRectCallout">
            <a:avLst>
              <a:gd name="adj1" fmla="val 60064"/>
              <a:gd name="adj2" fmla="val 6660"/>
              <a:gd name="adj3" fmla="val 16667"/>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marL="0" marR="0" lvl="0" indent="0" algn="l" defTabSz="914400" rtl="0" eaLnBrk="1" fontAlgn="auto" latinLnBrk="0" hangingPunct="1">
              <a:lnSpc>
                <a:spcPct val="90000"/>
              </a:lnSpc>
              <a:spcBef>
                <a:spcPts val="0"/>
              </a:spcBef>
              <a:spcAft>
                <a:spcPts val="0"/>
              </a:spcAft>
              <a:buClrTx/>
              <a:buSzTx/>
              <a:buFontTx/>
              <a:buNone/>
              <a:defRPr/>
            </a:pPr>
            <a:r>
              <a:rPr kumimoji="0" lang="zh-CN" altLang="zh-TW"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没有发言权</a:t>
            </a:r>
            <a:r>
              <a:rPr kumimoji="0" lang="en-US" altLang="zh-CN"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en-US" altLang="zh-CN"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82" name="文本框 81"/>
          <p:cNvSpPr txBox="1"/>
          <p:nvPr/>
        </p:nvSpPr>
        <p:spPr>
          <a:xfrm>
            <a:off x="1214120" y="2665095"/>
            <a:ext cx="5245735" cy="434975"/>
          </a:xfrm>
          <a:prstGeom prst="rect">
            <a:avLst/>
          </a:prstGeom>
          <a:noFill/>
        </p:spPr>
        <p:txBody>
          <a:bodyPr wrap="none" bIns="71755" rtlCol="0" anchor="t">
            <a:spAutoFit/>
          </a:bodyPr>
          <a:p>
            <a:pPr marL="285750" indent="-285750" algn="l" fontAlgn="auto">
              <a:lnSpc>
                <a:spcPct val="115000"/>
              </a:lnSpc>
              <a:spcAft>
                <a:spcPts val="600"/>
              </a:spcAft>
              <a:buFont typeface="Arial" panose="020B0604020202020204" pitchFamily="34" charset="0"/>
              <a:buChar char="•"/>
            </a:pPr>
            <a:r>
              <a:rPr lang="en-US" altLang="zh-CN" b="1">
                <a:latin typeface="微软雅黑" panose="020B0503020204020204" charset="-122"/>
                <a:ea typeface="微软雅黑" panose="020B0503020204020204" charset="-122"/>
                <a:cs typeface="微软雅黑" panose="020B0503020204020204" charset="-122"/>
                <a:sym typeface="+mn-ea"/>
              </a:rPr>
              <a:t>Forward</a:t>
            </a:r>
            <a:r>
              <a:rPr lang="en-US" altLang="zh-CN">
                <a:latin typeface="微软雅黑" panose="020B0503020204020204" charset="-122"/>
                <a:ea typeface="微软雅黑" panose="020B0503020204020204" charset="-122"/>
                <a:cs typeface="微软雅黑" panose="020B0503020204020204" charset="-122"/>
                <a:sym typeface="+mn-ea"/>
              </a:rPr>
              <a:t> message passing </a:t>
            </a:r>
            <a:r>
              <a:rPr lang="zh-CN" altLang="en-US">
                <a:latin typeface="微软雅黑" panose="020B0503020204020204" charset="-122"/>
                <a:ea typeface="微软雅黑" panose="020B0503020204020204" charset="-122"/>
                <a:cs typeface="微软雅黑" panose="020B0503020204020204" charset="-122"/>
                <a:sym typeface="+mn-ea"/>
              </a:rPr>
              <a:t>，将评分向前传递</a:t>
            </a:r>
            <a:endParaRPr lang="zh-CN" altLang="en-US">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76275" y="1246505"/>
            <a:ext cx="7215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zh-CN" altLang="en-US" sz="2000" b="1">
                <a:solidFill>
                  <a:srgbClr val="2F5597"/>
                </a:solidFill>
                <a:latin typeface="微软雅黑" panose="020B0503020204020204" charset="-122"/>
                <a:ea typeface="微软雅黑" panose="020B0503020204020204" charset="-122"/>
                <a:cs typeface="+mn-ea"/>
              </a:rPr>
              <a:t>大语言模型驱动的动态代理网络</a:t>
            </a:r>
            <a:r>
              <a:rPr lang="en-US" altLang="zh-CN" sz="2000" b="1">
                <a:solidFill>
                  <a:srgbClr val="2F5597"/>
                </a:solidFill>
                <a:latin typeface="微软雅黑" panose="020B0503020204020204" charset="-122"/>
                <a:ea typeface="微软雅黑" panose="020B0503020204020204" charset="-122"/>
                <a:cs typeface="+mn-ea"/>
              </a:rPr>
              <a:t> (DyLAN)</a:t>
            </a:r>
            <a:endParaRPr lang="en-US" altLang="zh-CN" sz="2000" b="1">
              <a:solidFill>
                <a:srgbClr val="2F5597"/>
              </a:solidFill>
              <a:latin typeface="微软雅黑" panose="020B0503020204020204" charset="-122"/>
              <a:ea typeface="微软雅黑" panose="020B0503020204020204" charset="-122"/>
              <a:cs typeface="+mn-ea"/>
            </a:endParaRPr>
          </a:p>
        </p:txBody>
      </p:sp>
      <p:sp>
        <p:nvSpPr>
          <p:cNvPr id="18" name="文本框 17"/>
          <p:cNvSpPr txBox="1"/>
          <p:nvPr>
            <p:custDataLst>
              <p:tags r:id="rId2"/>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方法</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4" name="组合 3"/>
          <p:cNvGrpSpPr/>
          <p:nvPr/>
        </p:nvGrpSpPr>
        <p:grpSpPr>
          <a:xfrm rot="0">
            <a:off x="676275" y="330200"/>
            <a:ext cx="10761345" cy="701040"/>
            <a:chOff x="1065" y="520"/>
            <a:chExt cx="16947" cy="1104"/>
          </a:xfrm>
        </p:grpSpPr>
        <p:cxnSp>
          <p:nvCxnSpPr>
            <p:cNvPr id="5" name="直接连接符 4"/>
            <p:cNvCxnSpPr/>
            <p:nvPr>
              <p:custDataLst>
                <p:tags r:id="rId3"/>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6" name="图形 40" descr="教室"/>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21" name="组合 20"/>
          <p:cNvGrpSpPr/>
          <p:nvPr/>
        </p:nvGrpSpPr>
        <p:grpSpPr>
          <a:xfrm>
            <a:off x="677545" y="1713865"/>
            <a:ext cx="4154805" cy="541655"/>
            <a:chOff x="1067" y="3627"/>
            <a:chExt cx="6543" cy="853"/>
          </a:xfrm>
        </p:grpSpPr>
        <p:sp>
          <p:nvSpPr>
            <p:cNvPr id="23" name="文本框 22"/>
            <p:cNvSpPr txBox="1"/>
            <p:nvPr>
              <p:custDataLst>
                <p:tags r:id="rId6"/>
              </p:custDataLst>
            </p:nvPr>
          </p:nvSpPr>
          <p:spPr>
            <a:xfrm>
              <a:off x="1577" y="3738"/>
              <a:ext cx="6033" cy="685"/>
            </a:xfrm>
            <a:prstGeom prst="rect">
              <a:avLst/>
            </a:prstGeom>
            <a:noFill/>
          </p:spPr>
          <p:txBody>
            <a:bodyPr wrap="none" bIns="71755" rtlCol="0" anchor="t">
              <a:spAutoFit/>
            </a:bodyPr>
            <a:p>
              <a:pPr indent="0" algn="l" fontAlgn="auto">
                <a:lnSpc>
                  <a:spcPct val="115000"/>
                </a:lnSpc>
                <a:spcAft>
                  <a:spcPts val="600"/>
                </a:spcAft>
              </a:pP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团队优化中的</a:t>
              </a: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Agent Selection</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算法</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4" name="文本框 23"/>
            <p:cNvSpPr txBox="1"/>
            <p:nvPr>
              <p:custDataLst>
                <p:tags r:id="rId7"/>
              </p:custDataLst>
            </p:nvPr>
          </p:nvSpPr>
          <p:spPr>
            <a:xfrm>
              <a:off x="1067" y="3627"/>
              <a:ext cx="430" cy="853"/>
            </a:xfrm>
            <a:prstGeom prst="rect">
              <a:avLst/>
            </a:prstGeom>
            <a:noFill/>
          </p:spPr>
          <p:txBody>
            <a:bodyPr wrap="none" bIns="71755" rtlCol="0" anchor="t">
              <a:spAutoFit/>
            </a:bodyPr>
            <a:p>
              <a:pPr indent="0" algn="l" fontAlgn="auto">
                <a:lnSpc>
                  <a:spcPct val="115000"/>
                </a:lnSpc>
                <a:spcAft>
                  <a:spcPts val="600"/>
                </a:spcAft>
              </a:pP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11" name="组合 10"/>
          <p:cNvGrpSpPr/>
          <p:nvPr/>
        </p:nvGrpSpPr>
        <p:grpSpPr>
          <a:xfrm>
            <a:off x="1804035" y="306705"/>
            <a:ext cx="9727565" cy="580390"/>
            <a:chOff x="2177" y="488"/>
            <a:chExt cx="15319" cy="914"/>
          </a:xfrm>
        </p:grpSpPr>
        <p:sp>
          <p:nvSpPr>
            <p:cNvPr id="12" name="矩形 11"/>
            <p:cNvSpPr/>
            <p:nvPr>
              <p:custDataLst>
                <p:tags r:id="rId8"/>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14" name="文本框 13"/>
            <p:cNvSpPr txBox="1"/>
            <p:nvPr>
              <p:custDataLst>
                <p:tags r:id="rId9"/>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sp>
        <p:nvSpPr>
          <p:cNvPr id="7" name="文本框 6"/>
          <p:cNvSpPr txBox="1"/>
          <p:nvPr>
            <p:custDataLst>
              <p:tags r:id="rId10"/>
            </p:custDataLst>
          </p:nvPr>
        </p:nvSpPr>
        <p:spPr>
          <a:xfrm>
            <a:off x="1223010" y="2219325"/>
            <a:ext cx="2520315"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Propagation</a:t>
            </a:r>
            <a:r>
              <a:rPr lang="zh-CN" altLang="en-US"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（传播）</a:t>
            </a:r>
            <a:endParaRPr lang="zh-CN" altLang="en-US"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custDataLst>
              <p:tags r:id="rId11"/>
            </p:custDataLst>
          </p:nvPr>
        </p:nvSpPr>
        <p:spPr>
          <a:xfrm>
            <a:off x="808355" y="2148840"/>
            <a:ext cx="514985" cy="541655"/>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chemeClr val="bg1">
                    <a:lumMod val="50000"/>
                  </a:schemeClr>
                </a:solidFill>
                <a:latin typeface="Impact" panose="020B0806030902050204" charset="0"/>
                <a:ea typeface="微软雅黑" panose="020B0503020204020204" charset="-122"/>
                <a:cs typeface="Impact" panose="020B0806030902050204" charset="0"/>
                <a:sym typeface="+mn-ea"/>
              </a:rPr>
              <a:t>1.1</a:t>
            </a:r>
            <a:r>
              <a:rPr lang="en-US" altLang="zh-CN" sz="2400" i="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endParaRPr>
          </a:p>
        </p:txBody>
      </p:sp>
      <p:grpSp>
        <p:nvGrpSpPr>
          <p:cNvPr id="56" name="组合 55"/>
          <p:cNvGrpSpPr/>
          <p:nvPr/>
        </p:nvGrpSpPr>
        <p:grpSpPr>
          <a:xfrm>
            <a:off x="8348980" y="3083560"/>
            <a:ext cx="393700" cy="1743075"/>
            <a:chOff x="10494" y="5118"/>
            <a:chExt cx="620" cy="2745"/>
          </a:xfrm>
        </p:grpSpPr>
        <p:sp>
          <p:nvSpPr>
            <p:cNvPr id="53" name="椭圆 52"/>
            <p:cNvSpPr/>
            <p:nvPr/>
          </p:nvSpPr>
          <p:spPr>
            <a:xfrm>
              <a:off x="10494" y="5118"/>
              <a:ext cx="620" cy="585"/>
            </a:xfrm>
            <a:prstGeom prst="ellipse">
              <a:avLst/>
            </a:prstGeom>
            <a:solidFill>
              <a:schemeClr val="accent2">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54" name="椭圆 53"/>
            <p:cNvSpPr/>
            <p:nvPr/>
          </p:nvSpPr>
          <p:spPr>
            <a:xfrm>
              <a:off x="10494" y="6198"/>
              <a:ext cx="620" cy="585"/>
            </a:xfrm>
            <a:prstGeom prst="ellipse">
              <a:avLst/>
            </a:prstGeom>
            <a:solidFill>
              <a:schemeClr val="tx2">
                <a:lumMod val="25000"/>
                <a:lumOff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55" name="椭圆 54"/>
            <p:cNvSpPr/>
            <p:nvPr/>
          </p:nvSpPr>
          <p:spPr>
            <a:xfrm>
              <a:off x="10494" y="7279"/>
              <a:ext cx="620" cy="585"/>
            </a:xfrm>
            <a:prstGeom prst="ellipse">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grpSp>
        <p:nvGrpSpPr>
          <p:cNvPr id="57" name="组合 56"/>
          <p:cNvGrpSpPr/>
          <p:nvPr/>
        </p:nvGrpSpPr>
        <p:grpSpPr>
          <a:xfrm>
            <a:off x="10142855" y="3087370"/>
            <a:ext cx="393700" cy="1743075"/>
            <a:chOff x="10494" y="5118"/>
            <a:chExt cx="620" cy="2745"/>
          </a:xfrm>
        </p:grpSpPr>
        <p:sp>
          <p:nvSpPr>
            <p:cNvPr id="58" name="椭圆 57"/>
            <p:cNvSpPr/>
            <p:nvPr/>
          </p:nvSpPr>
          <p:spPr>
            <a:xfrm>
              <a:off x="10494" y="5118"/>
              <a:ext cx="620" cy="585"/>
            </a:xfrm>
            <a:prstGeom prst="ellipse">
              <a:avLst/>
            </a:prstGeom>
            <a:solidFill>
              <a:schemeClr val="accent2">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59" name="椭圆 58"/>
            <p:cNvSpPr/>
            <p:nvPr/>
          </p:nvSpPr>
          <p:spPr>
            <a:xfrm>
              <a:off x="10494" y="6198"/>
              <a:ext cx="620" cy="585"/>
            </a:xfrm>
            <a:prstGeom prst="ellipse">
              <a:avLst/>
            </a:prstGeom>
            <a:solidFill>
              <a:schemeClr val="tx2">
                <a:lumMod val="25000"/>
                <a:lumOff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60" name="椭圆 59"/>
            <p:cNvSpPr/>
            <p:nvPr/>
          </p:nvSpPr>
          <p:spPr>
            <a:xfrm>
              <a:off x="10494" y="7279"/>
              <a:ext cx="620" cy="585"/>
            </a:xfrm>
            <a:prstGeom prst="ellipse">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sp>
        <p:nvSpPr>
          <p:cNvPr id="64" name="文本框 63"/>
          <p:cNvSpPr txBox="1"/>
          <p:nvPr/>
        </p:nvSpPr>
        <p:spPr>
          <a:xfrm>
            <a:off x="8274685" y="2529840"/>
            <a:ext cx="658495" cy="43497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t=3</a:t>
            </a:r>
            <a:endParaRPr lang="en-US" altLang="zh-CN">
              <a:latin typeface="微软雅黑" panose="020B0503020204020204" charset="-122"/>
              <a:ea typeface="微软雅黑" panose="020B0503020204020204" charset="-122"/>
              <a:cs typeface="微软雅黑" panose="020B0503020204020204" charset="-122"/>
            </a:endParaRPr>
          </a:p>
        </p:txBody>
      </p:sp>
      <p:sp>
        <p:nvSpPr>
          <p:cNvPr id="65" name="文本框 64"/>
          <p:cNvSpPr txBox="1"/>
          <p:nvPr/>
        </p:nvSpPr>
        <p:spPr>
          <a:xfrm>
            <a:off x="10044430" y="2515870"/>
            <a:ext cx="658495" cy="43497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t=4</a:t>
            </a:r>
            <a:endParaRPr lang="en-US" altLang="zh-CN">
              <a:latin typeface="微软雅黑" panose="020B0503020204020204" charset="-122"/>
              <a:ea typeface="微软雅黑" panose="020B0503020204020204" charset="-122"/>
              <a:cs typeface="微软雅黑" panose="020B0503020204020204" charset="-122"/>
            </a:endParaRPr>
          </a:p>
        </p:txBody>
      </p:sp>
      <p:sp>
        <p:nvSpPr>
          <p:cNvPr id="66" name="文本框 65"/>
          <p:cNvSpPr txBox="1"/>
          <p:nvPr/>
        </p:nvSpPr>
        <p:spPr>
          <a:xfrm>
            <a:off x="7880985" y="5565775"/>
            <a:ext cx="3430270" cy="753110"/>
          </a:xfrm>
          <a:prstGeom prst="rect">
            <a:avLst/>
          </a:prstGeom>
          <a:noFill/>
        </p:spPr>
        <p:txBody>
          <a:bodyPr wrap="square" bIns="71755" rtlCol="0" anchor="t">
            <a:spAutoFit/>
          </a:bodyPr>
          <a:p>
            <a:pPr indent="0" algn="ctr"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Aggregate the received ratings from successors</a:t>
            </a:r>
            <a:endParaRPr lang="en-US" altLang="zh-CN">
              <a:latin typeface="微软雅黑" panose="020B0503020204020204" charset="-122"/>
              <a:ea typeface="微软雅黑" panose="020B0503020204020204" charset="-122"/>
              <a:cs typeface="微软雅黑" panose="020B0503020204020204" charset="-122"/>
            </a:endParaRPr>
          </a:p>
        </p:txBody>
      </p:sp>
      <p:sp>
        <p:nvSpPr>
          <p:cNvPr id="70" name="椭圆 69"/>
          <p:cNvSpPr/>
          <p:nvPr/>
        </p:nvSpPr>
        <p:spPr>
          <a:xfrm>
            <a:off x="8348980" y="5085080"/>
            <a:ext cx="393700" cy="371475"/>
          </a:xfrm>
          <a:prstGeom prst="ellipse">
            <a:avLst/>
          </a:prstGeom>
          <a:solidFill>
            <a:srgbClr val="E6724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71" name="椭圆 70"/>
          <p:cNvSpPr/>
          <p:nvPr/>
        </p:nvSpPr>
        <p:spPr>
          <a:xfrm>
            <a:off x="10142855" y="5085080"/>
            <a:ext cx="393700" cy="371475"/>
          </a:xfrm>
          <a:prstGeom prst="ellipse">
            <a:avLst/>
          </a:prstGeom>
          <a:solidFill>
            <a:srgbClr val="E6724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2" name="文本框 1"/>
          <p:cNvSpPr txBox="1"/>
          <p:nvPr>
            <p:custDataLst>
              <p:tags r:id="rId12"/>
            </p:custDataLst>
          </p:nvPr>
        </p:nvSpPr>
        <p:spPr>
          <a:xfrm>
            <a:off x="1204595" y="2620645"/>
            <a:ext cx="2546985"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Aggregation</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（聚合）</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custDataLst>
              <p:tags r:id="rId13"/>
            </p:custDataLst>
          </p:nvPr>
        </p:nvSpPr>
        <p:spPr>
          <a:xfrm>
            <a:off x="789940" y="2613025"/>
            <a:ext cx="455930" cy="471170"/>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1.2</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82" name="文本框 81"/>
          <p:cNvSpPr txBox="1"/>
          <p:nvPr/>
        </p:nvSpPr>
        <p:spPr>
          <a:xfrm>
            <a:off x="1214120" y="3106420"/>
            <a:ext cx="6640830" cy="1619885"/>
          </a:xfrm>
          <a:prstGeom prst="rect">
            <a:avLst/>
          </a:prstGeom>
          <a:noFill/>
        </p:spPr>
        <p:txBody>
          <a:bodyPr wrap="none" bIns="71755" rtlCol="0" anchor="t">
            <a:spAutoFit/>
          </a:bodyPr>
          <a:p>
            <a:pPr marL="285750" indent="-285750" algn="l" fontAlgn="auto">
              <a:lnSpc>
                <a:spcPct val="115000"/>
              </a:lnSpc>
              <a:spcAft>
                <a:spcPts val="600"/>
              </a:spcAft>
              <a:buFont typeface="Arial" panose="020B0604020202020204" pitchFamily="34" charset="0"/>
              <a:buChar char="•"/>
            </a:pPr>
            <a:r>
              <a:rPr lang="en-US" altLang="zh-CN" b="1">
                <a:latin typeface="微软雅黑" panose="020B0503020204020204" charset="-122"/>
                <a:ea typeface="微软雅黑" panose="020B0503020204020204" charset="-122"/>
                <a:cs typeface="微软雅黑" panose="020B0503020204020204" charset="-122"/>
                <a:sym typeface="+mn-ea"/>
              </a:rPr>
              <a:t>Backward</a:t>
            </a:r>
            <a:r>
              <a:rPr lang="en-US" altLang="zh-CN">
                <a:latin typeface="微软雅黑" panose="020B0503020204020204" charset="-122"/>
                <a:ea typeface="微软雅黑" panose="020B0503020204020204" charset="-122"/>
                <a:cs typeface="微软雅黑" panose="020B0503020204020204" charset="-122"/>
                <a:sym typeface="+mn-ea"/>
              </a:rPr>
              <a:t> message passing</a:t>
            </a:r>
            <a:endParaRPr lang="en-US" altLang="zh-CN">
              <a:latin typeface="微软雅黑" panose="020B0503020204020204" charset="-122"/>
              <a:ea typeface="微软雅黑" panose="020B0503020204020204" charset="-122"/>
              <a:cs typeface="微软雅黑" panose="020B0503020204020204" charset="-122"/>
              <a:sym typeface="+mn-ea"/>
            </a:endParaRPr>
          </a:p>
          <a:p>
            <a:pPr marL="285750" indent="-285750" algn="l" fontAlgn="auto">
              <a:lnSpc>
                <a:spcPct val="115000"/>
              </a:lnSpc>
              <a:spcAft>
                <a:spcPts val="600"/>
              </a:spcAft>
              <a:buFont typeface="Arial" panose="020B0604020202020204" pitchFamily="34" charset="0"/>
              <a:buChar char="•"/>
            </a:pPr>
            <a:r>
              <a:rPr lang="zh-CN" altLang="en-US">
                <a:sym typeface="+mn-ea"/>
              </a:rPr>
              <a:t>每个节点通过聚合从后续节点接收到的评分来量化自身的贡献</a:t>
            </a:r>
            <a:endParaRPr lang="zh-CN" altLang="en-US">
              <a:sym typeface="+mn-ea"/>
            </a:endParaRPr>
          </a:p>
          <a:p>
            <a:pPr marL="285750" indent="-285750" algn="l" fontAlgn="auto">
              <a:lnSpc>
                <a:spcPct val="115000"/>
              </a:lnSpc>
              <a:spcAft>
                <a:spcPts val="600"/>
              </a:spcAft>
              <a:buFont typeface="Arial" panose="020B0604020202020204" pitchFamily="34" charset="0"/>
              <a:buChar char="•"/>
            </a:pPr>
            <a:r>
              <a:rPr lang="zh-CN" altLang="en-US">
                <a:sym typeface="+mn-ea"/>
              </a:rPr>
              <a:t>最终每一层的每个结点都会有一个</a:t>
            </a:r>
            <a:r>
              <a:rPr lang="en-US" altLang="zh-CN">
                <a:sym typeface="+mn-ea"/>
              </a:rPr>
              <a:t>agent importance score</a:t>
            </a:r>
            <a:endParaRPr lang="zh-CN" altLang="en-US"/>
          </a:p>
          <a:p>
            <a:pPr indent="0" algn="l" fontAlgn="auto">
              <a:lnSpc>
                <a:spcPct val="115000"/>
              </a:lnSpc>
              <a:spcAft>
                <a:spcPts val="600"/>
              </a:spcAft>
            </a:pPr>
            <a:endParaRPr lang="en-US" altLang="zh-CN">
              <a:latin typeface="微软雅黑" panose="020B0503020204020204" charset="-122"/>
              <a:ea typeface="微软雅黑" panose="020B0503020204020204" charset="-122"/>
              <a:cs typeface="微软雅黑" panose="020B0503020204020204" charset="-122"/>
              <a:sym typeface="+mn-ea"/>
            </a:endParaRPr>
          </a:p>
        </p:txBody>
      </p:sp>
      <p:cxnSp>
        <p:nvCxnSpPr>
          <p:cNvPr id="10" name="直接箭头连接符 9"/>
          <p:cNvCxnSpPr>
            <a:stCxn id="58" idx="2"/>
            <a:endCxn id="54" idx="7"/>
          </p:cNvCxnSpPr>
          <p:nvPr/>
        </p:nvCxnSpPr>
        <p:spPr>
          <a:xfrm flipH="1">
            <a:off x="8684895" y="3273425"/>
            <a:ext cx="1457960" cy="550545"/>
          </a:xfrm>
          <a:prstGeom prst="straightConnector1">
            <a:avLst/>
          </a:prstGeom>
          <a:ln>
            <a:solidFill>
              <a:srgbClr val="2F5597"/>
            </a:solidFill>
            <a:tailEnd type="arrow"/>
          </a:ln>
        </p:spPr>
        <p:style>
          <a:lnRef idx="2">
            <a:schemeClr val="accent1"/>
          </a:lnRef>
          <a:fillRef idx="0">
            <a:srgbClr val="FFFFFF"/>
          </a:fillRef>
          <a:effectRef idx="0">
            <a:srgbClr val="FFFFFF"/>
          </a:effectRef>
          <a:fontRef idx="minor">
            <a:schemeClr val="tx1"/>
          </a:fontRef>
        </p:style>
      </p:cxnSp>
      <p:cxnSp>
        <p:nvCxnSpPr>
          <p:cNvPr id="13" name="直接箭头连接符 12"/>
          <p:cNvCxnSpPr>
            <a:stCxn id="59" idx="2"/>
            <a:endCxn id="54" idx="6"/>
          </p:cNvCxnSpPr>
          <p:nvPr/>
        </p:nvCxnSpPr>
        <p:spPr>
          <a:xfrm flipH="1" flipV="1">
            <a:off x="8742680" y="3955415"/>
            <a:ext cx="1400175" cy="3810"/>
          </a:xfrm>
          <a:prstGeom prst="straightConnector1">
            <a:avLst/>
          </a:prstGeom>
          <a:ln>
            <a:solidFill>
              <a:srgbClr val="2F5597"/>
            </a:solidFill>
            <a:tailEnd type="arrow"/>
          </a:ln>
        </p:spPr>
        <p:style>
          <a:lnRef idx="2">
            <a:schemeClr val="accent1"/>
          </a:lnRef>
          <a:fillRef idx="0">
            <a:srgbClr val="FFFFFF"/>
          </a:fillRef>
          <a:effectRef idx="0">
            <a:srgbClr val="FFFFFF"/>
          </a:effectRef>
          <a:fontRef idx="minor">
            <a:schemeClr val="tx1"/>
          </a:fontRef>
        </p:style>
      </p:cxnSp>
      <p:cxnSp>
        <p:nvCxnSpPr>
          <p:cNvPr id="15" name="直接箭头连接符 14"/>
          <p:cNvCxnSpPr>
            <a:stCxn id="60" idx="3"/>
          </p:cNvCxnSpPr>
          <p:nvPr/>
        </p:nvCxnSpPr>
        <p:spPr>
          <a:xfrm flipH="1" flipV="1">
            <a:off x="8747125" y="4098925"/>
            <a:ext cx="1453515" cy="677545"/>
          </a:xfrm>
          <a:prstGeom prst="straightConnector1">
            <a:avLst/>
          </a:prstGeom>
          <a:ln>
            <a:solidFill>
              <a:srgbClr val="2F5597"/>
            </a:solidFill>
            <a:tailEnd type="arrow"/>
          </a:ln>
        </p:spPr>
        <p:style>
          <a:lnRef idx="2">
            <a:schemeClr val="accent1"/>
          </a:lnRef>
          <a:fillRef idx="0">
            <a:srgbClr val="FFFFFF"/>
          </a:fillRef>
          <a:effectRef idx="0">
            <a:srgbClr val="FFFFFF"/>
          </a:effectRef>
          <a:fontRef idx="minor">
            <a:schemeClr val="tx1"/>
          </a:fontRef>
        </p:style>
      </p:cxnSp>
      <p:sp>
        <p:nvSpPr>
          <p:cNvPr id="16" name="文本框 15"/>
          <p:cNvSpPr txBox="1"/>
          <p:nvPr/>
        </p:nvSpPr>
        <p:spPr>
          <a:xfrm>
            <a:off x="9072880" y="3211195"/>
            <a:ext cx="591185" cy="43497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0.7</a:t>
            </a:r>
            <a:endParaRPr lang="en-US" altLang="zh-CN">
              <a:latin typeface="微软雅黑" panose="020B0503020204020204" charset="-122"/>
              <a:ea typeface="微软雅黑" panose="020B0503020204020204" charset="-122"/>
              <a:cs typeface="微软雅黑" panose="020B0503020204020204" charset="-122"/>
            </a:endParaRPr>
          </a:p>
        </p:txBody>
      </p:sp>
      <p:sp>
        <p:nvSpPr>
          <p:cNvPr id="17" name="文本框 16"/>
          <p:cNvSpPr txBox="1"/>
          <p:nvPr/>
        </p:nvSpPr>
        <p:spPr>
          <a:xfrm>
            <a:off x="9147175" y="3646170"/>
            <a:ext cx="591185" cy="43497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0.3</a:t>
            </a:r>
            <a:endParaRPr lang="en-US" altLang="zh-CN">
              <a:latin typeface="微软雅黑" panose="020B0503020204020204" charset="-122"/>
              <a:ea typeface="微软雅黑" panose="020B0503020204020204" charset="-122"/>
              <a:cs typeface="微软雅黑" panose="020B0503020204020204" charset="-122"/>
            </a:endParaRPr>
          </a:p>
        </p:txBody>
      </p:sp>
      <p:sp>
        <p:nvSpPr>
          <p:cNvPr id="19" name="文本框 18"/>
          <p:cNvSpPr txBox="1"/>
          <p:nvPr/>
        </p:nvSpPr>
        <p:spPr>
          <a:xfrm>
            <a:off x="9300845" y="4069080"/>
            <a:ext cx="591185" cy="43497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0.5</a:t>
            </a:r>
            <a:endParaRPr lang="en-US" altLang="zh-CN">
              <a:latin typeface="微软雅黑" panose="020B0503020204020204" charset="-122"/>
              <a:ea typeface="微软雅黑" panose="020B0503020204020204" charset="-122"/>
              <a:cs typeface="微软雅黑" panose="020B0503020204020204" charset="-122"/>
            </a:endParaRPr>
          </a:p>
        </p:txBody>
      </p:sp>
      <p:cxnSp>
        <p:nvCxnSpPr>
          <p:cNvPr id="20" name="直接箭头连接符 19"/>
          <p:cNvCxnSpPr/>
          <p:nvPr/>
        </p:nvCxnSpPr>
        <p:spPr>
          <a:xfrm flipH="1">
            <a:off x="8792845" y="3235325"/>
            <a:ext cx="1333500" cy="7620"/>
          </a:xfrm>
          <a:prstGeom prst="straightConnector1">
            <a:avLst/>
          </a:prstGeom>
          <a:ln>
            <a:solidFill>
              <a:schemeClr val="bg1">
                <a:lumMod val="75000"/>
              </a:schemeClr>
            </a:solidFill>
            <a:tailEnd type="arrow"/>
          </a:ln>
        </p:spPr>
        <p:style>
          <a:lnRef idx="2">
            <a:schemeClr val="accent1"/>
          </a:lnRef>
          <a:fillRef idx="0">
            <a:srgbClr val="FFFFFF"/>
          </a:fillRef>
          <a:effectRef idx="0">
            <a:srgbClr val="FFFFFF"/>
          </a:effectRef>
          <a:fontRef idx="minor">
            <a:schemeClr val="tx1"/>
          </a:fontRef>
        </p:style>
      </p:cxnSp>
      <p:cxnSp>
        <p:nvCxnSpPr>
          <p:cNvPr id="22" name="直接箭头连接符 21"/>
          <p:cNvCxnSpPr/>
          <p:nvPr/>
        </p:nvCxnSpPr>
        <p:spPr>
          <a:xfrm flipH="1">
            <a:off x="8775700" y="4691380"/>
            <a:ext cx="1333500" cy="7620"/>
          </a:xfrm>
          <a:prstGeom prst="straightConnector1">
            <a:avLst/>
          </a:prstGeom>
          <a:ln>
            <a:solidFill>
              <a:schemeClr val="bg1">
                <a:lumMod val="75000"/>
              </a:schemeClr>
            </a:solidFill>
            <a:tailEnd type="arrow"/>
          </a:ln>
        </p:spPr>
        <p:style>
          <a:lnRef idx="2">
            <a:schemeClr val="accent1"/>
          </a:lnRef>
          <a:fillRef idx="0">
            <a:srgbClr val="FFFFFF"/>
          </a:fillRef>
          <a:effectRef idx="0">
            <a:srgbClr val="FFFFFF"/>
          </a:effectRef>
          <a:fontRef idx="minor">
            <a:schemeClr val="tx1"/>
          </a:fontRef>
        </p:style>
      </p:cxnSp>
      <p:cxnSp>
        <p:nvCxnSpPr>
          <p:cNvPr id="25" name="直接箭头连接符 24"/>
          <p:cNvCxnSpPr/>
          <p:nvPr/>
        </p:nvCxnSpPr>
        <p:spPr>
          <a:xfrm flipH="1" flipV="1">
            <a:off x="8770620" y="3348990"/>
            <a:ext cx="1339215" cy="537210"/>
          </a:xfrm>
          <a:prstGeom prst="straightConnector1">
            <a:avLst/>
          </a:prstGeom>
          <a:ln>
            <a:solidFill>
              <a:schemeClr val="bg1">
                <a:lumMod val="75000"/>
              </a:schemeClr>
            </a:solidFill>
            <a:tailEnd type="arrow"/>
          </a:ln>
        </p:spPr>
        <p:style>
          <a:lnRef idx="2">
            <a:schemeClr val="accent1"/>
          </a:lnRef>
          <a:fillRef idx="0">
            <a:srgbClr val="FFFFFF"/>
          </a:fillRef>
          <a:effectRef idx="0">
            <a:srgbClr val="FFFFFF"/>
          </a:effectRef>
          <a:fontRef idx="minor">
            <a:schemeClr val="tx1"/>
          </a:fontRef>
        </p:style>
      </p:cxnSp>
      <p:cxnSp>
        <p:nvCxnSpPr>
          <p:cNvPr id="32" name="直接箭头连接符 31"/>
          <p:cNvCxnSpPr/>
          <p:nvPr/>
        </p:nvCxnSpPr>
        <p:spPr>
          <a:xfrm flipH="1" flipV="1">
            <a:off x="8763000" y="3416935"/>
            <a:ext cx="1379855" cy="1210945"/>
          </a:xfrm>
          <a:prstGeom prst="straightConnector1">
            <a:avLst/>
          </a:prstGeom>
          <a:ln>
            <a:solidFill>
              <a:schemeClr val="bg1">
                <a:lumMod val="75000"/>
              </a:schemeClr>
            </a:solidFill>
            <a:tailEnd type="arrow"/>
          </a:ln>
        </p:spPr>
        <p:style>
          <a:lnRef idx="2">
            <a:schemeClr val="accent1"/>
          </a:lnRef>
          <a:fillRef idx="0">
            <a:srgbClr val="FFFFFF"/>
          </a:fillRef>
          <a:effectRef idx="0">
            <a:srgbClr val="FFFFFF"/>
          </a:effectRef>
          <a:fontRef idx="minor">
            <a:schemeClr val="tx1"/>
          </a:fontRef>
        </p:style>
      </p:cxnSp>
      <p:cxnSp>
        <p:nvCxnSpPr>
          <p:cNvPr id="34" name="直接箭头连接符 33"/>
          <p:cNvCxnSpPr>
            <a:endCxn id="55" idx="7"/>
          </p:cNvCxnSpPr>
          <p:nvPr/>
        </p:nvCxnSpPr>
        <p:spPr>
          <a:xfrm flipH="1">
            <a:off x="8684895" y="3389630"/>
            <a:ext cx="1457960" cy="1120775"/>
          </a:xfrm>
          <a:prstGeom prst="straightConnector1">
            <a:avLst/>
          </a:prstGeom>
          <a:ln>
            <a:solidFill>
              <a:schemeClr val="bg1">
                <a:lumMod val="75000"/>
              </a:schemeClr>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55" idx="6"/>
          </p:cNvCxnSpPr>
          <p:nvPr/>
        </p:nvCxnSpPr>
        <p:spPr>
          <a:xfrm flipH="1">
            <a:off x="8742680" y="4027170"/>
            <a:ext cx="1457960" cy="614680"/>
          </a:xfrm>
          <a:prstGeom prst="straightConnector1">
            <a:avLst/>
          </a:prstGeom>
          <a:ln>
            <a:solidFill>
              <a:schemeClr val="bg1">
                <a:lumMod val="75000"/>
              </a:schemeClr>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76275" y="1246505"/>
            <a:ext cx="7215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zh-CN" altLang="en-US" sz="2000" b="1">
                <a:solidFill>
                  <a:srgbClr val="2F5597"/>
                </a:solidFill>
                <a:latin typeface="微软雅黑" panose="020B0503020204020204" charset="-122"/>
                <a:ea typeface="微软雅黑" panose="020B0503020204020204" charset="-122"/>
                <a:cs typeface="+mn-ea"/>
              </a:rPr>
              <a:t>大语言模型驱动的动态代理网络</a:t>
            </a:r>
            <a:r>
              <a:rPr lang="en-US" altLang="zh-CN" sz="2000" b="1">
                <a:solidFill>
                  <a:srgbClr val="2F5597"/>
                </a:solidFill>
                <a:latin typeface="微软雅黑" panose="020B0503020204020204" charset="-122"/>
                <a:ea typeface="微软雅黑" panose="020B0503020204020204" charset="-122"/>
                <a:cs typeface="+mn-ea"/>
              </a:rPr>
              <a:t> (DyLAN)</a:t>
            </a:r>
            <a:endParaRPr lang="en-US" altLang="zh-CN" sz="2000" b="1">
              <a:solidFill>
                <a:srgbClr val="2F5597"/>
              </a:solidFill>
              <a:latin typeface="微软雅黑" panose="020B0503020204020204" charset="-122"/>
              <a:ea typeface="微软雅黑" panose="020B0503020204020204" charset="-122"/>
              <a:cs typeface="+mn-ea"/>
            </a:endParaRPr>
          </a:p>
        </p:txBody>
      </p:sp>
      <p:sp>
        <p:nvSpPr>
          <p:cNvPr id="18" name="文本框 17"/>
          <p:cNvSpPr txBox="1"/>
          <p:nvPr>
            <p:custDataLst>
              <p:tags r:id="rId2"/>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方法</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4" name="组合 3"/>
          <p:cNvGrpSpPr/>
          <p:nvPr/>
        </p:nvGrpSpPr>
        <p:grpSpPr>
          <a:xfrm rot="0">
            <a:off x="676275" y="330200"/>
            <a:ext cx="10761345" cy="701040"/>
            <a:chOff x="1065" y="520"/>
            <a:chExt cx="16947" cy="1104"/>
          </a:xfrm>
        </p:grpSpPr>
        <p:cxnSp>
          <p:nvCxnSpPr>
            <p:cNvPr id="5" name="直接连接符 4"/>
            <p:cNvCxnSpPr/>
            <p:nvPr>
              <p:custDataLst>
                <p:tags r:id="rId3"/>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6" name="图形 40" descr="教室"/>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21" name="组合 20"/>
          <p:cNvGrpSpPr/>
          <p:nvPr/>
        </p:nvGrpSpPr>
        <p:grpSpPr>
          <a:xfrm>
            <a:off x="677545" y="1713865"/>
            <a:ext cx="4154805" cy="541655"/>
            <a:chOff x="1067" y="3627"/>
            <a:chExt cx="6543" cy="853"/>
          </a:xfrm>
        </p:grpSpPr>
        <p:sp>
          <p:nvSpPr>
            <p:cNvPr id="23" name="文本框 22"/>
            <p:cNvSpPr txBox="1"/>
            <p:nvPr>
              <p:custDataLst>
                <p:tags r:id="rId6"/>
              </p:custDataLst>
            </p:nvPr>
          </p:nvSpPr>
          <p:spPr>
            <a:xfrm>
              <a:off x="1577" y="3738"/>
              <a:ext cx="6033" cy="685"/>
            </a:xfrm>
            <a:prstGeom prst="rect">
              <a:avLst/>
            </a:prstGeom>
            <a:noFill/>
          </p:spPr>
          <p:txBody>
            <a:bodyPr wrap="none" bIns="71755" rtlCol="0" anchor="t">
              <a:spAutoFit/>
            </a:bodyPr>
            <a:p>
              <a:pPr indent="0" algn="l" fontAlgn="auto">
                <a:lnSpc>
                  <a:spcPct val="115000"/>
                </a:lnSpc>
                <a:spcAft>
                  <a:spcPts val="600"/>
                </a:spcAft>
              </a:pP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团队优化中的</a:t>
              </a: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Agent Selection</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算法</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4" name="文本框 23"/>
            <p:cNvSpPr txBox="1"/>
            <p:nvPr>
              <p:custDataLst>
                <p:tags r:id="rId7"/>
              </p:custDataLst>
            </p:nvPr>
          </p:nvSpPr>
          <p:spPr>
            <a:xfrm>
              <a:off x="1067" y="3627"/>
              <a:ext cx="430" cy="853"/>
            </a:xfrm>
            <a:prstGeom prst="rect">
              <a:avLst/>
            </a:prstGeom>
            <a:noFill/>
          </p:spPr>
          <p:txBody>
            <a:bodyPr wrap="none" bIns="71755" rtlCol="0" anchor="t">
              <a:spAutoFit/>
            </a:bodyPr>
            <a:p>
              <a:pPr indent="0" algn="l" fontAlgn="auto">
                <a:lnSpc>
                  <a:spcPct val="115000"/>
                </a:lnSpc>
                <a:spcAft>
                  <a:spcPts val="600"/>
                </a:spcAft>
              </a:pP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11" name="组合 10"/>
          <p:cNvGrpSpPr/>
          <p:nvPr/>
        </p:nvGrpSpPr>
        <p:grpSpPr>
          <a:xfrm>
            <a:off x="1804035" y="306705"/>
            <a:ext cx="9727565" cy="580390"/>
            <a:chOff x="2177" y="488"/>
            <a:chExt cx="15319" cy="914"/>
          </a:xfrm>
        </p:grpSpPr>
        <p:sp>
          <p:nvSpPr>
            <p:cNvPr id="12" name="矩形 11"/>
            <p:cNvSpPr/>
            <p:nvPr>
              <p:custDataLst>
                <p:tags r:id="rId8"/>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14" name="文本框 13"/>
            <p:cNvSpPr txBox="1"/>
            <p:nvPr>
              <p:custDataLst>
                <p:tags r:id="rId9"/>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sp>
        <p:nvSpPr>
          <p:cNvPr id="7" name="文本框 6"/>
          <p:cNvSpPr txBox="1"/>
          <p:nvPr>
            <p:custDataLst>
              <p:tags r:id="rId10"/>
            </p:custDataLst>
          </p:nvPr>
        </p:nvSpPr>
        <p:spPr>
          <a:xfrm>
            <a:off x="1223010" y="2219325"/>
            <a:ext cx="2520315"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Propagation</a:t>
            </a:r>
            <a:r>
              <a:rPr lang="zh-CN" altLang="en-US"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（传播）</a:t>
            </a:r>
            <a:endParaRPr lang="zh-CN" altLang="en-US"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custDataLst>
              <p:tags r:id="rId11"/>
            </p:custDataLst>
          </p:nvPr>
        </p:nvSpPr>
        <p:spPr>
          <a:xfrm>
            <a:off x="808355" y="2148840"/>
            <a:ext cx="514985" cy="541655"/>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chemeClr val="bg1">
                    <a:lumMod val="50000"/>
                  </a:schemeClr>
                </a:solidFill>
                <a:latin typeface="Impact" panose="020B0806030902050204" charset="0"/>
                <a:ea typeface="微软雅黑" panose="020B0503020204020204" charset="-122"/>
                <a:cs typeface="Impact" panose="020B0806030902050204" charset="0"/>
                <a:sym typeface="+mn-ea"/>
              </a:rPr>
              <a:t>1.1</a:t>
            </a:r>
            <a:r>
              <a:rPr lang="en-US" altLang="zh-CN" sz="2400" i="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custDataLst>
              <p:tags r:id="rId12"/>
            </p:custDataLst>
          </p:nvPr>
        </p:nvSpPr>
        <p:spPr>
          <a:xfrm>
            <a:off x="1204595" y="2620645"/>
            <a:ext cx="2546985"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Aggregation</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（聚合）</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custDataLst>
              <p:tags r:id="rId13"/>
            </p:custDataLst>
          </p:nvPr>
        </p:nvSpPr>
        <p:spPr>
          <a:xfrm>
            <a:off x="789940" y="2613025"/>
            <a:ext cx="455930" cy="471170"/>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1.2</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82" name="文本框 81"/>
          <p:cNvSpPr txBox="1"/>
          <p:nvPr/>
        </p:nvSpPr>
        <p:spPr>
          <a:xfrm>
            <a:off x="1214120" y="3106420"/>
            <a:ext cx="5162550" cy="829945"/>
          </a:xfrm>
          <a:prstGeom prst="rect">
            <a:avLst/>
          </a:prstGeom>
          <a:noFill/>
        </p:spPr>
        <p:txBody>
          <a:bodyPr wrap="none" bIns="71755" rtlCol="0" anchor="t">
            <a:spAutoFit/>
          </a:bodyPr>
          <a:p>
            <a:pPr marL="285750" indent="-285750" algn="l" fontAlgn="auto">
              <a:lnSpc>
                <a:spcPct val="115000"/>
              </a:lnSpc>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sym typeface="+mn-ea"/>
              </a:rPr>
              <a:t>先初始化最后一层的</a:t>
            </a:r>
            <a:r>
              <a:rPr lang="en-US" altLang="zh-CN">
                <a:latin typeface="微软雅黑" panose="020B0503020204020204" charset="-122"/>
                <a:ea typeface="微软雅黑" panose="020B0503020204020204" charset="-122"/>
                <a:cs typeface="微软雅黑" panose="020B0503020204020204" charset="-122"/>
                <a:sym typeface="+mn-ea"/>
              </a:rPr>
              <a:t>score</a:t>
            </a:r>
            <a:r>
              <a:rPr lang="zh-CN" altLang="en-US">
                <a:latin typeface="微软雅黑" panose="020B0503020204020204" charset="-122"/>
                <a:ea typeface="微软雅黑" panose="020B0503020204020204" charset="-122"/>
                <a:cs typeface="微软雅黑" panose="020B0503020204020204" charset="-122"/>
                <a:sym typeface="+mn-ea"/>
              </a:rPr>
              <a:t>，从后向前层层计算</a:t>
            </a:r>
            <a:endParaRPr lang="zh-CN" altLang="en-US">
              <a:latin typeface="微软雅黑" panose="020B0503020204020204" charset="-122"/>
              <a:ea typeface="微软雅黑" panose="020B0503020204020204" charset="-122"/>
              <a:cs typeface="微软雅黑" panose="020B0503020204020204" charset="-122"/>
              <a:sym typeface="+mn-ea"/>
            </a:endParaRPr>
          </a:p>
          <a:p>
            <a:pPr marL="285750" indent="-285750" algn="l" fontAlgn="auto">
              <a:lnSpc>
                <a:spcPct val="115000"/>
              </a:lnSpc>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sym typeface="+mn-ea"/>
              </a:rPr>
              <a:t>每一层的</a:t>
            </a:r>
            <a:r>
              <a:rPr lang="en-US" altLang="zh-CN">
                <a:latin typeface="微软雅黑" panose="020B0503020204020204" charset="-122"/>
                <a:ea typeface="微软雅黑" panose="020B0503020204020204" charset="-122"/>
                <a:cs typeface="微软雅黑" panose="020B0503020204020204" charset="-122"/>
                <a:sym typeface="+mn-ea"/>
              </a:rPr>
              <a:t>agent improtance score</a:t>
            </a:r>
            <a:r>
              <a:rPr lang="zh-CN" altLang="en-US">
                <a:latin typeface="微软雅黑" panose="020B0503020204020204" charset="-122"/>
                <a:ea typeface="微软雅黑" panose="020B0503020204020204" charset="-122"/>
                <a:cs typeface="微软雅黑" panose="020B0503020204020204" charset="-122"/>
                <a:sym typeface="+mn-ea"/>
              </a:rPr>
              <a:t>和为</a:t>
            </a:r>
            <a:r>
              <a:rPr lang="en-US" altLang="zh-CN">
                <a:latin typeface="微软雅黑" panose="020B0503020204020204" charset="-122"/>
                <a:ea typeface="微软雅黑" panose="020B0503020204020204" charset="-122"/>
                <a:cs typeface="微软雅黑" panose="020B0503020204020204" charset="-122"/>
                <a:sym typeface="+mn-ea"/>
              </a:rPr>
              <a:t>1</a:t>
            </a:r>
            <a:endParaRPr lang="en-US" altLang="zh-CN">
              <a:latin typeface="微软雅黑" panose="020B0503020204020204" charset="-122"/>
              <a:ea typeface="微软雅黑" panose="020B0503020204020204" charset="-122"/>
              <a:cs typeface="微软雅黑" panose="020B0503020204020204" charset="-122"/>
              <a:sym typeface="+mn-ea"/>
            </a:endParaRPr>
          </a:p>
        </p:txBody>
      </p:sp>
      <p:pic>
        <p:nvPicPr>
          <p:cNvPr id="36" name="图片 35"/>
          <p:cNvPicPr>
            <a:picLocks noChangeAspect="1"/>
          </p:cNvPicPr>
          <p:nvPr/>
        </p:nvPicPr>
        <p:blipFill>
          <a:blip r:embed="rId14"/>
          <a:stretch>
            <a:fillRect/>
          </a:stretch>
        </p:blipFill>
        <p:spPr>
          <a:xfrm>
            <a:off x="1377315" y="3993515"/>
            <a:ext cx="3678555" cy="2691765"/>
          </a:xfrm>
          <a:prstGeom prst="rect">
            <a:avLst/>
          </a:prstGeom>
        </p:spPr>
      </p:pic>
      <p:grpSp>
        <p:nvGrpSpPr>
          <p:cNvPr id="45" name="组合 44"/>
          <p:cNvGrpSpPr/>
          <p:nvPr/>
        </p:nvGrpSpPr>
        <p:grpSpPr>
          <a:xfrm>
            <a:off x="7436485" y="1431925"/>
            <a:ext cx="4500880" cy="2940050"/>
            <a:chOff x="11711" y="2255"/>
            <a:chExt cx="7088" cy="4630"/>
          </a:xfrm>
        </p:grpSpPr>
        <p:grpSp>
          <p:nvGrpSpPr>
            <p:cNvPr id="56" name="组合 55"/>
            <p:cNvGrpSpPr/>
            <p:nvPr/>
          </p:nvGrpSpPr>
          <p:grpSpPr>
            <a:xfrm>
              <a:off x="11828" y="3149"/>
              <a:ext cx="620" cy="2745"/>
              <a:chOff x="10494" y="5118"/>
              <a:chExt cx="620" cy="2745"/>
            </a:xfrm>
          </p:grpSpPr>
          <p:sp>
            <p:nvSpPr>
              <p:cNvPr id="53" name="椭圆 52"/>
              <p:cNvSpPr/>
              <p:nvPr/>
            </p:nvSpPr>
            <p:spPr>
              <a:xfrm>
                <a:off x="10494" y="5118"/>
                <a:ext cx="620" cy="585"/>
              </a:xfrm>
              <a:prstGeom prst="ellipse">
                <a:avLst/>
              </a:prstGeom>
              <a:solidFill>
                <a:schemeClr val="accent2">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54" name="椭圆 53"/>
              <p:cNvSpPr/>
              <p:nvPr/>
            </p:nvSpPr>
            <p:spPr>
              <a:xfrm>
                <a:off x="10494" y="6198"/>
                <a:ext cx="620" cy="585"/>
              </a:xfrm>
              <a:prstGeom prst="ellipse">
                <a:avLst/>
              </a:prstGeom>
              <a:solidFill>
                <a:schemeClr val="tx2">
                  <a:lumMod val="25000"/>
                  <a:lumOff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55" name="椭圆 54"/>
              <p:cNvSpPr/>
              <p:nvPr/>
            </p:nvSpPr>
            <p:spPr>
              <a:xfrm>
                <a:off x="10494" y="7279"/>
                <a:ext cx="620" cy="585"/>
              </a:xfrm>
              <a:prstGeom prst="ellipse">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grpSp>
          <p:nvGrpSpPr>
            <p:cNvPr id="57" name="组合 56"/>
            <p:cNvGrpSpPr/>
            <p:nvPr/>
          </p:nvGrpSpPr>
          <p:grpSpPr>
            <a:xfrm>
              <a:off x="14653" y="3155"/>
              <a:ext cx="620" cy="2745"/>
              <a:chOff x="10494" y="5118"/>
              <a:chExt cx="620" cy="2745"/>
            </a:xfrm>
          </p:grpSpPr>
          <p:sp>
            <p:nvSpPr>
              <p:cNvPr id="58" name="椭圆 57"/>
              <p:cNvSpPr/>
              <p:nvPr/>
            </p:nvSpPr>
            <p:spPr>
              <a:xfrm>
                <a:off x="10494" y="5118"/>
                <a:ext cx="620" cy="585"/>
              </a:xfrm>
              <a:prstGeom prst="ellipse">
                <a:avLst/>
              </a:prstGeom>
              <a:solidFill>
                <a:schemeClr val="accent2">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59" name="椭圆 58"/>
              <p:cNvSpPr/>
              <p:nvPr/>
            </p:nvSpPr>
            <p:spPr>
              <a:xfrm>
                <a:off x="10494" y="6198"/>
                <a:ext cx="620" cy="585"/>
              </a:xfrm>
              <a:prstGeom prst="ellipse">
                <a:avLst/>
              </a:prstGeom>
              <a:solidFill>
                <a:schemeClr val="tx2">
                  <a:lumMod val="25000"/>
                  <a:lumOff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60" name="椭圆 59"/>
              <p:cNvSpPr/>
              <p:nvPr/>
            </p:nvSpPr>
            <p:spPr>
              <a:xfrm>
                <a:off x="10494" y="7279"/>
                <a:ext cx="620" cy="585"/>
              </a:xfrm>
              <a:prstGeom prst="ellipse">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sp>
          <p:nvSpPr>
            <p:cNvPr id="64" name="文本框 63"/>
            <p:cNvSpPr txBox="1"/>
            <p:nvPr/>
          </p:nvSpPr>
          <p:spPr>
            <a:xfrm>
              <a:off x="11711" y="2277"/>
              <a:ext cx="1037"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t=3</a:t>
              </a:r>
              <a:endParaRPr lang="en-US" altLang="zh-CN">
                <a:latin typeface="微软雅黑" panose="020B0503020204020204" charset="-122"/>
                <a:ea typeface="微软雅黑" panose="020B0503020204020204" charset="-122"/>
                <a:cs typeface="微软雅黑" panose="020B0503020204020204" charset="-122"/>
              </a:endParaRPr>
            </a:p>
          </p:txBody>
        </p:sp>
        <p:sp>
          <p:nvSpPr>
            <p:cNvPr id="65" name="文本框 64"/>
            <p:cNvSpPr txBox="1"/>
            <p:nvPr/>
          </p:nvSpPr>
          <p:spPr>
            <a:xfrm>
              <a:off x="14498" y="2255"/>
              <a:ext cx="1037"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t=4</a:t>
              </a:r>
              <a:endParaRPr lang="en-US" altLang="zh-CN">
                <a:latin typeface="微软雅黑" panose="020B0503020204020204" charset="-122"/>
                <a:ea typeface="微软雅黑" panose="020B0503020204020204" charset="-122"/>
                <a:cs typeface="微软雅黑" panose="020B0503020204020204" charset="-122"/>
              </a:endParaRPr>
            </a:p>
          </p:txBody>
        </p:sp>
        <p:sp>
          <p:nvSpPr>
            <p:cNvPr id="70" name="椭圆 69"/>
            <p:cNvSpPr/>
            <p:nvPr/>
          </p:nvSpPr>
          <p:spPr>
            <a:xfrm>
              <a:off x="11828" y="6301"/>
              <a:ext cx="620" cy="585"/>
            </a:xfrm>
            <a:prstGeom prst="ellipse">
              <a:avLst/>
            </a:prstGeom>
            <a:solidFill>
              <a:srgbClr val="E6724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71" name="椭圆 70"/>
            <p:cNvSpPr/>
            <p:nvPr/>
          </p:nvSpPr>
          <p:spPr>
            <a:xfrm>
              <a:off x="14653" y="6301"/>
              <a:ext cx="620" cy="585"/>
            </a:xfrm>
            <a:prstGeom prst="ellipse">
              <a:avLst/>
            </a:prstGeom>
            <a:solidFill>
              <a:srgbClr val="E6724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cxnSp>
          <p:nvCxnSpPr>
            <p:cNvPr id="10" name="直接箭头连接符 9"/>
            <p:cNvCxnSpPr/>
            <p:nvPr/>
          </p:nvCxnSpPr>
          <p:spPr>
            <a:xfrm flipH="1">
              <a:off x="12357" y="3448"/>
              <a:ext cx="2296" cy="867"/>
            </a:xfrm>
            <a:prstGeom prst="straightConnector1">
              <a:avLst/>
            </a:prstGeom>
            <a:ln>
              <a:solidFill>
                <a:srgbClr val="2F5597"/>
              </a:solidFill>
              <a:tailEnd type="arrow"/>
            </a:ln>
          </p:spPr>
          <p:style>
            <a:lnRef idx="2">
              <a:schemeClr val="accent1"/>
            </a:lnRef>
            <a:fillRef idx="0">
              <a:srgbClr val="FFFFFF"/>
            </a:fillRef>
            <a:effectRef idx="0">
              <a:srgbClr val="FFFFFF"/>
            </a:effectRef>
            <a:fontRef idx="minor">
              <a:schemeClr val="tx1"/>
            </a:fontRef>
          </p:style>
        </p:cxnSp>
        <p:cxnSp>
          <p:nvCxnSpPr>
            <p:cNvPr id="13" name="直接箭头连接符 12"/>
            <p:cNvCxnSpPr/>
            <p:nvPr/>
          </p:nvCxnSpPr>
          <p:spPr>
            <a:xfrm flipH="1" flipV="1">
              <a:off x="12448" y="4522"/>
              <a:ext cx="2205" cy="6"/>
            </a:xfrm>
            <a:prstGeom prst="straightConnector1">
              <a:avLst/>
            </a:prstGeom>
            <a:ln>
              <a:solidFill>
                <a:srgbClr val="2F5597"/>
              </a:solidFill>
              <a:tailEnd type="arrow"/>
            </a:ln>
          </p:spPr>
          <p:style>
            <a:lnRef idx="2">
              <a:schemeClr val="accent1"/>
            </a:lnRef>
            <a:fillRef idx="0">
              <a:srgbClr val="FFFFFF"/>
            </a:fillRef>
            <a:effectRef idx="0">
              <a:srgbClr val="FFFFFF"/>
            </a:effectRef>
            <a:fontRef idx="minor">
              <a:schemeClr val="tx1"/>
            </a:fontRef>
          </p:style>
        </p:cxnSp>
        <p:cxnSp>
          <p:nvCxnSpPr>
            <p:cNvPr id="15" name="直接箭头连接符 14"/>
            <p:cNvCxnSpPr/>
            <p:nvPr/>
          </p:nvCxnSpPr>
          <p:spPr>
            <a:xfrm flipH="1" flipV="1">
              <a:off x="12455" y="4748"/>
              <a:ext cx="2289" cy="1067"/>
            </a:xfrm>
            <a:prstGeom prst="straightConnector1">
              <a:avLst/>
            </a:prstGeom>
            <a:ln>
              <a:solidFill>
                <a:srgbClr val="2F5597"/>
              </a:solidFill>
              <a:tailEnd type="arrow"/>
            </a:ln>
          </p:spPr>
          <p:style>
            <a:lnRef idx="2">
              <a:schemeClr val="accent1"/>
            </a:lnRef>
            <a:fillRef idx="0">
              <a:srgbClr val="FFFFFF"/>
            </a:fillRef>
            <a:effectRef idx="0">
              <a:srgbClr val="FFFFFF"/>
            </a:effectRef>
            <a:fontRef idx="minor">
              <a:schemeClr val="tx1"/>
            </a:fontRef>
          </p:style>
        </p:cxnSp>
        <p:sp>
          <p:nvSpPr>
            <p:cNvPr id="16" name="文本框 15"/>
            <p:cNvSpPr txBox="1"/>
            <p:nvPr/>
          </p:nvSpPr>
          <p:spPr>
            <a:xfrm>
              <a:off x="12968" y="3350"/>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0.7</a:t>
              </a:r>
              <a:endParaRPr lang="en-US" altLang="zh-CN">
                <a:latin typeface="微软雅黑" panose="020B0503020204020204" charset="-122"/>
                <a:ea typeface="微软雅黑" panose="020B0503020204020204" charset="-122"/>
                <a:cs typeface="微软雅黑" panose="020B0503020204020204" charset="-122"/>
              </a:endParaRPr>
            </a:p>
          </p:txBody>
        </p:sp>
        <p:sp>
          <p:nvSpPr>
            <p:cNvPr id="17" name="文本框 16"/>
            <p:cNvSpPr txBox="1"/>
            <p:nvPr/>
          </p:nvSpPr>
          <p:spPr>
            <a:xfrm>
              <a:off x="13085" y="4035"/>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0.3</a:t>
              </a:r>
              <a:endParaRPr lang="en-US" altLang="zh-CN">
                <a:latin typeface="微软雅黑" panose="020B0503020204020204" charset="-122"/>
                <a:ea typeface="微软雅黑" panose="020B0503020204020204" charset="-122"/>
                <a:cs typeface="微软雅黑" panose="020B0503020204020204" charset="-122"/>
              </a:endParaRPr>
            </a:p>
          </p:txBody>
        </p:sp>
        <p:sp>
          <p:nvSpPr>
            <p:cNvPr id="19" name="文本框 18"/>
            <p:cNvSpPr txBox="1"/>
            <p:nvPr/>
          </p:nvSpPr>
          <p:spPr>
            <a:xfrm>
              <a:off x="13327" y="4701"/>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0.5</a:t>
              </a:r>
              <a:endParaRPr lang="en-US" altLang="zh-CN">
                <a:latin typeface="微软雅黑" panose="020B0503020204020204" charset="-122"/>
                <a:ea typeface="微软雅黑" panose="020B0503020204020204" charset="-122"/>
                <a:cs typeface="微软雅黑" panose="020B0503020204020204" charset="-122"/>
              </a:endParaRPr>
            </a:p>
          </p:txBody>
        </p:sp>
        <p:cxnSp>
          <p:nvCxnSpPr>
            <p:cNvPr id="20" name="直接箭头连接符 19"/>
            <p:cNvCxnSpPr/>
            <p:nvPr/>
          </p:nvCxnSpPr>
          <p:spPr>
            <a:xfrm flipH="1">
              <a:off x="12527" y="3388"/>
              <a:ext cx="2100" cy="12"/>
            </a:xfrm>
            <a:prstGeom prst="straightConnector1">
              <a:avLst/>
            </a:prstGeom>
            <a:ln>
              <a:solidFill>
                <a:schemeClr val="bg1">
                  <a:lumMod val="75000"/>
                </a:schemeClr>
              </a:solidFill>
              <a:tailEnd type="arrow"/>
            </a:ln>
          </p:spPr>
          <p:style>
            <a:lnRef idx="2">
              <a:schemeClr val="accent1"/>
            </a:lnRef>
            <a:fillRef idx="0">
              <a:srgbClr val="FFFFFF"/>
            </a:fillRef>
            <a:effectRef idx="0">
              <a:srgbClr val="FFFFFF"/>
            </a:effectRef>
            <a:fontRef idx="minor">
              <a:schemeClr val="tx1"/>
            </a:fontRef>
          </p:style>
        </p:cxnSp>
        <p:cxnSp>
          <p:nvCxnSpPr>
            <p:cNvPr id="22" name="直接箭头连接符 21"/>
            <p:cNvCxnSpPr/>
            <p:nvPr/>
          </p:nvCxnSpPr>
          <p:spPr>
            <a:xfrm flipH="1">
              <a:off x="12500" y="5681"/>
              <a:ext cx="2100" cy="12"/>
            </a:xfrm>
            <a:prstGeom prst="straightConnector1">
              <a:avLst/>
            </a:prstGeom>
            <a:ln>
              <a:solidFill>
                <a:schemeClr val="bg1">
                  <a:lumMod val="75000"/>
                </a:schemeClr>
              </a:solidFill>
              <a:tailEnd type="arrow"/>
            </a:ln>
          </p:spPr>
          <p:style>
            <a:lnRef idx="2">
              <a:schemeClr val="accent1"/>
            </a:lnRef>
            <a:fillRef idx="0">
              <a:srgbClr val="FFFFFF"/>
            </a:fillRef>
            <a:effectRef idx="0">
              <a:srgbClr val="FFFFFF"/>
            </a:effectRef>
            <a:fontRef idx="minor">
              <a:schemeClr val="tx1"/>
            </a:fontRef>
          </p:style>
        </p:cxnSp>
        <p:cxnSp>
          <p:nvCxnSpPr>
            <p:cNvPr id="25" name="直接箭头连接符 24"/>
            <p:cNvCxnSpPr/>
            <p:nvPr/>
          </p:nvCxnSpPr>
          <p:spPr>
            <a:xfrm flipH="1" flipV="1">
              <a:off x="12492" y="3567"/>
              <a:ext cx="2109" cy="846"/>
            </a:xfrm>
            <a:prstGeom prst="straightConnector1">
              <a:avLst/>
            </a:prstGeom>
            <a:ln>
              <a:solidFill>
                <a:schemeClr val="bg1">
                  <a:lumMod val="75000"/>
                </a:schemeClr>
              </a:solidFill>
              <a:tailEnd type="arrow"/>
            </a:ln>
          </p:spPr>
          <p:style>
            <a:lnRef idx="2">
              <a:schemeClr val="accent1"/>
            </a:lnRef>
            <a:fillRef idx="0">
              <a:srgbClr val="FFFFFF"/>
            </a:fillRef>
            <a:effectRef idx="0">
              <a:srgbClr val="FFFFFF"/>
            </a:effectRef>
            <a:fontRef idx="minor">
              <a:schemeClr val="tx1"/>
            </a:fontRef>
          </p:style>
        </p:cxnSp>
        <p:cxnSp>
          <p:nvCxnSpPr>
            <p:cNvPr id="32" name="直接箭头连接符 31"/>
            <p:cNvCxnSpPr/>
            <p:nvPr/>
          </p:nvCxnSpPr>
          <p:spPr>
            <a:xfrm flipH="1" flipV="1">
              <a:off x="12480" y="3674"/>
              <a:ext cx="2173" cy="1907"/>
            </a:xfrm>
            <a:prstGeom prst="straightConnector1">
              <a:avLst/>
            </a:prstGeom>
            <a:ln>
              <a:solidFill>
                <a:schemeClr val="bg1">
                  <a:lumMod val="75000"/>
                </a:schemeClr>
              </a:solidFill>
              <a:tailEnd type="arrow"/>
            </a:ln>
          </p:spPr>
          <p:style>
            <a:lnRef idx="2">
              <a:schemeClr val="accent1"/>
            </a:lnRef>
            <a:fillRef idx="0">
              <a:srgbClr val="FFFFFF"/>
            </a:fillRef>
            <a:effectRef idx="0">
              <a:srgbClr val="FFFFFF"/>
            </a:effectRef>
            <a:fontRef idx="minor">
              <a:schemeClr val="tx1"/>
            </a:fontRef>
          </p:style>
        </p:cxnSp>
        <p:cxnSp>
          <p:nvCxnSpPr>
            <p:cNvPr id="34" name="直接箭头连接符 33"/>
            <p:cNvCxnSpPr/>
            <p:nvPr/>
          </p:nvCxnSpPr>
          <p:spPr>
            <a:xfrm flipH="1">
              <a:off x="12357" y="3631"/>
              <a:ext cx="2296" cy="1765"/>
            </a:xfrm>
            <a:prstGeom prst="straightConnector1">
              <a:avLst/>
            </a:prstGeom>
            <a:ln>
              <a:solidFill>
                <a:schemeClr val="bg1">
                  <a:lumMod val="75000"/>
                </a:schemeClr>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p:nvPr/>
          </p:nvCxnSpPr>
          <p:spPr>
            <a:xfrm flipH="1">
              <a:off x="12448" y="4635"/>
              <a:ext cx="2296" cy="968"/>
            </a:xfrm>
            <a:prstGeom prst="straightConnector1">
              <a:avLst/>
            </a:prstGeom>
            <a:ln>
              <a:solidFill>
                <a:schemeClr val="bg1">
                  <a:lumMod val="75000"/>
                </a:schemeClr>
              </a:solidFill>
              <a:tailEnd type="arrow"/>
            </a:ln>
          </p:spPr>
          <p:style>
            <a:lnRef idx="2">
              <a:schemeClr val="accent1"/>
            </a:lnRef>
            <a:fillRef idx="0">
              <a:srgbClr val="FFFFFF"/>
            </a:fillRef>
            <a:effectRef idx="0">
              <a:srgbClr val="FFFFFF"/>
            </a:effectRef>
            <a:fontRef idx="minor">
              <a:schemeClr val="tx1"/>
            </a:fontRef>
          </p:style>
        </p:cxnSp>
        <p:sp>
          <p:nvSpPr>
            <p:cNvPr id="37" name="文本框 36"/>
            <p:cNvSpPr txBox="1"/>
            <p:nvPr/>
          </p:nvSpPr>
          <p:spPr>
            <a:xfrm>
              <a:off x="15535" y="2630"/>
              <a:ext cx="3264" cy="519"/>
            </a:xfrm>
            <a:prstGeom prst="rect">
              <a:avLst/>
            </a:prstGeom>
            <a:noFill/>
          </p:spPr>
          <p:txBody>
            <a:bodyPr wrap="square" bIns="71755" rtlCol="0" anchor="t">
              <a:spAutoFit/>
            </a:bodyPr>
            <a:p>
              <a:pPr indent="0" fontAlgn="auto">
                <a:lnSpc>
                  <a:spcPct val="115000"/>
                </a:lnSpc>
                <a:spcAft>
                  <a:spcPts val="600"/>
                </a:spcAft>
              </a:pPr>
              <a:r>
                <a:rPr lang="en-US" altLang="zh-CN" sz="1200" b="1">
                  <a:solidFill>
                    <a:srgbClr val="2F5597"/>
                  </a:solidFill>
                  <a:latin typeface="微软雅黑" panose="020B0503020204020204" charset="-122"/>
                  <a:ea typeface="微软雅黑" panose="020B0503020204020204" charset="-122"/>
                  <a:cs typeface="微软雅黑" panose="020B0503020204020204" charset="-122"/>
                </a:rPr>
                <a:t>Agent importance score</a:t>
              </a:r>
              <a:endParaRPr lang="en-US" altLang="zh-CN" sz="1200" b="1">
                <a:solidFill>
                  <a:srgbClr val="2F5597"/>
                </a:solidFill>
                <a:latin typeface="微软雅黑" panose="020B0503020204020204" charset="-122"/>
                <a:ea typeface="微软雅黑" panose="020B0503020204020204" charset="-122"/>
                <a:cs typeface="微软雅黑" panose="020B0503020204020204" charset="-122"/>
              </a:endParaRPr>
            </a:p>
          </p:txBody>
        </p:sp>
        <p:sp>
          <p:nvSpPr>
            <p:cNvPr id="39" name="文本框 38"/>
            <p:cNvSpPr txBox="1"/>
            <p:nvPr/>
          </p:nvSpPr>
          <p:spPr>
            <a:xfrm>
              <a:off x="15923" y="3155"/>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0.5</a:t>
              </a:r>
              <a:endParaRPr lang="en-US" altLang="zh-CN">
                <a:latin typeface="微软雅黑" panose="020B0503020204020204" charset="-122"/>
                <a:ea typeface="微软雅黑" panose="020B0503020204020204" charset="-122"/>
                <a:cs typeface="微软雅黑" panose="020B0503020204020204" charset="-122"/>
              </a:endParaRPr>
            </a:p>
          </p:txBody>
        </p:sp>
        <p:sp>
          <p:nvSpPr>
            <p:cNvPr id="40" name="文本框 39"/>
            <p:cNvSpPr txBox="1"/>
            <p:nvPr/>
          </p:nvSpPr>
          <p:spPr>
            <a:xfrm>
              <a:off x="15910" y="4311"/>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0.2</a:t>
              </a:r>
              <a:endParaRPr lang="en-US" altLang="zh-CN">
                <a:latin typeface="微软雅黑" panose="020B0503020204020204" charset="-122"/>
                <a:ea typeface="微软雅黑" panose="020B0503020204020204" charset="-122"/>
                <a:cs typeface="微软雅黑" panose="020B0503020204020204" charset="-122"/>
              </a:endParaRPr>
            </a:p>
          </p:txBody>
        </p:sp>
        <p:sp>
          <p:nvSpPr>
            <p:cNvPr id="41" name="文本框 40"/>
            <p:cNvSpPr txBox="1"/>
            <p:nvPr/>
          </p:nvSpPr>
          <p:spPr>
            <a:xfrm>
              <a:off x="15911" y="5310"/>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0.3</a:t>
              </a:r>
              <a:endParaRPr lang="en-US" altLang="zh-CN">
                <a:latin typeface="微软雅黑" panose="020B0503020204020204" charset="-122"/>
                <a:ea typeface="微软雅黑" panose="020B0503020204020204" charset="-122"/>
                <a:cs typeface="微软雅黑" panose="020B0503020204020204" charset="-122"/>
              </a:endParaRPr>
            </a:p>
          </p:txBody>
        </p:sp>
      </p:grpSp>
      <p:sp>
        <p:nvSpPr>
          <p:cNvPr id="43" name="椭圆 42"/>
          <p:cNvSpPr/>
          <p:nvPr/>
        </p:nvSpPr>
        <p:spPr>
          <a:xfrm>
            <a:off x="6991350" y="5892800"/>
            <a:ext cx="393700" cy="371475"/>
          </a:xfrm>
          <a:prstGeom prst="ellipse">
            <a:avLst/>
          </a:prstGeom>
          <a:solidFill>
            <a:schemeClr val="tx2">
              <a:lumMod val="25000"/>
              <a:lumOff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44" name="文本框 43"/>
          <p:cNvSpPr txBox="1"/>
          <p:nvPr/>
        </p:nvSpPr>
        <p:spPr>
          <a:xfrm>
            <a:off x="7467600" y="5892800"/>
            <a:ext cx="4391025" cy="43497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score(t=3)=0.7*0.5+0.3*0.2+0.5*0.3</a:t>
            </a:r>
            <a:endParaRPr lang="en-US" altLang="zh-CN">
              <a:latin typeface="微软雅黑" panose="020B0503020204020204" charset="-122"/>
              <a:ea typeface="微软雅黑" panose="020B0503020204020204" charset="-122"/>
              <a:cs typeface="微软雅黑" panose="020B0503020204020204" charset="-122"/>
            </a:endParaRPr>
          </a:p>
        </p:txBody>
      </p:sp>
      <p:pic>
        <p:nvPicPr>
          <p:cNvPr id="46" name="图片 45"/>
          <p:cNvPicPr>
            <a:picLocks noChangeAspect="1"/>
          </p:cNvPicPr>
          <p:nvPr/>
        </p:nvPicPr>
        <p:blipFill>
          <a:blip r:embed="rId15"/>
          <a:stretch>
            <a:fillRect/>
          </a:stretch>
        </p:blipFill>
        <p:spPr>
          <a:xfrm>
            <a:off x="6906895" y="4631055"/>
            <a:ext cx="4472940" cy="919480"/>
          </a:xfrm>
          <a:prstGeom prst="rect">
            <a:avLst/>
          </a:prstGeom>
        </p:spPr>
      </p:pic>
      <p:sp>
        <p:nvSpPr>
          <p:cNvPr id="48" name="文本框 47"/>
          <p:cNvSpPr txBox="1"/>
          <p:nvPr/>
        </p:nvSpPr>
        <p:spPr>
          <a:xfrm>
            <a:off x="10121265" y="3986530"/>
            <a:ext cx="631190" cy="43497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a:t>
            </a:r>
            <a:endParaRPr lang="en-US" altLang="zh-CN">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76275" y="1246505"/>
            <a:ext cx="7215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zh-CN" altLang="en-US" sz="2000" b="1">
                <a:solidFill>
                  <a:srgbClr val="2F5597"/>
                </a:solidFill>
                <a:latin typeface="微软雅黑" panose="020B0503020204020204" charset="-122"/>
                <a:ea typeface="微软雅黑" panose="020B0503020204020204" charset="-122"/>
                <a:cs typeface="+mn-ea"/>
              </a:rPr>
              <a:t>大语言模型驱动的动态代理网络</a:t>
            </a:r>
            <a:r>
              <a:rPr lang="en-US" altLang="zh-CN" sz="2000" b="1">
                <a:solidFill>
                  <a:srgbClr val="2F5597"/>
                </a:solidFill>
                <a:latin typeface="微软雅黑" panose="020B0503020204020204" charset="-122"/>
                <a:ea typeface="微软雅黑" panose="020B0503020204020204" charset="-122"/>
                <a:cs typeface="+mn-ea"/>
              </a:rPr>
              <a:t> (DyLAN)</a:t>
            </a:r>
            <a:endParaRPr lang="en-US" altLang="zh-CN" sz="2000" b="1">
              <a:solidFill>
                <a:srgbClr val="2F5597"/>
              </a:solidFill>
              <a:latin typeface="微软雅黑" panose="020B0503020204020204" charset="-122"/>
              <a:ea typeface="微软雅黑" panose="020B0503020204020204" charset="-122"/>
              <a:cs typeface="+mn-ea"/>
            </a:endParaRPr>
          </a:p>
        </p:txBody>
      </p:sp>
      <p:sp>
        <p:nvSpPr>
          <p:cNvPr id="18" name="文本框 17"/>
          <p:cNvSpPr txBox="1"/>
          <p:nvPr>
            <p:custDataLst>
              <p:tags r:id="rId2"/>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方法</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4" name="组合 3"/>
          <p:cNvGrpSpPr/>
          <p:nvPr/>
        </p:nvGrpSpPr>
        <p:grpSpPr>
          <a:xfrm rot="0">
            <a:off x="676275" y="330200"/>
            <a:ext cx="10761345" cy="701040"/>
            <a:chOff x="1065" y="520"/>
            <a:chExt cx="16947" cy="1104"/>
          </a:xfrm>
        </p:grpSpPr>
        <p:cxnSp>
          <p:nvCxnSpPr>
            <p:cNvPr id="5" name="直接连接符 4"/>
            <p:cNvCxnSpPr/>
            <p:nvPr>
              <p:custDataLst>
                <p:tags r:id="rId3"/>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6" name="图形 40" descr="教室"/>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21" name="组合 20"/>
          <p:cNvGrpSpPr/>
          <p:nvPr/>
        </p:nvGrpSpPr>
        <p:grpSpPr>
          <a:xfrm>
            <a:off x="677545" y="1713865"/>
            <a:ext cx="4154805" cy="541655"/>
            <a:chOff x="1067" y="3627"/>
            <a:chExt cx="6543" cy="853"/>
          </a:xfrm>
        </p:grpSpPr>
        <p:sp>
          <p:nvSpPr>
            <p:cNvPr id="23" name="文本框 22"/>
            <p:cNvSpPr txBox="1"/>
            <p:nvPr>
              <p:custDataLst>
                <p:tags r:id="rId6"/>
              </p:custDataLst>
            </p:nvPr>
          </p:nvSpPr>
          <p:spPr>
            <a:xfrm>
              <a:off x="1577" y="3738"/>
              <a:ext cx="6033" cy="685"/>
            </a:xfrm>
            <a:prstGeom prst="rect">
              <a:avLst/>
            </a:prstGeom>
            <a:noFill/>
          </p:spPr>
          <p:txBody>
            <a:bodyPr wrap="none" bIns="71755" rtlCol="0" anchor="t">
              <a:spAutoFit/>
            </a:bodyPr>
            <a:p>
              <a:pPr indent="0" algn="l" fontAlgn="auto">
                <a:lnSpc>
                  <a:spcPct val="115000"/>
                </a:lnSpc>
                <a:spcAft>
                  <a:spcPts val="600"/>
                </a:spcAft>
              </a:pP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团队优化中的</a:t>
              </a: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Agent Selection</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算法</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4" name="文本框 23"/>
            <p:cNvSpPr txBox="1"/>
            <p:nvPr>
              <p:custDataLst>
                <p:tags r:id="rId7"/>
              </p:custDataLst>
            </p:nvPr>
          </p:nvSpPr>
          <p:spPr>
            <a:xfrm>
              <a:off x="1067" y="3627"/>
              <a:ext cx="430" cy="853"/>
            </a:xfrm>
            <a:prstGeom prst="rect">
              <a:avLst/>
            </a:prstGeom>
            <a:noFill/>
          </p:spPr>
          <p:txBody>
            <a:bodyPr wrap="none" bIns="71755" rtlCol="0" anchor="t">
              <a:spAutoFit/>
            </a:bodyPr>
            <a:p>
              <a:pPr indent="0" algn="l" fontAlgn="auto">
                <a:lnSpc>
                  <a:spcPct val="115000"/>
                </a:lnSpc>
                <a:spcAft>
                  <a:spcPts val="600"/>
                </a:spcAft>
              </a:pP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11" name="组合 10"/>
          <p:cNvGrpSpPr/>
          <p:nvPr/>
        </p:nvGrpSpPr>
        <p:grpSpPr>
          <a:xfrm>
            <a:off x="1804035" y="306705"/>
            <a:ext cx="9727565" cy="580390"/>
            <a:chOff x="2177" y="488"/>
            <a:chExt cx="15319" cy="914"/>
          </a:xfrm>
        </p:grpSpPr>
        <p:sp>
          <p:nvSpPr>
            <p:cNvPr id="12" name="矩形 11"/>
            <p:cNvSpPr/>
            <p:nvPr>
              <p:custDataLst>
                <p:tags r:id="rId8"/>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14" name="文本框 13"/>
            <p:cNvSpPr txBox="1"/>
            <p:nvPr>
              <p:custDataLst>
                <p:tags r:id="rId9"/>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sp>
        <p:nvSpPr>
          <p:cNvPr id="7" name="文本框 6"/>
          <p:cNvSpPr txBox="1"/>
          <p:nvPr>
            <p:custDataLst>
              <p:tags r:id="rId10"/>
            </p:custDataLst>
          </p:nvPr>
        </p:nvSpPr>
        <p:spPr>
          <a:xfrm>
            <a:off x="1223010" y="2219325"/>
            <a:ext cx="2520315"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Propagation</a:t>
            </a:r>
            <a:r>
              <a:rPr lang="zh-CN" altLang="en-US"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（传播）</a:t>
            </a:r>
            <a:endParaRPr lang="zh-CN" altLang="en-US"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custDataLst>
              <p:tags r:id="rId11"/>
            </p:custDataLst>
          </p:nvPr>
        </p:nvSpPr>
        <p:spPr>
          <a:xfrm>
            <a:off x="808355" y="2148840"/>
            <a:ext cx="514985" cy="541655"/>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chemeClr val="bg1">
                    <a:lumMod val="50000"/>
                  </a:schemeClr>
                </a:solidFill>
                <a:latin typeface="Impact" panose="020B0806030902050204" charset="0"/>
                <a:ea typeface="微软雅黑" panose="020B0503020204020204" charset="-122"/>
                <a:cs typeface="Impact" panose="020B0806030902050204" charset="0"/>
                <a:sym typeface="+mn-ea"/>
              </a:rPr>
              <a:t>1.1</a:t>
            </a:r>
            <a:r>
              <a:rPr lang="en-US" altLang="zh-CN" sz="2400" i="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custDataLst>
              <p:tags r:id="rId12"/>
            </p:custDataLst>
          </p:nvPr>
        </p:nvSpPr>
        <p:spPr>
          <a:xfrm>
            <a:off x="1204595" y="2620645"/>
            <a:ext cx="2546985"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Aggregation</a:t>
            </a:r>
            <a:r>
              <a:rPr lang="zh-CN" altLang="en-US"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（聚合）</a:t>
            </a:r>
            <a:endParaRPr lang="zh-CN" altLang="en-US"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custDataLst>
              <p:tags r:id="rId13"/>
            </p:custDataLst>
          </p:nvPr>
        </p:nvSpPr>
        <p:spPr>
          <a:xfrm>
            <a:off x="789940" y="2613025"/>
            <a:ext cx="455930" cy="471170"/>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chemeClr val="bg1">
                    <a:lumMod val="50000"/>
                  </a:schemeClr>
                </a:solidFill>
                <a:latin typeface="Impact" panose="020B0806030902050204" charset="0"/>
                <a:ea typeface="微软雅黑" panose="020B0503020204020204" charset="-122"/>
                <a:cs typeface="Impact" panose="020B0806030902050204" charset="0"/>
                <a:sym typeface="+mn-ea"/>
              </a:rPr>
              <a:t>1.2</a:t>
            </a:r>
            <a:endParaRPr lang="en-US" altLang="zh-CN" sz="2000" b="1" i="1">
              <a:solidFill>
                <a:schemeClr val="bg1">
                  <a:lumMod val="50000"/>
                </a:schemeClr>
              </a:solidFill>
              <a:latin typeface="Impact" panose="020B0806030902050204" charset="0"/>
              <a:ea typeface="微软雅黑" panose="020B0503020204020204" charset="-122"/>
              <a:cs typeface="Impact" panose="020B0806030902050204" charset="0"/>
              <a:sym typeface="+mn-ea"/>
            </a:endParaRPr>
          </a:p>
        </p:txBody>
      </p:sp>
      <p:sp>
        <p:nvSpPr>
          <p:cNvPr id="26" name="文本框 25"/>
          <p:cNvSpPr txBox="1"/>
          <p:nvPr>
            <p:custDataLst>
              <p:tags r:id="rId14"/>
            </p:custDataLst>
          </p:nvPr>
        </p:nvSpPr>
        <p:spPr>
          <a:xfrm>
            <a:off x="1203960" y="3013710"/>
            <a:ext cx="2148840"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Selection</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（选择）</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7" name="文本框 26"/>
          <p:cNvSpPr txBox="1"/>
          <p:nvPr>
            <p:custDataLst>
              <p:tags r:id="rId15"/>
            </p:custDataLst>
          </p:nvPr>
        </p:nvSpPr>
        <p:spPr>
          <a:xfrm>
            <a:off x="789305" y="3006090"/>
            <a:ext cx="462915" cy="471170"/>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1.3</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nvGrpSpPr>
          <p:cNvPr id="83" name="组合 82"/>
          <p:cNvGrpSpPr/>
          <p:nvPr/>
        </p:nvGrpSpPr>
        <p:grpSpPr>
          <a:xfrm>
            <a:off x="7940040" y="2992120"/>
            <a:ext cx="658495" cy="2940685"/>
            <a:chOff x="14784" y="4688"/>
            <a:chExt cx="1037" cy="4631"/>
          </a:xfrm>
        </p:grpSpPr>
        <p:grpSp>
          <p:nvGrpSpPr>
            <p:cNvPr id="28" name="组合 27"/>
            <p:cNvGrpSpPr/>
            <p:nvPr/>
          </p:nvGrpSpPr>
          <p:grpSpPr>
            <a:xfrm>
              <a:off x="14939" y="5588"/>
              <a:ext cx="620" cy="2745"/>
              <a:chOff x="10494" y="5118"/>
              <a:chExt cx="620" cy="2745"/>
            </a:xfrm>
          </p:grpSpPr>
          <p:sp>
            <p:nvSpPr>
              <p:cNvPr id="29" name="椭圆 28"/>
              <p:cNvSpPr/>
              <p:nvPr/>
            </p:nvSpPr>
            <p:spPr>
              <a:xfrm>
                <a:off x="10494" y="5118"/>
                <a:ext cx="620" cy="585"/>
              </a:xfrm>
              <a:prstGeom prst="ellipse">
                <a:avLst/>
              </a:prstGeom>
              <a:solidFill>
                <a:schemeClr val="accent2">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30" name="椭圆 29"/>
              <p:cNvSpPr/>
              <p:nvPr/>
            </p:nvSpPr>
            <p:spPr>
              <a:xfrm>
                <a:off x="10494" y="6198"/>
                <a:ext cx="620" cy="585"/>
              </a:xfrm>
              <a:prstGeom prst="ellipse">
                <a:avLst/>
              </a:prstGeom>
              <a:solidFill>
                <a:schemeClr val="tx2">
                  <a:lumMod val="25000"/>
                  <a:lumOff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31" name="椭圆 30"/>
              <p:cNvSpPr/>
              <p:nvPr/>
            </p:nvSpPr>
            <p:spPr>
              <a:xfrm>
                <a:off x="10494" y="7279"/>
                <a:ext cx="620" cy="585"/>
              </a:xfrm>
              <a:prstGeom prst="ellipse">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sp>
          <p:nvSpPr>
            <p:cNvPr id="33" name="文本框 32"/>
            <p:cNvSpPr txBox="1"/>
            <p:nvPr/>
          </p:nvSpPr>
          <p:spPr>
            <a:xfrm>
              <a:off x="14784" y="4688"/>
              <a:ext cx="1037"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t=3</a:t>
              </a:r>
              <a:endParaRPr lang="en-US" altLang="zh-CN">
                <a:latin typeface="微软雅黑" panose="020B0503020204020204" charset="-122"/>
                <a:ea typeface="微软雅黑" panose="020B0503020204020204" charset="-122"/>
                <a:cs typeface="微软雅黑" panose="020B0503020204020204" charset="-122"/>
              </a:endParaRPr>
            </a:p>
          </p:txBody>
        </p:sp>
        <p:sp>
          <p:nvSpPr>
            <p:cNvPr id="36" name="椭圆 35"/>
            <p:cNvSpPr/>
            <p:nvPr/>
          </p:nvSpPr>
          <p:spPr>
            <a:xfrm>
              <a:off x="14939" y="8734"/>
              <a:ext cx="620" cy="585"/>
            </a:xfrm>
            <a:prstGeom prst="ellipse">
              <a:avLst/>
            </a:prstGeom>
            <a:solidFill>
              <a:srgbClr val="E6724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grpSp>
        <p:nvGrpSpPr>
          <p:cNvPr id="37" name="组合 36"/>
          <p:cNvGrpSpPr/>
          <p:nvPr/>
        </p:nvGrpSpPr>
        <p:grpSpPr>
          <a:xfrm>
            <a:off x="6862445" y="2992120"/>
            <a:ext cx="658495" cy="2940685"/>
            <a:chOff x="14784" y="4688"/>
            <a:chExt cx="1037" cy="4631"/>
          </a:xfrm>
        </p:grpSpPr>
        <p:grpSp>
          <p:nvGrpSpPr>
            <p:cNvPr id="38" name="组合 37"/>
            <p:cNvGrpSpPr/>
            <p:nvPr/>
          </p:nvGrpSpPr>
          <p:grpSpPr>
            <a:xfrm>
              <a:off x="14939" y="5588"/>
              <a:ext cx="620" cy="2745"/>
              <a:chOff x="10494" y="5118"/>
              <a:chExt cx="620" cy="2745"/>
            </a:xfrm>
          </p:grpSpPr>
          <p:sp>
            <p:nvSpPr>
              <p:cNvPr id="39" name="椭圆 38"/>
              <p:cNvSpPr/>
              <p:nvPr/>
            </p:nvSpPr>
            <p:spPr>
              <a:xfrm>
                <a:off x="10494" y="5118"/>
                <a:ext cx="620" cy="585"/>
              </a:xfrm>
              <a:prstGeom prst="ellipse">
                <a:avLst/>
              </a:prstGeom>
              <a:solidFill>
                <a:schemeClr val="accent2">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40" name="椭圆 39"/>
              <p:cNvSpPr/>
              <p:nvPr/>
            </p:nvSpPr>
            <p:spPr>
              <a:xfrm>
                <a:off x="10494" y="6198"/>
                <a:ext cx="620" cy="585"/>
              </a:xfrm>
              <a:prstGeom prst="ellipse">
                <a:avLst/>
              </a:prstGeom>
              <a:solidFill>
                <a:schemeClr val="tx2">
                  <a:lumMod val="25000"/>
                  <a:lumOff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41" name="椭圆 40"/>
              <p:cNvSpPr/>
              <p:nvPr/>
            </p:nvSpPr>
            <p:spPr>
              <a:xfrm>
                <a:off x="10494" y="7279"/>
                <a:ext cx="620" cy="585"/>
              </a:xfrm>
              <a:prstGeom prst="ellipse">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sp>
          <p:nvSpPr>
            <p:cNvPr id="42" name="文本框 41"/>
            <p:cNvSpPr txBox="1"/>
            <p:nvPr/>
          </p:nvSpPr>
          <p:spPr>
            <a:xfrm>
              <a:off x="14784" y="4688"/>
              <a:ext cx="1037"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t=2</a:t>
              </a:r>
              <a:endParaRPr lang="en-US" altLang="zh-CN">
                <a:latin typeface="微软雅黑" panose="020B0503020204020204" charset="-122"/>
                <a:ea typeface="微软雅黑" panose="020B0503020204020204" charset="-122"/>
                <a:cs typeface="微软雅黑" panose="020B0503020204020204" charset="-122"/>
              </a:endParaRPr>
            </a:p>
          </p:txBody>
        </p:sp>
        <p:sp>
          <p:nvSpPr>
            <p:cNvPr id="43" name="椭圆 42"/>
            <p:cNvSpPr/>
            <p:nvPr/>
          </p:nvSpPr>
          <p:spPr>
            <a:xfrm>
              <a:off x="14939" y="8734"/>
              <a:ext cx="620" cy="585"/>
            </a:xfrm>
            <a:prstGeom prst="ellipse">
              <a:avLst/>
            </a:prstGeom>
            <a:solidFill>
              <a:srgbClr val="E6724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grpSp>
        <p:nvGrpSpPr>
          <p:cNvPr id="44" name="组合 43"/>
          <p:cNvGrpSpPr/>
          <p:nvPr/>
        </p:nvGrpSpPr>
        <p:grpSpPr>
          <a:xfrm>
            <a:off x="8923655" y="2992120"/>
            <a:ext cx="657860" cy="2940050"/>
            <a:chOff x="14784" y="4688"/>
            <a:chExt cx="1036" cy="4630"/>
          </a:xfrm>
        </p:grpSpPr>
        <p:grpSp>
          <p:nvGrpSpPr>
            <p:cNvPr id="45" name="组合 44"/>
            <p:cNvGrpSpPr/>
            <p:nvPr/>
          </p:nvGrpSpPr>
          <p:grpSpPr>
            <a:xfrm>
              <a:off x="14939" y="5588"/>
              <a:ext cx="620" cy="2745"/>
              <a:chOff x="10494" y="5118"/>
              <a:chExt cx="620" cy="2745"/>
            </a:xfrm>
          </p:grpSpPr>
          <p:sp>
            <p:nvSpPr>
              <p:cNvPr id="46" name="椭圆 45"/>
              <p:cNvSpPr/>
              <p:nvPr/>
            </p:nvSpPr>
            <p:spPr>
              <a:xfrm>
                <a:off x="10494" y="5118"/>
                <a:ext cx="620" cy="585"/>
              </a:xfrm>
              <a:prstGeom prst="ellipse">
                <a:avLst/>
              </a:prstGeom>
              <a:solidFill>
                <a:schemeClr val="accent2">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47" name="椭圆 46"/>
              <p:cNvSpPr/>
              <p:nvPr/>
            </p:nvSpPr>
            <p:spPr>
              <a:xfrm>
                <a:off x="10494" y="6198"/>
                <a:ext cx="620" cy="585"/>
              </a:xfrm>
              <a:prstGeom prst="ellipse">
                <a:avLst/>
              </a:prstGeom>
              <a:solidFill>
                <a:schemeClr val="tx2">
                  <a:lumMod val="25000"/>
                  <a:lumOff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48" name="椭圆 47"/>
              <p:cNvSpPr/>
              <p:nvPr/>
            </p:nvSpPr>
            <p:spPr>
              <a:xfrm>
                <a:off x="10494" y="7279"/>
                <a:ext cx="620" cy="585"/>
              </a:xfrm>
              <a:prstGeom prst="ellipse">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sp>
          <p:nvSpPr>
            <p:cNvPr id="49" name="文本框 48"/>
            <p:cNvSpPr txBox="1"/>
            <p:nvPr/>
          </p:nvSpPr>
          <p:spPr>
            <a:xfrm>
              <a:off x="14784" y="4688"/>
              <a:ext cx="1037"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t=4</a:t>
              </a:r>
              <a:endParaRPr lang="en-US" altLang="zh-CN">
                <a:latin typeface="微软雅黑" panose="020B0503020204020204" charset="-122"/>
                <a:ea typeface="微软雅黑" panose="020B0503020204020204" charset="-122"/>
                <a:cs typeface="微软雅黑" panose="020B0503020204020204" charset="-122"/>
              </a:endParaRPr>
            </a:p>
          </p:txBody>
        </p:sp>
        <p:sp>
          <p:nvSpPr>
            <p:cNvPr id="50" name="椭圆 49"/>
            <p:cNvSpPr/>
            <p:nvPr/>
          </p:nvSpPr>
          <p:spPr>
            <a:xfrm>
              <a:off x="14939" y="8734"/>
              <a:ext cx="620" cy="585"/>
            </a:xfrm>
            <a:prstGeom prst="ellipse">
              <a:avLst/>
            </a:prstGeom>
            <a:solidFill>
              <a:srgbClr val="E6724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grpSp>
        <p:nvGrpSpPr>
          <p:cNvPr id="51" name="组合 50"/>
          <p:cNvGrpSpPr/>
          <p:nvPr/>
        </p:nvGrpSpPr>
        <p:grpSpPr>
          <a:xfrm>
            <a:off x="5890895" y="2999105"/>
            <a:ext cx="658495" cy="2940685"/>
            <a:chOff x="14784" y="4688"/>
            <a:chExt cx="1037" cy="4631"/>
          </a:xfrm>
        </p:grpSpPr>
        <p:grpSp>
          <p:nvGrpSpPr>
            <p:cNvPr id="52" name="组合 51"/>
            <p:cNvGrpSpPr/>
            <p:nvPr/>
          </p:nvGrpSpPr>
          <p:grpSpPr>
            <a:xfrm>
              <a:off x="14939" y="5588"/>
              <a:ext cx="620" cy="2745"/>
              <a:chOff x="10494" y="5118"/>
              <a:chExt cx="620" cy="2745"/>
            </a:xfrm>
          </p:grpSpPr>
          <p:sp>
            <p:nvSpPr>
              <p:cNvPr id="61" name="椭圆 60"/>
              <p:cNvSpPr/>
              <p:nvPr/>
            </p:nvSpPr>
            <p:spPr>
              <a:xfrm>
                <a:off x="10494" y="5118"/>
                <a:ext cx="620" cy="585"/>
              </a:xfrm>
              <a:prstGeom prst="ellipse">
                <a:avLst/>
              </a:prstGeom>
              <a:solidFill>
                <a:schemeClr val="accent2">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62" name="椭圆 61"/>
              <p:cNvSpPr/>
              <p:nvPr/>
            </p:nvSpPr>
            <p:spPr>
              <a:xfrm>
                <a:off x="10494" y="6198"/>
                <a:ext cx="620" cy="585"/>
              </a:xfrm>
              <a:prstGeom prst="ellipse">
                <a:avLst/>
              </a:prstGeom>
              <a:solidFill>
                <a:schemeClr val="tx2">
                  <a:lumMod val="25000"/>
                  <a:lumOff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63" name="椭圆 62"/>
              <p:cNvSpPr/>
              <p:nvPr/>
            </p:nvSpPr>
            <p:spPr>
              <a:xfrm>
                <a:off x="10494" y="7279"/>
                <a:ext cx="620" cy="585"/>
              </a:xfrm>
              <a:prstGeom prst="ellipse">
                <a:avLst/>
              </a:prstGeom>
              <a:solidFill>
                <a:schemeClr val="accent4">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sp>
          <p:nvSpPr>
            <p:cNvPr id="67" name="文本框 66"/>
            <p:cNvSpPr txBox="1"/>
            <p:nvPr/>
          </p:nvSpPr>
          <p:spPr>
            <a:xfrm>
              <a:off x="14784" y="4688"/>
              <a:ext cx="1037"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t=1</a:t>
              </a:r>
              <a:endParaRPr lang="en-US" altLang="zh-CN">
                <a:latin typeface="微软雅黑" panose="020B0503020204020204" charset="-122"/>
                <a:ea typeface="微软雅黑" panose="020B0503020204020204" charset="-122"/>
                <a:cs typeface="微软雅黑" panose="020B0503020204020204" charset="-122"/>
              </a:endParaRPr>
            </a:p>
          </p:txBody>
        </p:sp>
        <p:sp>
          <p:nvSpPr>
            <p:cNvPr id="68" name="椭圆 67"/>
            <p:cNvSpPr/>
            <p:nvPr/>
          </p:nvSpPr>
          <p:spPr>
            <a:xfrm>
              <a:off x="14939" y="8734"/>
              <a:ext cx="620" cy="585"/>
            </a:xfrm>
            <a:prstGeom prst="ellipse">
              <a:avLst/>
            </a:prstGeom>
            <a:solidFill>
              <a:srgbClr val="E6724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sp>
        <p:nvSpPr>
          <p:cNvPr id="72" name="文本框 71"/>
          <p:cNvSpPr txBox="1"/>
          <p:nvPr/>
        </p:nvSpPr>
        <p:spPr>
          <a:xfrm>
            <a:off x="10100310" y="3035300"/>
            <a:ext cx="2072640" cy="329565"/>
          </a:xfrm>
          <a:prstGeom prst="rect">
            <a:avLst/>
          </a:prstGeom>
          <a:noFill/>
        </p:spPr>
        <p:txBody>
          <a:bodyPr wrap="square" bIns="71755" rtlCol="0" anchor="t">
            <a:spAutoFit/>
          </a:bodyPr>
          <a:p>
            <a:pPr indent="0" fontAlgn="auto">
              <a:lnSpc>
                <a:spcPct val="115000"/>
              </a:lnSpc>
              <a:spcAft>
                <a:spcPts val="600"/>
              </a:spcAft>
            </a:pPr>
            <a:r>
              <a:rPr lang="en-US" altLang="zh-CN" sz="1200" b="1">
                <a:solidFill>
                  <a:srgbClr val="2F5597"/>
                </a:solidFill>
                <a:latin typeface="微软雅黑" panose="020B0503020204020204" charset="-122"/>
                <a:ea typeface="微软雅黑" panose="020B0503020204020204" charset="-122"/>
                <a:cs typeface="微软雅黑" panose="020B0503020204020204" charset="-122"/>
              </a:rPr>
              <a:t>Agent importance score</a:t>
            </a:r>
            <a:endParaRPr lang="en-US" altLang="zh-CN" sz="1200" b="1">
              <a:solidFill>
                <a:srgbClr val="2F5597"/>
              </a:solidFill>
              <a:latin typeface="微软雅黑" panose="020B0503020204020204" charset="-122"/>
              <a:ea typeface="微软雅黑" panose="020B0503020204020204" charset="-122"/>
              <a:cs typeface="微软雅黑" panose="020B0503020204020204" charset="-122"/>
            </a:endParaRPr>
          </a:p>
        </p:txBody>
      </p:sp>
      <p:grpSp>
        <p:nvGrpSpPr>
          <p:cNvPr id="79" name="组合 78"/>
          <p:cNvGrpSpPr/>
          <p:nvPr/>
        </p:nvGrpSpPr>
        <p:grpSpPr>
          <a:xfrm>
            <a:off x="6369685" y="3570605"/>
            <a:ext cx="610870" cy="2450465"/>
            <a:chOff x="16281" y="5533"/>
            <a:chExt cx="962" cy="3859"/>
          </a:xfrm>
        </p:grpSpPr>
        <p:sp>
          <p:nvSpPr>
            <p:cNvPr id="73" name="文本框 72"/>
            <p:cNvSpPr txBox="1"/>
            <p:nvPr/>
          </p:nvSpPr>
          <p:spPr>
            <a:xfrm>
              <a:off x="16294" y="5533"/>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0.3</a:t>
              </a:r>
              <a:endParaRPr lang="en-US" altLang="zh-CN">
                <a:latin typeface="微软雅黑" panose="020B0503020204020204" charset="-122"/>
                <a:ea typeface="微软雅黑" panose="020B0503020204020204" charset="-122"/>
                <a:cs typeface="微软雅黑" panose="020B0503020204020204" charset="-122"/>
              </a:endParaRPr>
            </a:p>
          </p:txBody>
        </p:sp>
        <p:sp>
          <p:nvSpPr>
            <p:cNvPr id="74" name="文本框 73"/>
            <p:cNvSpPr txBox="1"/>
            <p:nvPr/>
          </p:nvSpPr>
          <p:spPr>
            <a:xfrm>
              <a:off x="16281" y="6689"/>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0.4</a:t>
              </a:r>
              <a:endParaRPr lang="en-US" altLang="zh-CN">
                <a:latin typeface="微软雅黑" panose="020B0503020204020204" charset="-122"/>
                <a:ea typeface="微软雅黑" panose="020B0503020204020204" charset="-122"/>
                <a:cs typeface="微软雅黑" panose="020B0503020204020204" charset="-122"/>
              </a:endParaRPr>
            </a:p>
          </p:txBody>
        </p:sp>
        <p:sp>
          <p:nvSpPr>
            <p:cNvPr id="75" name="文本框 74"/>
            <p:cNvSpPr txBox="1"/>
            <p:nvPr/>
          </p:nvSpPr>
          <p:spPr>
            <a:xfrm>
              <a:off x="16282" y="7688"/>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0.2</a:t>
              </a:r>
              <a:endParaRPr lang="en-US" altLang="zh-CN">
                <a:latin typeface="微软雅黑" panose="020B0503020204020204" charset="-122"/>
                <a:ea typeface="微软雅黑" panose="020B0503020204020204" charset="-122"/>
                <a:cs typeface="微软雅黑" panose="020B0503020204020204" charset="-122"/>
              </a:endParaRPr>
            </a:p>
          </p:txBody>
        </p:sp>
        <p:sp>
          <p:nvSpPr>
            <p:cNvPr id="77" name="文本框 76"/>
            <p:cNvSpPr txBox="1"/>
            <p:nvPr/>
          </p:nvSpPr>
          <p:spPr>
            <a:xfrm>
              <a:off x="16312" y="8707"/>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0.1</a:t>
              </a:r>
              <a:endParaRPr lang="en-US" altLang="zh-CN">
                <a:latin typeface="微软雅黑" panose="020B0503020204020204" charset="-122"/>
                <a:ea typeface="微软雅黑" panose="020B0503020204020204" charset="-122"/>
                <a:cs typeface="微软雅黑" panose="020B0503020204020204" charset="-122"/>
              </a:endParaRPr>
            </a:p>
          </p:txBody>
        </p:sp>
      </p:grpSp>
      <p:sp>
        <p:nvSpPr>
          <p:cNvPr id="78" name="文本框 77"/>
          <p:cNvSpPr txBox="1"/>
          <p:nvPr/>
        </p:nvSpPr>
        <p:spPr>
          <a:xfrm>
            <a:off x="933450" y="3534410"/>
            <a:ext cx="4908550" cy="1148080"/>
          </a:xfrm>
          <a:prstGeom prst="rect">
            <a:avLst/>
          </a:prstGeom>
          <a:noFill/>
        </p:spPr>
        <p:txBody>
          <a:bodyPr wrap="square" bIns="71755" rtlCol="0" anchor="t">
            <a:spAutoFit/>
          </a:bodyPr>
          <a:p>
            <a:pPr marL="285750" indent="-285750" fontAlgn="auto">
              <a:lnSpc>
                <a:spcPct val="115000"/>
              </a:lnSpc>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将该模型在每一个时序的</a:t>
            </a:r>
            <a:r>
              <a:rPr lang="en-US" altLang="zh-CN">
                <a:latin typeface="微软雅黑" panose="020B0503020204020204" charset="-122"/>
                <a:ea typeface="微软雅黑" panose="020B0503020204020204" charset="-122"/>
                <a:cs typeface="微软雅黑" panose="020B0503020204020204" charset="-122"/>
              </a:rPr>
              <a:t>score</a:t>
            </a:r>
            <a:r>
              <a:rPr lang="zh-CN" altLang="en-US">
                <a:latin typeface="微软雅黑" panose="020B0503020204020204" charset="-122"/>
                <a:ea typeface="微软雅黑" panose="020B0503020204020204" charset="-122"/>
                <a:cs typeface="微软雅黑" panose="020B0503020204020204" charset="-122"/>
              </a:rPr>
              <a:t>相加得到该模型的</a:t>
            </a:r>
            <a:r>
              <a:rPr lang="en-US" altLang="zh-CN">
                <a:latin typeface="微软雅黑" panose="020B0503020204020204" charset="-122"/>
                <a:ea typeface="微软雅黑" panose="020B0503020204020204" charset="-122"/>
                <a:cs typeface="微软雅黑" panose="020B0503020204020204" charset="-122"/>
              </a:rPr>
              <a:t>Agent importance score</a:t>
            </a:r>
            <a:r>
              <a:rPr lang="zh-CN" altLang="en-US">
                <a:latin typeface="微软雅黑" panose="020B0503020204020204" charset="-122"/>
                <a:ea typeface="微软雅黑" panose="020B0503020204020204" charset="-122"/>
                <a:cs typeface="微软雅黑" panose="020B0503020204020204" charset="-122"/>
              </a:rPr>
              <a:t>。</a:t>
            </a:r>
            <a:endParaRPr lang="en-US" altLang="zh-CN" b="1">
              <a:solidFill>
                <a:srgbClr val="2F5597"/>
              </a:solidFill>
              <a:latin typeface="微软雅黑" panose="020B0503020204020204" charset="-122"/>
              <a:ea typeface="微软雅黑" panose="020B0503020204020204" charset="-122"/>
              <a:cs typeface="微软雅黑" panose="020B0503020204020204" charset="-122"/>
            </a:endParaRPr>
          </a:p>
          <a:p>
            <a:pPr marL="285750" indent="-285750" fontAlgn="auto">
              <a:lnSpc>
                <a:spcPct val="115000"/>
              </a:lnSpc>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选出</a:t>
            </a:r>
            <a:r>
              <a:rPr lang="en-US" altLang="zh-CN">
                <a:latin typeface="微软雅黑" panose="020B0503020204020204" charset="-122"/>
                <a:ea typeface="微软雅黑" panose="020B0503020204020204" charset="-122"/>
                <a:cs typeface="微软雅黑" panose="020B0503020204020204" charset="-122"/>
              </a:rPr>
              <a:t>top-k</a:t>
            </a:r>
            <a:r>
              <a:rPr lang="zh-CN" altLang="en-US">
                <a:latin typeface="微软雅黑" panose="020B0503020204020204" charset="-122"/>
                <a:ea typeface="微软雅黑" panose="020B0503020204020204" charset="-122"/>
                <a:cs typeface="微软雅黑" panose="020B0503020204020204" charset="-122"/>
              </a:rPr>
              <a:t>个贡献最高的代理组成优化团队。</a:t>
            </a:r>
            <a:endParaRPr lang="zh-CN" altLang="en-US">
              <a:latin typeface="微软雅黑" panose="020B0503020204020204" charset="-122"/>
              <a:ea typeface="微软雅黑" panose="020B0503020204020204" charset="-122"/>
              <a:cs typeface="微软雅黑" panose="020B0503020204020204" charset="-122"/>
            </a:endParaRPr>
          </a:p>
        </p:txBody>
      </p:sp>
      <p:grpSp>
        <p:nvGrpSpPr>
          <p:cNvPr id="80" name="组合 79"/>
          <p:cNvGrpSpPr/>
          <p:nvPr/>
        </p:nvGrpSpPr>
        <p:grpSpPr>
          <a:xfrm>
            <a:off x="8423910" y="3562985"/>
            <a:ext cx="610870" cy="2450465"/>
            <a:chOff x="16281" y="5533"/>
            <a:chExt cx="962" cy="3859"/>
          </a:xfrm>
        </p:grpSpPr>
        <p:sp>
          <p:nvSpPr>
            <p:cNvPr id="81" name="文本框 80"/>
            <p:cNvSpPr txBox="1"/>
            <p:nvPr/>
          </p:nvSpPr>
          <p:spPr>
            <a:xfrm>
              <a:off x="16294" y="5533"/>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0.2</a:t>
              </a:r>
              <a:endParaRPr lang="en-US" altLang="zh-CN">
                <a:latin typeface="微软雅黑" panose="020B0503020204020204" charset="-122"/>
                <a:ea typeface="微软雅黑" panose="020B0503020204020204" charset="-122"/>
                <a:cs typeface="微软雅黑" panose="020B0503020204020204" charset="-122"/>
              </a:endParaRPr>
            </a:p>
          </p:txBody>
        </p:sp>
        <p:sp>
          <p:nvSpPr>
            <p:cNvPr id="84" name="文本框 83"/>
            <p:cNvSpPr txBox="1"/>
            <p:nvPr/>
          </p:nvSpPr>
          <p:spPr>
            <a:xfrm>
              <a:off x="16281" y="6689"/>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0.6</a:t>
              </a:r>
              <a:endParaRPr lang="en-US" altLang="zh-CN">
                <a:latin typeface="微软雅黑" panose="020B0503020204020204" charset="-122"/>
                <a:ea typeface="微软雅黑" panose="020B0503020204020204" charset="-122"/>
                <a:cs typeface="微软雅黑" panose="020B0503020204020204" charset="-122"/>
              </a:endParaRPr>
            </a:p>
          </p:txBody>
        </p:sp>
        <p:sp>
          <p:nvSpPr>
            <p:cNvPr id="85" name="文本框 84"/>
            <p:cNvSpPr txBox="1"/>
            <p:nvPr/>
          </p:nvSpPr>
          <p:spPr>
            <a:xfrm>
              <a:off x="16282" y="7688"/>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0.2</a:t>
              </a:r>
              <a:endParaRPr lang="en-US" altLang="zh-CN">
                <a:latin typeface="微软雅黑" panose="020B0503020204020204" charset="-122"/>
                <a:ea typeface="微软雅黑" panose="020B0503020204020204" charset="-122"/>
                <a:cs typeface="微软雅黑" panose="020B0503020204020204" charset="-122"/>
              </a:endParaRPr>
            </a:p>
          </p:txBody>
        </p:sp>
        <p:sp>
          <p:nvSpPr>
            <p:cNvPr id="86" name="文本框 85"/>
            <p:cNvSpPr txBox="1"/>
            <p:nvPr/>
          </p:nvSpPr>
          <p:spPr>
            <a:xfrm>
              <a:off x="16312" y="8707"/>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a:t>
              </a:r>
              <a:endParaRPr lang="en-US" altLang="zh-CN">
                <a:latin typeface="微软雅黑" panose="020B0503020204020204" charset="-122"/>
                <a:ea typeface="微软雅黑" panose="020B0503020204020204" charset="-122"/>
                <a:cs typeface="微软雅黑" panose="020B0503020204020204" charset="-122"/>
              </a:endParaRPr>
            </a:p>
          </p:txBody>
        </p:sp>
      </p:grpSp>
      <p:grpSp>
        <p:nvGrpSpPr>
          <p:cNvPr id="87" name="组合 86"/>
          <p:cNvGrpSpPr/>
          <p:nvPr/>
        </p:nvGrpSpPr>
        <p:grpSpPr>
          <a:xfrm>
            <a:off x="7447280" y="3570605"/>
            <a:ext cx="610870" cy="2450465"/>
            <a:chOff x="16281" y="5533"/>
            <a:chExt cx="962" cy="3859"/>
          </a:xfrm>
        </p:grpSpPr>
        <p:sp>
          <p:nvSpPr>
            <p:cNvPr id="88" name="文本框 87"/>
            <p:cNvSpPr txBox="1"/>
            <p:nvPr/>
          </p:nvSpPr>
          <p:spPr>
            <a:xfrm>
              <a:off x="16294" y="5533"/>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0.5</a:t>
              </a:r>
              <a:endParaRPr lang="en-US" altLang="zh-CN">
                <a:latin typeface="微软雅黑" panose="020B0503020204020204" charset="-122"/>
                <a:ea typeface="微软雅黑" panose="020B0503020204020204" charset="-122"/>
                <a:cs typeface="微软雅黑" panose="020B0503020204020204" charset="-122"/>
              </a:endParaRPr>
            </a:p>
          </p:txBody>
        </p:sp>
        <p:sp>
          <p:nvSpPr>
            <p:cNvPr id="89" name="文本框 88"/>
            <p:cNvSpPr txBox="1"/>
            <p:nvPr/>
          </p:nvSpPr>
          <p:spPr>
            <a:xfrm>
              <a:off x="16281" y="6689"/>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0.2</a:t>
              </a:r>
              <a:endParaRPr lang="en-US" altLang="zh-CN">
                <a:latin typeface="微软雅黑" panose="020B0503020204020204" charset="-122"/>
                <a:ea typeface="微软雅黑" panose="020B0503020204020204" charset="-122"/>
                <a:cs typeface="微软雅黑" panose="020B0503020204020204" charset="-122"/>
              </a:endParaRPr>
            </a:p>
          </p:txBody>
        </p:sp>
        <p:sp>
          <p:nvSpPr>
            <p:cNvPr id="90" name="文本框 89"/>
            <p:cNvSpPr txBox="1"/>
            <p:nvPr/>
          </p:nvSpPr>
          <p:spPr>
            <a:xfrm>
              <a:off x="16282" y="7688"/>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0.3</a:t>
              </a:r>
              <a:endParaRPr lang="en-US" altLang="zh-CN">
                <a:latin typeface="微软雅黑" panose="020B0503020204020204" charset="-122"/>
                <a:ea typeface="微软雅黑" panose="020B0503020204020204" charset="-122"/>
                <a:cs typeface="微软雅黑" panose="020B0503020204020204" charset="-122"/>
              </a:endParaRPr>
            </a:p>
          </p:txBody>
        </p:sp>
        <p:sp>
          <p:nvSpPr>
            <p:cNvPr id="91" name="文本框 90"/>
            <p:cNvSpPr txBox="1"/>
            <p:nvPr/>
          </p:nvSpPr>
          <p:spPr>
            <a:xfrm>
              <a:off x="16312" y="8707"/>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a:t>
              </a:r>
              <a:endParaRPr lang="en-US" altLang="zh-CN">
                <a:latin typeface="微软雅黑" panose="020B0503020204020204" charset="-122"/>
                <a:ea typeface="微软雅黑" panose="020B0503020204020204" charset="-122"/>
                <a:cs typeface="微软雅黑" panose="020B0503020204020204" charset="-122"/>
              </a:endParaRPr>
            </a:p>
          </p:txBody>
        </p:sp>
      </p:grpSp>
      <p:grpSp>
        <p:nvGrpSpPr>
          <p:cNvPr id="92" name="组合 91"/>
          <p:cNvGrpSpPr/>
          <p:nvPr/>
        </p:nvGrpSpPr>
        <p:grpSpPr>
          <a:xfrm>
            <a:off x="10465435" y="3556635"/>
            <a:ext cx="610870" cy="2450465"/>
            <a:chOff x="16281" y="5533"/>
            <a:chExt cx="962" cy="3859"/>
          </a:xfrm>
        </p:grpSpPr>
        <p:sp>
          <p:nvSpPr>
            <p:cNvPr id="93" name="文本框 92"/>
            <p:cNvSpPr txBox="1"/>
            <p:nvPr/>
          </p:nvSpPr>
          <p:spPr>
            <a:xfrm>
              <a:off x="16294" y="5533"/>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1.5</a:t>
              </a:r>
              <a:endParaRPr lang="en-US" altLang="zh-CN">
                <a:latin typeface="微软雅黑" panose="020B0503020204020204" charset="-122"/>
                <a:ea typeface="微软雅黑" panose="020B0503020204020204" charset="-122"/>
                <a:cs typeface="微软雅黑" panose="020B0503020204020204" charset="-122"/>
              </a:endParaRPr>
            </a:p>
          </p:txBody>
        </p:sp>
        <p:sp>
          <p:nvSpPr>
            <p:cNvPr id="94" name="文本框 93"/>
            <p:cNvSpPr txBox="1"/>
            <p:nvPr/>
          </p:nvSpPr>
          <p:spPr>
            <a:xfrm>
              <a:off x="16281" y="6689"/>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1.3</a:t>
              </a:r>
              <a:endParaRPr lang="en-US" altLang="zh-CN">
                <a:latin typeface="微软雅黑" panose="020B0503020204020204" charset="-122"/>
                <a:ea typeface="微软雅黑" panose="020B0503020204020204" charset="-122"/>
                <a:cs typeface="微软雅黑" panose="020B0503020204020204" charset="-122"/>
              </a:endParaRPr>
            </a:p>
          </p:txBody>
        </p:sp>
        <p:sp>
          <p:nvSpPr>
            <p:cNvPr id="95" name="文本框 94"/>
            <p:cNvSpPr txBox="1"/>
            <p:nvPr/>
          </p:nvSpPr>
          <p:spPr>
            <a:xfrm>
              <a:off x="16282" y="7688"/>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1.1</a:t>
              </a:r>
              <a:endParaRPr lang="en-US" altLang="zh-CN">
                <a:latin typeface="微软雅黑" panose="020B0503020204020204" charset="-122"/>
                <a:ea typeface="微软雅黑" panose="020B0503020204020204" charset="-122"/>
                <a:cs typeface="微软雅黑" panose="020B0503020204020204" charset="-122"/>
              </a:endParaRPr>
            </a:p>
          </p:txBody>
        </p:sp>
        <p:sp>
          <p:nvSpPr>
            <p:cNvPr id="96" name="文本框 95"/>
            <p:cNvSpPr txBox="1"/>
            <p:nvPr/>
          </p:nvSpPr>
          <p:spPr>
            <a:xfrm>
              <a:off x="16312" y="8707"/>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0.1</a:t>
              </a:r>
              <a:endParaRPr lang="en-US" altLang="zh-CN">
                <a:latin typeface="微软雅黑" panose="020B0503020204020204" charset="-122"/>
                <a:ea typeface="微软雅黑" panose="020B0503020204020204" charset="-122"/>
                <a:cs typeface="微软雅黑" panose="020B0503020204020204" charset="-122"/>
              </a:endParaRPr>
            </a:p>
          </p:txBody>
        </p:sp>
      </p:grpSp>
      <p:grpSp>
        <p:nvGrpSpPr>
          <p:cNvPr id="97" name="组合 96"/>
          <p:cNvGrpSpPr/>
          <p:nvPr/>
        </p:nvGrpSpPr>
        <p:grpSpPr>
          <a:xfrm>
            <a:off x="9413240" y="3555365"/>
            <a:ext cx="610870" cy="2450465"/>
            <a:chOff x="16281" y="5533"/>
            <a:chExt cx="962" cy="3859"/>
          </a:xfrm>
        </p:grpSpPr>
        <p:sp>
          <p:nvSpPr>
            <p:cNvPr id="98" name="文本框 97"/>
            <p:cNvSpPr txBox="1"/>
            <p:nvPr/>
          </p:nvSpPr>
          <p:spPr>
            <a:xfrm>
              <a:off x="16294" y="5533"/>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0.5</a:t>
              </a:r>
              <a:endParaRPr lang="en-US" altLang="zh-CN">
                <a:latin typeface="微软雅黑" panose="020B0503020204020204" charset="-122"/>
                <a:ea typeface="微软雅黑" panose="020B0503020204020204" charset="-122"/>
                <a:cs typeface="微软雅黑" panose="020B0503020204020204" charset="-122"/>
              </a:endParaRPr>
            </a:p>
          </p:txBody>
        </p:sp>
        <p:sp>
          <p:nvSpPr>
            <p:cNvPr id="99" name="文本框 98"/>
            <p:cNvSpPr txBox="1"/>
            <p:nvPr/>
          </p:nvSpPr>
          <p:spPr>
            <a:xfrm>
              <a:off x="16281" y="6689"/>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0.1</a:t>
              </a:r>
              <a:endParaRPr lang="en-US" altLang="zh-CN">
                <a:latin typeface="微软雅黑" panose="020B0503020204020204" charset="-122"/>
                <a:ea typeface="微软雅黑" panose="020B0503020204020204" charset="-122"/>
                <a:cs typeface="微软雅黑" panose="020B0503020204020204" charset="-122"/>
              </a:endParaRPr>
            </a:p>
          </p:txBody>
        </p:sp>
        <p:sp>
          <p:nvSpPr>
            <p:cNvPr id="100" name="文本框 99"/>
            <p:cNvSpPr txBox="1"/>
            <p:nvPr/>
          </p:nvSpPr>
          <p:spPr>
            <a:xfrm>
              <a:off x="16282" y="7688"/>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0.4</a:t>
              </a:r>
              <a:endParaRPr lang="en-US" altLang="zh-CN">
                <a:latin typeface="微软雅黑" panose="020B0503020204020204" charset="-122"/>
                <a:ea typeface="微软雅黑" panose="020B0503020204020204" charset="-122"/>
                <a:cs typeface="微软雅黑" panose="020B0503020204020204" charset="-122"/>
              </a:endParaRPr>
            </a:p>
          </p:txBody>
        </p:sp>
        <p:sp>
          <p:nvSpPr>
            <p:cNvPr id="101" name="文本框 100"/>
            <p:cNvSpPr txBox="1"/>
            <p:nvPr/>
          </p:nvSpPr>
          <p:spPr>
            <a:xfrm>
              <a:off x="16312" y="8707"/>
              <a:ext cx="931" cy="6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0</a:t>
              </a:r>
              <a:endParaRPr lang="en-US" altLang="zh-CN">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76275" y="1246505"/>
            <a:ext cx="7215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zh-CN" altLang="en-US" sz="2000" b="1">
                <a:solidFill>
                  <a:srgbClr val="2F5597"/>
                </a:solidFill>
                <a:latin typeface="微软雅黑" panose="020B0503020204020204" charset="-122"/>
                <a:ea typeface="微软雅黑" panose="020B0503020204020204" charset="-122"/>
                <a:cs typeface="+mn-ea"/>
              </a:rPr>
              <a:t>大语言模型驱动的动态代理网络</a:t>
            </a:r>
            <a:r>
              <a:rPr lang="en-US" altLang="zh-CN" sz="2000" b="1">
                <a:solidFill>
                  <a:srgbClr val="2F5597"/>
                </a:solidFill>
                <a:latin typeface="微软雅黑" panose="020B0503020204020204" charset="-122"/>
                <a:ea typeface="微软雅黑" panose="020B0503020204020204" charset="-122"/>
                <a:cs typeface="+mn-ea"/>
              </a:rPr>
              <a:t> (DyLAN)</a:t>
            </a:r>
            <a:endParaRPr lang="en-US" altLang="zh-CN" sz="2000" b="1">
              <a:solidFill>
                <a:srgbClr val="2F5597"/>
              </a:solidFill>
              <a:latin typeface="微软雅黑" panose="020B0503020204020204" charset="-122"/>
              <a:ea typeface="微软雅黑" panose="020B0503020204020204" charset="-122"/>
              <a:cs typeface="+mn-ea"/>
            </a:endParaRPr>
          </a:p>
        </p:txBody>
      </p:sp>
      <p:sp>
        <p:nvSpPr>
          <p:cNvPr id="18" name="文本框 17"/>
          <p:cNvSpPr txBox="1"/>
          <p:nvPr>
            <p:custDataLst>
              <p:tags r:id="rId2"/>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方法</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4" name="组合 3"/>
          <p:cNvGrpSpPr/>
          <p:nvPr/>
        </p:nvGrpSpPr>
        <p:grpSpPr>
          <a:xfrm rot="0">
            <a:off x="676275" y="330200"/>
            <a:ext cx="10761345" cy="701040"/>
            <a:chOff x="1065" y="520"/>
            <a:chExt cx="16947" cy="1104"/>
          </a:xfrm>
        </p:grpSpPr>
        <p:cxnSp>
          <p:nvCxnSpPr>
            <p:cNvPr id="5" name="直接连接符 4"/>
            <p:cNvCxnSpPr/>
            <p:nvPr>
              <p:custDataLst>
                <p:tags r:id="rId3"/>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6" name="图形 40" descr="教室"/>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21" name="组合 20"/>
          <p:cNvGrpSpPr/>
          <p:nvPr/>
        </p:nvGrpSpPr>
        <p:grpSpPr>
          <a:xfrm>
            <a:off x="677545" y="2159635"/>
            <a:ext cx="9508490" cy="940435"/>
            <a:chOff x="1067" y="3627"/>
            <a:chExt cx="14974" cy="1481"/>
          </a:xfrm>
        </p:grpSpPr>
        <p:sp>
          <p:nvSpPr>
            <p:cNvPr id="22" name="文本框 21"/>
            <p:cNvSpPr txBox="1"/>
            <p:nvPr/>
          </p:nvSpPr>
          <p:spPr>
            <a:xfrm>
              <a:off x="1577" y="4423"/>
              <a:ext cx="14464" cy="685"/>
            </a:xfrm>
            <a:prstGeom prst="rect">
              <a:avLst/>
            </a:prstGeom>
            <a:noFill/>
          </p:spPr>
          <p:txBody>
            <a:bodyPr wrap="none" bIns="71755" rtlCol="0" anchor="t">
              <a:spAutoFit/>
            </a:bodyPr>
            <a:p>
              <a:pPr indent="0" algn="l"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sym typeface="+mn-ea"/>
                </a:rPr>
                <a:t>使用刚刚优化的团队，解决问题，分为</a:t>
              </a:r>
              <a:r>
                <a:rPr lang="en-US" altLang="zh-CN">
                  <a:latin typeface="微软雅黑" panose="020B0503020204020204" charset="-122"/>
                  <a:ea typeface="微软雅黑" panose="020B0503020204020204" charset="-122"/>
                  <a:cs typeface="微软雅黑" panose="020B0503020204020204" charset="-122"/>
                  <a:sym typeface="+mn-ea"/>
                </a:rPr>
                <a:t>Inference</a:t>
              </a:r>
              <a:r>
                <a:rPr lang="zh-CN" altLang="en-US">
                  <a:latin typeface="微软雅黑" panose="020B0503020204020204" charset="-122"/>
                  <a:ea typeface="微软雅黑" panose="020B0503020204020204" charset="-122"/>
                  <a:cs typeface="微软雅黑" panose="020B0503020204020204" charset="-122"/>
                  <a:sym typeface="+mn-ea"/>
                </a:rPr>
                <a:t>和Agent Team Reformation两个阶段。</a:t>
              </a:r>
              <a:endParaRPr lang="zh-CN" altLang="en-US">
                <a:latin typeface="微软雅黑" panose="020B0503020204020204" charset="-122"/>
                <a:ea typeface="微软雅黑" panose="020B0503020204020204" charset="-122"/>
                <a:cs typeface="微软雅黑" panose="020B0503020204020204" charset="-122"/>
                <a:sym typeface="+mn-ea"/>
              </a:endParaRPr>
            </a:p>
          </p:txBody>
        </p:sp>
        <p:sp>
          <p:nvSpPr>
            <p:cNvPr id="23" name="文本框 22"/>
            <p:cNvSpPr txBox="1"/>
            <p:nvPr>
              <p:custDataLst>
                <p:tags r:id="rId6"/>
              </p:custDataLst>
            </p:nvPr>
          </p:nvSpPr>
          <p:spPr>
            <a:xfrm>
              <a:off x="1577" y="3738"/>
              <a:ext cx="4695" cy="685"/>
            </a:xfrm>
            <a:prstGeom prst="rect">
              <a:avLst/>
            </a:prstGeom>
            <a:noFill/>
          </p:spPr>
          <p:txBody>
            <a:bodyPr wrap="none" bIns="71755" rtlCol="0" anchor="t">
              <a:spAutoFit/>
            </a:bodyPr>
            <a:p>
              <a:pPr indent="0" algn="l" fontAlgn="auto">
                <a:lnSpc>
                  <a:spcPct val="115000"/>
                </a:lnSpc>
                <a:spcAft>
                  <a:spcPts val="600"/>
                </a:spcAft>
              </a:pP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解决任务（</a:t>
              </a: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Task Solving</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4" name="文本框 23"/>
            <p:cNvSpPr txBox="1"/>
            <p:nvPr>
              <p:custDataLst>
                <p:tags r:id="rId7"/>
              </p:custDataLst>
            </p:nvPr>
          </p:nvSpPr>
          <p:spPr>
            <a:xfrm>
              <a:off x="1067" y="3627"/>
              <a:ext cx="707" cy="853"/>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11" name="组合 10"/>
          <p:cNvGrpSpPr/>
          <p:nvPr/>
        </p:nvGrpSpPr>
        <p:grpSpPr>
          <a:xfrm>
            <a:off x="1804035" y="306705"/>
            <a:ext cx="9727565" cy="580390"/>
            <a:chOff x="2177" y="488"/>
            <a:chExt cx="15319" cy="914"/>
          </a:xfrm>
        </p:grpSpPr>
        <p:sp>
          <p:nvSpPr>
            <p:cNvPr id="12" name="矩形 11"/>
            <p:cNvSpPr/>
            <p:nvPr>
              <p:custDataLst>
                <p:tags r:id="rId8"/>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14" name="文本框 13"/>
            <p:cNvSpPr txBox="1"/>
            <p:nvPr>
              <p:custDataLst>
                <p:tags r:id="rId9"/>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sp>
        <p:nvSpPr>
          <p:cNvPr id="15" name="文本框 14"/>
          <p:cNvSpPr txBox="1"/>
          <p:nvPr>
            <p:custDataLst>
              <p:tags r:id="rId10"/>
            </p:custDataLst>
          </p:nvPr>
        </p:nvSpPr>
        <p:spPr>
          <a:xfrm>
            <a:off x="1001395" y="1784350"/>
            <a:ext cx="3700145" cy="434975"/>
          </a:xfrm>
          <a:prstGeom prst="rect">
            <a:avLst/>
          </a:prstGeom>
          <a:noFill/>
        </p:spPr>
        <p:txBody>
          <a:bodyPr wrap="none" bIns="71755" rtlCol="0" anchor="t">
            <a:spAutoFit/>
          </a:bodyPr>
          <a:p>
            <a:pPr indent="0" algn="l" fontAlgn="auto">
              <a:lnSpc>
                <a:spcPct val="115000"/>
              </a:lnSpc>
              <a:spcAft>
                <a:spcPts val="600"/>
              </a:spcAft>
            </a:pPr>
            <a:r>
              <a:rPr lang="zh-CN" altLang="en-US"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团队优化（</a:t>
            </a:r>
            <a:r>
              <a:rPr lang="en-US" altLang="zh-CN"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Team optimization</a:t>
            </a:r>
            <a:r>
              <a:rPr lang="zh-CN" altLang="en-US"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a:t>
            </a:r>
            <a:endParaRPr lang="zh-CN" altLang="en-US"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6" name="文本框 15"/>
          <p:cNvSpPr txBox="1"/>
          <p:nvPr>
            <p:custDataLst>
              <p:tags r:id="rId11"/>
            </p:custDataLst>
          </p:nvPr>
        </p:nvSpPr>
        <p:spPr>
          <a:xfrm>
            <a:off x="677545" y="1713865"/>
            <a:ext cx="417830" cy="541655"/>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chemeClr val="bg1">
                    <a:lumMod val="50000"/>
                  </a:schemeClr>
                </a:solidFill>
                <a:latin typeface="Impact" panose="020B0806030902050204" charset="0"/>
                <a:ea typeface="微软雅黑" panose="020B0503020204020204" charset="-122"/>
                <a:cs typeface="Impact" panose="020B0806030902050204" charset="0"/>
                <a:sym typeface="+mn-ea"/>
              </a:rPr>
              <a:t>1.</a:t>
            </a:r>
            <a:r>
              <a:rPr lang="en-US" altLang="zh-CN" sz="2400" i="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76275" y="1246505"/>
            <a:ext cx="7215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zh-CN" altLang="en-US" sz="2000" b="1">
                <a:solidFill>
                  <a:srgbClr val="2F5597"/>
                </a:solidFill>
                <a:latin typeface="微软雅黑" panose="020B0503020204020204" charset="-122"/>
                <a:ea typeface="微软雅黑" panose="020B0503020204020204" charset="-122"/>
                <a:cs typeface="+mn-ea"/>
              </a:rPr>
              <a:t>大语言模型驱动的动态代理网络</a:t>
            </a:r>
            <a:r>
              <a:rPr lang="en-US" altLang="zh-CN" sz="2000" b="1">
                <a:solidFill>
                  <a:srgbClr val="2F5597"/>
                </a:solidFill>
                <a:latin typeface="微软雅黑" panose="020B0503020204020204" charset="-122"/>
                <a:ea typeface="微软雅黑" panose="020B0503020204020204" charset="-122"/>
                <a:cs typeface="+mn-ea"/>
              </a:rPr>
              <a:t> (DyLAN)</a:t>
            </a:r>
            <a:endParaRPr lang="en-US" altLang="zh-CN" sz="2000" b="1">
              <a:solidFill>
                <a:srgbClr val="2F5597"/>
              </a:solidFill>
              <a:latin typeface="微软雅黑" panose="020B0503020204020204" charset="-122"/>
              <a:ea typeface="微软雅黑" panose="020B0503020204020204" charset="-122"/>
              <a:cs typeface="+mn-ea"/>
            </a:endParaRPr>
          </a:p>
        </p:txBody>
      </p:sp>
      <p:sp>
        <p:nvSpPr>
          <p:cNvPr id="18" name="文本框 17"/>
          <p:cNvSpPr txBox="1"/>
          <p:nvPr>
            <p:custDataLst>
              <p:tags r:id="rId2"/>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方法</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4" name="组合 3"/>
          <p:cNvGrpSpPr/>
          <p:nvPr/>
        </p:nvGrpSpPr>
        <p:grpSpPr>
          <a:xfrm rot="0">
            <a:off x="676275" y="330200"/>
            <a:ext cx="10761345" cy="701040"/>
            <a:chOff x="1065" y="520"/>
            <a:chExt cx="16947" cy="1104"/>
          </a:xfrm>
        </p:grpSpPr>
        <p:cxnSp>
          <p:nvCxnSpPr>
            <p:cNvPr id="5" name="直接连接符 4"/>
            <p:cNvCxnSpPr/>
            <p:nvPr>
              <p:custDataLst>
                <p:tags r:id="rId3"/>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6" name="图形 40" descr="教室"/>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21" name="组合 20"/>
          <p:cNvGrpSpPr/>
          <p:nvPr>
            <p:custDataLst>
              <p:tags r:id="rId6"/>
            </p:custDataLst>
          </p:nvPr>
        </p:nvGrpSpPr>
        <p:grpSpPr>
          <a:xfrm>
            <a:off x="677545" y="2159635"/>
            <a:ext cx="3025775" cy="541655"/>
            <a:chOff x="1067" y="3627"/>
            <a:chExt cx="4765" cy="853"/>
          </a:xfrm>
        </p:grpSpPr>
        <p:sp>
          <p:nvSpPr>
            <p:cNvPr id="23" name="文本框 22"/>
            <p:cNvSpPr txBox="1"/>
            <p:nvPr>
              <p:custDataLst>
                <p:tags r:id="rId7"/>
              </p:custDataLst>
            </p:nvPr>
          </p:nvSpPr>
          <p:spPr>
            <a:xfrm>
              <a:off x="1577" y="3738"/>
              <a:ext cx="4255" cy="685"/>
            </a:xfrm>
            <a:prstGeom prst="rect">
              <a:avLst/>
            </a:prstGeom>
            <a:noFill/>
          </p:spPr>
          <p:txBody>
            <a:bodyPr wrap="none" bIns="71755" rtlCol="0" anchor="t">
              <a:spAutoFit/>
            </a:bodyPr>
            <a:p>
              <a:pPr indent="0" algn="l" fontAlgn="auto">
                <a:lnSpc>
                  <a:spcPct val="115000"/>
                </a:lnSpc>
                <a:spcAft>
                  <a:spcPts val="600"/>
                </a:spcAft>
              </a:pP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解决任务</a:t>
              </a: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(Task Solving)</a:t>
              </a:r>
              <a:endPar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4" name="文本框 23"/>
            <p:cNvSpPr txBox="1"/>
            <p:nvPr>
              <p:custDataLst>
                <p:tags r:id="rId8"/>
              </p:custDataLst>
            </p:nvPr>
          </p:nvSpPr>
          <p:spPr>
            <a:xfrm>
              <a:off x="1067" y="3627"/>
              <a:ext cx="707" cy="853"/>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11" name="组合 10"/>
          <p:cNvGrpSpPr/>
          <p:nvPr/>
        </p:nvGrpSpPr>
        <p:grpSpPr>
          <a:xfrm>
            <a:off x="1804035" y="306705"/>
            <a:ext cx="9727565" cy="580390"/>
            <a:chOff x="2177" y="488"/>
            <a:chExt cx="15319" cy="914"/>
          </a:xfrm>
        </p:grpSpPr>
        <p:sp>
          <p:nvSpPr>
            <p:cNvPr id="12" name="矩形 11"/>
            <p:cNvSpPr/>
            <p:nvPr>
              <p:custDataLst>
                <p:tags r:id="rId9"/>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14" name="文本框 13"/>
            <p:cNvSpPr txBox="1"/>
            <p:nvPr>
              <p:custDataLst>
                <p:tags r:id="rId10"/>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sp>
        <p:nvSpPr>
          <p:cNvPr id="15" name="文本框 14"/>
          <p:cNvSpPr txBox="1"/>
          <p:nvPr>
            <p:custDataLst>
              <p:tags r:id="rId11"/>
            </p:custDataLst>
          </p:nvPr>
        </p:nvSpPr>
        <p:spPr>
          <a:xfrm>
            <a:off x="1001395" y="1784350"/>
            <a:ext cx="3700145" cy="434975"/>
          </a:xfrm>
          <a:prstGeom prst="rect">
            <a:avLst/>
          </a:prstGeom>
          <a:noFill/>
        </p:spPr>
        <p:txBody>
          <a:bodyPr wrap="none" bIns="71755" rtlCol="0" anchor="t">
            <a:spAutoFit/>
          </a:bodyPr>
          <a:p>
            <a:pPr indent="0" algn="l" fontAlgn="auto">
              <a:lnSpc>
                <a:spcPct val="115000"/>
              </a:lnSpc>
              <a:spcAft>
                <a:spcPts val="600"/>
              </a:spcAft>
            </a:pPr>
            <a:r>
              <a:rPr lang="zh-CN" altLang="en-US"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团队优化（</a:t>
            </a:r>
            <a:r>
              <a:rPr lang="en-US" altLang="zh-CN"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Team optimization</a:t>
            </a:r>
            <a:r>
              <a:rPr lang="zh-CN" altLang="en-US"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a:t>
            </a:r>
            <a:endParaRPr lang="zh-CN" altLang="en-US"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6" name="文本框 15"/>
          <p:cNvSpPr txBox="1"/>
          <p:nvPr>
            <p:custDataLst>
              <p:tags r:id="rId12"/>
            </p:custDataLst>
          </p:nvPr>
        </p:nvSpPr>
        <p:spPr>
          <a:xfrm>
            <a:off x="677545" y="1713865"/>
            <a:ext cx="417830" cy="541655"/>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chemeClr val="bg1">
                    <a:lumMod val="50000"/>
                  </a:schemeClr>
                </a:solidFill>
                <a:latin typeface="Impact" panose="020B0806030902050204" charset="0"/>
                <a:ea typeface="微软雅黑" panose="020B0503020204020204" charset="-122"/>
                <a:cs typeface="Impact" panose="020B0806030902050204" charset="0"/>
                <a:sym typeface="+mn-ea"/>
              </a:rPr>
              <a:t>1.</a:t>
            </a:r>
            <a:r>
              <a:rPr lang="en-US" altLang="zh-CN" sz="2400" i="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custDataLst>
              <p:tags r:id="rId13"/>
            </p:custDataLst>
          </p:nvPr>
        </p:nvSpPr>
        <p:spPr>
          <a:xfrm>
            <a:off x="1409700" y="2642870"/>
            <a:ext cx="1262380"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Inference</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custDataLst>
              <p:tags r:id="rId14"/>
            </p:custDataLst>
          </p:nvPr>
        </p:nvSpPr>
        <p:spPr>
          <a:xfrm>
            <a:off x="988060" y="2614295"/>
            <a:ext cx="455930" cy="471170"/>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2.1</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1395095" y="3137535"/>
            <a:ext cx="5151120" cy="1543050"/>
          </a:xfrm>
          <a:prstGeom prst="rect">
            <a:avLst/>
          </a:prstGeom>
          <a:noFill/>
        </p:spPr>
        <p:txBody>
          <a:bodyPr wrap="square" bIns="71755" rtlCol="0" anchor="t">
            <a:spAutoFit/>
          </a:bodyPr>
          <a:p>
            <a:pPr marL="285750" indent="-285750" algn="l" fontAlgn="auto">
              <a:lnSpc>
                <a:spcPct val="115000"/>
              </a:lnSpc>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sym typeface="+mn-ea"/>
              </a:rPr>
              <a:t>怎么解决任务的</a:t>
            </a:r>
            <a:endParaRPr lang="en-US" altLang="zh-CN">
              <a:latin typeface="微软雅黑" panose="020B0503020204020204" charset="-122"/>
              <a:ea typeface="微软雅黑" panose="020B0503020204020204" charset="-122"/>
              <a:cs typeface="微软雅黑" panose="020B0503020204020204" charset="-122"/>
              <a:sym typeface="+mn-ea"/>
            </a:endParaRPr>
          </a:p>
          <a:p>
            <a:pPr marL="285750" indent="-285750" algn="l" fontAlgn="auto">
              <a:lnSpc>
                <a:spcPct val="115000"/>
              </a:lnSpc>
              <a:spcAft>
                <a:spcPts val="600"/>
              </a:spcAft>
              <a:buFont typeface="Arial" panose="020B0604020202020204" pitchFamily="34" charset="0"/>
              <a:buChar char="•"/>
            </a:pPr>
            <a:r>
              <a:rPr lang="en-US" altLang="zh-CN">
                <a:latin typeface="微软雅黑" panose="020B0503020204020204" charset="-122"/>
                <a:ea typeface="微软雅黑" panose="020B0503020204020204" charset="-122"/>
                <a:cs typeface="微软雅黑" panose="020B0503020204020204" charset="-122"/>
                <a:sym typeface="+mn-ea"/>
              </a:rPr>
              <a:t>forward message passing</a:t>
            </a:r>
            <a:endParaRPr lang="en-US" altLang="zh-CN">
              <a:latin typeface="微软雅黑" panose="020B0503020204020204" charset="-122"/>
              <a:ea typeface="微软雅黑" panose="020B0503020204020204" charset="-122"/>
              <a:cs typeface="微软雅黑" panose="020B0503020204020204" charset="-122"/>
              <a:sym typeface="+mn-ea"/>
            </a:endParaRPr>
          </a:p>
          <a:p>
            <a:pPr marL="285750" indent="-285750" algn="l" fontAlgn="auto">
              <a:lnSpc>
                <a:spcPct val="115000"/>
              </a:lnSpc>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sym typeface="+mn-ea"/>
              </a:rPr>
              <a:t>合作行为：代理可以收到前序结点的</a:t>
            </a:r>
            <a:r>
              <a:rPr lang="en-US" altLang="zh-CN">
                <a:latin typeface="微软雅黑" panose="020B0503020204020204" charset="-122"/>
                <a:ea typeface="微软雅黑" panose="020B0503020204020204" charset="-122"/>
                <a:cs typeface="微软雅黑" panose="020B0503020204020204" charset="-122"/>
                <a:sym typeface="+mn-ea"/>
              </a:rPr>
              <a:t>response</a:t>
            </a:r>
            <a:r>
              <a:rPr lang="zh-CN" altLang="en-US">
                <a:latin typeface="微软雅黑" panose="020B0503020204020204" charset="-122"/>
                <a:ea typeface="微软雅黑" panose="020B0503020204020204" charset="-122"/>
                <a:cs typeface="微软雅黑" panose="020B0503020204020204" charset="-122"/>
                <a:sym typeface="+mn-ea"/>
              </a:rPr>
              <a:t>，比如批评、建议、改进、质量评估</a:t>
            </a:r>
            <a:endParaRPr lang="zh-CN" altLang="en-US">
              <a:latin typeface="微软雅黑" panose="020B0503020204020204" charset="-122"/>
              <a:ea typeface="微软雅黑" panose="020B0503020204020204" charset="-122"/>
              <a:cs typeface="微软雅黑" panose="020B0503020204020204" charset="-122"/>
              <a:sym typeface="+mn-ea"/>
            </a:endParaRPr>
          </a:p>
        </p:txBody>
      </p:sp>
      <p:grpSp>
        <p:nvGrpSpPr>
          <p:cNvPr id="56" name="组合 55"/>
          <p:cNvGrpSpPr/>
          <p:nvPr/>
        </p:nvGrpSpPr>
        <p:grpSpPr>
          <a:xfrm>
            <a:off x="7734300" y="2874010"/>
            <a:ext cx="393700" cy="1057275"/>
            <a:chOff x="10494" y="5118"/>
            <a:chExt cx="620" cy="1665"/>
          </a:xfrm>
        </p:grpSpPr>
        <p:sp>
          <p:nvSpPr>
            <p:cNvPr id="53" name="椭圆 52"/>
            <p:cNvSpPr/>
            <p:nvPr/>
          </p:nvSpPr>
          <p:spPr>
            <a:xfrm>
              <a:off x="10494" y="5118"/>
              <a:ext cx="620" cy="585"/>
            </a:xfrm>
            <a:prstGeom prst="ellipse">
              <a:avLst/>
            </a:prstGeom>
            <a:solidFill>
              <a:schemeClr val="accent2">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54" name="椭圆 53"/>
            <p:cNvSpPr/>
            <p:nvPr/>
          </p:nvSpPr>
          <p:spPr>
            <a:xfrm>
              <a:off x="10494" y="6198"/>
              <a:ext cx="620" cy="585"/>
            </a:xfrm>
            <a:prstGeom prst="ellipse">
              <a:avLst/>
            </a:prstGeom>
            <a:solidFill>
              <a:schemeClr val="tx2">
                <a:lumMod val="25000"/>
                <a:lumOff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grpSp>
        <p:nvGrpSpPr>
          <p:cNvPr id="57" name="组合 56"/>
          <p:cNvGrpSpPr/>
          <p:nvPr/>
        </p:nvGrpSpPr>
        <p:grpSpPr>
          <a:xfrm>
            <a:off x="9702800" y="2877820"/>
            <a:ext cx="393700" cy="1057275"/>
            <a:chOff x="10494" y="5118"/>
            <a:chExt cx="620" cy="1665"/>
          </a:xfrm>
        </p:grpSpPr>
        <p:sp>
          <p:nvSpPr>
            <p:cNvPr id="58" name="椭圆 57"/>
            <p:cNvSpPr/>
            <p:nvPr/>
          </p:nvSpPr>
          <p:spPr>
            <a:xfrm>
              <a:off x="10494" y="5118"/>
              <a:ext cx="620" cy="585"/>
            </a:xfrm>
            <a:prstGeom prst="ellipse">
              <a:avLst/>
            </a:prstGeom>
            <a:solidFill>
              <a:schemeClr val="accent2">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59" name="椭圆 58"/>
            <p:cNvSpPr/>
            <p:nvPr/>
          </p:nvSpPr>
          <p:spPr>
            <a:xfrm>
              <a:off x="10494" y="6198"/>
              <a:ext cx="620" cy="585"/>
            </a:xfrm>
            <a:prstGeom prst="ellipse">
              <a:avLst/>
            </a:prstGeom>
            <a:solidFill>
              <a:schemeClr val="tx2">
                <a:lumMod val="25000"/>
                <a:lumOff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sp>
        <p:nvSpPr>
          <p:cNvPr id="64" name="文本框 63"/>
          <p:cNvSpPr txBox="1"/>
          <p:nvPr/>
        </p:nvSpPr>
        <p:spPr>
          <a:xfrm>
            <a:off x="7660005" y="2320290"/>
            <a:ext cx="658495" cy="43497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t=3</a:t>
            </a:r>
            <a:endParaRPr lang="en-US" altLang="zh-CN">
              <a:latin typeface="微软雅黑" panose="020B0503020204020204" charset="-122"/>
              <a:ea typeface="微软雅黑" panose="020B0503020204020204" charset="-122"/>
              <a:cs typeface="微软雅黑" panose="020B0503020204020204" charset="-122"/>
            </a:endParaRPr>
          </a:p>
        </p:txBody>
      </p:sp>
      <p:sp>
        <p:nvSpPr>
          <p:cNvPr id="65" name="文本框 64"/>
          <p:cNvSpPr txBox="1"/>
          <p:nvPr/>
        </p:nvSpPr>
        <p:spPr>
          <a:xfrm>
            <a:off x="9604375" y="2306320"/>
            <a:ext cx="658495" cy="43497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t=4</a:t>
            </a:r>
            <a:endParaRPr lang="en-US" altLang="zh-CN">
              <a:latin typeface="微软雅黑" panose="020B0503020204020204" charset="-122"/>
              <a:ea typeface="微软雅黑" panose="020B0503020204020204" charset="-122"/>
              <a:cs typeface="微软雅黑" panose="020B0503020204020204" charset="-122"/>
            </a:endParaRPr>
          </a:p>
        </p:txBody>
      </p:sp>
      <p:sp>
        <p:nvSpPr>
          <p:cNvPr id="70" name="椭圆 69"/>
          <p:cNvSpPr/>
          <p:nvPr/>
        </p:nvSpPr>
        <p:spPr>
          <a:xfrm>
            <a:off x="7734300" y="4267835"/>
            <a:ext cx="393700" cy="371475"/>
          </a:xfrm>
          <a:prstGeom prst="ellipse">
            <a:avLst/>
          </a:prstGeom>
          <a:solidFill>
            <a:srgbClr val="E6724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71" name="椭圆 70"/>
          <p:cNvSpPr/>
          <p:nvPr/>
        </p:nvSpPr>
        <p:spPr>
          <a:xfrm>
            <a:off x="9702800" y="4267835"/>
            <a:ext cx="393700" cy="371475"/>
          </a:xfrm>
          <a:prstGeom prst="ellipse">
            <a:avLst/>
          </a:prstGeom>
          <a:solidFill>
            <a:srgbClr val="E6724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pic>
        <p:nvPicPr>
          <p:cNvPr id="29" name="图片 28" descr="信息"/>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430260" y="2874010"/>
            <a:ext cx="313690" cy="313690"/>
          </a:xfrm>
          <a:prstGeom prst="rect">
            <a:avLst/>
          </a:prstGeom>
        </p:spPr>
      </p:pic>
      <p:pic>
        <p:nvPicPr>
          <p:cNvPr id="30" name="图片 29" descr="信息"/>
          <p:cNvPicPr>
            <a:picLocks noChangeAspect="1"/>
          </p:cNvPicPr>
          <p:nvPr/>
        </p:nvPicPr>
        <p:blipFill>
          <a:blip r:embed="rId15">
            <a:extLst>
              <a:ext uri="{96DAC541-7B7A-43D3-8B79-37D633B846F1}">
                <asvg:svgBlip xmlns:asvg="http://schemas.microsoft.com/office/drawing/2016/SVG/main" r:embed="rId17"/>
              </a:ext>
            </a:extLst>
          </a:blip>
          <a:stretch>
            <a:fillRect/>
          </a:stretch>
        </p:blipFill>
        <p:spPr>
          <a:xfrm>
            <a:off x="8431530" y="3545840"/>
            <a:ext cx="313690" cy="313690"/>
          </a:xfrm>
          <a:prstGeom prst="rect">
            <a:avLst/>
          </a:prstGeom>
        </p:spPr>
      </p:pic>
      <p:pic>
        <p:nvPicPr>
          <p:cNvPr id="31" name="图片 30" descr="信息"/>
          <p:cNvPicPr>
            <a:picLocks noChangeAspect="1"/>
          </p:cNvPicPr>
          <p:nvPr/>
        </p:nvPicPr>
        <p:blipFill>
          <a:blip r:embed="rId15">
            <a:extLst>
              <a:ext uri="{96DAC541-7B7A-43D3-8B79-37D633B846F1}">
                <asvg:svgBlip xmlns:asvg="http://schemas.microsoft.com/office/drawing/2016/SVG/main" r:embed="rId17"/>
              </a:ext>
            </a:extLst>
          </a:blip>
          <a:stretch>
            <a:fillRect/>
          </a:stretch>
        </p:blipFill>
        <p:spPr>
          <a:xfrm>
            <a:off x="8431530" y="4325620"/>
            <a:ext cx="313690" cy="313690"/>
          </a:xfrm>
          <a:prstGeom prst="rect">
            <a:avLst/>
          </a:prstGeom>
        </p:spPr>
      </p:pic>
      <p:sp>
        <p:nvSpPr>
          <p:cNvPr id="33" name="文本框 32"/>
          <p:cNvSpPr txBox="1"/>
          <p:nvPr/>
        </p:nvSpPr>
        <p:spPr>
          <a:xfrm>
            <a:off x="5565140" y="4817745"/>
            <a:ext cx="1464945" cy="43497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Task query</a:t>
            </a:r>
            <a:endParaRPr lang="en-US" altLang="zh-CN">
              <a:latin typeface="微软雅黑" panose="020B0503020204020204" charset="-122"/>
              <a:ea typeface="微软雅黑" panose="020B0503020204020204" charset="-122"/>
              <a:cs typeface="微软雅黑" panose="020B0503020204020204" charset="-122"/>
            </a:endParaRPr>
          </a:p>
        </p:txBody>
      </p:sp>
      <p:sp>
        <p:nvSpPr>
          <p:cNvPr id="36" name="文本框 35"/>
          <p:cNvSpPr txBox="1"/>
          <p:nvPr/>
        </p:nvSpPr>
        <p:spPr>
          <a:xfrm>
            <a:off x="5565140" y="5318760"/>
            <a:ext cx="2245360" cy="43497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Prompt templates</a:t>
            </a:r>
            <a:endParaRPr lang="en-US" altLang="zh-CN">
              <a:latin typeface="微软雅黑" panose="020B0503020204020204" charset="-122"/>
              <a:ea typeface="微软雅黑" panose="020B0503020204020204" charset="-122"/>
              <a:cs typeface="微软雅黑" panose="020B0503020204020204" charset="-122"/>
            </a:endParaRPr>
          </a:p>
        </p:txBody>
      </p:sp>
      <p:cxnSp>
        <p:nvCxnSpPr>
          <p:cNvPr id="39" name="直接连接符 38"/>
          <p:cNvCxnSpPr/>
          <p:nvPr/>
        </p:nvCxnSpPr>
        <p:spPr>
          <a:xfrm>
            <a:off x="8724265" y="3702685"/>
            <a:ext cx="510540" cy="9525"/>
          </a:xfrm>
          <a:prstGeom prst="line">
            <a:avLst/>
          </a:prstGeom>
          <a:ln>
            <a:solidFill>
              <a:srgbClr val="2F5597"/>
            </a:solidFill>
            <a:tailEnd type="none"/>
          </a:ln>
        </p:spPr>
        <p:style>
          <a:lnRef idx="2">
            <a:schemeClr val="accent1"/>
          </a:lnRef>
          <a:fillRef idx="0">
            <a:srgbClr val="FFFFFF"/>
          </a:fillRef>
          <a:effectRef idx="0">
            <a:srgbClr val="FFFFFF"/>
          </a:effectRef>
          <a:fontRef idx="minor">
            <a:schemeClr val="tx1"/>
          </a:fontRef>
        </p:style>
      </p:cxnSp>
      <p:cxnSp>
        <p:nvCxnSpPr>
          <p:cNvPr id="40" name="直接连接符 39"/>
          <p:cNvCxnSpPr/>
          <p:nvPr/>
        </p:nvCxnSpPr>
        <p:spPr>
          <a:xfrm>
            <a:off x="8745220" y="4447540"/>
            <a:ext cx="510540" cy="1270"/>
          </a:xfrm>
          <a:prstGeom prst="line">
            <a:avLst/>
          </a:prstGeom>
          <a:ln>
            <a:solidFill>
              <a:srgbClr val="2F5597"/>
            </a:solidFill>
            <a:tailEnd type="none"/>
          </a:ln>
        </p:spPr>
        <p:style>
          <a:lnRef idx="2">
            <a:schemeClr val="accent1"/>
          </a:lnRef>
          <a:fillRef idx="0">
            <a:srgbClr val="FFFFFF"/>
          </a:fillRef>
          <a:effectRef idx="0">
            <a:srgbClr val="FFFFFF"/>
          </a:effectRef>
          <a:fontRef idx="minor">
            <a:schemeClr val="tx1"/>
          </a:fontRef>
        </p:style>
      </p:cxnSp>
      <p:cxnSp>
        <p:nvCxnSpPr>
          <p:cNvPr id="42" name="直接连接符 41"/>
          <p:cNvCxnSpPr/>
          <p:nvPr/>
        </p:nvCxnSpPr>
        <p:spPr>
          <a:xfrm>
            <a:off x="7016115" y="5035550"/>
            <a:ext cx="2225675" cy="1905"/>
          </a:xfrm>
          <a:prstGeom prst="line">
            <a:avLst/>
          </a:prstGeom>
          <a:ln>
            <a:solidFill>
              <a:srgbClr val="2F5597"/>
            </a:solidFill>
            <a:tailEnd type="none"/>
          </a:ln>
        </p:spPr>
        <p:style>
          <a:lnRef idx="2">
            <a:schemeClr val="accent1"/>
          </a:lnRef>
          <a:fillRef idx="0">
            <a:srgbClr val="FFFFFF"/>
          </a:fillRef>
          <a:effectRef idx="0">
            <a:srgbClr val="FFFFFF"/>
          </a:effectRef>
          <a:fontRef idx="minor">
            <a:schemeClr val="tx1"/>
          </a:fontRef>
        </p:style>
      </p:cxnSp>
      <p:cxnSp>
        <p:nvCxnSpPr>
          <p:cNvPr id="43" name="直接连接符 42"/>
          <p:cNvCxnSpPr/>
          <p:nvPr/>
        </p:nvCxnSpPr>
        <p:spPr>
          <a:xfrm flipV="1">
            <a:off x="7713345" y="5567680"/>
            <a:ext cx="1544320" cy="12065"/>
          </a:xfrm>
          <a:prstGeom prst="line">
            <a:avLst/>
          </a:prstGeom>
          <a:ln>
            <a:solidFill>
              <a:srgbClr val="2F5597"/>
            </a:solidFill>
            <a:tailEnd type="none"/>
          </a:ln>
        </p:spPr>
        <p:style>
          <a:lnRef idx="2">
            <a:schemeClr val="accent1"/>
          </a:lnRef>
          <a:fillRef idx="0">
            <a:srgbClr val="FFFFFF"/>
          </a:fillRef>
          <a:effectRef idx="0">
            <a:srgbClr val="FFFFFF"/>
          </a:effectRef>
          <a:fontRef idx="minor">
            <a:schemeClr val="tx1"/>
          </a:fontRef>
        </p:style>
      </p:cxnSp>
      <p:cxnSp>
        <p:nvCxnSpPr>
          <p:cNvPr id="44" name="直接连接符 43"/>
          <p:cNvCxnSpPr/>
          <p:nvPr/>
        </p:nvCxnSpPr>
        <p:spPr>
          <a:xfrm>
            <a:off x="9232900" y="3037840"/>
            <a:ext cx="1905" cy="2569210"/>
          </a:xfrm>
          <a:prstGeom prst="line">
            <a:avLst/>
          </a:prstGeom>
          <a:ln>
            <a:solidFill>
              <a:srgbClr val="2F5597"/>
            </a:solidFill>
            <a:tailEnd type="none"/>
          </a:ln>
        </p:spPr>
        <p:style>
          <a:lnRef idx="2">
            <a:schemeClr val="accent1"/>
          </a:lnRef>
          <a:fillRef idx="0">
            <a:srgbClr val="FFFFFF"/>
          </a:fillRef>
          <a:effectRef idx="0">
            <a:srgbClr val="FFFFFF"/>
          </a:effectRef>
          <a:fontRef idx="minor">
            <a:schemeClr val="tx1"/>
          </a:fontRef>
        </p:style>
      </p:cxnSp>
      <p:cxnSp>
        <p:nvCxnSpPr>
          <p:cNvPr id="45" name="直接连接符 44"/>
          <p:cNvCxnSpPr>
            <a:stCxn id="29" idx="3"/>
          </p:cNvCxnSpPr>
          <p:nvPr/>
        </p:nvCxnSpPr>
        <p:spPr>
          <a:xfrm>
            <a:off x="8743950" y="3030855"/>
            <a:ext cx="511810" cy="6985"/>
          </a:xfrm>
          <a:prstGeom prst="line">
            <a:avLst/>
          </a:prstGeom>
          <a:ln>
            <a:solidFill>
              <a:srgbClr val="2F5597"/>
            </a:solidFill>
            <a:tailEnd type="none"/>
          </a:ln>
        </p:spPr>
        <p:style>
          <a:lnRef idx="2">
            <a:schemeClr val="accent1"/>
          </a:lnRef>
          <a:fillRef idx="0">
            <a:srgbClr val="FFFFFF"/>
          </a:fillRef>
          <a:effectRef idx="0">
            <a:srgbClr val="FFFFFF"/>
          </a:effectRef>
          <a:fontRef idx="minor">
            <a:schemeClr val="tx1"/>
          </a:fontRef>
        </p:style>
      </p:cxnSp>
      <p:cxnSp>
        <p:nvCxnSpPr>
          <p:cNvPr id="46" name="直接箭头连接符 45"/>
          <p:cNvCxnSpPr>
            <a:endCxn id="71" idx="2"/>
          </p:cNvCxnSpPr>
          <p:nvPr/>
        </p:nvCxnSpPr>
        <p:spPr>
          <a:xfrm>
            <a:off x="9225280" y="4453255"/>
            <a:ext cx="477520" cy="635"/>
          </a:xfrm>
          <a:prstGeom prst="straightConnector1">
            <a:avLst/>
          </a:prstGeom>
          <a:ln>
            <a:solidFill>
              <a:srgbClr val="2F5597"/>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76275" y="1246505"/>
            <a:ext cx="7215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zh-CN" altLang="en-US" sz="2000" b="1">
                <a:solidFill>
                  <a:srgbClr val="2F5597"/>
                </a:solidFill>
                <a:latin typeface="微软雅黑" panose="020B0503020204020204" charset="-122"/>
                <a:ea typeface="微软雅黑" panose="020B0503020204020204" charset="-122"/>
                <a:cs typeface="+mn-ea"/>
              </a:rPr>
              <a:t>大语言模型驱动的动态代理网络</a:t>
            </a:r>
            <a:r>
              <a:rPr lang="en-US" altLang="zh-CN" sz="2000" b="1">
                <a:solidFill>
                  <a:srgbClr val="2F5597"/>
                </a:solidFill>
                <a:latin typeface="微软雅黑" panose="020B0503020204020204" charset="-122"/>
                <a:ea typeface="微软雅黑" panose="020B0503020204020204" charset="-122"/>
                <a:cs typeface="+mn-ea"/>
              </a:rPr>
              <a:t> (DyLAN)</a:t>
            </a:r>
            <a:endParaRPr lang="en-US" altLang="zh-CN" sz="2000" b="1">
              <a:solidFill>
                <a:srgbClr val="2F5597"/>
              </a:solidFill>
              <a:latin typeface="微软雅黑" panose="020B0503020204020204" charset="-122"/>
              <a:ea typeface="微软雅黑" panose="020B0503020204020204" charset="-122"/>
              <a:cs typeface="+mn-ea"/>
            </a:endParaRPr>
          </a:p>
        </p:txBody>
      </p:sp>
      <p:sp>
        <p:nvSpPr>
          <p:cNvPr id="18" name="文本框 17"/>
          <p:cNvSpPr txBox="1"/>
          <p:nvPr>
            <p:custDataLst>
              <p:tags r:id="rId2"/>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方法</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4" name="组合 3"/>
          <p:cNvGrpSpPr/>
          <p:nvPr/>
        </p:nvGrpSpPr>
        <p:grpSpPr>
          <a:xfrm rot="0">
            <a:off x="676275" y="330200"/>
            <a:ext cx="10761345" cy="701040"/>
            <a:chOff x="1065" y="520"/>
            <a:chExt cx="16947" cy="1104"/>
          </a:xfrm>
        </p:grpSpPr>
        <p:cxnSp>
          <p:nvCxnSpPr>
            <p:cNvPr id="5" name="直接连接符 4"/>
            <p:cNvCxnSpPr/>
            <p:nvPr>
              <p:custDataLst>
                <p:tags r:id="rId3"/>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6" name="图形 40" descr="教室"/>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21" name="组合 20"/>
          <p:cNvGrpSpPr/>
          <p:nvPr>
            <p:custDataLst>
              <p:tags r:id="rId6"/>
            </p:custDataLst>
          </p:nvPr>
        </p:nvGrpSpPr>
        <p:grpSpPr>
          <a:xfrm>
            <a:off x="677545" y="2159635"/>
            <a:ext cx="3025775" cy="541655"/>
            <a:chOff x="1067" y="3627"/>
            <a:chExt cx="4765" cy="853"/>
          </a:xfrm>
        </p:grpSpPr>
        <p:sp>
          <p:nvSpPr>
            <p:cNvPr id="23" name="文本框 22"/>
            <p:cNvSpPr txBox="1"/>
            <p:nvPr>
              <p:custDataLst>
                <p:tags r:id="rId7"/>
              </p:custDataLst>
            </p:nvPr>
          </p:nvSpPr>
          <p:spPr>
            <a:xfrm>
              <a:off x="1577" y="3738"/>
              <a:ext cx="4255" cy="685"/>
            </a:xfrm>
            <a:prstGeom prst="rect">
              <a:avLst/>
            </a:prstGeom>
            <a:noFill/>
          </p:spPr>
          <p:txBody>
            <a:bodyPr wrap="none" bIns="71755" rtlCol="0" anchor="t">
              <a:spAutoFit/>
            </a:bodyPr>
            <a:p>
              <a:pPr indent="0" algn="l" fontAlgn="auto">
                <a:lnSpc>
                  <a:spcPct val="115000"/>
                </a:lnSpc>
                <a:spcAft>
                  <a:spcPts val="600"/>
                </a:spcAft>
              </a:pP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解决任务</a:t>
              </a: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(Task Solving)</a:t>
              </a:r>
              <a:endPar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4" name="文本框 23"/>
            <p:cNvSpPr txBox="1"/>
            <p:nvPr>
              <p:custDataLst>
                <p:tags r:id="rId8"/>
              </p:custDataLst>
            </p:nvPr>
          </p:nvSpPr>
          <p:spPr>
            <a:xfrm>
              <a:off x="1067" y="3627"/>
              <a:ext cx="707" cy="853"/>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11" name="组合 10"/>
          <p:cNvGrpSpPr/>
          <p:nvPr/>
        </p:nvGrpSpPr>
        <p:grpSpPr>
          <a:xfrm>
            <a:off x="1804035" y="306705"/>
            <a:ext cx="9727565" cy="580390"/>
            <a:chOff x="2177" y="488"/>
            <a:chExt cx="15319" cy="914"/>
          </a:xfrm>
        </p:grpSpPr>
        <p:sp>
          <p:nvSpPr>
            <p:cNvPr id="12" name="矩形 11"/>
            <p:cNvSpPr/>
            <p:nvPr>
              <p:custDataLst>
                <p:tags r:id="rId9"/>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14" name="文本框 13"/>
            <p:cNvSpPr txBox="1"/>
            <p:nvPr>
              <p:custDataLst>
                <p:tags r:id="rId10"/>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sp>
        <p:nvSpPr>
          <p:cNvPr id="15" name="文本框 14"/>
          <p:cNvSpPr txBox="1"/>
          <p:nvPr>
            <p:custDataLst>
              <p:tags r:id="rId11"/>
            </p:custDataLst>
          </p:nvPr>
        </p:nvSpPr>
        <p:spPr>
          <a:xfrm>
            <a:off x="1001395" y="1784350"/>
            <a:ext cx="3700145" cy="434975"/>
          </a:xfrm>
          <a:prstGeom prst="rect">
            <a:avLst/>
          </a:prstGeom>
          <a:noFill/>
        </p:spPr>
        <p:txBody>
          <a:bodyPr wrap="none" bIns="71755" rtlCol="0" anchor="t">
            <a:spAutoFit/>
          </a:bodyPr>
          <a:p>
            <a:pPr indent="0" algn="l" fontAlgn="auto">
              <a:lnSpc>
                <a:spcPct val="115000"/>
              </a:lnSpc>
              <a:spcAft>
                <a:spcPts val="600"/>
              </a:spcAft>
            </a:pPr>
            <a:r>
              <a:rPr lang="zh-CN" altLang="en-US"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团队优化（</a:t>
            </a:r>
            <a:r>
              <a:rPr lang="en-US" altLang="zh-CN"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Team optimization</a:t>
            </a:r>
            <a:r>
              <a:rPr lang="zh-CN" altLang="en-US"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a:t>
            </a:r>
            <a:endParaRPr lang="zh-CN" altLang="en-US"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6" name="文本框 15"/>
          <p:cNvSpPr txBox="1"/>
          <p:nvPr>
            <p:custDataLst>
              <p:tags r:id="rId12"/>
            </p:custDataLst>
          </p:nvPr>
        </p:nvSpPr>
        <p:spPr>
          <a:xfrm>
            <a:off x="677545" y="1713865"/>
            <a:ext cx="417830" cy="541655"/>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chemeClr val="bg1">
                    <a:lumMod val="50000"/>
                  </a:schemeClr>
                </a:solidFill>
                <a:latin typeface="Impact" panose="020B0806030902050204" charset="0"/>
                <a:ea typeface="微软雅黑" panose="020B0503020204020204" charset="-122"/>
                <a:cs typeface="Impact" panose="020B0806030902050204" charset="0"/>
                <a:sym typeface="+mn-ea"/>
              </a:rPr>
              <a:t>1.</a:t>
            </a:r>
            <a:r>
              <a:rPr lang="en-US" altLang="zh-CN" sz="2400" i="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custDataLst>
              <p:tags r:id="rId13"/>
            </p:custDataLst>
          </p:nvPr>
        </p:nvSpPr>
        <p:spPr>
          <a:xfrm>
            <a:off x="1371600" y="2642870"/>
            <a:ext cx="1262380"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Inference</a:t>
            </a:r>
            <a:endParaRPr lang="en-US" altLang="zh-CN" b="1">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custDataLst>
              <p:tags r:id="rId14"/>
            </p:custDataLst>
          </p:nvPr>
        </p:nvSpPr>
        <p:spPr>
          <a:xfrm>
            <a:off x="949960" y="2614295"/>
            <a:ext cx="455930" cy="471170"/>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chemeClr val="bg1">
                    <a:lumMod val="50000"/>
                  </a:schemeClr>
                </a:solidFill>
                <a:latin typeface="Impact" panose="020B0806030902050204" charset="0"/>
                <a:ea typeface="微软雅黑" panose="020B0503020204020204" charset="-122"/>
                <a:cs typeface="Impact" panose="020B0806030902050204" charset="0"/>
                <a:sym typeface="+mn-ea"/>
              </a:rPr>
              <a:t>2.1</a:t>
            </a:r>
            <a:endParaRPr lang="en-US" altLang="zh-CN" sz="2000" b="1" i="1">
              <a:solidFill>
                <a:schemeClr val="bg1">
                  <a:lumMod val="50000"/>
                </a:schemeClr>
              </a:solidFill>
              <a:latin typeface="Impact" panose="020B0806030902050204" charset="0"/>
              <a:ea typeface="微软雅黑" panose="020B0503020204020204" charset="-122"/>
              <a:cs typeface="Impact" panose="020B0806030902050204" charset="0"/>
              <a:sym typeface="+mn-ea"/>
            </a:endParaRPr>
          </a:p>
        </p:txBody>
      </p:sp>
      <p:sp>
        <p:nvSpPr>
          <p:cNvPr id="8" name="文本框 7"/>
          <p:cNvSpPr txBox="1"/>
          <p:nvPr>
            <p:custDataLst>
              <p:tags r:id="rId15"/>
            </p:custDataLst>
          </p:nvPr>
        </p:nvSpPr>
        <p:spPr>
          <a:xfrm>
            <a:off x="1350645" y="3026410"/>
            <a:ext cx="3072130"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Agent Team Reformation</a:t>
            </a:r>
            <a:endPar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custDataLst>
              <p:tags r:id="rId16"/>
            </p:custDataLst>
          </p:nvPr>
        </p:nvSpPr>
        <p:spPr>
          <a:xfrm>
            <a:off x="929005" y="2997835"/>
            <a:ext cx="487045" cy="471170"/>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2.2</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13" name="文本框 12"/>
          <p:cNvSpPr txBox="1"/>
          <p:nvPr/>
        </p:nvSpPr>
        <p:spPr>
          <a:xfrm>
            <a:off x="1371600" y="3563620"/>
            <a:ext cx="6368415" cy="2015490"/>
          </a:xfrm>
          <a:prstGeom prst="rect">
            <a:avLst/>
          </a:prstGeom>
          <a:noFill/>
        </p:spPr>
        <p:txBody>
          <a:bodyPr wrap="square" bIns="71755" rtlCol="0" anchor="t">
            <a:spAutoFit/>
          </a:bodyPr>
          <a:p>
            <a:pPr marL="285750" indent="-285750" fontAlgn="auto">
              <a:lnSpc>
                <a:spcPct val="115000"/>
              </a:lnSpc>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引入</a:t>
            </a:r>
            <a:r>
              <a:rPr lang="en-US" altLang="zh-CN">
                <a:latin typeface="微软雅黑" panose="020B0503020204020204" charset="-122"/>
                <a:ea typeface="微软雅黑" panose="020B0503020204020204" charset="-122"/>
                <a:cs typeface="微软雅黑" panose="020B0503020204020204" charset="-122"/>
              </a:rPr>
              <a:t>LLM ranker</a:t>
            </a:r>
            <a:r>
              <a:rPr lang="zh-CN" altLang="en-US">
                <a:latin typeface="微软雅黑" panose="020B0503020204020204" charset="-122"/>
                <a:ea typeface="微软雅黑" panose="020B0503020204020204" charset="-122"/>
                <a:cs typeface="微软雅黑" panose="020B0503020204020204" charset="-122"/>
              </a:rPr>
              <a:t>：分析当前时序的回答，给出排名</a:t>
            </a:r>
            <a:endParaRPr lang="en-US" altLang="zh-CN">
              <a:latin typeface="微软雅黑" panose="020B0503020204020204" charset="-122"/>
              <a:ea typeface="微软雅黑" panose="020B0503020204020204" charset="-122"/>
              <a:cs typeface="微软雅黑" panose="020B0503020204020204" charset="-122"/>
            </a:endParaRPr>
          </a:p>
          <a:p>
            <a:pPr marL="285750" indent="-285750" fontAlgn="auto">
              <a:lnSpc>
                <a:spcPct val="115000"/>
              </a:lnSpc>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动态交流结构</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lnSpc>
                <a:spcPct val="115000"/>
              </a:lnSpc>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early-stopping mechanism：</a:t>
            </a:r>
            <a:endParaRPr lang="zh-CN" altLang="en-US">
              <a:latin typeface="微软雅黑" panose="020B0503020204020204" charset="-122"/>
              <a:ea typeface="微软雅黑" panose="020B0503020204020204" charset="-122"/>
              <a:cs typeface="微软雅黑" panose="020B0503020204020204" charset="-122"/>
            </a:endParaRPr>
          </a:p>
          <a:p>
            <a:pPr marL="742950" lvl="1" indent="-285750" fontAlgn="auto">
              <a:lnSpc>
                <a:spcPct val="115000"/>
              </a:lnSpc>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当一层中超过三分之二的代理答案一致</a:t>
            </a:r>
            <a:endParaRPr lang="zh-CN" altLang="en-US">
              <a:latin typeface="微软雅黑" panose="020B0503020204020204" charset="-122"/>
              <a:ea typeface="微软雅黑" panose="020B0503020204020204" charset="-122"/>
              <a:cs typeface="微软雅黑" panose="020B0503020204020204" charset="-122"/>
            </a:endParaRPr>
          </a:p>
          <a:p>
            <a:pPr marL="742950" lvl="1" indent="-285750" fontAlgn="auto">
              <a:lnSpc>
                <a:spcPct val="115000"/>
              </a:lnSpc>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或者已经到达最大步数</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17" name="图片 16"/>
          <p:cNvPicPr>
            <a:picLocks noChangeAspect="1"/>
          </p:cNvPicPr>
          <p:nvPr/>
        </p:nvPicPr>
        <p:blipFill>
          <a:blip r:embed="rId17"/>
          <a:stretch>
            <a:fillRect/>
          </a:stretch>
        </p:blipFill>
        <p:spPr>
          <a:xfrm>
            <a:off x="7308215" y="2642870"/>
            <a:ext cx="4069715" cy="3134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35" y="0"/>
            <a:ext cx="3517200"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1551305" y="1284605"/>
            <a:ext cx="9866630" cy="4703445"/>
          </a:xfrm>
          <a:prstGeom prst="roundRect">
            <a:avLst>
              <a:gd name="adj" fmla="val 4273"/>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p:cNvGrpSpPr/>
          <p:nvPr/>
        </p:nvGrpSpPr>
        <p:grpSpPr>
          <a:xfrm>
            <a:off x="2435225" y="2599055"/>
            <a:ext cx="3660140" cy="1659890"/>
            <a:chOff x="3835" y="3808"/>
            <a:chExt cx="5764" cy="2614"/>
          </a:xfrm>
        </p:grpSpPr>
        <p:sp>
          <p:nvSpPr>
            <p:cNvPr id="2" name="文本框 1"/>
            <p:cNvSpPr txBox="1"/>
            <p:nvPr/>
          </p:nvSpPr>
          <p:spPr>
            <a:xfrm>
              <a:off x="3835" y="4824"/>
              <a:ext cx="5432" cy="1598"/>
            </a:xfrm>
            <a:prstGeom prst="rect">
              <a:avLst/>
            </a:prstGeom>
            <a:noFill/>
          </p:spPr>
          <p:txBody>
            <a:bodyPr wrap="square" rtlCol="0">
              <a:spAutoFit/>
            </a:bodyPr>
            <a:lstStyle/>
            <a:p>
              <a:r>
                <a:rPr lang="zh-CN" altLang="en-US" sz="6000" b="1" dirty="0">
                  <a:solidFill>
                    <a:srgbClr val="2F5597"/>
                  </a:solidFill>
                  <a:latin typeface="微软雅黑" panose="020B0503020204020204" charset="-122"/>
                  <a:ea typeface="微软雅黑" panose="020B0503020204020204" charset="-122"/>
                  <a:sym typeface="+mn-ea"/>
                </a:rPr>
                <a:t>作者</a:t>
              </a:r>
              <a:endParaRPr lang="zh-CN" altLang="en-US" sz="6000" b="1" dirty="0">
                <a:solidFill>
                  <a:srgbClr val="2F5597"/>
                </a:solidFill>
                <a:latin typeface="微软雅黑" panose="020B0503020204020204" charset="-122"/>
                <a:ea typeface="微软雅黑" panose="020B0503020204020204" charset="-122"/>
              </a:endParaRPr>
            </a:p>
          </p:txBody>
        </p:sp>
        <p:sp>
          <p:nvSpPr>
            <p:cNvPr id="3" name="文本框 2"/>
            <p:cNvSpPr txBox="1"/>
            <p:nvPr/>
          </p:nvSpPr>
          <p:spPr>
            <a:xfrm>
              <a:off x="3835" y="3808"/>
              <a:ext cx="5764" cy="1016"/>
            </a:xfrm>
            <a:prstGeom prst="rect">
              <a:avLst/>
            </a:prstGeom>
            <a:noFill/>
          </p:spPr>
          <p:txBody>
            <a:bodyPr wrap="square" rtlCol="0" anchor="t">
              <a:spAutoFit/>
            </a:bodyPr>
            <a:p>
              <a:r>
                <a:rPr lang="en-US" altLang="zh-CN" sz="3600" b="1" dirty="0">
                  <a:solidFill>
                    <a:srgbClr val="2F5597"/>
                  </a:solidFill>
                  <a:latin typeface="Arial Black" panose="020B0A04020102020204" charset="0"/>
                  <a:ea typeface="微软雅黑" panose="020B0503020204020204" charset="-122"/>
                  <a:cs typeface="Arial Black" panose="020B0A04020102020204" charset="0"/>
                  <a:sym typeface="+mn-ea"/>
                </a:rPr>
                <a:t>Authors</a:t>
              </a:r>
              <a:endParaRPr lang="en-US" altLang="zh-CN" sz="3600" b="1" dirty="0">
                <a:solidFill>
                  <a:srgbClr val="2F5597"/>
                </a:solidFill>
                <a:latin typeface="Arial Black" panose="020B0A04020102020204" charset="0"/>
                <a:ea typeface="微软雅黑" panose="020B0503020204020204" charset="-122"/>
                <a:cs typeface="Arial Black" panose="020B0A04020102020204" charset="0"/>
                <a:sym typeface="+mn-ea"/>
              </a:endParaRPr>
            </a:p>
          </p:txBody>
        </p:sp>
      </p:grpSp>
      <p:grpSp>
        <p:nvGrpSpPr>
          <p:cNvPr id="35" name="组合 34"/>
          <p:cNvGrpSpPr/>
          <p:nvPr/>
        </p:nvGrpSpPr>
        <p:grpSpPr>
          <a:xfrm>
            <a:off x="1804035" y="306705"/>
            <a:ext cx="9727565" cy="580390"/>
            <a:chOff x="2177" y="488"/>
            <a:chExt cx="15319" cy="914"/>
          </a:xfrm>
        </p:grpSpPr>
        <p:sp>
          <p:nvSpPr>
            <p:cNvPr id="36" name="矩形 35"/>
            <p:cNvSpPr/>
            <p:nvPr>
              <p:custDataLst>
                <p:tags r:id="rId1"/>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40" name="文本框 39"/>
            <p:cNvSpPr txBox="1"/>
            <p:nvPr>
              <p:custDataLst>
                <p:tags r:id="rId2"/>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用于任务导向型代理协作的大语言模型驱动的动态代理网络</a:t>
              </a:r>
              <a:endParaRPr sz="1400" b="1" dirty="0">
                <a:solidFill>
                  <a:srgbClr val="2F5597"/>
                </a:solidFill>
                <a:latin typeface="+mj-ea"/>
                <a:ea typeface="+mj-ea"/>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500">
        <p:wipe dir="r"/>
      </p:transition>
    </mc:Choice>
    <mc:Fallback>
      <p:transition>
        <p:wipe dir="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76275" y="1246505"/>
            <a:ext cx="7215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zh-CN" altLang="en-US" sz="2000" b="1">
                <a:solidFill>
                  <a:srgbClr val="2F5597"/>
                </a:solidFill>
                <a:latin typeface="微软雅黑" panose="020B0503020204020204" charset="-122"/>
                <a:ea typeface="微软雅黑" panose="020B0503020204020204" charset="-122"/>
                <a:cs typeface="+mn-ea"/>
              </a:rPr>
              <a:t>大语言模型驱动的动态代理网络</a:t>
            </a:r>
            <a:r>
              <a:rPr lang="en-US" altLang="zh-CN" sz="2000" b="1">
                <a:solidFill>
                  <a:srgbClr val="2F5597"/>
                </a:solidFill>
                <a:latin typeface="微软雅黑" panose="020B0503020204020204" charset="-122"/>
                <a:ea typeface="微软雅黑" panose="020B0503020204020204" charset="-122"/>
                <a:cs typeface="+mn-ea"/>
              </a:rPr>
              <a:t> (DyLAN)</a:t>
            </a:r>
            <a:endParaRPr lang="en-US" altLang="zh-CN" sz="2000" b="1">
              <a:solidFill>
                <a:srgbClr val="2F5597"/>
              </a:solidFill>
              <a:latin typeface="微软雅黑" panose="020B0503020204020204" charset="-122"/>
              <a:ea typeface="微软雅黑" panose="020B0503020204020204" charset="-122"/>
              <a:cs typeface="+mn-ea"/>
            </a:endParaRPr>
          </a:p>
        </p:txBody>
      </p:sp>
      <p:sp>
        <p:nvSpPr>
          <p:cNvPr id="18" name="文本框 17"/>
          <p:cNvSpPr txBox="1"/>
          <p:nvPr>
            <p:custDataLst>
              <p:tags r:id="rId2"/>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方法</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4" name="组合 3"/>
          <p:cNvGrpSpPr/>
          <p:nvPr/>
        </p:nvGrpSpPr>
        <p:grpSpPr>
          <a:xfrm rot="0">
            <a:off x="676275" y="330200"/>
            <a:ext cx="10761345" cy="701040"/>
            <a:chOff x="1065" y="520"/>
            <a:chExt cx="16947" cy="1104"/>
          </a:xfrm>
        </p:grpSpPr>
        <p:cxnSp>
          <p:nvCxnSpPr>
            <p:cNvPr id="5" name="直接连接符 4"/>
            <p:cNvCxnSpPr/>
            <p:nvPr>
              <p:custDataLst>
                <p:tags r:id="rId3"/>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6" name="图形 40" descr="教室"/>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21" name="组合 20"/>
          <p:cNvGrpSpPr/>
          <p:nvPr>
            <p:custDataLst>
              <p:tags r:id="rId6"/>
            </p:custDataLst>
          </p:nvPr>
        </p:nvGrpSpPr>
        <p:grpSpPr>
          <a:xfrm>
            <a:off x="677545" y="3467735"/>
            <a:ext cx="3025775" cy="541655"/>
            <a:chOff x="1067" y="3627"/>
            <a:chExt cx="4765" cy="853"/>
          </a:xfrm>
        </p:grpSpPr>
        <p:sp>
          <p:nvSpPr>
            <p:cNvPr id="23" name="文本框 22"/>
            <p:cNvSpPr txBox="1"/>
            <p:nvPr>
              <p:custDataLst>
                <p:tags r:id="rId7"/>
              </p:custDataLst>
            </p:nvPr>
          </p:nvSpPr>
          <p:spPr>
            <a:xfrm>
              <a:off x="1577" y="3738"/>
              <a:ext cx="4255" cy="685"/>
            </a:xfrm>
            <a:prstGeom prst="rect">
              <a:avLst/>
            </a:prstGeom>
            <a:noFill/>
          </p:spPr>
          <p:txBody>
            <a:bodyPr wrap="none" bIns="71755" rtlCol="0" anchor="t">
              <a:spAutoFit/>
            </a:bodyPr>
            <a:p>
              <a:pPr indent="0" algn="l" fontAlgn="auto">
                <a:lnSpc>
                  <a:spcPct val="115000"/>
                </a:lnSpc>
                <a:spcAft>
                  <a:spcPts val="600"/>
                </a:spcAft>
              </a:pP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解决任务</a:t>
              </a: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(Task Solving)</a:t>
              </a:r>
              <a:endPar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4" name="文本框 23"/>
            <p:cNvSpPr txBox="1"/>
            <p:nvPr>
              <p:custDataLst>
                <p:tags r:id="rId8"/>
              </p:custDataLst>
            </p:nvPr>
          </p:nvSpPr>
          <p:spPr>
            <a:xfrm>
              <a:off x="1067" y="3627"/>
              <a:ext cx="707" cy="853"/>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11" name="组合 10"/>
          <p:cNvGrpSpPr/>
          <p:nvPr/>
        </p:nvGrpSpPr>
        <p:grpSpPr>
          <a:xfrm>
            <a:off x="1804035" y="306705"/>
            <a:ext cx="9727565" cy="580390"/>
            <a:chOff x="2177" y="488"/>
            <a:chExt cx="15319" cy="914"/>
          </a:xfrm>
        </p:grpSpPr>
        <p:sp>
          <p:nvSpPr>
            <p:cNvPr id="12" name="矩形 11"/>
            <p:cNvSpPr/>
            <p:nvPr>
              <p:custDataLst>
                <p:tags r:id="rId9"/>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14" name="文本框 13"/>
            <p:cNvSpPr txBox="1"/>
            <p:nvPr>
              <p:custDataLst>
                <p:tags r:id="rId10"/>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sp>
        <p:nvSpPr>
          <p:cNvPr id="15" name="文本框 14"/>
          <p:cNvSpPr txBox="1"/>
          <p:nvPr>
            <p:custDataLst>
              <p:tags r:id="rId11"/>
            </p:custDataLst>
          </p:nvPr>
        </p:nvSpPr>
        <p:spPr>
          <a:xfrm>
            <a:off x="1001395" y="1784350"/>
            <a:ext cx="6311900" cy="434975"/>
          </a:xfrm>
          <a:prstGeom prst="rect">
            <a:avLst/>
          </a:prstGeom>
          <a:noFill/>
        </p:spPr>
        <p:txBody>
          <a:bodyPr wrap="none" bIns="71755" rtlCol="0" anchor="t">
            <a:spAutoFit/>
          </a:bodyPr>
          <a:p>
            <a:pPr indent="0" algn="l" fontAlgn="auto">
              <a:lnSpc>
                <a:spcPct val="115000"/>
              </a:lnSpc>
              <a:spcAft>
                <a:spcPts val="600"/>
              </a:spcAft>
            </a:pP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团队优化（</a:t>
            </a: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Team optimization</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a:t>
            </a: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 Agent Selection </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算法</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16" name="文本框 15"/>
          <p:cNvSpPr txBox="1"/>
          <p:nvPr>
            <p:custDataLst>
              <p:tags r:id="rId12"/>
            </p:custDataLst>
          </p:nvPr>
        </p:nvSpPr>
        <p:spPr>
          <a:xfrm>
            <a:off x="677545" y="1713865"/>
            <a:ext cx="417830" cy="541655"/>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custDataLst>
              <p:tags r:id="rId13"/>
            </p:custDataLst>
          </p:nvPr>
        </p:nvSpPr>
        <p:spPr>
          <a:xfrm>
            <a:off x="1181100" y="3950970"/>
            <a:ext cx="1262380"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Inference</a:t>
            </a:r>
            <a:endPar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custDataLst>
              <p:tags r:id="rId14"/>
            </p:custDataLst>
          </p:nvPr>
        </p:nvSpPr>
        <p:spPr>
          <a:xfrm>
            <a:off x="759460" y="3922395"/>
            <a:ext cx="455930" cy="471170"/>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2.1</a:t>
            </a:r>
            <a:endParaRPr lang="en-US" altLang="zh-CN" sz="2000" b="1" i="1">
              <a:solidFill>
                <a:srgbClr val="2F5597"/>
              </a:solidFill>
              <a:latin typeface="Impact" panose="020B0806030902050204" charset="0"/>
              <a:ea typeface="微软雅黑" panose="020B0503020204020204" charset="-122"/>
              <a:cs typeface="Impact" panose="020B0806030902050204" charset="0"/>
              <a:sym typeface="+mn-ea"/>
            </a:endParaRPr>
          </a:p>
        </p:txBody>
      </p:sp>
      <p:sp>
        <p:nvSpPr>
          <p:cNvPr id="8" name="文本框 7"/>
          <p:cNvSpPr txBox="1"/>
          <p:nvPr>
            <p:custDataLst>
              <p:tags r:id="rId15"/>
            </p:custDataLst>
          </p:nvPr>
        </p:nvSpPr>
        <p:spPr>
          <a:xfrm>
            <a:off x="1160145" y="4334510"/>
            <a:ext cx="3072130"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Agent Team Reformation</a:t>
            </a:r>
            <a:endPar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custDataLst>
              <p:tags r:id="rId16"/>
            </p:custDataLst>
          </p:nvPr>
        </p:nvSpPr>
        <p:spPr>
          <a:xfrm>
            <a:off x="738505" y="4305935"/>
            <a:ext cx="487045" cy="471170"/>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2.2</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custDataLst>
              <p:tags r:id="rId17"/>
            </p:custDataLst>
          </p:nvPr>
        </p:nvSpPr>
        <p:spPr>
          <a:xfrm>
            <a:off x="1223010" y="2219325"/>
            <a:ext cx="2520315"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Propagation</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（传播）</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19" name="文本框 18"/>
          <p:cNvSpPr txBox="1"/>
          <p:nvPr>
            <p:custDataLst>
              <p:tags r:id="rId18"/>
            </p:custDataLst>
          </p:nvPr>
        </p:nvSpPr>
        <p:spPr>
          <a:xfrm>
            <a:off x="808355" y="2148840"/>
            <a:ext cx="514985" cy="541655"/>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1.1</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0" name="文本框 19"/>
          <p:cNvSpPr txBox="1"/>
          <p:nvPr>
            <p:custDataLst>
              <p:tags r:id="rId19"/>
            </p:custDataLst>
          </p:nvPr>
        </p:nvSpPr>
        <p:spPr>
          <a:xfrm>
            <a:off x="1204595" y="2620645"/>
            <a:ext cx="2546985"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Aggregation</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（聚合）</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2" name="文本框 21"/>
          <p:cNvSpPr txBox="1"/>
          <p:nvPr>
            <p:custDataLst>
              <p:tags r:id="rId20"/>
            </p:custDataLst>
          </p:nvPr>
        </p:nvSpPr>
        <p:spPr>
          <a:xfrm>
            <a:off x="789940" y="2613025"/>
            <a:ext cx="455930" cy="471170"/>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1.2</a:t>
            </a:r>
            <a:endParaRPr lang="en-US" altLang="zh-CN" sz="2000" b="1" i="1">
              <a:solidFill>
                <a:srgbClr val="2F5597"/>
              </a:solidFill>
              <a:latin typeface="Impact" panose="020B0806030902050204" charset="0"/>
              <a:ea typeface="微软雅黑" panose="020B0503020204020204" charset="-122"/>
              <a:cs typeface="Impact" panose="020B0806030902050204" charset="0"/>
              <a:sym typeface="+mn-ea"/>
            </a:endParaRPr>
          </a:p>
        </p:txBody>
      </p:sp>
      <p:sp>
        <p:nvSpPr>
          <p:cNvPr id="26" name="文本框 25"/>
          <p:cNvSpPr txBox="1"/>
          <p:nvPr>
            <p:custDataLst>
              <p:tags r:id="rId21"/>
            </p:custDataLst>
          </p:nvPr>
        </p:nvSpPr>
        <p:spPr>
          <a:xfrm>
            <a:off x="1203960" y="3013710"/>
            <a:ext cx="2148840"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Selection</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（选择）</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7" name="文本框 26"/>
          <p:cNvSpPr txBox="1"/>
          <p:nvPr>
            <p:custDataLst>
              <p:tags r:id="rId22"/>
            </p:custDataLst>
          </p:nvPr>
        </p:nvSpPr>
        <p:spPr>
          <a:xfrm>
            <a:off x="789305" y="3006090"/>
            <a:ext cx="462915" cy="471170"/>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1.3</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4305300" y="2668270"/>
            <a:ext cx="4064000" cy="382905"/>
          </a:xfrm>
          <a:prstGeom prst="rect">
            <a:avLst/>
          </a:prstGeom>
          <a:noFill/>
        </p:spPr>
        <p:txBody>
          <a:bodyPr wrap="square" bIns="71755" rtlCol="0" anchor="t">
            <a:spAutoFit/>
          </a:bodyPr>
          <a:p>
            <a:pPr indent="0" fontAlgn="auto">
              <a:lnSpc>
                <a:spcPct val="115000"/>
              </a:lnSpc>
              <a:spcAft>
                <a:spcPts val="600"/>
              </a:spcAft>
            </a:pPr>
            <a:r>
              <a:rPr lang="zh-CN" altLang="en-US" sz="1500">
                <a:latin typeface="微软雅黑" panose="020B0503020204020204" charset="-122"/>
                <a:ea typeface="微软雅黑" panose="020B0503020204020204" charset="-122"/>
                <a:cs typeface="微软雅黑" panose="020B0503020204020204" charset="-122"/>
              </a:rPr>
              <a:t>基于</a:t>
            </a:r>
            <a:r>
              <a:rPr lang="en-US" altLang="zh-CN" sz="1500">
                <a:latin typeface="微软雅黑" panose="020B0503020204020204" charset="-122"/>
                <a:ea typeface="微软雅黑" panose="020B0503020204020204" charset="-122"/>
                <a:cs typeface="微软雅黑" panose="020B0503020204020204" charset="-122"/>
              </a:rPr>
              <a:t>backward message passing</a:t>
            </a:r>
            <a:endParaRPr lang="en-US" altLang="zh-CN" sz="1500">
              <a:latin typeface="微软雅黑" panose="020B0503020204020204" charset="-122"/>
              <a:ea typeface="微软雅黑" panose="020B0503020204020204" charset="-122"/>
              <a:cs typeface="微软雅黑" panose="020B0503020204020204" charset="-122"/>
            </a:endParaRPr>
          </a:p>
        </p:txBody>
      </p:sp>
      <p:pic>
        <p:nvPicPr>
          <p:cNvPr id="28" name="图片 27"/>
          <p:cNvPicPr>
            <a:picLocks noChangeAspect="1"/>
          </p:cNvPicPr>
          <p:nvPr/>
        </p:nvPicPr>
        <p:blipFill>
          <a:blip r:embed="rId23"/>
          <a:stretch>
            <a:fillRect/>
          </a:stretch>
        </p:blipFill>
        <p:spPr>
          <a:xfrm>
            <a:off x="676275" y="4777105"/>
            <a:ext cx="6732270" cy="1966595"/>
          </a:xfrm>
          <a:prstGeom prst="rect">
            <a:avLst/>
          </a:prstGeom>
        </p:spPr>
      </p:pic>
      <p:sp>
        <p:nvSpPr>
          <p:cNvPr id="29" name="文本框 28"/>
          <p:cNvSpPr txBox="1"/>
          <p:nvPr/>
        </p:nvSpPr>
        <p:spPr>
          <a:xfrm>
            <a:off x="4306570" y="2257425"/>
            <a:ext cx="4064000" cy="382905"/>
          </a:xfrm>
          <a:prstGeom prst="rect">
            <a:avLst/>
          </a:prstGeom>
          <a:noFill/>
        </p:spPr>
        <p:txBody>
          <a:bodyPr wrap="square" bIns="71755" rtlCol="0" anchor="t">
            <a:spAutoFit/>
          </a:bodyPr>
          <a:p>
            <a:pPr indent="0" fontAlgn="auto">
              <a:lnSpc>
                <a:spcPct val="115000"/>
              </a:lnSpc>
              <a:spcAft>
                <a:spcPts val="600"/>
              </a:spcAft>
            </a:pPr>
            <a:r>
              <a:rPr lang="zh-CN" altLang="en-US" sz="1500">
                <a:latin typeface="微软雅黑" panose="020B0503020204020204" charset="-122"/>
                <a:ea typeface="微软雅黑" panose="020B0503020204020204" charset="-122"/>
                <a:cs typeface="微软雅黑" panose="020B0503020204020204" charset="-122"/>
              </a:rPr>
              <a:t>基于</a:t>
            </a:r>
            <a:r>
              <a:rPr lang="en-US" altLang="zh-CN" sz="1500">
                <a:latin typeface="微软雅黑" panose="020B0503020204020204" charset="-122"/>
                <a:ea typeface="微软雅黑" panose="020B0503020204020204" charset="-122"/>
                <a:cs typeface="微软雅黑" panose="020B0503020204020204" charset="-122"/>
              </a:rPr>
              <a:t>for</a:t>
            </a:r>
            <a:r>
              <a:rPr lang="en-US" altLang="zh-CN" sz="1500">
                <a:latin typeface="微软雅黑" panose="020B0503020204020204" charset="-122"/>
                <a:ea typeface="微软雅黑" panose="020B0503020204020204" charset="-122"/>
                <a:cs typeface="微软雅黑" panose="020B0503020204020204" charset="-122"/>
              </a:rPr>
              <a:t>ward message passing</a:t>
            </a:r>
            <a:endParaRPr lang="en-US" altLang="zh-CN" sz="1500">
              <a:latin typeface="微软雅黑" panose="020B0503020204020204" charset="-122"/>
              <a:ea typeface="微软雅黑" panose="020B0503020204020204" charset="-122"/>
              <a:cs typeface="微软雅黑" panose="020B0503020204020204" charset="-122"/>
            </a:endParaRPr>
          </a:p>
        </p:txBody>
      </p:sp>
      <p:sp>
        <p:nvSpPr>
          <p:cNvPr id="30" name="文本框 29"/>
          <p:cNvSpPr txBox="1"/>
          <p:nvPr/>
        </p:nvSpPr>
        <p:spPr>
          <a:xfrm>
            <a:off x="4349750" y="3907790"/>
            <a:ext cx="4064000" cy="382905"/>
          </a:xfrm>
          <a:prstGeom prst="rect">
            <a:avLst/>
          </a:prstGeom>
          <a:noFill/>
        </p:spPr>
        <p:txBody>
          <a:bodyPr wrap="square" bIns="71755" rtlCol="0" anchor="t">
            <a:spAutoFit/>
          </a:bodyPr>
          <a:p>
            <a:pPr indent="0" fontAlgn="auto">
              <a:lnSpc>
                <a:spcPct val="115000"/>
              </a:lnSpc>
              <a:spcAft>
                <a:spcPts val="600"/>
              </a:spcAft>
            </a:pPr>
            <a:r>
              <a:rPr lang="zh-CN" altLang="en-US" sz="1500">
                <a:latin typeface="微软雅黑" panose="020B0503020204020204" charset="-122"/>
                <a:ea typeface="微软雅黑" panose="020B0503020204020204" charset="-122"/>
                <a:cs typeface="微软雅黑" panose="020B0503020204020204" charset="-122"/>
              </a:rPr>
              <a:t>基于</a:t>
            </a:r>
            <a:r>
              <a:rPr lang="en-US" altLang="zh-CN" sz="1500">
                <a:latin typeface="微软雅黑" panose="020B0503020204020204" charset="-122"/>
                <a:ea typeface="微软雅黑" panose="020B0503020204020204" charset="-122"/>
                <a:cs typeface="微软雅黑" panose="020B0503020204020204" charset="-122"/>
              </a:rPr>
              <a:t>for</a:t>
            </a:r>
            <a:r>
              <a:rPr lang="en-US" altLang="zh-CN" sz="1500">
                <a:latin typeface="微软雅黑" panose="020B0503020204020204" charset="-122"/>
                <a:ea typeface="微软雅黑" panose="020B0503020204020204" charset="-122"/>
                <a:cs typeface="微软雅黑" panose="020B0503020204020204" charset="-122"/>
              </a:rPr>
              <a:t>ward message passing</a:t>
            </a:r>
            <a:endParaRPr lang="en-US" altLang="zh-CN" sz="1500">
              <a:latin typeface="微软雅黑" panose="020B0503020204020204" charset="-122"/>
              <a:ea typeface="微软雅黑" panose="020B0503020204020204" charset="-122"/>
              <a:cs typeface="微软雅黑" panose="020B0503020204020204" charset="-122"/>
            </a:endParaRPr>
          </a:p>
        </p:txBody>
      </p:sp>
      <p:cxnSp>
        <p:nvCxnSpPr>
          <p:cNvPr id="31" name="肘形连接符 30"/>
          <p:cNvCxnSpPr>
            <a:stCxn id="15" idx="3"/>
          </p:cNvCxnSpPr>
          <p:nvPr/>
        </p:nvCxnSpPr>
        <p:spPr>
          <a:xfrm>
            <a:off x="7313295" y="2002155"/>
            <a:ext cx="1555115" cy="1391920"/>
          </a:xfrm>
          <a:prstGeom prst="bentConnector3">
            <a:avLst>
              <a:gd name="adj1" fmla="val 50020"/>
            </a:avLst>
          </a:prstGeom>
          <a:ln>
            <a:solidFill>
              <a:srgbClr val="2F5597"/>
            </a:solidFill>
            <a:tailEnd type="arrow"/>
          </a:ln>
        </p:spPr>
        <p:style>
          <a:lnRef idx="2">
            <a:schemeClr val="accent1"/>
          </a:lnRef>
          <a:fillRef idx="0">
            <a:srgbClr val="FFFFFF"/>
          </a:fillRef>
          <a:effectRef idx="0">
            <a:srgbClr val="FFFFFF"/>
          </a:effectRef>
          <a:fontRef idx="minor">
            <a:schemeClr val="tx1"/>
          </a:fontRef>
        </p:style>
      </p:cxnSp>
      <p:cxnSp>
        <p:nvCxnSpPr>
          <p:cNvPr id="33" name="直接连接符 32"/>
          <p:cNvCxnSpPr/>
          <p:nvPr/>
        </p:nvCxnSpPr>
        <p:spPr>
          <a:xfrm flipV="1">
            <a:off x="4392930" y="4545965"/>
            <a:ext cx="3711575" cy="6350"/>
          </a:xfrm>
          <a:prstGeom prst="line">
            <a:avLst/>
          </a:prstGeom>
          <a:ln>
            <a:solidFill>
              <a:srgbClr val="2F5597"/>
            </a:solidFill>
            <a:tailEnd type="none"/>
          </a:ln>
        </p:spPr>
        <p:style>
          <a:lnRef idx="2">
            <a:schemeClr val="accent1"/>
          </a:lnRef>
          <a:fillRef idx="0">
            <a:srgbClr val="FFFFFF"/>
          </a:fillRef>
          <a:effectRef idx="0">
            <a:srgbClr val="FFFFFF"/>
          </a:effectRef>
          <a:fontRef idx="minor">
            <a:schemeClr val="tx1"/>
          </a:fontRef>
        </p:style>
      </p:cxnSp>
      <p:cxnSp>
        <p:nvCxnSpPr>
          <p:cNvPr id="34" name="直接连接符 33"/>
          <p:cNvCxnSpPr/>
          <p:nvPr/>
        </p:nvCxnSpPr>
        <p:spPr>
          <a:xfrm>
            <a:off x="8094345" y="3369945"/>
            <a:ext cx="7620" cy="1189355"/>
          </a:xfrm>
          <a:prstGeom prst="line">
            <a:avLst/>
          </a:prstGeom>
          <a:ln>
            <a:solidFill>
              <a:srgbClr val="2F5597"/>
            </a:solidFill>
            <a:tailEnd type="none"/>
          </a:ln>
        </p:spPr>
        <p:style>
          <a:lnRef idx="2">
            <a:schemeClr val="accent1"/>
          </a:lnRef>
          <a:fillRef idx="0">
            <a:srgbClr val="FFFFFF"/>
          </a:fillRef>
          <a:effectRef idx="0">
            <a:srgbClr val="FFFFFF"/>
          </a:effectRef>
          <a:fontRef idx="minor">
            <a:schemeClr val="tx1"/>
          </a:fontRef>
        </p:style>
      </p:cxnSp>
      <p:sp>
        <p:nvSpPr>
          <p:cNvPr id="35" name="文本框 34"/>
          <p:cNvSpPr txBox="1"/>
          <p:nvPr/>
        </p:nvSpPr>
        <p:spPr>
          <a:xfrm>
            <a:off x="8868410" y="1666875"/>
            <a:ext cx="3275330" cy="4761230"/>
          </a:xfrm>
          <a:prstGeom prst="rect">
            <a:avLst/>
          </a:prstGeom>
          <a:noFill/>
        </p:spPr>
        <p:txBody>
          <a:bodyPr wrap="square" bIns="71755" rtlCol="0" anchor="t">
            <a:noAutofit/>
          </a:bodyPr>
          <a:p>
            <a:pPr indent="0" algn="l" fontAlgn="auto">
              <a:lnSpc>
                <a:spcPct val="115000"/>
              </a:lnSpc>
              <a:spcAft>
                <a:spcPts val="600"/>
              </a:spcAft>
              <a:buFont typeface="Arial" panose="020B0604020202020204" pitchFamily="34" charset="0"/>
              <a:buNone/>
            </a:pPr>
            <a:r>
              <a:rPr lang="zh-CN" altLang="en-US">
                <a:latin typeface="微软雅黑" panose="020B0503020204020204" charset="-122"/>
                <a:ea typeface="微软雅黑" panose="020B0503020204020204" charset="-122"/>
                <a:cs typeface="微软雅黑" panose="020B0503020204020204" charset="-122"/>
                <a:sym typeface="+mn-ea"/>
              </a:rPr>
              <a:t>区别：</a:t>
            </a:r>
            <a:endParaRPr lang="zh-CN" altLang="en-US">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15000"/>
              </a:lnSpc>
              <a:spcAft>
                <a:spcPts val="600"/>
              </a:spcAft>
              <a:buFont typeface="Arial" panose="020B0604020202020204" pitchFamily="34" charset="0"/>
              <a:buNone/>
            </a:pPr>
            <a:r>
              <a:rPr lang="en-US" altLang="zh-CN" b="1">
                <a:latin typeface="微软雅黑" panose="020B0503020204020204" charset="-122"/>
                <a:ea typeface="微软雅黑" panose="020B0503020204020204" charset="-122"/>
                <a:cs typeface="微软雅黑" panose="020B0503020204020204" charset="-122"/>
                <a:sym typeface="+mn-ea"/>
              </a:rPr>
              <a:t>1. </a:t>
            </a:r>
            <a:r>
              <a:rPr lang="zh-CN" altLang="en-US" b="1">
                <a:latin typeface="微软雅黑" panose="020B0503020204020204" charset="-122"/>
                <a:ea typeface="微软雅黑" panose="020B0503020204020204" charset="-122"/>
                <a:cs typeface="微软雅黑" panose="020B0503020204020204" charset="-122"/>
                <a:sym typeface="+mn-ea"/>
              </a:rPr>
              <a:t>原理不同</a:t>
            </a:r>
            <a:endParaRPr lang="en-US" altLang="zh-CN" b="1">
              <a:latin typeface="微软雅黑" panose="020B0503020204020204" charset="-122"/>
              <a:ea typeface="微软雅黑" panose="020B0503020204020204" charset="-122"/>
              <a:cs typeface="微软雅黑" panose="020B0503020204020204" charset="-122"/>
              <a:sym typeface="+mn-ea"/>
            </a:endParaRPr>
          </a:p>
          <a:p>
            <a:pPr marL="285750" indent="-285750" algn="l" fontAlgn="auto">
              <a:lnSpc>
                <a:spcPct val="115000"/>
              </a:lnSpc>
              <a:spcAft>
                <a:spcPts val="600"/>
              </a:spcAft>
              <a:buFont typeface="Arial" panose="020B0604020202020204" pitchFamily="34" charset="0"/>
              <a:buChar char="•"/>
            </a:pPr>
            <a:r>
              <a:rPr lang="en-US" altLang="zh-CN" sz="1600">
                <a:latin typeface="微软雅黑" panose="020B0503020204020204" charset="-122"/>
                <a:ea typeface="微软雅黑" panose="020B0503020204020204" charset="-122"/>
                <a:cs typeface="微软雅黑" panose="020B0503020204020204" charset="-122"/>
                <a:sym typeface="+mn-ea"/>
              </a:rPr>
              <a:t>Agent Selection</a:t>
            </a:r>
            <a:r>
              <a:rPr lang="zh-CN" altLang="en-US" sz="1600">
                <a:latin typeface="微软雅黑" panose="020B0503020204020204" charset="-122"/>
                <a:ea typeface="微软雅黑" panose="020B0503020204020204" charset="-122"/>
                <a:cs typeface="微软雅黑" panose="020B0503020204020204" charset="-122"/>
                <a:sym typeface="+mn-ea"/>
              </a:rPr>
              <a:t>主要通过打分得到代理重要性评分进行排名。</a:t>
            </a:r>
            <a:endParaRPr lang="zh-CN" altLang="en-US" sz="1600">
              <a:latin typeface="微软雅黑" panose="020B0503020204020204" charset="-122"/>
              <a:ea typeface="微软雅黑" panose="020B0503020204020204" charset="-122"/>
              <a:cs typeface="微软雅黑" panose="020B0503020204020204" charset="-122"/>
              <a:sym typeface="+mn-ea"/>
            </a:endParaRPr>
          </a:p>
          <a:p>
            <a:pPr marL="285750" indent="-285750" algn="l" fontAlgn="auto">
              <a:lnSpc>
                <a:spcPct val="115000"/>
              </a:lnSpc>
              <a:spcAft>
                <a:spcPts val="600"/>
              </a:spcAft>
              <a:buFont typeface="Arial" panose="020B0604020202020204" pitchFamily="34" charset="0"/>
              <a:buChar char="•"/>
            </a:pPr>
            <a:r>
              <a:rPr lang="en-US" altLang="zh-CN" sz="1600">
                <a:latin typeface="微软雅黑" panose="020B0503020204020204" charset="-122"/>
                <a:ea typeface="微软雅黑" panose="020B0503020204020204" charset="-122"/>
                <a:cs typeface="微软雅黑" panose="020B0503020204020204" charset="-122"/>
                <a:sym typeface="+mn-ea"/>
              </a:rPr>
              <a:t>Agent Team Reformation</a:t>
            </a:r>
            <a:r>
              <a:rPr lang="zh-CN" altLang="en-US" sz="1600">
                <a:latin typeface="微软雅黑" panose="020B0503020204020204" charset="-122"/>
                <a:ea typeface="微软雅黑" panose="020B0503020204020204" charset="-122"/>
                <a:cs typeface="微软雅黑" panose="020B0503020204020204" charset="-122"/>
                <a:sym typeface="+mn-ea"/>
              </a:rPr>
              <a:t>引入</a:t>
            </a:r>
            <a:r>
              <a:rPr lang="en-US" altLang="zh-CN" sz="1600">
                <a:latin typeface="微软雅黑" panose="020B0503020204020204" charset="-122"/>
                <a:ea typeface="微软雅黑" panose="020B0503020204020204" charset="-122"/>
                <a:cs typeface="微软雅黑" panose="020B0503020204020204" charset="-122"/>
                <a:sym typeface="+mn-ea"/>
              </a:rPr>
              <a:t>LLM Ranker</a:t>
            </a:r>
            <a:r>
              <a:rPr lang="zh-CN" altLang="en-US" sz="1600">
                <a:latin typeface="微软雅黑" panose="020B0503020204020204" charset="-122"/>
                <a:ea typeface="微软雅黑" panose="020B0503020204020204" charset="-122"/>
                <a:cs typeface="微软雅黑" panose="020B0503020204020204" charset="-122"/>
                <a:sym typeface="+mn-ea"/>
              </a:rPr>
              <a:t>对回答进行分析、排名。</a:t>
            </a:r>
            <a:endParaRPr lang="zh-CN" altLang="en-US" sz="1600">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15000"/>
              </a:lnSpc>
              <a:spcAft>
                <a:spcPts val="600"/>
              </a:spcAft>
              <a:buFont typeface="Arial" panose="020B0604020202020204" pitchFamily="34" charset="0"/>
              <a:buNone/>
            </a:pPr>
            <a:r>
              <a:rPr lang="en-US" altLang="zh-CN" b="1">
                <a:latin typeface="微软雅黑" panose="020B0503020204020204" charset="-122"/>
                <a:ea typeface="微软雅黑" panose="020B0503020204020204" charset="-122"/>
                <a:cs typeface="微软雅黑" panose="020B0503020204020204" charset="-122"/>
                <a:sym typeface="+mn-ea"/>
              </a:rPr>
              <a:t>2.</a:t>
            </a:r>
            <a:r>
              <a:rPr lang="zh-CN" altLang="en-US" b="1">
                <a:latin typeface="微软雅黑" panose="020B0503020204020204" charset="-122"/>
                <a:ea typeface="微软雅黑" panose="020B0503020204020204" charset="-122"/>
                <a:cs typeface="微软雅黑" panose="020B0503020204020204" charset="-122"/>
                <a:sym typeface="+mn-ea"/>
              </a:rPr>
              <a:t>作用阶段不同</a:t>
            </a:r>
            <a:endParaRPr lang="zh-CN" altLang="en-US" b="1">
              <a:latin typeface="微软雅黑" panose="020B0503020204020204" charset="-122"/>
              <a:ea typeface="微软雅黑" panose="020B0503020204020204" charset="-122"/>
              <a:cs typeface="微软雅黑" panose="020B0503020204020204" charset="-122"/>
              <a:sym typeface="+mn-ea"/>
            </a:endParaRPr>
          </a:p>
          <a:p>
            <a:pPr marL="285750" indent="-285750" algn="l" fontAlgn="auto">
              <a:lnSpc>
                <a:spcPct val="115000"/>
              </a:lnSpc>
              <a:spcAft>
                <a:spcPts val="600"/>
              </a:spcAft>
              <a:buFont typeface="Arial" panose="020B0604020202020204" pitchFamily="34" charset="0"/>
              <a:buChar char="•"/>
            </a:pPr>
            <a:r>
              <a:rPr lang="en-US" altLang="zh-CN" sz="1600">
                <a:latin typeface="微软雅黑" panose="020B0503020204020204" charset="-122"/>
                <a:ea typeface="微软雅黑" panose="020B0503020204020204" charset="-122"/>
                <a:cs typeface="微软雅黑" panose="020B0503020204020204" charset="-122"/>
                <a:sym typeface="+mn-ea"/>
              </a:rPr>
              <a:t>Agent Selection</a:t>
            </a:r>
            <a:r>
              <a:rPr lang="zh-CN" altLang="en-US" sz="1600">
                <a:latin typeface="微软雅黑" panose="020B0503020204020204" charset="-122"/>
                <a:ea typeface="微软雅黑" panose="020B0503020204020204" charset="-122"/>
                <a:cs typeface="微软雅黑" panose="020B0503020204020204" charset="-122"/>
                <a:sym typeface="+mn-ea"/>
              </a:rPr>
              <a:t>作用于团队优化阶段。</a:t>
            </a:r>
            <a:endParaRPr lang="zh-CN" altLang="en-US" sz="1600">
              <a:latin typeface="微软雅黑" panose="020B0503020204020204" charset="-122"/>
              <a:ea typeface="微软雅黑" panose="020B0503020204020204" charset="-122"/>
              <a:cs typeface="微软雅黑" panose="020B0503020204020204" charset="-122"/>
              <a:sym typeface="+mn-ea"/>
            </a:endParaRPr>
          </a:p>
          <a:p>
            <a:pPr marL="285750" indent="-285750" algn="l" fontAlgn="auto">
              <a:lnSpc>
                <a:spcPct val="115000"/>
              </a:lnSpc>
              <a:spcAft>
                <a:spcPts val="600"/>
              </a:spcAft>
              <a:buFont typeface="Arial" panose="020B0604020202020204" pitchFamily="34" charset="0"/>
              <a:buChar char="•"/>
            </a:pPr>
            <a:r>
              <a:rPr lang="en-US" altLang="zh-CN" sz="1600">
                <a:latin typeface="微软雅黑" panose="020B0503020204020204" charset="-122"/>
                <a:ea typeface="微软雅黑" panose="020B0503020204020204" charset="-122"/>
                <a:cs typeface="微软雅黑" panose="020B0503020204020204" charset="-122"/>
                <a:sym typeface="+mn-ea"/>
              </a:rPr>
              <a:t>Agent Team Reformation</a:t>
            </a:r>
            <a:r>
              <a:rPr lang="zh-CN" altLang="en-US" sz="1600">
                <a:latin typeface="微软雅黑" panose="020B0503020204020204" charset="-122"/>
                <a:ea typeface="微软雅黑" panose="020B0503020204020204" charset="-122"/>
                <a:cs typeface="微软雅黑" panose="020B0503020204020204" charset="-122"/>
                <a:sym typeface="+mn-ea"/>
              </a:rPr>
              <a:t>作用于解决任务阶段。</a:t>
            </a:r>
            <a:endParaRPr lang="zh-CN" altLang="en-US" sz="1600">
              <a:latin typeface="微软雅黑" panose="020B0503020204020204" charset="-122"/>
              <a:ea typeface="微软雅黑" panose="020B0503020204020204" charset="-122"/>
              <a:cs typeface="微软雅黑" panose="020B0503020204020204" charset="-122"/>
              <a:sym typeface="+mn-ea"/>
            </a:endParaRPr>
          </a:p>
          <a:p>
            <a:pPr marL="285750" indent="-285750" algn="l" fontAlgn="auto">
              <a:lnSpc>
                <a:spcPct val="115000"/>
              </a:lnSpc>
              <a:spcAft>
                <a:spcPts val="600"/>
              </a:spcAft>
              <a:buFont typeface="Arial" panose="020B0604020202020204" pitchFamily="34" charset="0"/>
              <a:buChar char="•"/>
            </a:pPr>
            <a:endParaRPr lang="zh-CN" altLang="en-US" sz="16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76275" y="1246505"/>
            <a:ext cx="7215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zh-CN" altLang="en-US" sz="2000" b="1">
                <a:solidFill>
                  <a:srgbClr val="2F5597"/>
                </a:solidFill>
                <a:latin typeface="微软雅黑" panose="020B0503020204020204" charset="-122"/>
                <a:ea typeface="微软雅黑" panose="020B0503020204020204" charset="-122"/>
                <a:cs typeface="+mn-ea"/>
              </a:rPr>
              <a:t>大语言模型驱动的动态代理网络</a:t>
            </a:r>
            <a:r>
              <a:rPr lang="en-US" altLang="zh-CN" sz="2000" b="1">
                <a:solidFill>
                  <a:srgbClr val="2F5597"/>
                </a:solidFill>
                <a:latin typeface="微软雅黑" panose="020B0503020204020204" charset="-122"/>
                <a:ea typeface="微软雅黑" panose="020B0503020204020204" charset="-122"/>
                <a:cs typeface="+mn-ea"/>
              </a:rPr>
              <a:t> (DyLAN)</a:t>
            </a:r>
            <a:endParaRPr lang="en-US" altLang="zh-CN" sz="2000" b="1">
              <a:solidFill>
                <a:srgbClr val="2F5597"/>
              </a:solidFill>
              <a:latin typeface="微软雅黑" panose="020B0503020204020204" charset="-122"/>
              <a:ea typeface="微软雅黑" panose="020B0503020204020204" charset="-122"/>
              <a:cs typeface="+mn-ea"/>
            </a:endParaRPr>
          </a:p>
        </p:txBody>
      </p:sp>
      <p:sp>
        <p:nvSpPr>
          <p:cNvPr id="18" name="文本框 17"/>
          <p:cNvSpPr txBox="1"/>
          <p:nvPr>
            <p:custDataLst>
              <p:tags r:id="rId2"/>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方法</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4" name="组合 3"/>
          <p:cNvGrpSpPr/>
          <p:nvPr/>
        </p:nvGrpSpPr>
        <p:grpSpPr>
          <a:xfrm rot="0">
            <a:off x="676275" y="330200"/>
            <a:ext cx="10761345" cy="701040"/>
            <a:chOff x="1065" y="520"/>
            <a:chExt cx="16947" cy="1104"/>
          </a:xfrm>
        </p:grpSpPr>
        <p:cxnSp>
          <p:nvCxnSpPr>
            <p:cNvPr id="5" name="直接连接符 4"/>
            <p:cNvCxnSpPr/>
            <p:nvPr>
              <p:custDataLst>
                <p:tags r:id="rId3"/>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6" name="图形 40" descr="教室"/>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21" name="组合 20"/>
          <p:cNvGrpSpPr/>
          <p:nvPr>
            <p:custDataLst>
              <p:tags r:id="rId6"/>
            </p:custDataLst>
          </p:nvPr>
        </p:nvGrpSpPr>
        <p:grpSpPr>
          <a:xfrm>
            <a:off x="677545" y="3467735"/>
            <a:ext cx="3025775" cy="541655"/>
            <a:chOff x="1067" y="3627"/>
            <a:chExt cx="4765" cy="853"/>
          </a:xfrm>
        </p:grpSpPr>
        <p:sp>
          <p:nvSpPr>
            <p:cNvPr id="23" name="文本框 22"/>
            <p:cNvSpPr txBox="1"/>
            <p:nvPr>
              <p:custDataLst>
                <p:tags r:id="rId7"/>
              </p:custDataLst>
            </p:nvPr>
          </p:nvSpPr>
          <p:spPr>
            <a:xfrm>
              <a:off x="1577" y="3738"/>
              <a:ext cx="4255" cy="685"/>
            </a:xfrm>
            <a:prstGeom prst="rect">
              <a:avLst/>
            </a:prstGeom>
            <a:noFill/>
          </p:spPr>
          <p:txBody>
            <a:bodyPr wrap="none" bIns="71755" rtlCol="0" anchor="t">
              <a:spAutoFit/>
            </a:bodyPr>
            <a:p>
              <a:pPr indent="0" algn="l" fontAlgn="auto">
                <a:lnSpc>
                  <a:spcPct val="115000"/>
                </a:lnSpc>
                <a:spcAft>
                  <a:spcPts val="600"/>
                </a:spcAft>
              </a:pP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解决任务</a:t>
              </a: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(Task Solving)</a:t>
              </a:r>
              <a:endPar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4" name="文本框 23"/>
            <p:cNvSpPr txBox="1"/>
            <p:nvPr>
              <p:custDataLst>
                <p:tags r:id="rId8"/>
              </p:custDataLst>
            </p:nvPr>
          </p:nvSpPr>
          <p:spPr>
            <a:xfrm>
              <a:off x="1067" y="3627"/>
              <a:ext cx="707" cy="853"/>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11" name="组合 10"/>
          <p:cNvGrpSpPr/>
          <p:nvPr/>
        </p:nvGrpSpPr>
        <p:grpSpPr>
          <a:xfrm>
            <a:off x="1804035" y="306705"/>
            <a:ext cx="9727565" cy="580390"/>
            <a:chOff x="2177" y="488"/>
            <a:chExt cx="15319" cy="914"/>
          </a:xfrm>
        </p:grpSpPr>
        <p:sp>
          <p:nvSpPr>
            <p:cNvPr id="12" name="矩形 11"/>
            <p:cNvSpPr/>
            <p:nvPr>
              <p:custDataLst>
                <p:tags r:id="rId9"/>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14" name="文本框 13"/>
            <p:cNvSpPr txBox="1"/>
            <p:nvPr>
              <p:custDataLst>
                <p:tags r:id="rId10"/>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sp>
        <p:nvSpPr>
          <p:cNvPr id="15" name="文本框 14"/>
          <p:cNvSpPr txBox="1"/>
          <p:nvPr>
            <p:custDataLst>
              <p:tags r:id="rId11"/>
            </p:custDataLst>
          </p:nvPr>
        </p:nvSpPr>
        <p:spPr>
          <a:xfrm>
            <a:off x="1001395" y="1784350"/>
            <a:ext cx="6311900" cy="434975"/>
          </a:xfrm>
          <a:prstGeom prst="rect">
            <a:avLst/>
          </a:prstGeom>
          <a:noFill/>
        </p:spPr>
        <p:txBody>
          <a:bodyPr wrap="none" bIns="71755" rtlCol="0" anchor="t">
            <a:spAutoFit/>
          </a:bodyPr>
          <a:p>
            <a:pPr indent="0" algn="l" fontAlgn="auto">
              <a:lnSpc>
                <a:spcPct val="115000"/>
              </a:lnSpc>
              <a:spcAft>
                <a:spcPts val="600"/>
              </a:spcAft>
            </a:pP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团队优化（</a:t>
            </a: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Team optimization</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a:t>
            </a: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 Agent Selection </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算法</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16" name="文本框 15"/>
          <p:cNvSpPr txBox="1"/>
          <p:nvPr>
            <p:custDataLst>
              <p:tags r:id="rId12"/>
            </p:custDataLst>
          </p:nvPr>
        </p:nvSpPr>
        <p:spPr>
          <a:xfrm>
            <a:off x="677545" y="1713865"/>
            <a:ext cx="417830" cy="541655"/>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custDataLst>
              <p:tags r:id="rId13"/>
            </p:custDataLst>
          </p:nvPr>
        </p:nvSpPr>
        <p:spPr>
          <a:xfrm>
            <a:off x="1181100" y="3950970"/>
            <a:ext cx="1262380"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Inference</a:t>
            </a:r>
            <a:endPar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custDataLst>
              <p:tags r:id="rId14"/>
            </p:custDataLst>
          </p:nvPr>
        </p:nvSpPr>
        <p:spPr>
          <a:xfrm>
            <a:off x="759460" y="3922395"/>
            <a:ext cx="455930" cy="471170"/>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2.1</a:t>
            </a:r>
            <a:endParaRPr lang="en-US" altLang="zh-CN" sz="2000" b="1" i="1">
              <a:solidFill>
                <a:srgbClr val="2F5597"/>
              </a:solidFill>
              <a:latin typeface="Impact" panose="020B0806030902050204" charset="0"/>
              <a:ea typeface="微软雅黑" panose="020B0503020204020204" charset="-122"/>
              <a:cs typeface="Impact" panose="020B0806030902050204" charset="0"/>
              <a:sym typeface="+mn-ea"/>
            </a:endParaRPr>
          </a:p>
        </p:txBody>
      </p:sp>
      <p:sp>
        <p:nvSpPr>
          <p:cNvPr id="8" name="文本框 7"/>
          <p:cNvSpPr txBox="1"/>
          <p:nvPr>
            <p:custDataLst>
              <p:tags r:id="rId15"/>
            </p:custDataLst>
          </p:nvPr>
        </p:nvSpPr>
        <p:spPr>
          <a:xfrm>
            <a:off x="1160145" y="4334510"/>
            <a:ext cx="3072130"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Agent Team Reformation</a:t>
            </a:r>
            <a:endPar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custDataLst>
              <p:tags r:id="rId16"/>
            </p:custDataLst>
          </p:nvPr>
        </p:nvSpPr>
        <p:spPr>
          <a:xfrm>
            <a:off x="738505" y="4305935"/>
            <a:ext cx="487045" cy="471170"/>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2.2</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custDataLst>
              <p:tags r:id="rId17"/>
            </p:custDataLst>
          </p:nvPr>
        </p:nvSpPr>
        <p:spPr>
          <a:xfrm>
            <a:off x="1223010" y="2219325"/>
            <a:ext cx="2520315"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Propagation</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（传播）</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19" name="文本框 18"/>
          <p:cNvSpPr txBox="1"/>
          <p:nvPr>
            <p:custDataLst>
              <p:tags r:id="rId18"/>
            </p:custDataLst>
          </p:nvPr>
        </p:nvSpPr>
        <p:spPr>
          <a:xfrm>
            <a:off x="808355" y="2148840"/>
            <a:ext cx="514985" cy="541655"/>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1.1</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0" name="文本框 19"/>
          <p:cNvSpPr txBox="1"/>
          <p:nvPr>
            <p:custDataLst>
              <p:tags r:id="rId19"/>
            </p:custDataLst>
          </p:nvPr>
        </p:nvSpPr>
        <p:spPr>
          <a:xfrm>
            <a:off x="1204595" y="2620645"/>
            <a:ext cx="2546985"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Aggregation</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（聚合）</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2" name="文本框 21"/>
          <p:cNvSpPr txBox="1"/>
          <p:nvPr>
            <p:custDataLst>
              <p:tags r:id="rId20"/>
            </p:custDataLst>
          </p:nvPr>
        </p:nvSpPr>
        <p:spPr>
          <a:xfrm>
            <a:off x="789940" y="2613025"/>
            <a:ext cx="455930" cy="471170"/>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1.2</a:t>
            </a:r>
            <a:endParaRPr lang="en-US" altLang="zh-CN" sz="2000" b="1" i="1">
              <a:solidFill>
                <a:srgbClr val="2F5597"/>
              </a:solidFill>
              <a:latin typeface="Impact" panose="020B0806030902050204" charset="0"/>
              <a:ea typeface="微软雅黑" panose="020B0503020204020204" charset="-122"/>
              <a:cs typeface="Impact" panose="020B0806030902050204" charset="0"/>
              <a:sym typeface="+mn-ea"/>
            </a:endParaRPr>
          </a:p>
        </p:txBody>
      </p:sp>
      <p:sp>
        <p:nvSpPr>
          <p:cNvPr id="26" name="文本框 25"/>
          <p:cNvSpPr txBox="1"/>
          <p:nvPr>
            <p:custDataLst>
              <p:tags r:id="rId21"/>
            </p:custDataLst>
          </p:nvPr>
        </p:nvSpPr>
        <p:spPr>
          <a:xfrm>
            <a:off x="1203960" y="3013710"/>
            <a:ext cx="2148840"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Selection</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（选择）</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7" name="文本框 26"/>
          <p:cNvSpPr txBox="1"/>
          <p:nvPr>
            <p:custDataLst>
              <p:tags r:id="rId22"/>
            </p:custDataLst>
          </p:nvPr>
        </p:nvSpPr>
        <p:spPr>
          <a:xfrm>
            <a:off x="789305" y="3006090"/>
            <a:ext cx="462915" cy="471170"/>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1.3</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4305300" y="2668270"/>
            <a:ext cx="6737985" cy="382905"/>
          </a:xfrm>
          <a:prstGeom prst="rect">
            <a:avLst/>
          </a:prstGeom>
          <a:noFill/>
        </p:spPr>
        <p:txBody>
          <a:bodyPr wrap="square" bIns="71755" rtlCol="0" anchor="t">
            <a:spAutoFit/>
          </a:bodyPr>
          <a:p>
            <a:pPr indent="0" algn="l" fontAlgn="auto">
              <a:lnSpc>
                <a:spcPct val="115000"/>
              </a:lnSpc>
              <a:spcAft>
                <a:spcPts val="600"/>
              </a:spcAft>
              <a:buFont typeface="Arial" panose="020B0604020202020204" pitchFamily="34" charset="0"/>
              <a:buNone/>
            </a:pPr>
            <a:r>
              <a:rPr lang="zh-CN" altLang="en-US" sz="1500">
                <a:sym typeface="+mn-ea"/>
              </a:rPr>
              <a:t>每个节点通过聚合从后续节点接收到的评分来量化自身的贡献</a:t>
            </a:r>
            <a:endParaRPr lang="en-US" altLang="zh-CN" sz="1500">
              <a:latin typeface="微软雅黑" panose="020B0503020204020204" charset="-122"/>
              <a:ea typeface="微软雅黑" panose="020B0503020204020204" charset="-122"/>
              <a:cs typeface="微软雅黑" panose="020B0503020204020204" charset="-122"/>
            </a:endParaRPr>
          </a:p>
        </p:txBody>
      </p:sp>
      <p:sp>
        <p:nvSpPr>
          <p:cNvPr id="17" name="文本框 16"/>
          <p:cNvSpPr txBox="1"/>
          <p:nvPr/>
        </p:nvSpPr>
        <p:spPr>
          <a:xfrm>
            <a:off x="4308475" y="2233295"/>
            <a:ext cx="4064000" cy="382905"/>
          </a:xfrm>
          <a:prstGeom prst="rect">
            <a:avLst/>
          </a:prstGeom>
          <a:noFill/>
        </p:spPr>
        <p:txBody>
          <a:bodyPr wrap="square" bIns="71755" rtlCol="0" anchor="t">
            <a:spAutoFit/>
          </a:bodyPr>
          <a:p>
            <a:pPr indent="0" fontAlgn="auto">
              <a:lnSpc>
                <a:spcPct val="115000"/>
              </a:lnSpc>
              <a:spcAft>
                <a:spcPts val="600"/>
              </a:spcAft>
            </a:pPr>
            <a:r>
              <a:rPr lang="zh-CN" sz="1500">
                <a:latin typeface="微软雅黑" panose="020B0503020204020204" charset="-122"/>
                <a:ea typeface="微软雅黑" panose="020B0503020204020204" charset="-122"/>
                <a:cs typeface="微软雅黑" panose="020B0503020204020204" charset="-122"/>
              </a:rPr>
              <a:t>每一轮结束后相互打分，向后传递</a:t>
            </a:r>
            <a:endParaRPr lang="zh-CN" sz="1500">
              <a:latin typeface="微软雅黑" panose="020B0503020204020204" charset="-122"/>
              <a:ea typeface="微软雅黑" panose="020B0503020204020204" charset="-122"/>
              <a:cs typeface="微软雅黑" panose="020B0503020204020204" charset="-122"/>
            </a:endParaRPr>
          </a:p>
        </p:txBody>
      </p:sp>
      <p:sp>
        <p:nvSpPr>
          <p:cNvPr id="29" name="文本框 28"/>
          <p:cNvSpPr txBox="1"/>
          <p:nvPr/>
        </p:nvSpPr>
        <p:spPr>
          <a:xfrm>
            <a:off x="4318000" y="3081020"/>
            <a:ext cx="6737985" cy="382905"/>
          </a:xfrm>
          <a:prstGeom prst="rect">
            <a:avLst/>
          </a:prstGeom>
          <a:noFill/>
        </p:spPr>
        <p:txBody>
          <a:bodyPr wrap="square" bIns="71755" rtlCol="0" anchor="t">
            <a:spAutoFit/>
          </a:bodyPr>
          <a:p>
            <a:pPr indent="0" fontAlgn="auto">
              <a:lnSpc>
                <a:spcPct val="115000"/>
              </a:lnSpc>
              <a:spcAft>
                <a:spcPts val="600"/>
              </a:spcAft>
              <a:buFont typeface="Arial" panose="020B0604020202020204" pitchFamily="34" charset="0"/>
              <a:buNone/>
            </a:pPr>
            <a:r>
              <a:rPr lang="zh-CN" altLang="en-US" sz="1500">
                <a:latin typeface="微软雅黑" panose="020B0503020204020204" charset="-122"/>
                <a:ea typeface="微软雅黑" panose="020B0503020204020204" charset="-122"/>
                <a:cs typeface="微软雅黑" panose="020B0503020204020204" charset="-122"/>
                <a:sym typeface="+mn-ea"/>
              </a:rPr>
              <a:t>基于</a:t>
            </a:r>
            <a:r>
              <a:rPr lang="en-US" altLang="zh-CN" sz="1500">
                <a:latin typeface="微软雅黑" panose="020B0503020204020204" charset="-122"/>
                <a:ea typeface="微软雅黑" panose="020B0503020204020204" charset="-122"/>
                <a:cs typeface="微软雅黑" panose="020B0503020204020204" charset="-122"/>
                <a:sym typeface="+mn-ea"/>
              </a:rPr>
              <a:t>Agent importance score </a:t>
            </a:r>
            <a:r>
              <a:rPr lang="zh-CN" altLang="en-US" sz="1500">
                <a:latin typeface="微软雅黑" panose="020B0503020204020204" charset="-122"/>
                <a:ea typeface="微软雅黑" panose="020B0503020204020204" charset="-122"/>
                <a:cs typeface="微软雅黑" panose="020B0503020204020204" charset="-122"/>
                <a:sym typeface="+mn-ea"/>
              </a:rPr>
              <a:t>选出</a:t>
            </a:r>
            <a:r>
              <a:rPr lang="en-US" altLang="zh-CN" sz="1500">
                <a:latin typeface="微软雅黑" panose="020B0503020204020204" charset="-122"/>
                <a:ea typeface="微软雅黑" panose="020B0503020204020204" charset="-122"/>
                <a:cs typeface="微软雅黑" panose="020B0503020204020204" charset="-122"/>
                <a:sym typeface="+mn-ea"/>
              </a:rPr>
              <a:t> top-k </a:t>
            </a:r>
            <a:r>
              <a:rPr lang="zh-CN" altLang="en-US" sz="1500">
                <a:latin typeface="微软雅黑" panose="020B0503020204020204" charset="-122"/>
                <a:ea typeface="微软雅黑" panose="020B0503020204020204" charset="-122"/>
                <a:cs typeface="微软雅黑" panose="020B0503020204020204" charset="-122"/>
                <a:sym typeface="+mn-ea"/>
              </a:rPr>
              <a:t>个贡献最高的代理组成优化团队</a:t>
            </a:r>
            <a:endParaRPr lang="en-US" altLang="zh-CN" sz="1500">
              <a:latin typeface="微软雅黑" panose="020B0503020204020204" charset="-122"/>
              <a:ea typeface="微软雅黑" panose="020B0503020204020204" charset="-122"/>
              <a:cs typeface="微软雅黑" panose="020B0503020204020204" charset="-122"/>
            </a:endParaRPr>
          </a:p>
        </p:txBody>
      </p:sp>
      <p:sp>
        <p:nvSpPr>
          <p:cNvPr id="30" name="文本框 29"/>
          <p:cNvSpPr txBox="1"/>
          <p:nvPr/>
        </p:nvSpPr>
        <p:spPr>
          <a:xfrm>
            <a:off x="4318000" y="3955415"/>
            <a:ext cx="7125970" cy="382905"/>
          </a:xfrm>
          <a:prstGeom prst="rect">
            <a:avLst/>
          </a:prstGeom>
          <a:noFill/>
        </p:spPr>
        <p:txBody>
          <a:bodyPr wrap="square" bIns="71755" rtlCol="0" anchor="t">
            <a:spAutoFit/>
          </a:bodyPr>
          <a:p>
            <a:pPr indent="0" fontAlgn="auto">
              <a:lnSpc>
                <a:spcPct val="115000"/>
              </a:lnSpc>
              <a:spcAft>
                <a:spcPts val="600"/>
              </a:spcAft>
            </a:pPr>
            <a:r>
              <a:rPr lang="zh-CN" altLang="en-US" sz="1500">
                <a:latin typeface="微软雅黑" panose="020B0503020204020204" charset="-122"/>
                <a:ea typeface="微软雅黑" panose="020B0503020204020204" charset="-122"/>
                <a:cs typeface="微软雅黑" panose="020B0503020204020204" charset="-122"/>
                <a:sym typeface="+mn-ea"/>
              </a:rPr>
              <a:t>合作行为：代理可以收到前序结点的</a:t>
            </a:r>
            <a:r>
              <a:rPr lang="en-US" altLang="zh-CN" sz="1500">
                <a:latin typeface="微软雅黑" panose="020B0503020204020204" charset="-122"/>
                <a:ea typeface="微软雅黑" panose="020B0503020204020204" charset="-122"/>
                <a:cs typeface="微软雅黑" panose="020B0503020204020204" charset="-122"/>
                <a:sym typeface="+mn-ea"/>
              </a:rPr>
              <a:t>response</a:t>
            </a:r>
            <a:r>
              <a:rPr lang="zh-CN" altLang="en-US" sz="1500">
                <a:latin typeface="微软雅黑" panose="020B0503020204020204" charset="-122"/>
                <a:ea typeface="微软雅黑" panose="020B0503020204020204" charset="-122"/>
                <a:cs typeface="微软雅黑" panose="020B0503020204020204" charset="-122"/>
                <a:sym typeface="+mn-ea"/>
              </a:rPr>
              <a:t>，比如批评、建议、改进、质量评估</a:t>
            </a:r>
            <a:endParaRPr lang="zh-CN" altLang="en-US" sz="1500">
              <a:latin typeface="微软雅黑" panose="020B0503020204020204" charset="-122"/>
              <a:ea typeface="微软雅黑" panose="020B0503020204020204" charset="-122"/>
              <a:cs typeface="微软雅黑" panose="020B0503020204020204" charset="-122"/>
              <a:sym typeface="+mn-ea"/>
            </a:endParaRPr>
          </a:p>
        </p:txBody>
      </p:sp>
      <p:sp>
        <p:nvSpPr>
          <p:cNvPr id="31" name="文本框 30"/>
          <p:cNvSpPr txBox="1"/>
          <p:nvPr/>
        </p:nvSpPr>
        <p:spPr>
          <a:xfrm>
            <a:off x="4321175" y="4368165"/>
            <a:ext cx="7125970" cy="382905"/>
          </a:xfrm>
          <a:prstGeom prst="rect">
            <a:avLst/>
          </a:prstGeom>
          <a:noFill/>
        </p:spPr>
        <p:txBody>
          <a:bodyPr wrap="square" bIns="71755" rtlCol="0" anchor="t">
            <a:spAutoFit/>
          </a:bodyPr>
          <a:p>
            <a:pPr indent="0" fontAlgn="auto">
              <a:lnSpc>
                <a:spcPct val="115000"/>
              </a:lnSpc>
              <a:spcAft>
                <a:spcPts val="600"/>
              </a:spcAft>
            </a:pPr>
            <a:r>
              <a:rPr lang="zh-CN" altLang="en-US" sz="1500">
                <a:latin typeface="微软雅黑" panose="020B0503020204020204" charset="-122"/>
                <a:ea typeface="微软雅黑" panose="020B0503020204020204" charset="-122"/>
                <a:cs typeface="微软雅黑" panose="020B0503020204020204" charset="-122"/>
                <a:sym typeface="+mn-ea"/>
              </a:rPr>
              <a:t>通过</a:t>
            </a:r>
            <a:r>
              <a:rPr lang="en-US" altLang="zh-CN" sz="1500">
                <a:latin typeface="微软雅黑" panose="020B0503020204020204" charset="-122"/>
                <a:ea typeface="微软雅黑" panose="020B0503020204020204" charset="-122"/>
                <a:cs typeface="微软雅黑" panose="020B0503020204020204" charset="-122"/>
                <a:sym typeface="+mn-ea"/>
              </a:rPr>
              <a:t>LLM ranker</a:t>
            </a:r>
            <a:r>
              <a:rPr lang="zh-CN" altLang="en-US" sz="1500">
                <a:latin typeface="微软雅黑" panose="020B0503020204020204" charset="-122"/>
                <a:ea typeface="微软雅黑" panose="020B0503020204020204" charset="-122"/>
                <a:cs typeface="微软雅黑" panose="020B0503020204020204" charset="-122"/>
                <a:sym typeface="+mn-ea"/>
              </a:rPr>
              <a:t>分析当前时序的回答，给出排名，提前终止机制</a:t>
            </a:r>
            <a:endParaRPr lang="zh-CN" altLang="en-US" sz="15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35" y="0"/>
            <a:ext cx="3517200"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1551305" y="1284605"/>
            <a:ext cx="9866630" cy="4703445"/>
          </a:xfrm>
          <a:prstGeom prst="roundRect">
            <a:avLst>
              <a:gd name="adj" fmla="val 4273"/>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p:cNvGrpSpPr/>
          <p:nvPr/>
        </p:nvGrpSpPr>
        <p:grpSpPr>
          <a:xfrm>
            <a:off x="2435225" y="2599055"/>
            <a:ext cx="3660140" cy="1659890"/>
            <a:chOff x="3835" y="3808"/>
            <a:chExt cx="5764" cy="2614"/>
          </a:xfrm>
        </p:grpSpPr>
        <p:sp>
          <p:nvSpPr>
            <p:cNvPr id="3" name="文本框 2"/>
            <p:cNvSpPr txBox="1"/>
            <p:nvPr/>
          </p:nvSpPr>
          <p:spPr>
            <a:xfrm>
              <a:off x="3835" y="4824"/>
              <a:ext cx="5432" cy="1598"/>
            </a:xfrm>
            <a:prstGeom prst="rect">
              <a:avLst/>
            </a:prstGeom>
            <a:noFill/>
          </p:spPr>
          <p:txBody>
            <a:bodyPr wrap="square" rtlCol="0">
              <a:spAutoFit/>
            </a:bodyPr>
            <a:p>
              <a:r>
                <a:rPr lang="zh-CN" altLang="en-US" sz="6000" b="1" dirty="0">
                  <a:solidFill>
                    <a:srgbClr val="2F5597"/>
                  </a:solidFill>
                  <a:latin typeface="微软雅黑" panose="020B0503020204020204" charset="-122"/>
                  <a:ea typeface="微软雅黑" panose="020B0503020204020204" charset="-122"/>
                  <a:sym typeface="+mn-ea"/>
                </a:rPr>
                <a:t>实验</a:t>
              </a:r>
              <a:endParaRPr lang="zh-CN" altLang="en-US" sz="6000" b="1" dirty="0">
                <a:solidFill>
                  <a:srgbClr val="2F5597"/>
                </a:solidFill>
                <a:latin typeface="微软雅黑" panose="020B0503020204020204" charset="-122"/>
                <a:ea typeface="微软雅黑" panose="020B0503020204020204" charset="-122"/>
              </a:endParaRPr>
            </a:p>
          </p:txBody>
        </p:sp>
        <p:sp>
          <p:nvSpPr>
            <p:cNvPr id="5" name="文本框 4"/>
            <p:cNvSpPr txBox="1"/>
            <p:nvPr/>
          </p:nvSpPr>
          <p:spPr>
            <a:xfrm>
              <a:off x="3835" y="3808"/>
              <a:ext cx="5764" cy="1016"/>
            </a:xfrm>
            <a:prstGeom prst="rect">
              <a:avLst/>
            </a:prstGeom>
            <a:noFill/>
          </p:spPr>
          <p:txBody>
            <a:bodyPr wrap="square" rtlCol="0" anchor="t">
              <a:spAutoFit/>
            </a:bodyPr>
            <a:p>
              <a:r>
                <a:rPr lang="en-US" altLang="zh-CN" sz="3600" b="1" dirty="0">
                  <a:solidFill>
                    <a:srgbClr val="2F5597"/>
                  </a:solidFill>
                  <a:latin typeface="Arial Black" panose="020B0A04020102020204" charset="0"/>
                  <a:ea typeface="微软雅黑" panose="020B0503020204020204" charset="-122"/>
                  <a:cs typeface="Arial Black" panose="020B0A04020102020204" charset="0"/>
                  <a:sym typeface="+mn-ea"/>
                </a:rPr>
                <a:t>Experiment</a:t>
              </a:r>
              <a:endParaRPr lang="en-US" altLang="zh-CN" sz="3600" b="1" dirty="0">
                <a:solidFill>
                  <a:srgbClr val="2F5597"/>
                </a:solidFill>
                <a:latin typeface="Arial Black" panose="020B0A04020102020204" charset="0"/>
                <a:ea typeface="微软雅黑" panose="020B0503020204020204" charset="-122"/>
                <a:cs typeface="Arial Black" panose="020B0A04020102020204" charset="0"/>
                <a:sym typeface="+mn-ea"/>
              </a:endParaRPr>
            </a:p>
          </p:txBody>
        </p:sp>
      </p:grpSp>
      <p:grpSp>
        <p:nvGrpSpPr>
          <p:cNvPr id="11" name="组合 10"/>
          <p:cNvGrpSpPr/>
          <p:nvPr/>
        </p:nvGrpSpPr>
        <p:grpSpPr>
          <a:xfrm>
            <a:off x="1804035" y="316230"/>
            <a:ext cx="9727565" cy="580390"/>
            <a:chOff x="2177" y="488"/>
            <a:chExt cx="15319" cy="914"/>
          </a:xfrm>
        </p:grpSpPr>
        <p:sp>
          <p:nvSpPr>
            <p:cNvPr id="12" name="矩形 11"/>
            <p:cNvSpPr/>
            <p:nvPr>
              <p:custDataLst>
                <p:tags r:id="rId1"/>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14" name="文本框 13"/>
            <p:cNvSpPr txBox="1"/>
            <p:nvPr>
              <p:custDataLst>
                <p:tags r:id="rId2"/>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500">
        <p:wipe dir="r"/>
      </p:transition>
    </mc:Choice>
    <mc:Fallback>
      <p:transition>
        <p:wipe dir="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实验</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14" name="组合 13"/>
          <p:cNvGrpSpPr/>
          <p:nvPr/>
        </p:nvGrpSpPr>
        <p:grpSpPr>
          <a:xfrm rot="0">
            <a:off x="676275" y="330200"/>
            <a:ext cx="10761345" cy="701040"/>
            <a:chOff x="1065" y="520"/>
            <a:chExt cx="16947" cy="1104"/>
          </a:xfrm>
        </p:grpSpPr>
        <p:cxnSp>
          <p:nvCxnSpPr>
            <p:cNvPr id="15" name="直接连接符 14"/>
            <p:cNvCxnSpPr/>
            <p:nvPr>
              <p:custDataLst>
                <p:tags r:id="rId2"/>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16"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sp>
        <p:nvSpPr>
          <p:cNvPr id="47" name="文本框 46"/>
          <p:cNvSpPr txBox="1"/>
          <p:nvPr>
            <p:custDataLst>
              <p:tags r:id="rId5"/>
            </p:custDataLst>
          </p:nvPr>
        </p:nvSpPr>
        <p:spPr>
          <a:xfrm>
            <a:off x="676275" y="1246505"/>
            <a:ext cx="1373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en-US" sz="2000" b="1">
                <a:solidFill>
                  <a:srgbClr val="2F5597"/>
                </a:solidFill>
                <a:latin typeface="微软雅黑" panose="020B0503020204020204" charset="-122"/>
                <a:ea typeface="微软雅黑" panose="020B0503020204020204" charset="-122"/>
                <a:cs typeface="+mn-ea"/>
              </a:rPr>
              <a:t>DyLAN</a:t>
            </a:r>
            <a:endParaRPr lang="en-US" sz="1400" b="1">
              <a:solidFill>
                <a:srgbClr val="2F5597"/>
              </a:solidFill>
              <a:latin typeface="微软雅黑" panose="020B0503020204020204" charset="-122"/>
              <a:ea typeface="微软雅黑" panose="020B0503020204020204" charset="-122"/>
              <a:cs typeface="+mn-ea"/>
            </a:endParaRPr>
          </a:p>
        </p:txBody>
      </p:sp>
      <p:grpSp>
        <p:nvGrpSpPr>
          <p:cNvPr id="45" name="组合 44"/>
          <p:cNvGrpSpPr/>
          <p:nvPr/>
        </p:nvGrpSpPr>
        <p:grpSpPr>
          <a:xfrm>
            <a:off x="584393" y="1852295"/>
            <a:ext cx="7702992" cy="3259626"/>
            <a:chOff x="790" y="2917"/>
            <a:chExt cx="9150" cy="4046"/>
          </a:xfrm>
        </p:grpSpPr>
        <p:pic>
          <p:nvPicPr>
            <p:cNvPr id="2" name="图片 1" descr="屏幕截图 2024-09-20 220441"/>
            <p:cNvPicPr>
              <a:picLocks noChangeAspect="1"/>
            </p:cNvPicPr>
            <p:nvPr/>
          </p:nvPicPr>
          <p:blipFill>
            <a:blip r:embed="rId6"/>
            <a:stretch>
              <a:fillRect/>
            </a:stretch>
          </p:blipFill>
          <p:spPr>
            <a:xfrm>
              <a:off x="2680" y="3079"/>
              <a:ext cx="7260" cy="2899"/>
            </a:xfrm>
            <a:prstGeom prst="rect">
              <a:avLst/>
            </a:prstGeom>
          </p:spPr>
        </p:pic>
        <p:grpSp>
          <p:nvGrpSpPr>
            <p:cNvPr id="79" name="组合 78"/>
            <p:cNvGrpSpPr/>
            <p:nvPr/>
          </p:nvGrpSpPr>
          <p:grpSpPr>
            <a:xfrm>
              <a:off x="4443" y="2917"/>
              <a:ext cx="1907" cy="1757"/>
              <a:chOff x="2213" y="2077"/>
              <a:chExt cx="1907" cy="1757"/>
            </a:xfrm>
          </p:grpSpPr>
          <p:sp>
            <p:nvSpPr>
              <p:cNvPr id="3" name="圆角矩形 2"/>
              <p:cNvSpPr/>
              <p:nvPr/>
            </p:nvSpPr>
            <p:spPr>
              <a:xfrm>
                <a:off x="2624" y="3553"/>
                <a:ext cx="1084" cy="281"/>
              </a:xfrm>
              <a:prstGeom prst="roundRect">
                <a:avLst/>
              </a:prstGeom>
              <a:noFill/>
              <a:ln w="19050">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5" name="文本框 4"/>
              <p:cNvSpPr txBox="1"/>
              <p:nvPr/>
            </p:nvSpPr>
            <p:spPr>
              <a:xfrm>
                <a:off x="2213" y="2077"/>
                <a:ext cx="1907" cy="337"/>
              </a:xfrm>
              <a:prstGeom prst="rect">
                <a:avLst/>
              </a:prstGeom>
              <a:noFill/>
            </p:spPr>
            <p:txBody>
              <a:bodyPr wrap="square" bIns="71755" rtlCol="0" anchor="t">
                <a:spAutoFit/>
              </a:bodyPr>
              <a:p>
                <a:pPr indent="0" algn="ctr" fontAlgn="auto">
                  <a:lnSpc>
                    <a:spcPct val="100000"/>
                  </a:lnSpc>
                  <a:spcAft>
                    <a:spcPts val="0"/>
                  </a:spcAft>
                  <a:buClrTx/>
                  <a:buSzTx/>
                  <a:buFontTx/>
                </a:pPr>
                <a:r>
                  <a:rPr lang="zh-CN" sz="1000" b="1">
                    <a:solidFill>
                      <a:schemeClr val="bg1">
                        <a:lumMod val="50000"/>
                      </a:schemeClr>
                    </a:solidFill>
                    <a:latin typeface="微软雅黑" panose="020B0503020204020204" charset="-122"/>
                    <a:ea typeface="微软雅黑" panose="020B0503020204020204" charset="-122"/>
                    <a:cs typeface="+mn-ea"/>
                  </a:rPr>
                  <a:t>代码解释器</a:t>
                </a:r>
                <a:endParaRPr lang="zh-CN" sz="1000" b="1">
                  <a:solidFill>
                    <a:schemeClr val="bg1">
                      <a:lumMod val="50000"/>
                    </a:schemeClr>
                  </a:solidFill>
                  <a:latin typeface="微软雅黑" panose="020B0503020204020204" charset="-122"/>
                  <a:ea typeface="微软雅黑" panose="020B0503020204020204" charset="-122"/>
                  <a:cs typeface="+mn-ea"/>
                </a:endParaRPr>
              </a:p>
            </p:txBody>
          </p:sp>
          <p:sp>
            <p:nvSpPr>
              <p:cNvPr id="6" name="矩形 5"/>
              <p:cNvSpPr/>
              <p:nvPr/>
            </p:nvSpPr>
            <p:spPr>
              <a:xfrm>
                <a:off x="3106" y="3317"/>
                <a:ext cx="120" cy="12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cxnSp>
            <p:nvCxnSpPr>
              <p:cNvPr id="8" name="直接连接符 7"/>
              <p:cNvCxnSpPr>
                <a:stCxn id="5" idx="2"/>
              </p:cNvCxnSpPr>
              <p:nvPr/>
            </p:nvCxnSpPr>
            <p:spPr>
              <a:xfrm flipH="1">
                <a:off x="3165" y="2414"/>
                <a:ext cx="1" cy="1120"/>
              </a:xfrm>
              <a:prstGeom prst="line">
                <a:avLst/>
              </a:prstGeom>
              <a:ln w="19050">
                <a:solidFill>
                  <a:schemeClr val="bg1">
                    <a:lumMod val="50000"/>
                  </a:schemeClr>
                </a:solidFill>
                <a:tailEnd type="none"/>
              </a:ln>
            </p:spPr>
            <p:style>
              <a:lnRef idx="2">
                <a:schemeClr val="accent1"/>
              </a:lnRef>
              <a:fillRef idx="0">
                <a:srgbClr val="FFFFFF"/>
              </a:fillRef>
              <a:effectRef idx="0">
                <a:srgbClr val="FFFFFF"/>
              </a:effectRef>
              <a:fontRef idx="minor">
                <a:schemeClr val="tx1"/>
              </a:fontRef>
            </p:style>
          </p:cxnSp>
        </p:grpSp>
        <p:sp>
          <p:nvSpPr>
            <p:cNvPr id="9" name="文本框 8"/>
            <p:cNvSpPr txBox="1"/>
            <p:nvPr>
              <p:custDataLst>
                <p:tags r:id="rId7"/>
              </p:custDataLst>
            </p:nvPr>
          </p:nvSpPr>
          <p:spPr>
            <a:xfrm>
              <a:off x="790" y="4381"/>
              <a:ext cx="2109" cy="337"/>
            </a:xfrm>
            <a:prstGeom prst="rect">
              <a:avLst/>
            </a:prstGeom>
            <a:noFill/>
          </p:spPr>
          <p:txBody>
            <a:bodyPr wrap="square" bIns="71755" rtlCol="0" anchor="t">
              <a:spAutoFit/>
            </a:bodyPr>
            <a:p>
              <a:pPr indent="0" algn="l" fontAlgn="auto">
                <a:lnSpc>
                  <a:spcPct val="100000"/>
                </a:lnSpc>
                <a:spcAft>
                  <a:spcPts val="0"/>
                </a:spcAft>
                <a:buClrTx/>
                <a:buSzTx/>
                <a:buFontTx/>
              </a:pPr>
              <a:r>
                <a:rPr lang="en-US" altLang="zh-CN" sz="1000" b="1">
                  <a:solidFill>
                    <a:schemeClr val="bg1">
                      <a:lumMod val="50000"/>
                    </a:schemeClr>
                  </a:solidFill>
                  <a:latin typeface="微软雅黑" panose="020B0503020204020204" charset="-122"/>
                  <a:ea typeface="微软雅黑" panose="020B0503020204020204" charset="-122"/>
                  <a:cs typeface="+mn-ea"/>
                </a:rPr>
                <a:t>Code Generation</a:t>
              </a:r>
              <a:endParaRPr lang="en-US" altLang="zh-CN" sz="1000" b="1">
                <a:solidFill>
                  <a:schemeClr val="bg1">
                    <a:lumMod val="50000"/>
                  </a:schemeClr>
                </a:solidFill>
                <a:latin typeface="微软雅黑" panose="020B0503020204020204" charset="-122"/>
                <a:ea typeface="微软雅黑" panose="020B0503020204020204" charset="-122"/>
                <a:cs typeface="+mn-ea"/>
              </a:endParaRPr>
            </a:p>
          </p:txBody>
        </p:sp>
        <p:sp>
          <p:nvSpPr>
            <p:cNvPr id="10" name="文本框 9"/>
            <p:cNvSpPr txBox="1"/>
            <p:nvPr>
              <p:custDataLst>
                <p:tags r:id="rId8"/>
              </p:custDataLst>
            </p:nvPr>
          </p:nvSpPr>
          <p:spPr>
            <a:xfrm>
              <a:off x="790" y="4681"/>
              <a:ext cx="2109" cy="337"/>
            </a:xfrm>
            <a:prstGeom prst="rect">
              <a:avLst/>
            </a:prstGeom>
            <a:noFill/>
          </p:spPr>
          <p:txBody>
            <a:bodyPr wrap="square" bIns="71755" rtlCol="0" anchor="t">
              <a:spAutoFit/>
            </a:bodyPr>
            <a:p>
              <a:pPr indent="0" algn="l" fontAlgn="auto">
                <a:lnSpc>
                  <a:spcPct val="100000"/>
                </a:lnSpc>
                <a:spcAft>
                  <a:spcPts val="0"/>
                </a:spcAft>
                <a:buClrTx/>
                <a:buSzTx/>
                <a:buFontTx/>
              </a:pPr>
              <a:r>
                <a:rPr lang="en-US" altLang="zh-CN" sz="1000" b="1">
                  <a:solidFill>
                    <a:schemeClr val="bg1">
                      <a:lumMod val="50000"/>
                    </a:schemeClr>
                  </a:solidFill>
                  <a:latin typeface="微软雅黑" panose="020B0503020204020204" charset="-122"/>
                  <a:ea typeface="微软雅黑" panose="020B0503020204020204" charset="-122"/>
                  <a:cs typeface="+mn-ea"/>
                </a:rPr>
                <a:t>Decision Making</a:t>
              </a:r>
              <a:endParaRPr lang="en-US" altLang="zh-CN" sz="1000" b="1">
                <a:solidFill>
                  <a:schemeClr val="bg1">
                    <a:lumMod val="50000"/>
                  </a:schemeClr>
                </a:solidFill>
                <a:latin typeface="微软雅黑" panose="020B0503020204020204" charset="-122"/>
                <a:ea typeface="微软雅黑" panose="020B0503020204020204" charset="-122"/>
                <a:cs typeface="+mn-ea"/>
              </a:endParaRPr>
            </a:p>
          </p:txBody>
        </p:sp>
        <p:sp>
          <p:nvSpPr>
            <p:cNvPr id="19" name="文本框 18"/>
            <p:cNvSpPr txBox="1"/>
            <p:nvPr>
              <p:custDataLst>
                <p:tags r:id="rId9"/>
              </p:custDataLst>
            </p:nvPr>
          </p:nvSpPr>
          <p:spPr>
            <a:xfrm>
              <a:off x="790" y="4959"/>
              <a:ext cx="2488" cy="337"/>
            </a:xfrm>
            <a:prstGeom prst="rect">
              <a:avLst/>
            </a:prstGeom>
            <a:noFill/>
          </p:spPr>
          <p:txBody>
            <a:bodyPr wrap="square" bIns="71755" rtlCol="0" anchor="t">
              <a:spAutoFit/>
            </a:bodyPr>
            <a:p>
              <a:pPr indent="0" algn="l" fontAlgn="auto">
                <a:lnSpc>
                  <a:spcPct val="100000"/>
                </a:lnSpc>
                <a:spcAft>
                  <a:spcPts val="0"/>
                </a:spcAft>
                <a:buClrTx/>
                <a:buSzTx/>
                <a:buFontTx/>
              </a:pPr>
              <a:r>
                <a:rPr lang="en-US" altLang="zh-CN" sz="1000" b="1">
                  <a:solidFill>
                    <a:schemeClr val="bg1">
                      <a:lumMod val="50000"/>
                    </a:schemeClr>
                  </a:solidFill>
                  <a:latin typeface="微软雅黑" panose="020B0503020204020204" charset="-122"/>
                  <a:ea typeface="微软雅黑" panose="020B0503020204020204" charset="-122"/>
                  <a:cs typeface="+mn-ea"/>
                </a:rPr>
                <a:t>General Reasoning</a:t>
              </a:r>
              <a:endParaRPr lang="en-US" altLang="zh-CN" sz="1000" b="1">
                <a:solidFill>
                  <a:schemeClr val="bg1">
                    <a:lumMod val="50000"/>
                  </a:schemeClr>
                </a:solidFill>
                <a:latin typeface="微软雅黑" panose="020B0503020204020204" charset="-122"/>
                <a:ea typeface="微软雅黑" panose="020B0503020204020204" charset="-122"/>
                <a:cs typeface="+mn-ea"/>
              </a:endParaRPr>
            </a:p>
          </p:txBody>
        </p:sp>
        <p:sp>
          <p:nvSpPr>
            <p:cNvPr id="20" name="文本框 19"/>
            <p:cNvSpPr txBox="1"/>
            <p:nvPr>
              <p:custDataLst>
                <p:tags r:id="rId10"/>
              </p:custDataLst>
            </p:nvPr>
          </p:nvSpPr>
          <p:spPr>
            <a:xfrm>
              <a:off x="790" y="5249"/>
              <a:ext cx="2488" cy="337"/>
            </a:xfrm>
            <a:prstGeom prst="rect">
              <a:avLst/>
            </a:prstGeom>
            <a:noFill/>
          </p:spPr>
          <p:txBody>
            <a:bodyPr wrap="square" bIns="71755" rtlCol="0" anchor="t">
              <a:spAutoFit/>
            </a:bodyPr>
            <a:p>
              <a:pPr indent="0" algn="l" fontAlgn="auto">
                <a:lnSpc>
                  <a:spcPct val="100000"/>
                </a:lnSpc>
                <a:spcAft>
                  <a:spcPts val="0"/>
                </a:spcAft>
                <a:buClrTx/>
                <a:buSzTx/>
                <a:buFontTx/>
              </a:pPr>
              <a:r>
                <a:rPr lang="en-US" altLang="zh-CN" sz="1000" b="1">
                  <a:solidFill>
                    <a:schemeClr val="bg1">
                      <a:lumMod val="50000"/>
                    </a:schemeClr>
                  </a:solidFill>
                  <a:latin typeface="微软雅黑" panose="020B0503020204020204" charset="-122"/>
                  <a:ea typeface="微软雅黑" panose="020B0503020204020204" charset="-122"/>
                  <a:cs typeface="+mn-ea"/>
                </a:rPr>
                <a:t>Arithmetic Reasoning</a:t>
              </a:r>
              <a:endParaRPr lang="en-US" altLang="zh-CN" sz="1000" b="1">
                <a:solidFill>
                  <a:schemeClr val="bg1">
                    <a:lumMod val="50000"/>
                  </a:schemeClr>
                </a:solidFill>
                <a:latin typeface="微软雅黑" panose="020B0503020204020204" charset="-122"/>
                <a:ea typeface="微软雅黑" panose="020B0503020204020204" charset="-122"/>
                <a:cs typeface="+mn-ea"/>
              </a:endParaRPr>
            </a:p>
          </p:txBody>
        </p:sp>
        <p:grpSp>
          <p:nvGrpSpPr>
            <p:cNvPr id="23" name="组合 22"/>
            <p:cNvGrpSpPr/>
            <p:nvPr/>
          </p:nvGrpSpPr>
          <p:grpSpPr>
            <a:xfrm>
              <a:off x="3290" y="2932"/>
              <a:ext cx="1907" cy="1077"/>
              <a:chOff x="2213" y="2757"/>
              <a:chExt cx="1907" cy="1077"/>
            </a:xfrm>
          </p:grpSpPr>
          <p:sp>
            <p:nvSpPr>
              <p:cNvPr id="24" name="圆角矩形 23"/>
              <p:cNvSpPr/>
              <p:nvPr/>
            </p:nvSpPr>
            <p:spPr>
              <a:xfrm>
                <a:off x="2624" y="3553"/>
                <a:ext cx="1084" cy="281"/>
              </a:xfrm>
              <a:prstGeom prst="roundRect">
                <a:avLst/>
              </a:prstGeom>
              <a:noFill/>
              <a:ln w="19050">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25" name="文本框 24"/>
              <p:cNvSpPr txBox="1"/>
              <p:nvPr/>
            </p:nvSpPr>
            <p:spPr>
              <a:xfrm>
                <a:off x="2213" y="2757"/>
                <a:ext cx="1907" cy="337"/>
              </a:xfrm>
              <a:prstGeom prst="rect">
                <a:avLst/>
              </a:prstGeom>
              <a:noFill/>
            </p:spPr>
            <p:txBody>
              <a:bodyPr wrap="square" bIns="71755" rtlCol="0" anchor="t">
                <a:spAutoFit/>
              </a:bodyPr>
              <a:p>
                <a:pPr indent="0" algn="ctr" fontAlgn="auto">
                  <a:lnSpc>
                    <a:spcPct val="100000"/>
                  </a:lnSpc>
                  <a:spcAft>
                    <a:spcPts val="0"/>
                  </a:spcAft>
                  <a:buClrTx/>
                  <a:buSzTx/>
                  <a:buFontTx/>
                </a:pPr>
                <a:r>
                  <a:rPr lang="zh-CN" altLang="en-US" sz="1000" b="1">
                    <a:solidFill>
                      <a:schemeClr val="bg1">
                        <a:lumMod val="50000"/>
                      </a:schemeClr>
                    </a:solidFill>
                    <a:latin typeface="微软雅黑" panose="020B0503020204020204" charset="-122"/>
                    <a:ea typeface="微软雅黑" panose="020B0503020204020204" charset="-122"/>
                    <a:cs typeface="+mn-ea"/>
                  </a:rPr>
                  <a:t>代理数量</a:t>
                </a:r>
                <a:endParaRPr lang="zh-CN" altLang="en-US" sz="1000" b="1">
                  <a:solidFill>
                    <a:schemeClr val="bg1">
                      <a:lumMod val="50000"/>
                    </a:schemeClr>
                  </a:solidFill>
                  <a:latin typeface="微软雅黑" panose="020B0503020204020204" charset="-122"/>
                  <a:ea typeface="微软雅黑" panose="020B0503020204020204" charset="-122"/>
                  <a:cs typeface="+mn-ea"/>
                </a:endParaRPr>
              </a:p>
            </p:txBody>
          </p:sp>
          <p:sp>
            <p:nvSpPr>
              <p:cNvPr id="32" name="矩形 31"/>
              <p:cNvSpPr/>
              <p:nvPr/>
            </p:nvSpPr>
            <p:spPr>
              <a:xfrm>
                <a:off x="3106" y="3317"/>
                <a:ext cx="120" cy="12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cxnSp>
            <p:nvCxnSpPr>
              <p:cNvPr id="33" name="直接连接符 32"/>
              <p:cNvCxnSpPr/>
              <p:nvPr/>
            </p:nvCxnSpPr>
            <p:spPr>
              <a:xfrm>
                <a:off x="3153" y="3147"/>
                <a:ext cx="13" cy="477"/>
              </a:xfrm>
              <a:prstGeom prst="line">
                <a:avLst/>
              </a:prstGeom>
              <a:ln w="19050">
                <a:solidFill>
                  <a:schemeClr val="bg1">
                    <a:lumMod val="50000"/>
                  </a:schemeClr>
                </a:solidFill>
                <a:tailEnd type="none"/>
              </a:ln>
            </p:spPr>
            <p:style>
              <a:lnRef idx="2">
                <a:schemeClr val="accent1"/>
              </a:lnRef>
              <a:fillRef idx="0">
                <a:srgbClr val="FFFFFF"/>
              </a:fillRef>
              <a:effectRef idx="0">
                <a:srgbClr val="FFFFFF"/>
              </a:effectRef>
              <a:fontRef idx="minor">
                <a:schemeClr val="tx1"/>
              </a:fontRef>
            </p:style>
          </p:cxnSp>
        </p:grpSp>
        <p:grpSp>
          <p:nvGrpSpPr>
            <p:cNvPr id="34" name="组合 33"/>
            <p:cNvGrpSpPr/>
            <p:nvPr/>
          </p:nvGrpSpPr>
          <p:grpSpPr>
            <a:xfrm>
              <a:off x="3926" y="5278"/>
              <a:ext cx="5880" cy="1685"/>
              <a:chOff x="2335" y="3553"/>
              <a:chExt cx="1444" cy="1685"/>
            </a:xfrm>
          </p:grpSpPr>
          <p:sp>
            <p:nvSpPr>
              <p:cNvPr id="36" name="圆角矩形 35"/>
              <p:cNvSpPr/>
              <p:nvPr/>
            </p:nvSpPr>
            <p:spPr>
              <a:xfrm>
                <a:off x="2335" y="3553"/>
                <a:ext cx="1373" cy="281"/>
              </a:xfrm>
              <a:prstGeom prst="roundRect">
                <a:avLst/>
              </a:prstGeom>
              <a:noFill/>
              <a:ln w="19050">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37" name="文本框 36"/>
              <p:cNvSpPr txBox="1"/>
              <p:nvPr/>
            </p:nvSpPr>
            <p:spPr>
              <a:xfrm>
                <a:off x="2336" y="4380"/>
                <a:ext cx="1443" cy="858"/>
              </a:xfrm>
              <a:prstGeom prst="rect">
                <a:avLst/>
              </a:prstGeom>
              <a:noFill/>
            </p:spPr>
            <p:txBody>
              <a:bodyPr wrap="square" bIns="71755" rtlCol="0" anchor="t">
                <a:noAutofit/>
              </a:bodyPr>
              <a:p>
                <a:pPr indent="0" algn="ctr" fontAlgn="auto">
                  <a:lnSpc>
                    <a:spcPct val="100000"/>
                  </a:lnSpc>
                  <a:spcAft>
                    <a:spcPts val="0"/>
                  </a:spcAft>
                  <a:buClrTx/>
                  <a:buSzTx/>
                  <a:buFontTx/>
                </a:pPr>
                <a:r>
                  <a:rPr lang="zh-CN" altLang="en-US" sz="1000" b="1">
                    <a:solidFill>
                      <a:schemeClr val="bg1">
                        <a:lumMod val="50000"/>
                      </a:schemeClr>
                    </a:solidFill>
                    <a:latin typeface="微软雅黑" panose="020B0503020204020204" charset="-122"/>
                    <a:ea typeface="微软雅黑" panose="020B0503020204020204" charset="-122"/>
                    <a:cs typeface="+mn-ea"/>
                  </a:rPr>
                  <a:t>因不同领域（代数和几何学）的代理合作不会有很大的提升</a:t>
                </a:r>
                <a:endParaRPr lang="zh-CN" altLang="en-US" sz="1000" b="1">
                  <a:solidFill>
                    <a:schemeClr val="bg1">
                      <a:lumMod val="50000"/>
                    </a:schemeClr>
                  </a:solidFill>
                  <a:latin typeface="微软雅黑" panose="020B0503020204020204" charset="-122"/>
                  <a:ea typeface="微软雅黑" panose="020B0503020204020204" charset="-122"/>
                  <a:cs typeface="+mn-ea"/>
                </a:endParaRPr>
              </a:p>
              <a:p>
                <a:pPr indent="0" algn="ctr" fontAlgn="auto">
                  <a:lnSpc>
                    <a:spcPct val="100000"/>
                  </a:lnSpc>
                  <a:spcAft>
                    <a:spcPts val="0"/>
                  </a:spcAft>
                  <a:buClrTx/>
                  <a:buSzTx/>
                  <a:buFontTx/>
                </a:pPr>
                <a:r>
                  <a:rPr lang="zh-CN" altLang="en-US" sz="1000" b="1">
                    <a:solidFill>
                      <a:schemeClr val="bg1">
                        <a:lumMod val="50000"/>
                      </a:schemeClr>
                    </a:solidFill>
                    <a:latin typeface="微软雅黑" panose="020B0503020204020204" charset="-122"/>
                    <a:ea typeface="微软雅黑" panose="020B0503020204020204" charset="-122"/>
                    <a:cs typeface="+mn-ea"/>
                  </a:rPr>
                  <a:t>所以代理数量固定，并采用相同的</a:t>
                </a:r>
                <a:r>
                  <a:rPr lang="en-US" altLang="zh-CN" sz="1000" b="1">
                    <a:solidFill>
                      <a:schemeClr val="bg1">
                        <a:lumMod val="50000"/>
                      </a:schemeClr>
                    </a:solidFill>
                    <a:latin typeface="微软雅黑" panose="020B0503020204020204" charset="-122"/>
                    <a:ea typeface="微软雅黑" panose="020B0503020204020204" charset="-122"/>
                    <a:cs typeface="+mn-ea"/>
                  </a:rPr>
                  <a:t>prompt</a:t>
                </a:r>
                <a:endParaRPr lang="en-US" altLang="zh-CN" sz="1000" b="1">
                  <a:solidFill>
                    <a:schemeClr val="bg1">
                      <a:lumMod val="50000"/>
                    </a:schemeClr>
                  </a:solidFill>
                  <a:latin typeface="微软雅黑" panose="020B0503020204020204" charset="-122"/>
                  <a:ea typeface="微软雅黑" panose="020B0503020204020204" charset="-122"/>
                  <a:cs typeface="+mn-ea"/>
                </a:endParaRPr>
              </a:p>
            </p:txBody>
          </p:sp>
          <p:cxnSp>
            <p:nvCxnSpPr>
              <p:cNvPr id="39" name="直接连接符 38"/>
              <p:cNvCxnSpPr/>
              <p:nvPr/>
            </p:nvCxnSpPr>
            <p:spPr>
              <a:xfrm>
                <a:off x="3021" y="3867"/>
                <a:ext cx="0" cy="510"/>
              </a:xfrm>
              <a:prstGeom prst="line">
                <a:avLst/>
              </a:prstGeom>
              <a:ln w="19050">
                <a:solidFill>
                  <a:schemeClr val="bg1">
                    <a:lumMod val="50000"/>
                  </a:schemeClr>
                </a:solidFill>
                <a:tailEnd type="none"/>
              </a:ln>
            </p:spPr>
            <p:style>
              <a:lnRef idx="2">
                <a:schemeClr val="accent1"/>
              </a:lnRef>
              <a:fillRef idx="0">
                <a:srgbClr val="FFFFFF"/>
              </a:fillRef>
              <a:effectRef idx="0">
                <a:srgbClr val="FFFFFF"/>
              </a:effectRef>
              <a:fontRef idx="minor">
                <a:schemeClr val="tx1"/>
              </a:fontRef>
            </p:style>
          </p:cxnSp>
        </p:grpSp>
      </p:grpSp>
      <p:grpSp>
        <p:nvGrpSpPr>
          <p:cNvPr id="40" name="组合 39"/>
          <p:cNvGrpSpPr/>
          <p:nvPr/>
        </p:nvGrpSpPr>
        <p:grpSpPr>
          <a:xfrm>
            <a:off x="1804035" y="306705"/>
            <a:ext cx="9727565" cy="580390"/>
            <a:chOff x="2177" y="488"/>
            <a:chExt cx="15319" cy="914"/>
          </a:xfrm>
        </p:grpSpPr>
        <p:sp>
          <p:nvSpPr>
            <p:cNvPr id="41" name="矩形 40"/>
            <p:cNvSpPr/>
            <p:nvPr>
              <p:custDataLst>
                <p:tags r:id="rId11"/>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43" name="文本框 42"/>
            <p:cNvSpPr txBox="1"/>
            <p:nvPr>
              <p:custDataLst>
                <p:tags r:id="rId12"/>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实验</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14" name="组合 13"/>
          <p:cNvGrpSpPr/>
          <p:nvPr/>
        </p:nvGrpSpPr>
        <p:grpSpPr>
          <a:xfrm rot="0">
            <a:off x="676275" y="330200"/>
            <a:ext cx="10761345" cy="701040"/>
            <a:chOff x="1065" y="520"/>
            <a:chExt cx="16947" cy="1104"/>
          </a:xfrm>
        </p:grpSpPr>
        <p:cxnSp>
          <p:nvCxnSpPr>
            <p:cNvPr id="15" name="直接连接符 14"/>
            <p:cNvCxnSpPr/>
            <p:nvPr>
              <p:custDataLst>
                <p:tags r:id="rId2"/>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16"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sp>
        <p:nvSpPr>
          <p:cNvPr id="11" name="文本框 10"/>
          <p:cNvSpPr txBox="1"/>
          <p:nvPr>
            <p:custDataLst>
              <p:tags r:id="rId5"/>
            </p:custDataLst>
          </p:nvPr>
        </p:nvSpPr>
        <p:spPr>
          <a:xfrm>
            <a:off x="676275" y="1208405"/>
            <a:ext cx="1373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en-US" sz="2000" b="1">
                <a:solidFill>
                  <a:srgbClr val="2F5597"/>
                </a:solidFill>
                <a:latin typeface="微软雅黑" panose="020B0503020204020204" charset="-122"/>
                <a:ea typeface="微软雅黑" panose="020B0503020204020204" charset="-122"/>
                <a:cs typeface="+mn-ea"/>
              </a:rPr>
              <a:t>DyLAN</a:t>
            </a:r>
            <a:endParaRPr lang="en-US" sz="1400" b="1">
              <a:solidFill>
                <a:srgbClr val="2F5597"/>
              </a:solidFill>
              <a:latin typeface="微软雅黑" panose="020B0503020204020204" charset="-122"/>
              <a:ea typeface="微软雅黑" panose="020B0503020204020204" charset="-122"/>
              <a:cs typeface="+mn-ea"/>
            </a:endParaRPr>
          </a:p>
        </p:txBody>
      </p:sp>
      <p:pic>
        <p:nvPicPr>
          <p:cNvPr id="12" name="图片 11" descr="屏幕截图 2024-09-20 222145"/>
          <p:cNvPicPr>
            <a:picLocks noChangeAspect="1"/>
          </p:cNvPicPr>
          <p:nvPr/>
        </p:nvPicPr>
        <p:blipFill>
          <a:blip r:embed="rId6"/>
          <a:stretch>
            <a:fillRect/>
          </a:stretch>
        </p:blipFill>
        <p:spPr>
          <a:xfrm>
            <a:off x="603250" y="1661795"/>
            <a:ext cx="6756400" cy="1901825"/>
          </a:xfrm>
          <a:prstGeom prst="rect">
            <a:avLst/>
          </a:prstGeom>
        </p:spPr>
      </p:pic>
      <p:pic>
        <p:nvPicPr>
          <p:cNvPr id="17" name="图片 16"/>
          <p:cNvPicPr>
            <a:picLocks noChangeAspect="1"/>
          </p:cNvPicPr>
          <p:nvPr/>
        </p:nvPicPr>
        <p:blipFill>
          <a:blip r:embed="rId7"/>
          <a:stretch>
            <a:fillRect/>
          </a:stretch>
        </p:blipFill>
        <p:spPr>
          <a:xfrm>
            <a:off x="596900" y="3429000"/>
            <a:ext cx="7035165" cy="1571625"/>
          </a:xfrm>
          <a:prstGeom prst="rect">
            <a:avLst/>
          </a:prstGeom>
        </p:spPr>
      </p:pic>
      <p:pic>
        <p:nvPicPr>
          <p:cNvPr id="18" name="图片 17"/>
          <p:cNvPicPr>
            <a:picLocks noChangeAspect="1"/>
          </p:cNvPicPr>
          <p:nvPr/>
        </p:nvPicPr>
        <p:blipFill>
          <a:blip r:embed="rId8"/>
          <a:stretch>
            <a:fillRect/>
          </a:stretch>
        </p:blipFill>
        <p:spPr>
          <a:xfrm>
            <a:off x="676275" y="5019675"/>
            <a:ext cx="4735195" cy="1439545"/>
          </a:xfrm>
          <a:prstGeom prst="rect">
            <a:avLst/>
          </a:prstGeom>
        </p:spPr>
      </p:pic>
      <p:sp>
        <p:nvSpPr>
          <p:cNvPr id="29" name="文本框 28"/>
          <p:cNvSpPr txBox="1"/>
          <p:nvPr>
            <p:custDataLst>
              <p:tags r:id="rId9"/>
            </p:custDataLst>
          </p:nvPr>
        </p:nvSpPr>
        <p:spPr>
          <a:xfrm>
            <a:off x="12065" y="1784350"/>
            <a:ext cx="770255" cy="271145"/>
          </a:xfrm>
          <a:prstGeom prst="rect">
            <a:avLst/>
          </a:prstGeom>
          <a:noFill/>
        </p:spPr>
        <p:txBody>
          <a:bodyPr wrap="square" bIns="71755" rtlCol="0" anchor="t">
            <a:spAutoFit/>
          </a:bodyPr>
          <a:p>
            <a:pPr indent="0" algn="l" fontAlgn="auto">
              <a:lnSpc>
                <a:spcPct val="100000"/>
              </a:lnSpc>
              <a:spcAft>
                <a:spcPts val="0"/>
              </a:spcAft>
              <a:buClrTx/>
              <a:buSzTx/>
              <a:buFontTx/>
            </a:pPr>
            <a:r>
              <a:rPr lang="zh-CN" sz="1000" b="1">
                <a:solidFill>
                  <a:schemeClr val="bg1">
                    <a:lumMod val="50000"/>
                  </a:schemeClr>
                </a:solidFill>
                <a:latin typeface="微软雅黑" panose="020B0503020204020204" charset="-122"/>
                <a:ea typeface="微软雅黑" panose="020B0503020204020204" charset="-122"/>
                <a:cs typeface="+mn-ea"/>
              </a:rPr>
              <a:t>代码生成</a:t>
            </a:r>
            <a:endParaRPr lang="zh-CN" sz="1000" b="1">
              <a:solidFill>
                <a:schemeClr val="bg1">
                  <a:lumMod val="50000"/>
                </a:schemeClr>
              </a:solidFill>
              <a:latin typeface="微软雅黑" panose="020B0503020204020204" charset="-122"/>
              <a:ea typeface="微软雅黑" panose="020B0503020204020204" charset="-122"/>
              <a:cs typeface="+mn-ea"/>
            </a:endParaRPr>
          </a:p>
        </p:txBody>
      </p:sp>
      <p:sp>
        <p:nvSpPr>
          <p:cNvPr id="21" name="文本框 20"/>
          <p:cNvSpPr txBox="1"/>
          <p:nvPr>
            <p:custDataLst>
              <p:tags r:id="rId10"/>
            </p:custDataLst>
          </p:nvPr>
        </p:nvSpPr>
        <p:spPr>
          <a:xfrm>
            <a:off x="3910965" y="1564005"/>
            <a:ext cx="770255" cy="271145"/>
          </a:xfrm>
          <a:prstGeom prst="rect">
            <a:avLst/>
          </a:prstGeom>
          <a:noFill/>
        </p:spPr>
        <p:txBody>
          <a:bodyPr wrap="square" bIns="71755" rtlCol="0" anchor="t">
            <a:spAutoFit/>
          </a:bodyPr>
          <a:p>
            <a:pPr indent="0" algn="l" fontAlgn="auto">
              <a:lnSpc>
                <a:spcPct val="100000"/>
              </a:lnSpc>
              <a:spcAft>
                <a:spcPts val="0"/>
              </a:spcAft>
              <a:buClrTx/>
              <a:buSzTx/>
              <a:buFontTx/>
            </a:pPr>
            <a:r>
              <a:rPr lang="zh-CN" sz="1000" b="1">
                <a:solidFill>
                  <a:schemeClr val="bg1">
                    <a:lumMod val="50000"/>
                  </a:schemeClr>
                </a:solidFill>
                <a:latin typeface="微软雅黑" panose="020B0503020204020204" charset="-122"/>
                <a:ea typeface="微软雅黑" panose="020B0503020204020204" charset="-122"/>
                <a:cs typeface="+mn-ea"/>
              </a:rPr>
              <a:t>决策任务</a:t>
            </a:r>
            <a:endParaRPr lang="zh-CN" sz="1000" b="1">
              <a:solidFill>
                <a:schemeClr val="bg1">
                  <a:lumMod val="50000"/>
                </a:schemeClr>
              </a:solidFill>
              <a:latin typeface="微软雅黑" panose="020B0503020204020204" charset="-122"/>
              <a:ea typeface="微软雅黑" panose="020B0503020204020204" charset="-122"/>
              <a:cs typeface="+mn-ea"/>
            </a:endParaRPr>
          </a:p>
        </p:txBody>
      </p:sp>
      <p:sp>
        <p:nvSpPr>
          <p:cNvPr id="22" name="文本框 21"/>
          <p:cNvSpPr txBox="1"/>
          <p:nvPr>
            <p:custDataLst>
              <p:tags r:id="rId11"/>
            </p:custDataLst>
          </p:nvPr>
        </p:nvSpPr>
        <p:spPr>
          <a:xfrm>
            <a:off x="12065" y="3576320"/>
            <a:ext cx="770255" cy="271145"/>
          </a:xfrm>
          <a:prstGeom prst="rect">
            <a:avLst/>
          </a:prstGeom>
          <a:noFill/>
        </p:spPr>
        <p:txBody>
          <a:bodyPr wrap="square" bIns="71755" rtlCol="0" anchor="t">
            <a:spAutoFit/>
          </a:bodyPr>
          <a:p>
            <a:pPr indent="0" algn="l" fontAlgn="auto">
              <a:lnSpc>
                <a:spcPct val="100000"/>
              </a:lnSpc>
              <a:spcAft>
                <a:spcPts val="0"/>
              </a:spcAft>
              <a:buClrTx/>
              <a:buSzTx/>
              <a:buFontTx/>
            </a:pPr>
            <a:r>
              <a:rPr lang="zh-CN" sz="1000" b="1">
                <a:solidFill>
                  <a:schemeClr val="bg1">
                    <a:lumMod val="50000"/>
                  </a:schemeClr>
                </a:solidFill>
                <a:latin typeface="微软雅黑" panose="020B0503020204020204" charset="-122"/>
                <a:ea typeface="微软雅黑" panose="020B0503020204020204" charset="-122"/>
                <a:cs typeface="+mn-ea"/>
              </a:rPr>
              <a:t>算数推理</a:t>
            </a:r>
            <a:endParaRPr lang="zh-CN" sz="1000" b="1">
              <a:solidFill>
                <a:schemeClr val="bg1">
                  <a:lumMod val="50000"/>
                </a:schemeClr>
              </a:solidFill>
              <a:latin typeface="微软雅黑" panose="020B0503020204020204" charset="-122"/>
              <a:ea typeface="微软雅黑" panose="020B0503020204020204" charset="-122"/>
              <a:cs typeface="+mn-ea"/>
            </a:endParaRPr>
          </a:p>
        </p:txBody>
      </p:sp>
      <p:sp>
        <p:nvSpPr>
          <p:cNvPr id="26" name="文本框 25"/>
          <p:cNvSpPr txBox="1"/>
          <p:nvPr>
            <p:custDataLst>
              <p:tags r:id="rId12"/>
            </p:custDataLst>
          </p:nvPr>
        </p:nvSpPr>
        <p:spPr>
          <a:xfrm>
            <a:off x="12065" y="5163820"/>
            <a:ext cx="770255" cy="271145"/>
          </a:xfrm>
          <a:prstGeom prst="rect">
            <a:avLst/>
          </a:prstGeom>
          <a:noFill/>
        </p:spPr>
        <p:txBody>
          <a:bodyPr wrap="square" bIns="71755" rtlCol="0" anchor="t">
            <a:spAutoFit/>
          </a:bodyPr>
          <a:p>
            <a:pPr indent="0" algn="l" fontAlgn="auto">
              <a:lnSpc>
                <a:spcPct val="100000"/>
              </a:lnSpc>
              <a:spcAft>
                <a:spcPts val="0"/>
              </a:spcAft>
              <a:buClrTx/>
              <a:buSzTx/>
              <a:buFontTx/>
            </a:pPr>
            <a:r>
              <a:rPr lang="zh-CN" sz="1000" b="1">
                <a:solidFill>
                  <a:schemeClr val="bg1">
                    <a:lumMod val="50000"/>
                  </a:schemeClr>
                </a:solidFill>
                <a:latin typeface="微软雅黑" panose="020B0503020204020204" charset="-122"/>
                <a:ea typeface="微软雅黑" panose="020B0503020204020204" charset="-122"/>
                <a:cs typeface="+mn-ea"/>
              </a:rPr>
              <a:t>一般推理</a:t>
            </a:r>
            <a:endParaRPr lang="zh-CN" sz="1000" b="1">
              <a:solidFill>
                <a:schemeClr val="bg1">
                  <a:lumMod val="50000"/>
                </a:schemeClr>
              </a:solidFill>
              <a:latin typeface="微软雅黑" panose="020B0503020204020204" charset="-122"/>
              <a:ea typeface="微软雅黑" panose="020B0503020204020204" charset="-122"/>
              <a:cs typeface="+mn-ea"/>
            </a:endParaRPr>
          </a:p>
        </p:txBody>
      </p:sp>
      <p:sp>
        <p:nvSpPr>
          <p:cNvPr id="43" name="!!圆角矩形 54"/>
          <p:cNvSpPr/>
          <p:nvPr>
            <p:custDataLst>
              <p:tags r:id="rId13"/>
            </p:custDataLst>
          </p:nvPr>
        </p:nvSpPr>
        <p:spPr>
          <a:xfrm>
            <a:off x="782320" y="6015990"/>
            <a:ext cx="4629150" cy="442595"/>
          </a:xfrm>
          <a:prstGeom prst="roundRect">
            <a:avLst>
              <a:gd name="adj" fmla="val 3976"/>
            </a:avLst>
          </a:prstGeom>
          <a:noFill/>
          <a:ln w="190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nvGrpSpPr>
          <p:cNvPr id="27" name="组合 26"/>
          <p:cNvGrpSpPr/>
          <p:nvPr/>
        </p:nvGrpSpPr>
        <p:grpSpPr>
          <a:xfrm>
            <a:off x="7632065" y="1522730"/>
            <a:ext cx="4402455" cy="1395730"/>
            <a:chOff x="10175" y="3046"/>
            <a:chExt cx="6933" cy="2198"/>
          </a:xfrm>
        </p:grpSpPr>
        <p:sp>
          <p:nvSpPr>
            <p:cNvPr id="28" name="文本框 27"/>
            <p:cNvSpPr txBox="1"/>
            <p:nvPr>
              <p:custDataLst>
                <p:tags r:id="rId14"/>
              </p:custDataLst>
            </p:nvPr>
          </p:nvSpPr>
          <p:spPr>
            <a:xfrm>
              <a:off x="10685" y="3157"/>
              <a:ext cx="6423" cy="2087"/>
            </a:xfrm>
            <a:prstGeom prst="rect">
              <a:avLst/>
            </a:prstGeom>
            <a:noFill/>
          </p:spPr>
          <p:txBody>
            <a:bodyPr wrap="square" bIns="71755" rtlCol="0" anchor="t">
              <a:spAutoFit/>
            </a:bodyPr>
            <a:p>
              <a:pPr indent="0" algn="l" fontAlgn="auto">
                <a:lnSpc>
                  <a:spcPct val="115000"/>
                </a:lnSpc>
                <a:spcAft>
                  <a:spcPts val="600"/>
                </a:spcAft>
              </a:pPr>
              <a:r>
                <a:rPr lang="en-US">
                  <a:solidFill>
                    <a:schemeClr val="tx1"/>
                  </a:solidFill>
                  <a:latin typeface="微软雅黑" panose="020B0503020204020204" charset="-122"/>
                  <a:ea typeface="微软雅黑" panose="020B0503020204020204" charset="-122"/>
                  <a:cs typeface="微软雅黑" panose="020B0503020204020204" charset="-122"/>
                  <a:sym typeface="+mn-ea"/>
                </a:rPr>
                <a:t>DyLAN</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通过</a:t>
              </a:r>
              <a:r>
                <a:rPr lang="zh-CN" altLang="en-US" b="1">
                  <a:solidFill>
                    <a:schemeClr val="tx1"/>
                  </a:solidFill>
                  <a:latin typeface="微软雅黑" panose="020B0503020204020204" charset="-122"/>
                  <a:ea typeface="微软雅黑" panose="020B0503020204020204" charset="-122"/>
                  <a:cs typeface="微软雅黑" panose="020B0503020204020204" charset="-122"/>
                  <a:sym typeface="+mn-ea"/>
                </a:rPr>
                <a:t>合理的计算成本</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提升了不同任务的</a:t>
              </a:r>
              <a:r>
                <a:rPr lang="zh-CN" altLang="en-US" b="1">
                  <a:solidFill>
                    <a:schemeClr val="tx1"/>
                  </a:solidFill>
                  <a:latin typeface="微软雅黑" panose="020B0503020204020204" charset="-122"/>
                  <a:ea typeface="微软雅黑" panose="020B0503020204020204" charset="-122"/>
                  <a:cs typeface="微软雅黑" panose="020B0503020204020204" charset="-122"/>
                  <a:sym typeface="+mn-ea"/>
                </a:rPr>
                <a:t>整体性能</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15000"/>
                </a:lnSpc>
                <a:spcAft>
                  <a:spcPts val="600"/>
                </a:spcAft>
              </a:pPr>
              <a:r>
                <a:rPr lang="zh-CN" altLang="en-US" sz="1400">
                  <a:solidFill>
                    <a:schemeClr val="tx1"/>
                  </a:solidFill>
                  <a:latin typeface="微软雅黑" panose="020B0503020204020204" charset="-122"/>
                  <a:ea typeface="微软雅黑" panose="020B0503020204020204" charset="-122"/>
                  <a:cs typeface="微软雅黑" panose="020B0503020204020204" charset="-122"/>
                  <a:sym typeface="+mn-ea"/>
                </a:rPr>
                <a:t>（可能由于</a:t>
              </a:r>
              <a:r>
                <a:rPr lang="zh-CN" altLang="en-US" sz="1400" b="1">
                  <a:solidFill>
                    <a:schemeClr val="tx1"/>
                  </a:solidFill>
                  <a:latin typeface="微软雅黑" panose="020B0503020204020204" charset="-122"/>
                  <a:ea typeface="微软雅黑" panose="020B0503020204020204" charset="-122"/>
                  <a:cs typeface="微软雅黑" panose="020B0503020204020204" charset="-122"/>
                  <a:sym typeface="+mn-ea"/>
                </a:rPr>
                <a:t>前馈机制</a:t>
              </a:r>
              <a:r>
                <a:rPr lang="zh-CN" altLang="en-US" sz="1400">
                  <a:solidFill>
                    <a:schemeClr val="tx1"/>
                  </a:solidFill>
                  <a:latin typeface="微软雅黑" panose="020B0503020204020204" charset="-122"/>
                  <a:ea typeface="微软雅黑" panose="020B0503020204020204" charset="-122"/>
                  <a:cs typeface="微软雅黑" panose="020B0503020204020204" charset="-122"/>
                  <a:sym typeface="+mn-ea"/>
                </a:rPr>
                <a:t>和</a:t>
              </a:r>
              <a:r>
                <a:rPr lang="zh-CN" altLang="en-US" sz="1400" b="1">
                  <a:solidFill>
                    <a:schemeClr val="tx1"/>
                  </a:solidFill>
                  <a:latin typeface="微软雅黑" panose="020B0503020204020204" charset="-122"/>
                  <a:ea typeface="微软雅黑" panose="020B0503020204020204" charset="-122"/>
                  <a:cs typeface="微软雅黑" panose="020B0503020204020204" charset="-122"/>
                  <a:sym typeface="+mn-ea"/>
                </a:rPr>
                <a:t>提前停止机制</a:t>
              </a:r>
              <a:r>
                <a:rPr lang="zh-CN" altLang="en-US" sz="1400">
                  <a:solidFill>
                    <a:schemeClr val="tx1"/>
                  </a:solidFill>
                  <a:latin typeface="微软雅黑" panose="020B0503020204020204" charset="-122"/>
                  <a:ea typeface="微软雅黑" panose="020B0503020204020204" charset="-122"/>
                  <a:cs typeface="微软雅黑" panose="020B0503020204020204" charset="-122"/>
                  <a:sym typeface="+mn-ea"/>
                </a:rPr>
                <a:t>，使不同解决方案能被同时生成、快速确认）</a:t>
              </a:r>
              <a:endParaRPr lang="zh-CN" altLang="en-US" sz="140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30" name="文本框 29"/>
            <p:cNvSpPr txBox="1"/>
            <p:nvPr>
              <p:custDataLst>
                <p:tags r:id="rId15"/>
              </p:custDataLst>
            </p:nvPr>
          </p:nvSpPr>
          <p:spPr>
            <a:xfrm>
              <a:off x="10175" y="3046"/>
              <a:ext cx="658" cy="853"/>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sp>
        <p:nvSpPr>
          <p:cNvPr id="31" name="!!圆角矩形 54"/>
          <p:cNvSpPr/>
          <p:nvPr>
            <p:custDataLst>
              <p:tags r:id="rId16"/>
            </p:custDataLst>
          </p:nvPr>
        </p:nvSpPr>
        <p:spPr>
          <a:xfrm>
            <a:off x="676275" y="4142740"/>
            <a:ext cx="6955790" cy="291465"/>
          </a:xfrm>
          <a:prstGeom prst="roundRect">
            <a:avLst>
              <a:gd name="adj" fmla="val 3976"/>
            </a:avLst>
          </a:prstGeom>
          <a:noFill/>
          <a:ln w="190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40" name="!!圆角矩形 54"/>
          <p:cNvSpPr/>
          <p:nvPr>
            <p:custDataLst>
              <p:tags r:id="rId17"/>
            </p:custDataLst>
          </p:nvPr>
        </p:nvSpPr>
        <p:spPr>
          <a:xfrm>
            <a:off x="3976370" y="2653665"/>
            <a:ext cx="3188335" cy="175895"/>
          </a:xfrm>
          <a:prstGeom prst="roundRect">
            <a:avLst>
              <a:gd name="adj" fmla="val 3976"/>
            </a:avLst>
          </a:prstGeom>
          <a:noFill/>
          <a:ln w="190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41" name="!!圆角矩形 54"/>
          <p:cNvSpPr/>
          <p:nvPr>
            <p:custDataLst>
              <p:tags r:id="rId18"/>
            </p:custDataLst>
          </p:nvPr>
        </p:nvSpPr>
        <p:spPr>
          <a:xfrm>
            <a:off x="515620" y="3200400"/>
            <a:ext cx="3207385" cy="226695"/>
          </a:xfrm>
          <a:prstGeom prst="roundRect">
            <a:avLst>
              <a:gd name="adj" fmla="val 3976"/>
            </a:avLst>
          </a:prstGeom>
          <a:noFill/>
          <a:ln w="190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42" name="!!圆角矩形 54"/>
          <p:cNvSpPr/>
          <p:nvPr>
            <p:custDataLst>
              <p:tags r:id="rId19"/>
            </p:custDataLst>
          </p:nvPr>
        </p:nvSpPr>
        <p:spPr>
          <a:xfrm>
            <a:off x="636270" y="2670175"/>
            <a:ext cx="3275330" cy="159385"/>
          </a:xfrm>
          <a:prstGeom prst="roundRect">
            <a:avLst>
              <a:gd name="adj" fmla="val 3976"/>
            </a:avLst>
          </a:prstGeom>
          <a:noFill/>
          <a:ln w="190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45" name="!!圆角矩形 54"/>
          <p:cNvSpPr/>
          <p:nvPr>
            <p:custDataLst>
              <p:tags r:id="rId20"/>
            </p:custDataLst>
          </p:nvPr>
        </p:nvSpPr>
        <p:spPr>
          <a:xfrm>
            <a:off x="3976370" y="3200400"/>
            <a:ext cx="3188335" cy="175895"/>
          </a:xfrm>
          <a:prstGeom prst="roundRect">
            <a:avLst>
              <a:gd name="adj" fmla="val 3976"/>
            </a:avLst>
          </a:prstGeom>
          <a:noFill/>
          <a:ln w="190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nvGrpSpPr>
          <p:cNvPr id="46" name="组合 45"/>
          <p:cNvGrpSpPr/>
          <p:nvPr/>
        </p:nvGrpSpPr>
        <p:grpSpPr>
          <a:xfrm>
            <a:off x="1804035" y="306705"/>
            <a:ext cx="9727565" cy="580390"/>
            <a:chOff x="2177" y="488"/>
            <a:chExt cx="15319" cy="914"/>
          </a:xfrm>
        </p:grpSpPr>
        <p:sp>
          <p:nvSpPr>
            <p:cNvPr id="48" name="矩形 47"/>
            <p:cNvSpPr/>
            <p:nvPr>
              <p:custDataLst>
                <p:tags r:id="rId21"/>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49" name="文本框 48"/>
            <p:cNvSpPr txBox="1"/>
            <p:nvPr>
              <p:custDataLst>
                <p:tags r:id="rId22"/>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实验</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14" name="组合 13"/>
          <p:cNvGrpSpPr/>
          <p:nvPr/>
        </p:nvGrpSpPr>
        <p:grpSpPr>
          <a:xfrm rot="0">
            <a:off x="676275" y="330200"/>
            <a:ext cx="10761345" cy="701040"/>
            <a:chOff x="1065" y="520"/>
            <a:chExt cx="16947" cy="1104"/>
          </a:xfrm>
        </p:grpSpPr>
        <p:cxnSp>
          <p:nvCxnSpPr>
            <p:cNvPr id="15" name="直接连接符 14"/>
            <p:cNvCxnSpPr/>
            <p:nvPr>
              <p:custDataLst>
                <p:tags r:id="rId2"/>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16"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sp>
        <p:nvSpPr>
          <p:cNvPr id="11" name="文本框 10"/>
          <p:cNvSpPr txBox="1"/>
          <p:nvPr>
            <p:custDataLst>
              <p:tags r:id="rId5"/>
            </p:custDataLst>
          </p:nvPr>
        </p:nvSpPr>
        <p:spPr>
          <a:xfrm>
            <a:off x="676275" y="1208405"/>
            <a:ext cx="1373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en-US" sz="2000" b="1">
                <a:solidFill>
                  <a:srgbClr val="2F5597"/>
                </a:solidFill>
                <a:latin typeface="微软雅黑" panose="020B0503020204020204" charset="-122"/>
                <a:ea typeface="微软雅黑" panose="020B0503020204020204" charset="-122"/>
                <a:cs typeface="+mn-ea"/>
              </a:rPr>
              <a:t>DyLAN</a:t>
            </a:r>
            <a:endParaRPr lang="en-US" sz="1400" b="1">
              <a:solidFill>
                <a:srgbClr val="2F5597"/>
              </a:solidFill>
              <a:latin typeface="微软雅黑" panose="020B0503020204020204" charset="-122"/>
              <a:ea typeface="微软雅黑" panose="020B0503020204020204" charset="-122"/>
              <a:cs typeface="+mn-ea"/>
            </a:endParaRPr>
          </a:p>
        </p:txBody>
      </p:sp>
      <p:pic>
        <p:nvPicPr>
          <p:cNvPr id="12" name="图片 11" descr="屏幕截图 2024-09-20 222145"/>
          <p:cNvPicPr>
            <a:picLocks noChangeAspect="1"/>
          </p:cNvPicPr>
          <p:nvPr/>
        </p:nvPicPr>
        <p:blipFill>
          <a:blip r:embed="rId6"/>
          <a:stretch>
            <a:fillRect/>
          </a:stretch>
        </p:blipFill>
        <p:spPr>
          <a:xfrm>
            <a:off x="603250" y="1661795"/>
            <a:ext cx="6756400" cy="1901825"/>
          </a:xfrm>
          <a:prstGeom prst="rect">
            <a:avLst/>
          </a:prstGeom>
        </p:spPr>
      </p:pic>
      <p:pic>
        <p:nvPicPr>
          <p:cNvPr id="17" name="图片 16"/>
          <p:cNvPicPr>
            <a:picLocks noChangeAspect="1"/>
          </p:cNvPicPr>
          <p:nvPr/>
        </p:nvPicPr>
        <p:blipFill>
          <a:blip r:embed="rId7"/>
          <a:stretch>
            <a:fillRect/>
          </a:stretch>
        </p:blipFill>
        <p:spPr>
          <a:xfrm>
            <a:off x="596900" y="3429000"/>
            <a:ext cx="7035165" cy="1571625"/>
          </a:xfrm>
          <a:prstGeom prst="rect">
            <a:avLst/>
          </a:prstGeom>
        </p:spPr>
      </p:pic>
      <p:pic>
        <p:nvPicPr>
          <p:cNvPr id="18" name="图片 17"/>
          <p:cNvPicPr>
            <a:picLocks noChangeAspect="1"/>
          </p:cNvPicPr>
          <p:nvPr/>
        </p:nvPicPr>
        <p:blipFill>
          <a:blip r:embed="rId8"/>
          <a:stretch>
            <a:fillRect/>
          </a:stretch>
        </p:blipFill>
        <p:spPr>
          <a:xfrm>
            <a:off x="676275" y="5019675"/>
            <a:ext cx="4735195" cy="1439545"/>
          </a:xfrm>
          <a:prstGeom prst="rect">
            <a:avLst/>
          </a:prstGeom>
        </p:spPr>
      </p:pic>
      <p:sp>
        <p:nvSpPr>
          <p:cNvPr id="29" name="文本框 28"/>
          <p:cNvSpPr txBox="1"/>
          <p:nvPr>
            <p:custDataLst>
              <p:tags r:id="rId9"/>
            </p:custDataLst>
          </p:nvPr>
        </p:nvSpPr>
        <p:spPr>
          <a:xfrm>
            <a:off x="12065" y="1784350"/>
            <a:ext cx="770255" cy="271145"/>
          </a:xfrm>
          <a:prstGeom prst="rect">
            <a:avLst/>
          </a:prstGeom>
          <a:noFill/>
        </p:spPr>
        <p:txBody>
          <a:bodyPr wrap="square" bIns="71755" rtlCol="0" anchor="t">
            <a:spAutoFit/>
          </a:bodyPr>
          <a:p>
            <a:pPr indent="0" algn="l" fontAlgn="auto">
              <a:lnSpc>
                <a:spcPct val="100000"/>
              </a:lnSpc>
              <a:spcAft>
                <a:spcPts val="0"/>
              </a:spcAft>
              <a:buClrTx/>
              <a:buSzTx/>
              <a:buFontTx/>
            </a:pPr>
            <a:r>
              <a:rPr lang="zh-CN" sz="1000" b="1">
                <a:solidFill>
                  <a:schemeClr val="bg1">
                    <a:lumMod val="50000"/>
                  </a:schemeClr>
                </a:solidFill>
                <a:latin typeface="微软雅黑" panose="020B0503020204020204" charset="-122"/>
                <a:ea typeface="微软雅黑" panose="020B0503020204020204" charset="-122"/>
                <a:cs typeface="+mn-ea"/>
              </a:rPr>
              <a:t>代码生成</a:t>
            </a:r>
            <a:endParaRPr lang="zh-CN" sz="1000" b="1">
              <a:solidFill>
                <a:schemeClr val="bg1">
                  <a:lumMod val="50000"/>
                </a:schemeClr>
              </a:solidFill>
              <a:latin typeface="微软雅黑" panose="020B0503020204020204" charset="-122"/>
              <a:ea typeface="微软雅黑" panose="020B0503020204020204" charset="-122"/>
              <a:cs typeface="+mn-ea"/>
            </a:endParaRPr>
          </a:p>
        </p:txBody>
      </p:sp>
      <p:sp>
        <p:nvSpPr>
          <p:cNvPr id="21" name="文本框 20"/>
          <p:cNvSpPr txBox="1"/>
          <p:nvPr>
            <p:custDataLst>
              <p:tags r:id="rId10"/>
            </p:custDataLst>
          </p:nvPr>
        </p:nvSpPr>
        <p:spPr>
          <a:xfrm>
            <a:off x="3910965" y="1564005"/>
            <a:ext cx="770255" cy="271145"/>
          </a:xfrm>
          <a:prstGeom prst="rect">
            <a:avLst/>
          </a:prstGeom>
          <a:noFill/>
        </p:spPr>
        <p:txBody>
          <a:bodyPr wrap="square" bIns="71755" rtlCol="0" anchor="t">
            <a:spAutoFit/>
          </a:bodyPr>
          <a:p>
            <a:pPr indent="0" algn="l" fontAlgn="auto">
              <a:lnSpc>
                <a:spcPct val="100000"/>
              </a:lnSpc>
              <a:spcAft>
                <a:spcPts val="0"/>
              </a:spcAft>
              <a:buClrTx/>
              <a:buSzTx/>
              <a:buFontTx/>
            </a:pPr>
            <a:r>
              <a:rPr lang="zh-CN" sz="1000" b="1">
                <a:solidFill>
                  <a:schemeClr val="bg1">
                    <a:lumMod val="50000"/>
                  </a:schemeClr>
                </a:solidFill>
                <a:latin typeface="微软雅黑" panose="020B0503020204020204" charset="-122"/>
                <a:ea typeface="微软雅黑" panose="020B0503020204020204" charset="-122"/>
                <a:cs typeface="+mn-ea"/>
              </a:rPr>
              <a:t>决策任务</a:t>
            </a:r>
            <a:endParaRPr lang="zh-CN" sz="1000" b="1">
              <a:solidFill>
                <a:schemeClr val="bg1">
                  <a:lumMod val="50000"/>
                </a:schemeClr>
              </a:solidFill>
              <a:latin typeface="微软雅黑" panose="020B0503020204020204" charset="-122"/>
              <a:ea typeface="微软雅黑" panose="020B0503020204020204" charset="-122"/>
              <a:cs typeface="+mn-ea"/>
            </a:endParaRPr>
          </a:p>
        </p:txBody>
      </p:sp>
      <p:sp>
        <p:nvSpPr>
          <p:cNvPr id="22" name="文本框 21"/>
          <p:cNvSpPr txBox="1"/>
          <p:nvPr>
            <p:custDataLst>
              <p:tags r:id="rId11"/>
            </p:custDataLst>
          </p:nvPr>
        </p:nvSpPr>
        <p:spPr>
          <a:xfrm>
            <a:off x="12065" y="3576320"/>
            <a:ext cx="770255" cy="271145"/>
          </a:xfrm>
          <a:prstGeom prst="rect">
            <a:avLst/>
          </a:prstGeom>
          <a:noFill/>
        </p:spPr>
        <p:txBody>
          <a:bodyPr wrap="square" bIns="71755" rtlCol="0" anchor="t">
            <a:spAutoFit/>
          </a:bodyPr>
          <a:p>
            <a:pPr indent="0" algn="l" fontAlgn="auto">
              <a:lnSpc>
                <a:spcPct val="100000"/>
              </a:lnSpc>
              <a:spcAft>
                <a:spcPts val="0"/>
              </a:spcAft>
              <a:buClrTx/>
              <a:buSzTx/>
              <a:buFontTx/>
            </a:pPr>
            <a:r>
              <a:rPr lang="zh-CN" sz="1000" b="1">
                <a:solidFill>
                  <a:schemeClr val="bg1">
                    <a:lumMod val="50000"/>
                  </a:schemeClr>
                </a:solidFill>
                <a:latin typeface="微软雅黑" panose="020B0503020204020204" charset="-122"/>
                <a:ea typeface="微软雅黑" panose="020B0503020204020204" charset="-122"/>
                <a:cs typeface="+mn-ea"/>
              </a:rPr>
              <a:t>算数推理</a:t>
            </a:r>
            <a:endParaRPr lang="zh-CN" sz="1000" b="1">
              <a:solidFill>
                <a:schemeClr val="bg1">
                  <a:lumMod val="50000"/>
                </a:schemeClr>
              </a:solidFill>
              <a:latin typeface="微软雅黑" panose="020B0503020204020204" charset="-122"/>
              <a:ea typeface="微软雅黑" panose="020B0503020204020204" charset="-122"/>
              <a:cs typeface="+mn-ea"/>
            </a:endParaRPr>
          </a:p>
        </p:txBody>
      </p:sp>
      <p:sp>
        <p:nvSpPr>
          <p:cNvPr id="26" name="文本框 25"/>
          <p:cNvSpPr txBox="1"/>
          <p:nvPr>
            <p:custDataLst>
              <p:tags r:id="rId12"/>
            </p:custDataLst>
          </p:nvPr>
        </p:nvSpPr>
        <p:spPr>
          <a:xfrm>
            <a:off x="12065" y="5163820"/>
            <a:ext cx="770255" cy="271145"/>
          </a:xfrm>
          <a:prstGeom prst="rect">
            <a:avLst/>
          </a:prstGeom>
          <a:noFill/>
        </p:spPr>
        <p:txBody>
          <a:bodyPr wrap="square" bIns="71755" rtlCol="0" anchor="t">
            <a:spAutoFit/>
          </a:bodyPr>
          <a:p>
            <a:pPr indent="0" algn="l" fontAlgn="auto">
              <a:lnSpc>
                <a:spcPct val="100000"/>
              </a:lnSpc>
              <a:spcAft>
                <a:spcPts val="0"/>
              </a:spcAft>
              <a:buClrTx/>
              <a:buSzTx/>
              <a:buFontTx/>
            </a:pPr>
            <a:r>
              <a:rPr lang="zh-CN" sz="1000" b="1">
                <a:solidFill>
                  <a:schemeClr val="bg1">
                    <a:lumMod val="50000"/>
                  </a:schemeClr>
                </a:solidFill>
                <a:latin typeface="微软雅黑" panose="020B0503020204020204" charset="-122"/>
                <a:ea typeface="微软雅黑" panose="020B0503020204020204" charset="-122"/>
                <a:cs typeface="+mn-ea"/>
              </a:rPr>
              <a:t>一般推理</a:t>
            </a:r>
            <a:endParaRPr lang="zh-CN" sz="1000" b="1">
              <a:solidFill>
                <a:schemeClr val="bg1">
                  <a:lumMod val="50000"/>
                </a:schemeClr>
              </a:solidFill>
              <a:latin typeface="微软雅黑" panose="020B0503020204020204" charset="-122"/>
              <a:ea typeface="微软雅黑" panose="020B0503020204020204" charset="-122"/>
              <a:cs typeface="+mn-ea"/>
            </a:endParaRPr>
          </a:p>
        </p:txBody>
      </p:sp>
      <p:grpSp>
        <p:nvGrpSpPr>
          <p:cNvPr id="27" name="组合 26"/>
          <p:cNvGrpSpPr/>
          <p:nvPr/>
        </p:nvGrpSpPr>
        <p:grpSpPr>
          <a:xfrm>
            <a:off x="7632065" y="1522730"/>
            <a:ext cx="4402455" cy="1395730"/>
            <a:chOff x="10175" y="3046"/>
            <a:chExt cx="6933" cy="2198"/>
          </a:xfrm>
        </p:grpSpPr>
        <p:sp>
          <p:nvSpPr>
            <p:cNvPr id="28" name="文本框 27"/>
            <p:cNvSpPr txBox="1"/>
            <p:nvPr>
              <p:custDataLst>
                <p:tags r:id="rId13"/>
              </p:custDataLst>
            </p:nvPr>
          </p:nvSpPr>
          <p:spPr>
            <a:xfrm>
              <a:off x="10685" y="3157"/>
              <a:ext cx="6423" cy="2087"/>
            </a:xfrm>
            <a:prstGeom prst="rect">
              <a:avLst/>
            </a:prstGeom>
            <a:noFill/>
          </p:spPr>
          <p:txBody>
            <a:bodyPr wrap="square" bIns="71755" rtlCol="0" anchor="t">
              <a:spAutoFit/>
            </a:bodyPr>
            <a:p>
              <a:pPr indent="0" algn="l" fontAlgn="auto">
                <a:lnSpc>
                  <a:spcPct val="115000"/>
                </a:lnSpc>
                <a:spcAft>
                  <a:spcPts val="600"/>
                </a:spcAft>
              </a:pPr>
              <a:r>
                <a:rPr lang="en-US">
                  <a:solidFill>
                    <a:schemeClr val="tx1"/>
                  </a:solidFill>
                  <a:latin typeface="微软雅黑" panose="020B0503020204020204" charset="-122"/>
                  <a:ea typeface="微软雅黑" panose="020B0503020204020204" charset="-122"/>
                  <a:cs typeface="微软雅黑" panose="020B0503020204020204" charset="-122"/>
                  <a:sym typeface="+mn-ea"/>
                </a:rPr>
                <a:t>DyLAN</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通过</a:t>
              </a:r>
              <a:r>
                <a:rPr lang="zh-CN" altLang="en-US" b="1">
                  <a:solidFill>
                    <a:schemeClr val="tx1"/>
                  </a:solidFill>
                  <a:latin typeface="微软雅黑" panose="020B0503020204020204" charset="-122"/>
                  <a:ea typeface="微软雅黑" panose="020B0503020204020204" charset="-122"/>
                  <a:cs typeface="微软雅黑" panose="020B0503020204020204" charset="-122"/>
                  <a:sym typeface="+mn-ea"/>
                </a:rPr>
                <a:t>合理的计算成本</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提升了不同任务的</a:t>
              </a:r>
              <a:r>
                <a:rPr lang="zh-CN" altLang="en-US" b="1">
                  <a:solidFill>
                    <a:schemeClr val="tx1"/>
                  </a:solidFill>
                  <a:latin typeface="微软雅黑" panose="020B0503020204020204" charset="-122"/>
                  <a:ea typeface="微软雅黑" panose="020B0503020204020204" charset="-122"/>
                  <a:cs typeface="微软雅黑" panose="020B0503020204020204" charset="-122"/>
                  <a:sym typeface="+mn-ea"/>
                </a:rPr>
                <a:t>整体性能</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15000"/>
                </a:lnSpc>
                <a:spcAft>
                  <a:spcPts val="600"/>
                </a:spcAft>
              </a:pPr>
              <a:r>
                <a:rPr lang="zh-CN" altLang="en-US" sz="1400">
                  <a:solidFill>
                    <a:schemeClr val="tx1"/>
                  </a:solidFill>
                  <a:latin typeface="微软雅黑" panose="020B0503020204020204" charset="-122"/>
                  <a:ea typeface="微软雅黑" panose="020B0503020204020204" charset="-122"/>
                  <a:cs typeface="微软雅黑" panose="020B0503020204020204" charset="-122"/>
                  <a:sym typeface="+mn-ea"/>
                </a:rPr>
                <a:t>（可能由于</a:t>
              </a:r>
              <a:r>
                <a:rPr lang="zh-CN" altLang="en-US" sz="1400" b="1">
                  <a:solidFill>
                    <a:schemeClr val="tx1"/>
                  </a:solidFill>
                  <a:latin typeface="微软雅黑" panose="020B0503020204020204" charset="-122"/>
                  <a:ea typeface="微软雅黑" panose="020B0503020204020204" charset="-122"/>
                  <a:cs typeface="微软雅黑" panose="020B0503020204020204" charset="-122"/>
                  <a:sym typeface="+mn-ea"/>
                </a:rPr>
                <a:t>前馈机制</a:t>
              </a:r>
              <a:r>
                <a:rPr lang="zh-CN" altLang="en-US" sz="1400">
                  <a:solidFill>
                    <a:schemeClr val="tx1"/>
                  </a:solidFill>
                  <a:latin typeface="微软雅黑" panose="020B0503020204020204" charset="-122"/>
                  <a:ea typeface="微软雅黑" panose="020B0503020204020204" charset="-122"/>
                  <a:cs typeface="微软雅黑" panose="020B0503020204020204" charset="-122"/>
                  <a:sym typeface="+mn-ea"/>
                </a:rPr>
                <a:t>和</a:t>
              </a:r>
              <a:r>
                <a:rPr lang="zh-CN" altLang="en-US" sz="1400" b="1">
                  <a:solidFill>
                    <a:schemeClr val="tx1"/>
                  </a:solidFill>
                  <a:latin typeface="微软雅黑" panose="020B0503020204020204" charset="-122"/>
                  <a:ea typeface="微软雅黑" panose="020B0503020204020204" charset="-122"/>
                  <a:cs typeface="微软雅黑" panose="020B0503020204020204" charset="-122"/>
                  <a:sym typeface="+mn-ea"/>
                </a:rPr>
                <a:t>提前停止机制</a:t>
              </a:r>
              <a:r>
                <a:rPr lang="zh-CN" altLang="en-US" sz="1400">
                  <a:solidFill>
                    <a:schemeClr val="tx1"/>
                  </a:solidFill>
                  <a:latin typeface="微软雅黑" panose="020B0503020204020204" charset="-122"/>
                  <a:ea typeface="微软雅黑" panose="020B0503020204020204" charset="-122"/>
                  <a:cs typeface="微软雅黑" panose="020B0503020204020204" charset="-122"/>
                  <a:sym typeface="+mn-ea"/>
                </a:rPr>
                <a:t>，使不同解决方案能被同时生成、快速确认）</a:t>
              </a:r>
              <a:endParaRPr lang="zh-CN" altLang="en-US" sz="140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30" name="文本框 29"/>
            <p:cNvSpPr txBox="1"/>
            <p:nvPr>
              <p:custDataLst>
                <p:tags r:id="rId14"/>
              </p:custDataLst>
            </p:nvPr>
          </p:nvSpPr>
          <p:spPr>
            <a:xfrm>
              <a:off x="10175" y="3046"/>
              <a:ext cx="658" cy="853"/>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2" name="组合 1"/>
          <p:cNvGrpSpPr/>
          <p:nvPr/>
        </p:nvGrpSpPr>
        <p:grpSpPr>
          <a:xfrm>
            <a:off x="7632065" y="3009900"/>
            <a:ext cx="4402455" cy="1790700"/>
            <a:chOff x="10175" y="3046"/>
            <a:chExt cx="6933" cy="2820"/>
          </a:xfrm>
        </p:grpSpPr>
        <p:sp>
          <p:nvSpPr>
            <p:cNvPr id="3" name="文本框 2"/>
            <p:cNvSpPr txBox="1"/>
            <p:nvPr>
              <p:custDataLst>
                <p:tags r:id="rId15"/>
              </p:custDataLst>
            </p:nvPr>
          </p:nvSpPr>
          <p:spPr>
            <a:xfrm>
              <a:off x="10685" y="3157"/>
              <a:ext cx="6423" cy="2709"/>
            </a:xfrm>
            <a:prstGeom prst="rect">
              <a:avLst/>
            </a:prstGeom>
            <a:noFill/>
          </p:spPr>
          <p:txBody>
            <a:bodyPr wrap="square" bIns="71755" rtlCol="0" anchor="t">
              <a:spAutoFit/>
            </a:bodyPr>
            <a:p>
              <a:pPr indent="0" algn="l" fontAlgn="auto">
                <a:lnSpc>
                  <a:spcPct val="115000"/>
                </a:lnSpc>
                <a:spcAft>
                  <a:spcPts val="600"/>
                </a:spcAft>
              </a:pP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DyLAN</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根据任务难度</a:t>
              </a:r>
              <a:r>
                <a:rPr lang="zh-CN" altLang="en-US" b="1">
                  <a:solidFill>
                    <a:schemeClr val="tx1"/>
                  </a:solidFill>
                  <a:latin typeface="微软雅黑" panose="020B0503020204020204" charset="-122"/>
                  <a:ea typeface="微软雅黑" panose="020B0503020204020204" charset="-122"/>
                  <a:cs typeface="微软雅黑" panose="020B0503020204020204" charset="-122"/>
                  <a:sym typeface="+mn-ea"/>
                </a:rPr>
                <a:t>动态调整成本</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API Calls</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15000"/>
                </a:lnSpc>
                <a:spcAft>
                  <a:spcPts val="600"/>
                </a:spcAft>
              </a:pPr>
              <a:r>
                <a:rPr lang="zh-CN" altLang="en-US" sz="1400">
                  <a:sym typeface="+mn-ea"/>
                </a:rPr>
                <a:t>（比如大部分</a:t>
              </a:r>
              <a:r>
                <a:rPr lang="en-US" altLang="zh-CN" sz="1400">
                  <a:sym typeface="+mn-ea"/>
                </a:rPr>
                <a:t>MMLU</a:t>
              </a:r>
              <a:r>
                <a:rPr lang="zh-CN" altLang="en-US" sz="1400">
                  <a:sym typeface="+mn-ea"/>
                </a:rPr>
                <a:t>的数据集难度比</a:t>
              </a:r>
              <a:r>
                <a:rPr lang="en-US" altLang="zh-CN" sz="1400">
                  <a:sym typeface="+mn-ea"/>
                </a:rPr>
                <a:t>MATH</a:t>
              </a:r>
              <a:r>
                <a:rPr lang="zh-CN" altLang="en-US" sz="1400">
                  <a:sym typeface="+mn-ea"/>
                </a:rPr>
                <a:t>数据集更简单，</a:t>
              </a:r>
              <a:r>
                <a:rPr lang="en-US" altLang="zh-CN" sz="1400">
                  <a:sym typeface="+mn-ea"/>
                </a:rPr>
                <a:t>DyLAN</a:t>
              </a:r>
              <a:r>
                <a:rPr lang="zh-CN" altLang="en-US" sz="1400">
                  <a:sym typeface="+mn-ea"/>
                </a:rPr>
                <a:t>的</a:t>
              </a:r>
              <a:r>
                <a:rPr lang="en-US" altLang="zh-CN" sz="1400">
                  <a:sym typeface="+mn-ea"/>
                </a:rPr>
                <a:t>API call</a:t>
              </a:r>
              <a:r>
                <a:rPr lang="zh-CN" altLang="en-US" sz="1400">
                  <a:sym typeface="+mn-ea"/>
                </a:rPr>
                <a:t>少了</a:t>
              </a:r>
              <a:r>
                <a:rPr lang="en-US" altLang="zh-CN" sz="1400">
                  <a:sym typeface="+mn-ea"/>
                </a:rPr>
                <a:t>2.76</a:t>
              </a:r>
              <a:r>
                <a:rPr lang="zh-CN" altLang="en-US" sz="1400">
                  <a:sym typeface="+mn-ea"/>
                </a:rPr>
                <a:t>）</a:t>
              </a:r>
              <a:endParaRPr lang="en-US" altLang="zh-CN"/>
            </a:p>
            <a:p>
              <a:pPr indent="0" algn="l" fontAlgn="auto">
                <a:lnSpc>
                  <a:spcPct val="115000"/>
                </a:lnSpc>
                <a:spcAft>
                  <a:spcPts val="600"/>
                </a:spcAft>
              </a:pP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custDataLst>
                <p:tags r:id="rId16"/>
              </p:custDataLst>
            </p:nvPr>
          </p:nvSpPr>
          <p:spPr>
            <a:xfrm>
              <a:off x="10175" y="3046"/>
              <a:ext cx="632" cy="853"/>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6" name="组合 5"/>
          <p:cNvGrpSpPr/>
          <p:nvPr/>
        </p:nvGrpSpPr>
        <p:grpSpPr>
          <a:xfrm>
            <a:off x="1804035" y="306705"/>
            <a:ext cx="9727565" cy="580390"/>
            <a:chOff x="2177" y="488"/>
            <a:chExt cx="15319" cy="914"/>
          </a:xfrm>
        </p:grpSpPr>
        <p:sp>
          <p:nvSpPr>
            <p:cNvPr id="8" name="矩形 7"/>
            <p:cNvSpPr/>
            <p:nvPr>
              <p:custDataLst>
                <p:tags r:id="rId17"/>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9" name="文本框 8"/>
            <p:cNvSpPr txBox="1"/>
            <p:nvPr>
              <p:custDataLst>
                <p:tags r:id="rId18"/>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实验</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14" name="组合 13"/>
          <p:cNvGrpSpPr/>
          <p:nvPr/>
        </p:nvGrpSpPr>
        <p:grpSpPr>
          <a:xfrm rot="0">
            <a:off x="676275" y="330200"/>
            <a:ext cx="10761345" cy="701040"/>
            <a:chOff x="1065" y="520"/>
            <a:chExt cx="16947" cy="1104"/>
          </a:xfrm>
        </p:grpSpPr>
        <p:cxnSp>
          <p:nvCxnSpPr>
            <p:cNvPr id="15" name="直接连接符 14"/>
            <p:cNvCxnSpPr/>
            <p:nvPr>
              <p:custDataLst>
                <p:tags r:id="rId2"/>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16"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sp>
        <p:nvSpPr>
          <p:cNvPr id="11" name="文本框 10"/>
          <p:cNvSpPr txBox="1"/>
          <p:nvPr>
            <p:custDataLst>
              <p:tags r:id="rId5"/>
            </p:custDataLst>
          </p:nvPr>
        </p:nvSpPr>
        <p:spPr>
          <a:xfrm>
            <a:off x="676275" y="1208405"/>
            <a:ext cx="1373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en-US" sz="2000" b="1">
                <a:solidFill>
                  <a:srgbClr val="2F5597"/>
                </a:solidFill>
                <a:latin typeface="微软雅黑" panose="020B0503020204020204" charset="-122"/>
                <a:ea typeface="微软雅黑" panose="020B0503020204020204" charset="-122"/>
                <a:cs typeface="+mn-ea"/>
              </a:rPr>
              <a:t>DyLAN</a:t>
            </a:r>
            <a:endParaRPr lang="en-US" sz="1400" b="1">
              <a:solidFill>
                <a:srgbClr val="2F5597"/>
              </a:solidFill>
              <a:latin typeface="微软雅黑" panose="020B0503020204020204" charset="-122"/>
              <a:ea typeface="微软雅黑" panose="020B0503020204020204" charset="-122"/>
              <a:cs typeface="+mn-ea"/>
            </a:endParaRPr>
          </a:p>
        </p:txBody>
      </p:sp>
      <p:pic>
        <p:nvPicPr>
          <p:cNvPr id="12" name="图片 11" descr="屏幕截图 2024-09-20 222145"/>
          <p:cNvPicPr>
            <a:picLocks noChangeAspect="1"/>
          </p:cNvPicPr>
          <p:nvPr/>
        </p:nvPicPr>
        <p:blipFill>
          <a:blip r:embed="rId6"/>
          <a:stretch>
            <a:fillRect/>
          </a:stretch>
        </p:blipFill>
        <p:spPr>
          <a:xfrm>
            <a:off x="603250" y="1661795"/>
            <a:ext cx="6756400" cy="1901825"/>
          </a:xfrm>
          <a:prstGeom prst="rect">
            <a:avLst/>
          </a:prstGeom>
        </p:spPr>
      </p:pic>
      <p:pic>
        <p:nvPicPr>
          <p:cNvPr id="17" name="图片 16"/>
          <p:cNvPicPr>
            <a:picLocks noChangeAspect="1"/>
          </p:cNvPicPr>
          <p:nvPr/>
        </p:nvPicPr>
        <p:blipFill>
          <a:blip r:embed="rId7"/>
          <a:stretch>
            <a:fillRect/>
          </a:stretch>
        </p:blipFill>
        <p:spPr>
          <a:xfrm>
            <a:off x="596900" y="3429000"/>
            <a:ext cx="7035165" cy="1571625"/>
          </a:xfrm>
          <a:prstGeom prst="rect">
            <a:avLst/>
          </a:prstGeom>
        </p:spPr>
      </p:pic>
      <p:pic>
        <p:nvPicPr>
          <p:cNvPr id="18" name="图片 17"/>
          <p:cNvPicPr>
            <a:picLocks noChangeAspect="1"/>
          </p:cNvPicPr>
          <p:nvPr/>
        </p:nvPicPr>
        <p:blipFill>
          <a:blip r:embed="rId8"/>
          <a:stretch>
            <a:fillRect/>
          </a:stretch>
        </p:blipFill>
        <p:spPr>
          <a:xfrm>
            <a:off x="676275" y="5019675"/>
            <a:ext cx="4735195" cy="1439545"/>
          </a:xfrm>
          <a:prstGeom prst="rect">
            <a:avLst/>
          </a:prstGeom>
        </p:spPr>
      </p:pic>
      <p:sp>
        <p:nvSpPr>
          <p:cNvPr id="29" name="文本框 28"/>
          <p:cNvSpPr txBox="1"/>
          <p:nvPr>
            <p:custDataLst>
              <p:tags r:id="rId9"/>
            </p:custDataLst>
          </p:nvPr>
        </p:nvSpPr>
        <p:spPr>
          <a:xfrm>
            <a:off x="12065" y="1784350"/>
            <a:ext cx="770255" cy="271145"/>
          </a:xfrm>
          <a:prstGeom prst="rect">
            <a:avLst/>
          </a:prstGeom>
          <a:noFill/>
        </p:spPr>
        <p:txBody>
          <a:bodyPr wrap="square" bIns="71755" rtlCol="0" anchor="t">
            <a:spAutoFit/>
          </a:bodyPr>
          <a:p>
            <a:pPr indent="0" algn="l" fontAlgn="auto">
              <a:lnSpc>
                <a:spcPct val="100000"/>
              </a:lnSpc>
              <a:spcAft>
                <a:spcPts val="0"/>
              </a:spcAft>
              <a:buClrTx/>
              <a:buSzTx/>
              <a:buFontTx/>
            </a:pPr>
            <a:r>
              <a:rPr lang="zh-CN" sz="1000" b="1">
                <a:solidFill>
                  <a:schemeClr val="bg1">
                    <a:lumMod val="50000"/>
                  </a:schemeClr>
                </a:solidFill>
                <a:latin typeface="微软雅黑" panose="020B0503020204020204" charset="-122"/>
                <a:ea typeface="微软雅黑" panose="020B0503020204020204" charset="-122"/>
                <a:cs typeface="+mn-ea"/>
              </a:rPr>
              <a:t>代码生成</a:t>
            </a:r>
            <a:endParaRPr lang="zh-CN" sz="1000" b="1">
              <a:solidFill>
                <a:schemeClr val="bg1">
                  <a:lumMod val="50000"/>
                </a:schemeClr>
              </a:solidFill>
              <a:latin typeface="微软雅黑" panose="020B0503020204020204" charset="-122"/>
              <a:ea typeface="微软雅黑" panose="020B0503020204020204" charset="-122"/>
              <a:cs typeface="+mn-ea"/>
            </a:endParaRPr>
          </a:p>
        </p:txBody>
      </p:sp>
      <p:sp>
        <p:nvSpPr>
          <p:cNvPr id="21" name="文本框 20"/>
          <p:cNvSpPr txBox="1"/>
          <p:nvPr>
            <p:custDataLst>
              <p:tags r:id="rId10"/>
            </p:custDataLst>
          </p:nvPr>
        </p:nvSpPr>
        <p:spPr>
          <a:xfrm>
            <a:off x="3910965" y="1564005"/>
            <a:ext cx="770255" cy="271145"/>
          </a:xfrm>
          <a:prstGeom prst="rect">
            <a:avLst/>
          </a:prstGeom>
          <a:noFill/>
        </p:spPr>
        <p:txBody>
          <a:bodyPr wrap="square" bIns="71755" rtlCol="0" anchor="t">
            <a:spAutoFit/>
          </a:bodyPr>
          <a:p>
            <a:pPr indent="0" algn="l" fontAlgn="auto">
              <a:lnSpc>
                <a:spcPct val="100000"/>
              </a:lnSpc>
              <a:spcAft>
                <a:spcPts val="0"/>
              </a:spcAft>
              <a:buClrTx/>
              <a:buSzTx/>
              <a:buFontTx/>
            </a:pPr>
            <a:r>
              <a:rPr lang="zh-CN" sz="1000" b="1">
                <a:solidFill>
                  <a:schemeClr val="bg1">
                    <a:lumMod val="50000"/>
                  </a:schemeClr>
                </a:solidFill>
                <a:latin typeface="微软雅黑" panose="020B0503020204020204" charset="-122"/>
                <a:ea typeface="微软雅黑" panose="020B0503020204020204" charset="-122"/>
                <a:cs typeface="+mn-ea"/>
              </a:rPr>
              <a:t>决策任务</a:t>
            </a:r>
            <a:endParaRPr lang="zh-CN" sz="1000" b="1">
              <a:solidFill>
                <a:schemeClr val="bg1">
                  <a:lumMod val="50000"/>
                </a:schemeClr>
              </a:solidFill>
              <a:latin typeface="微软雅黑" panose="020B0503020204020204" charset="-122"/>
              <a:ea typeface="微软雅黑" panose="020B0503020204020204" charset="-122"/>
              <a:cs typeface="+mn-ea"/>
            </a:endParaRPr>
          </a:p>
        </p:txBody>
      </p:sp>
      <p:sp>
        <p:nvSpPr>
          <p:cNvPr id="22" name="文本框 21"/>
          <p:cNvSpPr txBox="1"/>
          <p:nvPr>
            <p:custDataLst>
              <p:tags r:id="rId11"/>
            </p:custDataLst>
          </p:nvPr>
        </p:nvSpPr>
        <p:spPr>
          <a:xfrm>
            <a:off x="12065" y="3576320"/>
            <a:ext cx="770255" cy="271145"/>
          </a:xfrm>
          <a:prstGeom prst="rect">
            <a:avLst/>
          </a:prstGeom>
          <a:noFill/>
        </p:spPr>
        <p:txBody>
          <a:bodyPr wrap="square" bIns="71755" rtlCol="0" anchor="t">
            <a:spAutoFit/>
          </a:bodyPr>
          <a:p>
            <a:pPr indent="0" algn="l" fontAlgn="auto">
              <a:lnSpc>
                <a:spcPct val="100000"/>
              </a:lnSpc>
              <a:spcAft>
                <a:spcPts val="0"/>
              </a:spcAft>
              <a:buClrTx/>
              <a:buSzTx/>
              <a:buFontTx/>
            </a:pPr>
            <a:r>
              <a:rPr lang="zh-CN" sz="1000" b="1">
                <a:solidFill>
                  <a:schemeClr val="bg1">
                    <a:lumMod val="50000"/>
                  </a:schemeClr>
                </a:solidFill>
                <a:latin typeface="微软雅黑" panose="020B0503020204020204" charset="-122"/>
                <a:ea typeface="微软雅黑" panose="020B0503020204020204" charset="-122"/>
                <a:cs typeface="+mn-ea"/>
              </a:rPr>
              <a:t>数学推理</a:t>
            </a:r>
            <a:endParaRPr lang="zh-CN" sz="1000" b="1">
              <a:solidFill>
                <a:schemeClr val="bg1">
                  <a:lumMod val="50000"/>
                </a:schemeClr>
              </a:solidFill>
              <a:latin typeface="微软雅黑" panose="020B0503020204020204" charset="-122"/>
              <a:ea typeface="微软雅黑" panose="020B0503020204020204" charset="-122"/>
              <a:cs typeface="+mn-ea"/>
            </a:endParaRPr>
          </a:p>
        </p:txBody>
      </p:sp>
      <p:sp>
        <p:nvSpPr>
          <p:cNvPr id="26" name="文本框 25"/>
          <p:cNvSpPr txBox="1"/>
          <p:nvPr>
            <p:custDataLst>
              <p:tags r:id="rId12"/>
            </p:custDataLst>
          </p:nvPr>
        </p:nvSpPr>
        <p:spPr>
          <a:xfrm>
            <a:off x="12065" y="5163820"/>
            <a:ext cx="770255" cy="271145"/>
          </a:xfrm>
          <a:prstGeom prst="rect">
            <a:avLst/>
          </a:prstGeom>
          <a:noFill/>
        </p:spPr>
        <p:txBody>
          <a:bodyPr wrap="square" bIns="71755" rtlCol="0" anchor="t">
            <a:spAutoFit/>
          </a:bodyPr>
          <a:p>
            <a:pPr indent="0" algn="l" fontAlgn="auto">
              <a:lnSpc>
                <a:spcPct val="100000"/>
              </a:lnSpc>
              <a:spcAft>
                <a:spcPts val="0"/>
              </a:spcAft>
              <a:buClrTx/>
              <a:buSzTx/>
              <a:buFontTx/>
            </a:pPr>
            <a:r>
              <a:rPr lang="zh-CN" sz="1000" b="1">
                <a:solidFill>
                  <a:schemeClr val="bg1">
                    <a:lumMod val="50000"/>
                  </a:schemeClr>
                </a:solidFill>
                <a:latin typeface="微软雅黑" panose="020B0503020204020204" charset="-122"/>
                <a:ea typeface="微软雅黑" panose="020B0503020204020204" charset="-122"/>
                <a:cs typeface="+mn-ea"/>
              </a:rPr>
              <a:t>一般推理</a:t>
            </a:r>
            <a:endParaRPr lang="zh-CN" sz="1000" b="1">
              <a:solidFill>
                <a:schemeClr val="bg1">
                  <a:lumMod val="50000"/>
                </a:schemeClr>
              </a:solidFill>
              <a:latin typeface="微软雅黑" panose="020B0503020204020204" charset="-122"/>
              <a:ea typeface="微软雅黑" panose="020B0503020204020204" charset="-122"/>
              <a:cs typeface="+mn-ea"/>
            </a:endParaRPr>
          </a:p>
        </p:txBody>
      </p:sp>
      <p:grpSp>
        <p:nvGrpSpPr>
          <p:cNvPr id="27" name="组合 26"/>
          <p:cNvGrpSpPr/>
          <p:nvPr/>
        </p:nvGrpSpPr>
        <p:grpSpPr>
          <a:xfrm>
            <a:off x="7632065" y="1522730"/>
            <a:ext cx="4402455" cy="1395730"/>
            <a:chOff x="10175" y="3046"/>
            <a:chExt cx="6933" cy="2198"/>
          </a:xfrm>
        </p:grpSpPr>
        <p:sp>
          <p:nvSpPr>
            <p:cNvPr id="28" name="文本框 27"/>
            <p:cNvSpPr txBox="1"/>
            <p:nvPr>
              <p:custDataLst>
                <p:tags r:id="rId13"/>
              </p:custDataLst>
            </p:nvPr>
          </p:nvSpPr>
          <p:spPr>
            <a:xfrm>
              <a:off x="10685" y="3157"/>
              <a:ext cx="6423" cy="2087"/>
            </a:xfrm>
            <a:prstGeom prst="rect">
              <a:avLst/>
            </a:prstGeom>
            <a:noFill/>
          </p:spPr>
          <p:txBody>
            <a:bodyPr wrap="square" bIns="71755" rtlCol="0" anchor="t">
              <a:spAutoFit/>
            </a:bodyPr>
            <a:p>
              <a:pPr indent="0" algn="l" fontAlgn="auto">
                <a:lnSpc>
                  <a:spcPct val="115000"/>
                </a:lnSpc>
                <a:spcAft>
                  <a:spcPts val="600"/>
                </a:spcAft>
              </a:pPr>
              <a:r>
                <a:rPr lang="en-US">
                  <a:solidFill>
                    <a:schemeClr val="tx1"/>
                  </a:solidFill>
                  <a:latin typeface="微软雅黑" panose="020B0503020204020204" charset="-122"/>
                  <a:ea typeface="微软雅黑" panose="020B0503020204020204" charset="-122"/>
                  <a:cs typeface="微软雅黑" panose="020B0503020204020204" charset="-122"/>
                  <a:sym typeface="+mn-ea"/>
                </a:rPr>
                <a:t>DyLAN</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通过</a:t>
              </a:r>
              <a:r>
                <a:rPr lang="zh-CN" altLang="en-US" b="1">
                  <a:solidFill>
                    <a:schemeClr val="tx1"/>
                  </a:solidFill>
                  <a:latin typeface="微软雅黑" panose="020B0503020204020204" charset="-122"/>
                  <a:ea typeface="微软雅黑" panose="020B0503020204020204" charset="-122"/>
                  <a:cs typeface="微软雅黑" panose="020B0503020204020204" charset="-122"/>
                  <a:sym typeface="+mn-ea"/>
                </a:rPr>
                <a:t>合理的计算成本</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提升了不同任务的</a:t>
              </a:r>
              <a:r>
                <a:rPr lang="zh-CN" altLang="en-US" b="1">
                  <a:solidFill>
                    <a:schemeClr val="tx1"/>
                  </a:solidFill>
                  <a:latin typeface="微软雅黑" panose="020B0503020204020204" charset="-122"/>
                  <a:ea typeface="微软雅黑" panose="020B0503020204020204" charset="-122"/>
                  <a:cs typeface="微软雅黑" panose="020B0503020204020204" charset="-122"/>
                  <a:sym typeface="+mn-ea"/>
                </a:rPr>
                <a:t>整体性能</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15000"/>
                </a:lnSpc>
                <a:spcAft>
                  <a:spcPts val="600"/>
                </a:spcAft>
              </a:pPr>
              <a:r>
                <a:rPr lang="zh-CN" altLang="en-US" sz="1400">
                  <a:solidFill>
                    <a:schemeClr val="tx1"/>
                  </a:solidFill>
                  <a:latin typeface="微软雅黑" panose="020B0503020204020204" charset="-122"/>
                  <a:ea typeface="微软雅黑" panose="020B0503020204020204" charset="-122"/>
                  <a:cs typeface="微软雅黑" panose="020B0503020204020204" charset="-122"/>
                  <a:sym typeface="+mn-ea"/>
                </a:rPr>
                <a:t>（可能由于</a:t>
              </a:r>
              <a:r>
                <a:rPr lang="zh-CN" altLang="en-US" sz="1400" b="1">
                  <a:solidFill>
                    <a:schemeClr val="tx1"/>
                  </a:solidFill>
                  <a:latin typeface="微软雅黑" panose="020B0503020204020204" charset="-122"/>
                  <a:ea typeface="微软雅黑" panose="020B0503020204020204" charset="-122"/>
                  <a:cs typeface="微软雅黑" panose="020B0503020204020204" charset="-122"/>
                  <a:sym typeface="+mn-ea"/>
                </a:rPr>
                <a:t>前馈机制</a:t>
              </a:r>
              <a:r>
                <a:rPr lang="zh-CN" altLang="en-US" sz="1400">
                  <a:solidFill>
                    <a:schemeClr val="tx1"/>
                  </a:solidFill>
                  <a:latin typeface="微软雅黑" panose="020B0503020204020204" charset="-122"/>
                  <a:ea typeface="微软雅黑" panose="020B0503020204020204" charset="-122"/>
                  <a:cs typeface="微软雅黑" panose="020B0503020204020204" charset="-122"/>
                  <a:sym typeface="+mn-ea"/>
                </a:rPr>
                <a:t>和</a:t>
              </a:r>
              <a:r>
                <a:rPr lang="zh-CN" altLang="en-US" sz="1400" b="1">
                  <a:solidFill>
                    <a:schemeClr val="tx1"/>
                  </a:solidFill>
                  <a:latin typeface="微软雅黑" panose="020B0503020204020204" charset="-122"/>
                  <a:ea typeface="微软雅黑" panose="020B0503020204020204" charset="-122"/>
                  <a:cs typeface="微软雅黑" panose="020B0503020204020204" charset="-122"/>
                  <a:sym typeface="+mn-ea"/>
                </a:rPr>
                <a:t>提前停止机制</a:t>
              </a:r>
              <a:r>
                <a:rPr lang="zh-CN" altLang="en-US" sz="1400">
                  <a:solidFill>
                    <a:schemeClr val="tx1"/>
                  </a:solidFill>
                  <a:latin typeface="微软雅黑" panose="020B0503020204020204" charset="-122"/>
                  <a:ea typeface="微软雅黑" panose="020B0503020204020204" charset="-122"/>
                  <a:cs typeface="微软雅黑" panose="020B0503020204020204" charset="-122"/>
                  <a:sym typeface="+mn-ea"/>
                </a:rPr>
                <a:t>，使不同解决方案能被同时生成、快速确认）</a:t>
              </a:r>
              <a:endParaRPr lang="zh-CN" altLang="en-US" sz="140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30" name="文本框 29"/>
            <p:cNvSpPr txBox="1"/>
            <p:nvPr>
              <p:custDataLst>
                <p:tags r:id="rId14"/>
              </p:custDataLst>
            </p:nvPr>
          </p:nvSpPr>
          <p:spPr>
            <a:xfrm>
              <a:off x="10175" y="3046"/>
              <a:ext cx="658" cy="853"/>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2" name="组合 1"/>
          <p:cNvGrpSpPr/>
          <p:nvPr/>
        </p:nvGrpSpPr>
        <p:grpSpPr>
          <a:xfrm>
            <a:off x="7632065" y="3009900"/>
            <a:ext cx="4402455" cy="1383183"/>
            <a:chOff x="10175" y="3046"/>
            <a:chExt cx="6933" cy="2658"/>
          </a:xfrm>
        </p:grpSpPr>
        <p:sp>
          <p:nvSpPr>
            <p:cNvPr id="3" name="文本框 2"/>
            <p:cNvSpPr txBox="1"/>
            <p:nvPr>
              <p:custDataLst>
                <p:tags r:id="rId15"/>
              </p:custDataLst>
            </p:nvPr>
          </p:nvSpPr>
          <p:spPr>
            <a:xfrm>
              <a:off x="10685" y="3157"/>
              <a:ext cx="6423" cy="2547"/>
            </a:xfrm>
            <a:prstGeom prst="rect">
              <a:avLst/>
            </a:prstGeom>
            <a:noFill/>
          </p:spPr>
          <p:txBody>
            <a:bodyPr wrap="square" bIns="71755" rtlCol="0" anchor="t">
              <a:spAutoFit/>
            </a:bodyPr>
            <a:p>
              <a:pPr indent="0" algn="l" fontAlgn="auto">
                <a:lnSpc>
                  <a:spcPct val="115000"/>
                </a:lnSpc>
                <a:spcAft>
                  <a:spcPts val="600"/>
                </a:spcAft>
              </a:pP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DyLAN</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根据任务难度</a:t>
              </a:r>
              <a:r>
                <a:rPr lang="zh-CN" altLang="en-US" b="1">
                  <a:solidFill>
                    <a:schemeClr val="tx1"/>
                  </a:solidFill>
                  <a:latin typeface="微软雅黑" panose="020B0503020204020204" charset="-122"/>
                  <a:ea typeface="微软雅黑" panose="020B0503020204020204" charset="-122"/>
                  <a:cs typeface="微软雅黑" panose="020B0503020204020204" charset="-122"/>
                  <a:sym typeface="+mn-ea"/>
                </a:rPr>
                <a:t>动态调整成本</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API Calls</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15000"/>
                </a:lnSpc>
                <a:spcAft>
                  <a:spcPts val="600"/>
                </a:spcAft>
              </a:pPr>
              <a:r>
                <a:rPr lang="zh-CN" altLang="en-US" sz="1400">
                  <a:sym typeface="+mn-ea"/>
                </a:rPr>
                <a:t>（比如大部分</a:t>
              </a:r>
              <a:r>
                <a:rPr lang="en-US" altLang="zh-CN" sz="1400">
                  <a:sym typeface="+mn-ea"/>
                </a:rPr>
                <a:t>MMLU</a:t>
              </a:r>
              <a:r>
                <a:rPr lang="zh-CN" altLang="en-US" sz="1400">
                  <a:sym typeface="+mn-ea"/>
                </a:rPr>
                <a:t>的数据集难度比</a:t>
              </a:r>
              <a:r>
                <a:rPr lang="en-US" altLang="zh-CN" sz="1400">
                  <a:sym typeface="+mn-ea"/>
                </a:rPr>
                <a:t>MATH</a:t>
              </a:r>
              <a:r>
                <a:rPr lang="zh-CN" altLang="en-US" sz="1400">
                  <a:sym typeface="+mn-ea"/>
                </a:rPr>
                <a:t>数据集更简单，</a:t>
              </a:r>
              <a:r>
                <a:rPr lang="en-US" altLang="zh-CN" sz="1400">
                  <a:sym typeface="+mn-ea"/>
                </a:rPr>
                <a:t>DyLAN</a:t>
              </a:r>
              <a:r>
                <a:rPr lang="zh-CN" altLang="en-US" sz="1400">
                  <a:sym typeface="+mn-ea"/>
                </a:rPr>
                <a:t>的</a:t>
              </a:r>
              <a:r>
                <a:rPr lang="en-US" altLang="zh-CN" sz="1400">
                  <a:sym typeface="+mn-ea"/>
                </a:rPr>
                <a:t>API call</a:t>
              </a:r>
              <a:r>
                <a:rPr lang="zh-CN" altLang="en-US" sz="1400">
                  <a:sym typeface="+mn-ea"/>
                </a:rPr>
                <a:t>少了</a:t>
              </a:r>
              <a:r>
                <a:rPr lang="en-US" altLang="zh-CN" sz="1400">
                  <a:sym typeface="+mn-ea"/>
                </a:rPr>
                <a:t>2.76</a:t>
              </a:r>
              <a:r>
                <a:rPr lang="zh-CN" altLang="en-US" sz="1400">
                  <a:sym typeface="+mn-ea"/>
                </a:rPr>
                <a:t>）</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custDataLst>
                <p:tags r:id="rId16"/>
              </p:custDataLst>
            </p:nvPr>
          </p:nvSpPr>
          <p:spPr>
            <a:xfrm>
              <a:off x="10175" y="3046"/>
              <a:ext cx="632" cy="1041"/>
            </a:xfrm>
            <a:prstGeom prst="rect">
              <a:avLst/>
            </a:prstGeom>
            <a:noFill/>
          </p:spPr>
          <p:txBody>
            <a:bodyPr wrap="squar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6" name="组合 5"/>
          <p:cNvGrpSpPr/>
          <p:nvPr/>
        </p:nvGrpSpPr>
        <p:grpSpPr>
          <a:xfrm>
            <a:off x="7652385" y="4407535"/>
            <a:ext cx="4402455" cy="817004"/>
            <a:chOff x="10175" y="3046"/>
            <a:chExt cx="6933" cy="1570"/>
          </a:xfrm>
        </p:grpSpPr>
        <p:sp>
          <p:nvSpPr>
            <p:cNvPr id="8" name="文本框 7"/>
            <p:cNvSpPr txBox="1"/>
            <p:nvPr>
              <p:custDataLst>
                <p:tags r:id="rId17"/>
              </p:custDataLst>
            </p:nvPr>
          </p:nvSpPr>
          <p:spPr>
            <a:xfrm>
              <a:off x="10685" y="3157"/>
              <a:ext cx="6423" cy="1459"/>
            </a:xfrm>
            <a:prstGeom prst="rect">
              <a:avLst/>
            </a:prstGeom>
            <a:noFill/>
          </p:spPr>
          <p:txBody>
            <a:bodyPr wrap="square" bIns="71755" rtlCol="0" anchor="t">
              <a:spAutoFit/>
            </a:bodyPr>
            <a:p>
              <a:pPr indent="0" algn="l" fontAlgn="auto">
                <a:lnSpc>
                  <a:spcPct val="115000"/>
                </a:lnSpc>
                <a:spcAft>
                  <a:spcPts val="600"/>
                </a:spcAft>
              </a:pP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DyLAN</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在</a:t>
              </a:r>
              <a:r>
                <a:rPr lang="zh-CN" b="1">
                  <a:solidFill>
                    <a:schemeClr val="tx1"/>
                  </a:solidFill>
                  <a:latin typeface="微软雅黑" panose="020B0503020204020204" charset="-122"/>
                  <a:ea typeface="微软雅黑" panose="020B0503020204020204" charset="-122"/>
                  <a:cs typeface="微软雅黑" panose="020B0503020204020204" charset="-122"/>
                  <a:sym typeface="+mn-ea"/>
                </a:rPr>
                <a:t>数学推理的提升更少</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15000"/>
                </a:lnSpc>
                <a:spcAft>
                  <a:spcPts val="600"/>
                </a:spcAft>
              </a:pPr>
              <a:r>
                <a:rPr lang="zh-CN" altLang="en-US" sz="1400">
                  <a:sym typeface="+mn-ea"/>
                </a:rPr>
                <a:t>（可能由于数学数据集的高度知识依赖性）</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custDataLst>
                <p:tags r:id="rId18"/>
              </p:custDataLst>
            </p:nvPr>
          </p:nvSpPr>
          <p:spPr>
            <a:xfrm>
              <a:off x="10175" y="3046"/>
              <a:ext cx="632" cy="1041"/>
            </a:xfrm>
            <a:prstGeom prst="rect">
              <a:avLst/>
            </a:prstGeom>
            <a:noFill/>
          </p:spPr>
          <p:txBody>
            <a:bodyPr wrap="squar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3</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sp>
        <p:nvSpPr>
          <p:cNvPr id="45" name="!!圆角矩形 54"/>
          <p:cNvSpPr/>
          <p:nvPr>
            <p:custDataLst>
              <p:tags r:id="rId19"/>
            </p:custDataLst>
          </p:nvPr>
        </p:nvSpPr>
        <p:spPr>
          <a:xfrm>
            <a:off x="6452870" y="3486785"/>
            <a:ext cx="1048385" cy="1532890"/>
          </a:xfrm>
          <a:prstGeom prst="roundRect">
            <a:avLst>
              <a:gd name="adj" fmla="val 3976"/>
            </a:avLst>
          </a:prstGeom>
          <a:noFill/>
          <a:ln w="190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nvGrpSpPr>
          <p:cNvPr id="31" name="组合 30"/>
          <p:cNvGrpSpPr/>
          <p:nvPr/>
        </p:nvGrpSpPr>
        <p:grpSpPr>
          <a:xfrm>
            <a:off x="1804035" y="306705"/>
            <a:ext cx="9727565" cy="580390"/>
            <a:chOff x="2177" y="488"/>
            <a:chExt cx="15319" cy="914"/>
          </a:xfrm>
        </p:grpSpPr>
        <p:sp>
          <p:nvSpPr>
            <p:cNvPr id="32" name="矩形 31"/>
            <p:cNvSpPr/>
            <p:nvPr>
              <p:custDataLst>
                <p:tags r:id="rId20"/>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33" name="文本框 32"/>
            <p:cNvSpPr txBox="1"/>
            <p:nvPr>
              <p:custDataLst>
                <p:tags r:id="rId21"/>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实验</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14" name="组合 13"/>
          <p:cNvGrpSpPr/>
          <p:nvPr/>
        </p:nvGrpSpPr>
        <p:grpSpPr>
          <a:xfrm rot="0">
            <a:off x="676275" y="330200"/>
            <a:ext cx="10761345" cy="701040"/>
            <a:chOff x="1065" y="520"/>
            <a:chExt cx="16947" cy="1104"/>
          </a:xfrm>
        </p:grpSpPr>
        <p:cxnSp>
          <p:nvCxnSpPr>
            <p:cNvPr id="15" name="直接连接符 14"/>
            <p:cNvCxnSpPr/>
            <p:nvPr>
              <p:custDataLst>
                <p:tags r:id="rId2"/>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16"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sp>
        <p:nvSpPr>
          <p:cNvPr id="11" name="文本框 10"/>
          <p:cNvSpPr txBox="1"/>
          <p:nvPr>
            <p:custDataLst>
              <p:tags r:id="rId5"/>
            </p:custDataLst>
          </p:nvPr>
        </p:nvSpPr>
        <p:spPr>
          <a:xfrm>
            <a:off x="676275" y="1208405"/>
            <a:ext cx="1373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en-US" sz="2000" b="1">
                <a:solidFill>
                  <a:srgbClr val="2F5597"/>
                </a:solidFill>
                <a:latin typeface="微软雅黑" panose="020B0503020204020204" charset="-122"/>
                <a:ea typeface="微软雅黑" panose="020B0503020204020204" charset="-122"/>
                <a:cs typeface="+mn-ea"/>
              </a:rPr>
              <a:t>DyLAN</a:t>
            </a:r>
            <a:endParaRPr lang="en-US" sz="1400" b="1">
              <a:solidFill>
                <a:srgbClr val="2F5597"/>
              </a:solidFill>
              <a:latin typeface="微软雅黑" panose="020B0503020204020204" charset="-122"/>
              <a:ea typeface="微软雅黑" panose="020B0503020204020204" charset="-122"/>
              <a:cs typeface="+mn-ea"/>
            </a:endParaRPr>
          </a:p>
        </p:txBody>
      </p:sp>
      <p:sp>
        <p:nvSpPr>
          <p:cNvPr id="26" name="文本框 25"/>
          <p:cNvSpPr txBox="1"/>
          <p:nvPr>
            <p:custDataLst>
              <p:tags r:id="rId6"/>
            </p:custDataLst>
          </p:nvPr>
        </p:nvSpPr>
        <p:spPr>
          <a:xfrm>
            <a:off x="434975" y="4817110"/>
            <a:ext cx="770255" cy="271145"/>
          </a:xfrm>
          <a:prstGeom prst="rect">
            <a:avLst/>
          </a:prstGeom>
          <a:noFill/>
        </p:spPr>
        <p:txBody>
          <a:bodyPr wrap="square" bIns="71755" rtlCol="0" anchor="t">
            <a:spAutoFit/>
          </a:bodyPr>
          <a:p>
            <a:pPr indent="0" algn="l" fontAlgn="auto">
              <a:lnSpc>
                <a:spcPct val="100000"/>
              </a:lnSpc>
              <a:spcAft>
                <a:spcPts val="0"/>
              </a:spcAft>
              <a:buClrTx/>
              <a:buSzTx/>
              <a:buFontTx/>
            </a:pPr>
            <a:r>
              <a:rPr lang="zh-CN" sz="1000" b="1">
                <a:solidFill>
                  <a:schemeClr val="bg1">
                    <a:lumMod val="50000"/>
                  </a:schemeClr>
                </a:solidFill>
                <a:latin typeface="微软雅黑" panose="020B0503020204020204" charset="-122"/>
                <a:ea typeface="微软雅黑" panose="020B0503020204020204" charset="-122"/>
                <a:cs typeface="+mn-ea"/>
              </a:rPr>
              <a:t>一般推理</a:t>
            </a:r>
            <a:endParaRPr lang="zh-CN" sz="1000" b="1">
              <a:solidFill>
                <a:schemeClr val="bg1">
                  <a:lumMod val="50000"/>
                </a:schemeClr>
              </a:solidFill>
              <a:latin typeface="微软雅黑" panose="020B0503020204020204" charset="-122"/>
              <a:ea typeface="微软雅黑" panose="020B0503020204020204" charset="-122"/>
              <a:cs typeface="+mn-ea"/>
            </a:endParaRPr>
          </a:p>
        </p:txBody>
      </p:sp>
      <p:grpSp>
        <p:nvGrpSpPr>
          <p:cNvPr id="27" name="组合 26"/>
          <p:cNvGrpSpPr/>
          <p:nvPr/>
        </p:nvGrpSpPr>
        <p:grpSpPr>
          <a:xfrm>
            <a:off x="7632065" y="1522730"/>
            <a:ext cx="4402455" cy="1395730"/>
            <a:chOff x="10175" y="3046"/>
            <a:chExt cx="6933" cy="2198"/>
          </a:xfrm>
        </p:grpSpPr>
        <p:sp>
          <p:nvSpPr>
            <p:cNvPr id="28" name="文本框 27"/>
            <p:cNvSpPr txBox="1"/>
            <p:nvPr>
              <p:custDataLst>
                <p:tags r:id="rId7"/>
              </p:custDataLst>
            </p:nvPr>
          </p:nvSpPr>
          <p:spPr>
            <a:xfrm>
              <a:off x="10685" y="3157"/>
              <a:ext cx="6423" cy="2087"/>
            </a:xfrm>
            <a:prstGeom prst="rect">
              <a:avLst/>
            </a:prstGeom>
            <a:noFill/>
          </p:spPr>
          <p:txBody>
            <a:bodyPr wrap="square" bIns="71755" rtlCol="0" anchor="t">
              <a:spAutoFit/>
            </a:bodyPr>
            <a:p>
              <a:pPr indent="0" algn="l" fontAlgn="auto">
                <a:lnSpc>
                  <a:spcPct val="115000"/>
                </a:lnSpc>
                <a:spcAft>
                  <a:spcPts val="600"/>
                </a:spcAft>
              </a:pPr>
              <a:r>
                <a:rPr lang="en-US">
                  <a:solidFill>
                    <a:schemeClr val="tx1"/>
                  </a:solidFill>
                  <a:latin typeface="微软雅黑" panose="020B0503020204020204" charset="-122"/>
                  <a:ea typeface="微软雅黑" panose="020B0503020204020204" charset="-122"/>
                  <a:cs typeface="微软雅黑" panose="020B0503020204020204" charset="-122"/>
                  <a:sym typeface="+mn-ea"/>
                </a:rPr>
                <a:t>DyLAN</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通过</a:t>
              </a:r>
              <a:r>
                <a:rPr lang="zh-CN" altLang="en-US" b="1">
                  <a:solidFill>
                    <a:schemeClr val="tx1"/>
                  </a:solidFill>
                  <a:latin typeface="微软雅黑" panose="020B0503020204020204" charset="-122"/>
                  <a:ea typeface="微软雅黑" panose="020B0503020204020204" charset="-122"/>
                  <a:cs typeface="微软雅黑" panose="020B0503020204020204" charset="-122"/>
                  <a:sym typeface="+mn-ea"/>
                </a:rPr>
                <a:t>合理的计算成本</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提升了不同任务的</a:t>
              </a:r>
              <a:r>
                <a:rPr lang="zh-CN" altLang="en-US" b="1">
                  <a:solidFill>
                    <a:schemeClr val="tx1"/>
                  </a:solidFill>
                  <a:latin typeface="微软雅黑" panose="020B0503020204020204" charset="-122"/>
                  <a:ea typeface="微软雅黑" panose="020B0503020204020204" charset="-122"/>
                  <a:cs typeface="微软雅黑" panose="020B0503020204020204" charset="-122"/>
                  <a:sym typeface="+mn-ea"/>
                </a:rPr>
                <a:t>整体性能</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15000"/>
                </a:lnSpc>
                <a:spcAft>
                  <a:spcPts val="600"/>
                </a:spcAft>
              </a:pPr>
              <a:r>
                <a:rPr lang="zh-CN" altLang="en-US" sz="1400">
                  <a:solidFill>
                    <a:schemeClr val="tx1"/>
                  </a:solidFill>
                  <a:latin typeface="微软雅黑" panose="020B0503020204020204" charset="-122"/>
                  <a:ea typeface="微软雅黑" panose="020B0503020204020204" charset="-122"/>
                  <a:cs typeface="微软雅黑" panose="020B0503020204020204" charset="-122"/>
                  <a:sym typeface="+mn-ea"/>
                </a:rPr>
                <a:t>（可能由于</a:t>
              </a:r>
              <a:r>
                <a:rPr lang="zh-CN" altLang="en-US" sz="1400" b="1">
                  <a:solidFill>
                    <a:schemeClr val="tx1"/>
                  </a:solidFill>
                  <a:latin typeface="微软雅黑" panose="020B0503020204020204" charset="-122"/>
                  <a:ea typeface="微软雅黑" panose="020B0503020204020204" charset="-122"/>
                  <a:cs typeface="微软雅黑" panose="020B0503020204020204" charset="-122"/>
                  <a:sym typeface="+mn-ea"/>
                </a:rPr>
                <a:t>前馈机制</a:t>
              </a:r>
              <a:r>
                <a:rPr lang="zh-CN" altLang="en-US" sz="1400">
                  <a:solidFill>
                    <a:schemeClr val="tx1"/>
                  </a:solidFill>
                  <a:latin typeface="微软雅黑" panose="020B0503020204020204" charset="-122"/>
                  <a:ea typeface="微软雅黑" panose="020B0503020204020204" charset="-122"/>
                  <a:cs typeface="微软雅黑" panose="020B0503020204020204" charset="-122"/>
                  <a:sym typeface="+mn-ea"/>
                </a:rPr>
                <a:t>和</a:t>
              </a:r>
              <a:r>
                <a:rPr lang="zh-CN" altLang="en-US" sz="1400" b="1">
                  <a:solidFill>
                    <a:schemeClr val="tx1"/>
                  </a:solidFill>
                  <a:latin typeface="微软雅黑" panose="020B0503020204020204" charset="-122"/>
                  <a:ea typeface="微软雅黑" panose="020B0503020204020204" charset="-122"/>
                  <a:cs typeface="微软雅黑" panose="020B0503020204020204" charset="-122"/>
                  <a:sym typeface="+mn-ea"/>
                </a:rPr>
                <a:t>提前停止机制</a:t>
              </a:r>
              <a:r>
                <a:rPr lang="zh-CN" altLang="en-US" sz="1400">
                  <a:solidFill>
                    <a:schemeClr val="tx1"/>
                  </a:solidFill>
                  <a:latin typeface="微软雅黑" panose="020B0503020204020204" charset="-122"/>
                  <a:ea typeface="微软雅黑" panose="020B0503020204020204" charset="-122"/>
                  <a:cs typeface="微软雅黑" panose="020B0503020204020204" charset="-122"/>
                  <a:sym typeface="+mn-ea"/>
                </a:rPr>
                <a:t>，使不同解决方案能被同时生成、快速确认）</a:t>
              </a:r>
              <a:endParaRPr lang="zh-CN" altLang="en-US" sz="140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30" name="文本框 29"/>
            <p:cNvSpPr txBox="1"/>
            <p:nvPr>
              <p:custDataLst>
                <p:tags r:id="rId8"/>
              </p:custDataLst>
            </p:nvPr>
          </p:nvSpPr>
          <p:spPr>
            <a:xfrm>
              <a:off x="10175" y="3046"/>
              <a:ext cx="658" cy="853"/>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2" name="组合 1"/>
          <p:cNvGrpSpPr/>
          <p:nvPr/>
        </p:nvGrpSpPr>
        <p:grpSpPr>
          <a:xfrm>
            <a:off x="7632065" y="3009900"/>
            <a:ext cx="4402455" cy="1383183"/>
            <a:chOff x="10175" y="3046"/>
            <a:chExt cx="6933" cy="2658"/>
          </a:xfrm>
        </p:grpSpPr>
        <p:sp>
          <p:nvSpPr>
            <p:cNvPr id="3" name="文本框 2"/>
            <p:cNvSpPr txBox="1"/>
            <p:nvPr>
              <p:custDataLst>
                <p:tags r:id="rId9"/>
              </p:custDataLst>
            </p:nvPr>
          </p:nvSpPr>
          <p:spPr>
            <a:xfrm>
              <a:off x="10685" y="3157"/>
              <a:ext cx="6423" cy="2547"/>
            </a:xfrm>
            <a:prstGeom prst="rect">
              <a:avLst/>
            </a:prstGeom>
            <a:noFill/>
          </p:spPr>
          <p:txBody>
            <a:bodyPr wrap="square" bIns="71755" rtlCol="0" anchor="t">
              <a:spAutoFit/>
            </a:bodyPr>
            <a:p>
              <a:pPr indent="0" algn="l" fontAlgn="auto">
                <a:lnSpc>
                  <a:spcPct val="115000"/>
                </a:lnSpc>
                <a:spcAft>
                  <a:spcPts val="600"/>
                </a:spcAft>
              </a:pP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DyLAN</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根据任务难度</a:t>
              </a:r>
              <a:r>
                <a:rPr lang="zh-CN" altLang="en-US" b="1">
                  <a:solidFill>
                    <a:schemeClr val="tx1"/>
                  </a:solidFill>
                  <a:latin typeface="微软雅黑" panose="020B0503020204020204" charset="-122"/>
                  <a:ea typeface="微软雅黑" panose="020B0503020204020204" charset="-122"/>
                  <a:cs typeface="微软雅黑" panose="020B0503020204020204" charset="-122"/>
                  <a:sym typeface="+mn-ea"/>
                </a:rPr>
                <a:t>动态调整成本</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API Calls</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15000"/>
                </a:lnSpc>
                <a:spcAft>
                  <a:spcPts val="600"/>
                </a:spcAft>
              </a:pPr>
              <a:r>
                <a:rPr lang="zh-CN" altLang="en-US" sz="1400">
                  <a:sym typeface="+mn-ea"/>
                </a:rPr>
                <a:t>（比如大部分</a:t>
              </a:r>
              <a:r>
                <a:rPr lang="en-US" altLang="zh-CN" sz="1400">
                  <a:sym typeface="+mn-ea"/>
                </a:rPr>
                <a:t>MMLU</a:t>
              </a:r>
              <a:r>
                <a:rPr lang="zh-CN" altLang="en-US" sz="1400">
                  <a:sym typeface="+mn-ea"/>
                </a:rPr>
                <a:t>的数据集难度比</a:t>
              </a:r>
              <a:r>
                <a:rPr lang="en-US" altLang="zh-CN" sz="1400">
                  <a:sym typeface="+mn-ea"/>
                </a:rPr>
                <a:t>MATH</a:t>
              </a:r>
              <a:r>
                <a:rPr lang="zh-CN" altLang="en-US" sz="1400">
                  <a:sym typeface="+mn-ea"/>
                </a:rPr>
                <a:t>数据集更简单，</a:t>
              </a:r>
              <a:r>
                <a:rPr lang="en-US" altLang="zh-CN" sz="1400">
                  <a:sym typeface="+mn-ea"/>
                </a:rPr>
                <a:t>DyLAN</a:t>
              </a:r>
              <a:r>
                <a:rPr lang="zh-CN" altLang="en-US" sz="1400">
                  <a:sym typeface="+mn-ea"/>
                </a:rPr>
                <a:t>的</a:t>
              </a:r>
              <a:r>
                <a:rPr lang="en-US" altLang="zh-CN" sz="1400">
                  <a:sym typeface="+mn-ea"/>
                </a:rPr>
                <a:t>API call</a:t>
              </a:r>
              <a:r>
                <a:rPr lang="zh-CN" altLang="en-US" sz="1400">
                  <a:sym typeface="+mn-ea"/>
                </a:rPr>
                <a:t>少了</a:t>
              </a:r>
              <a:r>
                <a:rPr lang="en-US" altLang="zh-CN" sz="1400">
                  <a:sym typeface="+mn-ea"/>
                </a:rPr>
                <a:t>2.76</a:t>
              </a:r>
              <a:r>
                <a:rPr lang="zh-CN" altLang="en-US" sz="1400">
                  <a:sym typeface="+mn-ea"/>
                </a:rPr>
                <a:t>）</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custDataLst>
                <p:tags r:id="rId10"/>
              </p:custDataLst>
            </p:nvPr>
          </p:nvSpPr>
          <p:spPr>
            <a:xfrm>
              <a:off x="10175" y="3046"/>
              <a:ext cx="632" cy="1041"/>
            </a:xfrm>
            <a:prstGeom prst="rect">
              <a:avLst/>
            </a:prstGeom>
            <a:noFill/>
          </p:spPr>
          <p:txBody>
            <a:bodyPr wrap="squar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6" name="组合 5"/>
          <p:cNvGrpSpPr/>
          <p:nvPr/>
        </p:nvGrpSpPr>
        <p:grpSpPr>
          <a:xfrm>
            <a:off x="7652385" y="4407535"/>
            <a:ext cx="4402455" cy="817004"/>
            <a:chOff x="10175" y="3046"/>
            <a:chExt cx="6933" cy="1570"/>
          </a:xfrm>
        </p:grpSpPr>
        <p:sp>
          <p:nvSpPr>
            <p:cNvPr id="8" name="文本框 7"/>
            <p:cNvSpPr txBox="1"/>
            <p:nvPr>
              <p:custDataLst>
                <p:tags r:id="rId11"/>
              </p:custDataLst>
            </p:nvPr>
          </p:nvSpPr>
          <p:spPr>
            <a:xfrm>
              <a:off x="10685" y="3157"/>
              <a:ext cx="6423" cy="1459"/>
            </a:xfrm>
            <a:prstGeom prst="rect">
              <a:avLst/>
            </a:prstGeom>
            <a:noFill/>
          </p:spPr>
          <p:txBody>
            <a:bodyPr wrap="square" bIns="71755" rtlCol="0" anchor="t">
              <a:spAutoFit/>
            </a:bodyPr>
            <a:p>
              <a:pPr indent="0" algn="l" fontAlgn="auto">
                <a:lnSpc>
                  <a:spcPct val="115000"/>
                </a:lnSpc>
                <a:spcAft>
                  <a:spcPts val="600"/>
                </a:spcAft>
              </a:pP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DyLAN</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在</a:t>
              </a:r>
              <a:r>
                <a:rPr lang="zh-CN" b="1">
                  <a:solidFill>
                    <a:schemeClr val="tx1"/>
                  </a:solidFill>
                  <a:latin typeface="微软雅黑" panose="020B0503020204020204" charset="-122"/>
                  <a:ea typeface="微软雅黑" panose="020B0503020204020204" charset="-122"/>
                  <a:cs typeface="微软雅黑" panose="020B0503020204020204" charset="-122"/>
                  <a:sym typeface="+mn-ea"/>
                </a:rPr>
                <a:t>数学推理的提升更少</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15000"/>
                </a:lnSpc>
                <a:spcAft>
                  <a:spcPts val="600"/>
                </a:spcAft>
              </a:pPr>
              <a:r>
                <a:rPr lang="zh-CN" altLang="en-US" sz="1400">
                  <a:sym typeface="+mn-ea"/>
                </a:rPr>
                <a:t>（可能由于数学数据集的高度知识依赖性）</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custDataLst>
                <p:tags r:id="rId12"/>
              </p:custDataLst>
            </p:nvPr>
          </p:nvSpPr>
          <p:spPr>
            <a:xfrm>
              <a:off x="10175" y="3046"/>
              <a:ext cx="632" cy="1041"/>
            </a:xfrm>
            <a:prstGeom prst="rect">
              <a:avLst/>
            </a:prstGeom>
            <a:noFill/>
          </p:spPr>
          <p:txBody>
            <a:bodyPr wrap="squar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3</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10" name="组合 9"/>
          <p:cNvGrpSpPr/>
          <p:nvPr/>
        </p:nvGrpSpPr>
        <p:grpSpPr>
          <a:xfrm>
            <a:off x="7658735" y="5224780"/>
            <a:ext cx="4402455" cy="541720"/>
            <a:chOff x="10175" y="3046"/>
            <a:chExt cx="6933" cy="1041"/>
          </a:xfrm>
        </p:grpSpPr>
        <p:sp>
          <p:nvSpPr>
            <p:cNvPr id="19" name="文本框 18"/>
            <p:cNvSpPr txBox="1"/>
            <p:nvPr>
              <p:custDataLst>
                <p:tags r:id="rId13"/>
              </p:custDataLst>
            </p:nvPr>
          </p:nvSpPr>
          <p:spPr>
            <a:xfrm>
              <a:off x="10685" y="3157"/>
              <a:ext cx="6423" cy="836"/>
            </a:xfrm>
            <a:prstGeom prst="rect">
              <a:avLst/>
            </a:prstGeom>
            <a:noFill/>
          </p:spPr>
          <p:txBody>
            <a:bodyPr wrap="square" bIns="71755" rtlCol="0" anchor="t">
              <a:spAutoFit/>
            </a:bodyPr>
            <a:p>
              <a:pPr indent="0" algn="l" fontAlgn="auto">
                <a:lnSpc>
                  <a:spcPct val="115000"/>
                </a:lnSpc>
                <a:spcAft>
                  <a:spcPts val="600"/>
                </a:spcAft>
              </a:pP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DyLAN</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从</a:t>
              </a:r>
              <a:r>
                <a:rPr lang="zh-CN" b="1">
                  <a:solidFill>
                    <a:schemeClr val="tx1"/>
                  </a:solidFill>
                  <a:latin typeface="微软雅黑" panose="020B0503020204020204" charset="-122"/>
                  <a:ea typeface="微软雅黑" panose="020B0503020204020204" charset="-122"/>
                  <a:cs typeface="微软雅黑" panose="020B0503020204020204" charset="-122"/>
                  <a:sym typeface="+mn-ea"/>
                </a:rPr>
                <a:t>团队优化中获益</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20" name="文本框 19"/>
            <p:cNvSpPr txBox="1"/>
            <p:nvPr>
              <p:custDataLst>
                <p:tags r:id="rId14"/>
              </p:custDataLst>
            </p:nvPr>
          </p:nvSpPr>
          <p:spPr>
            <a:xfrm>
              <a:off x="10175" y="3046"/>
              <a:ext cx="632" cy="1041"/>
            </a:xfrm>
            <a:prstGeom prst="rect">
              <a:avLst/>
            </a:prstGeom>
            <a:noFill/>
          </p:spPr>
          <p:txBody>
            <a:bodyPr wrap="squar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4</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pic>
        <p:nvPicPr>
          <p:cNvPr id="23" name="图片 22"/>
          <p:cNvPicPr>
            <a:picLocks noChangeAspect="1"/>
          </p:cNvPicPr>
          <p:nvPr/>
        </p:nvPicPr>
        <p:blipFill>
          <a:blip r:embed="rId15"/>
          <a:stretch>
            <a:fillRect/>
          </a:stretch>
        </p:blipFill>
        <p:spPr>
          <a:xfrm>
            <a:off x="1369695" y="3596640"/>
            <a:ext cx="5498465" cy="2880995"/>
          </a:xfrm>
          <a:prstGeom prst="rect">
            <a:avLst/>
          </a:prstGeom>
        </p:spPr>
      </p:pic>
      <p:pic>
        <p:nvPicPr>
          <p:cNvPr id="24" name="图片 23" descr="屏幕截图 2024-09-20 220441"/>
          <p:cNvPicPr>
            <a:picLocks noChangeAspect="1"/>
          </p:cNvPicPr>
          <p:nvPr/>
        </p:nvPicPr>
        <p:blipFill>
          <a:blip r:embed="rId16"/>
          <a:stretch>
            <a:fillRect/>
          </a:stretch>
        </p:blipFill>
        <p:spPr>
          <a:xfrm>
            <a:off x="1701800" y="1669415"/>
            <a:ext cx="4610100" cy="1840865"/>
          </a:xfrm>
          <a:prstGeom prst="rect">
            <a:avLst/>
          </a:prstGeom>
        </p:spPr>
      </p:pic>
      <p:sp>
        <p:nvSpPr>
          <p:cNvPr id="25" name="文本框 24"/>
          <p:cNvSpPr txBox="1"/>
          <p:nvPr>
            <p:custDataLst>
              <p:tags r:id="rId17"/>
            </p:custDataLst>
          </p:nvPr>
        </p:nvSpPr>
        <p:spPr>
          <a:xfrm>
            <a:off x="247650" y="2473325"/>
            <a:ext cx="1339215" cy="271145"/>
          </a:xfrm>
          <a:prstGeom prst="rect">
            <a:avLst/>
          </a:prstGeom>
          <a:noFill/>
        </p:spPr>
        <p:txBody>
          <a:bodyPr wrap="square" bIns="71755" rtlCol="0" anchor="t">
            <a:spAutoFit/>
          </a:bodyPr>
          <a:p>
            <a:pPr indent="0" algn="l" fontAlgn="auto">
              <a:lnSpc>
                <a:spcPct val="100000"/>
              </a:lnSpc>
              <a:spcAft>
                <a:spcPts val="0"/>
              </a:spcAft>
              <a:buClrTx/>
              <a:buSzTx/>
              <a:buFontTx/>
            </a:pPr>
            <a:r>
              <a:rPr lang="en-US" altLang="zh-CN" sz="1000" b="1">
                <a:solidFill>
                  <a:schemeClr val="bg1">
                    <a:lumMod val="50000"/>
                  </a:schemeClr>
                </a:solidFill>
                <a:latin typeface="微软雅黑" panose="020B0503020204020204" charset="-122"/>
                <a:ea typeface="微软雅黑" panose="020B0503020204020204" charset="-122"/>
                <a:cs typeface="+mn-ea"/>
              </a:rPr>
              <a:t>Code Generation</a:t>
            </a:r>
            <a:endParaRPr lang="en-US" altLang="zh-CN" sz="1000" b="1">
              <a:solidFill>
                <a:schemeClr val="bg1">
                  <a:lumMod val="50000"/>
                </a:schemeClr>
              </a:solidFill>
              <a:latin typeface="微软雅黑" panose="020B0503020204020204" charset="-122"/>
              <a:ea typeface="微软雅黑" panose="020B0503020204020204" charset="-122"/>
              <a:cs typeface="+mn-ea"/>
            </a:endParaRPr>
          </a:p>
        </p:txBody>
      </p:sp>
      <p:sp>
        <p:nvSpPr>
          <p:cNvPr id="31" name="文本框 30"/>
          <p:cNvSpPr txBox="1"/>
          <p:nvPr>
            <p:custDataLst>
              <p:tags r:id="rId18"/>
            </p:custDataLst>
          </p:nvPr>
        </p:nvSpPr>
        <p:spPr>
          <a:xfrm>
            <a:off x="247650" y="2663825"/>
            <a:ext cx="1339215" cy="271145"/>
          </a:xfrm>
          <a:prstGeom prst="rect">
            <a:avLst/>
          </a:prstGeom>
          <a:noFill/>
        </p:spPr>
        <p:txBody>
          <a:bodyPr wrap="square" bIns="71755" rtlCol="0" anchor="t">
            <a:spAutoFit/>
          </a:bodyPr>
          <a:p>
            <a:pPr indent="0" algn="l" fontAlgn="auto">
              <a:lnSpc>
                <a:spcPct val="100000"/>
              </a:lnSpc>
              <a:spcAft>
                <a:spcPts val="0"/>
              </a:spcAft>
              <a:buClrTx/>
              <a:buSzTx/>
              <a:buFontTx/>
            </a:pPr>
            <a:r>
              <a:rPr lang="en-US" altLang="zh-CN" sz="1000" b="1">
                <a:solidFill>
                  <a:schemeClr val="bg1">
                    <a:lumMod val="50000"/>
                  </a:schemeClr>
                </a:solidFill>
                <a:latin typeface="微软雅黑" panose="020B0503020204020204" charset="-122"/>
                <a:ea typeface="微软雅黑" panose="020B0503020204020204" charset="-122"/>
                <a:cs typeface="+mn-ea"/>
              </a:rPr>
              <a:t>Decision Making</a:t>
            </a:r>
            <a:endParaRPr lang="en-US" altLang="zh-CN" sz="1000" b="1">
              <a:solidFill>
                <a:schemeClr val="bg1">
                  <a:lumMod val="50000"/>
                </a:schemeClr>
              </a:solidFill>
              <a:latin typeface="微软雅黑" panose="020B0503020204020204" charset="-122"/>
              <a:ea typeface="微软雅黑" panose="020B0503020204020204" charset="-122"/>
              <a:cs typeface="+mn-ea"/>
            </a:endParaRPr>
          </a:p>
        </p:txBody>
      </p:sp>
      <p:sp>
        <p:nvSpPr>
          <p:cNvPr id="32" name="文本框 31"/>
          <p:cNvSpPr txBox="1"/>
          <p:nvPr>
            <p:custDataLst>
              <p:tags r:id="rId19"/>
            </p:custDataLst>
          </p:nvPr>
        </p:nvSpPr>
        <p:spPr>
          <a:xfrm>
            <a:off x="247650" y="2840355"/>
            <a:ext cx="1579880" cy="271145"/>
          </a:xfrm>
          <a:prstGeom prst="rect">
            <a:avLst/>
          </a:prstGeom>
          <a:noFill/>
        </p:spPr>
        <p:txBody>
          <a:bodyPr wrap="square" bIns="71755" rtlCol="0" anchor="t">
            <a:spAutoFit/>
          </a:bodyPr>
          <a:p>
            <a:pPr indent="0" algn="l" fontAlgn="auto">
              <a:lnSpc>
                <a:spcPct val="100000"/>
              </a:lnSpc>
              <a:spcAft>
                <a:spcPts val="0"/>
              </a:spcAft>
              <a:buClrTx/>
              <a:buSzTx/>
              <a:buFontTx/>
            </a:pPr>
            <a:r>
              <a:rPr lang="en-US" altLang="zh-CN" sz="1000" b="1">
                <a:solidFill>
                  <a:schemeClr val="bg1">
                    <a:lumMod val="50000"/>
                  </a:schemeClr>
                </a:solidFill>
                <a:latin typeface="微软雅黑" panose="020B0503020204020204" charset="-122"/>
                <a:ea typeface="微软雅黑" panose="020B0503020204020204" charset="-122"/>
                <a:cs typeface="+mn-ea"/>
              </a:rPr>
              <a:t>General Reasoning</a:t>
            </a:r>
            <a:endParaRPr lang="en-US" altLang="zh-CN" sz="1000" b="1">
              <a:solidFill>
                <a:schemeClr val="bg1">
                  <a:lumMod val="50000"/>
                </a:schemeClr>
              </a:solidFill>
              <a:latin typeface="微软雅黑" panose="020B0503020204020204" charset="-122"/>
              <a:ea typeface="微软雅黑" panose="020B0503020204020204" charset="-122"/>
              <a:cs typeface="+mn-ea"/>
            </a:endParaRPr>
          </a:p>
        </p:txBody>
      </p:sp>
      <p:sp>
        <p:nvSpPr>
          <p:cNvPr id="33" name="文本框 32"/>
          <p:cNvSpPr txBox="1"/>
          <p:nvPr>
            <p:custDataLst>
              <p:tags r:id="rId20"/>
            </p:custDataLst>
          </p:nvPr>
        </p:nvSpPr>
        <p:spPr>
          <a:xfrm>
            <a:off x="247650" y="3024505"/>
            <a:ext cx="1579880" cy="271145"/>
          </a:xfrm>
          <a:prstGeom prst="rect">
            <a:avLst/>
          </a:prstGeom>
          <a:noFill/>
        </p:spPr>
        <p:txBody>
          <a:bodyPr wrap="square" bIns="71755" rtlCol="0" anchor="t">
            <a:spAutoFit/>
          </a:bodyPr>
          <a:p>
            <a:pPr indent="0" algn="l" fontAlgn="auto">
              <a:lnSpc>
                <a:spcPct val="100000"/>
              </a:lnSpc>
              <a:spcAft>
                <a:spcPts val="0"/>
              </a:spcAft>
              <a:buClrTx/>
              <a:buSzTx/>
              <a:buFontTx/>
            </a:pPr>
            <a:r>
              <a:rPr lang="en-US" altLang="zh-CN" sz="1000" b="1">
                <a:solidFill>
                  <a:schemeClr val="bg1">
                    <a:lumMod val="50000"/>
                  </a:schemeClr>
                </a:solidFill>
                <a:latin typeface="微软雅黑" panose="020B0503020204020204" charset="-122"/>
                <a:ea typeface="微软雅黑" panose="020B0503020204020204" charset="-122"/>
                <a:cs typeface="+mn-ea"/>
              </a:rPr>
              <a:t>Arithmetic Reasoning</a:t>
            </a:r>
            <a:endParaRPr lang="en-US" altLang="zh-CN" sz="1000" b="1">
              <a:solidFill>
                <a:schemeClr val="bg1">
                  <a:lumMod val="50000"/>
                </a:schemeClr>
              </a:solidFill>
              <a:latin typeface="微软雅黑" panose="020B0503020204020204" charset="-122"/>
              <a:ea typeface="微软雅黑" panose="020B0503020204020204" charset="-122"/>
              <a:cs typeface="+mn-ea"/>
            </a:endParaRPr>
          </a:p>
        </p:txBody>
      </p:sp>
      <p:sp>
        <p:nvSpPr>
          <p:cNvPr id="43" name="!!圆角矩形 54"/>
          <p:cNvSpPr/>
          <p:nvPr>
            <p:custDataLst>
              <p:tags r:id="rId21"/>
            </p:custDataLst>
          </p:nvPr>
        </p:nvSpPr>
        <p:spPr>
          <a:xfrm>
            <a:off x="1369695" y="3991610"/>
            <a:ext cx="5658485" cy="580390"/>
          </a:xfrm>
          <a:prstGeom prst="roundRect">
            <a:avLst>
              <a:gd name="adj" fmla="val 3976"/>
            </a:avLst>
          </a:prstGeom>
          <a:noFill/>
          <a:ln w="190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34" name="!!圆角矩形 54"/>
          <p:cNvSpPr/>
          <p:nvPr>
            <p:custDataLst>
              <p:tags r:id="rId22"/>
            </p:custDataLst>
          </p:nvPr>
        </p:nvSpPr>
        <p:spPr>
          <a:xfrm>
            <a:off x="3808095" y="1882775"/>
            <a:ext cx="2503170" cy="1146810"/>
          </a:xfrm>
          <a:prstGeom prst="roundRect">
            <a:avLst>
              <a:gd name="adj" fmla="val 3976"/>
            </a:avLst>
          </a:prstGeom>
          <a:noFill/>
          <a:ln w="190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nvGrpSpPr>
          <p:cNvPr id="36" name="组合 35"/>
          <p:cNvGrpSpPr/>
          <p:nvPr/>
        </p:nvGrpSpPr>
        <p:grpSpPr>
          <a:xfrm>
            <a:off x="7641590" y="5747385"/>
            <a:ext cx="4402455" cy="810759"/>
            <a:chOff x="10175" y="3046"/>
            <a:chExt cx="6933" cy="1558"/>
          </a:xfrm>
        </p:grpSpPr>
        <p:sp>
          <p:nvSpPr>
            <p:cNvPr id="37" name="文本框 36"/>
            <p:cNvSpPr txBox="1"/>
            <p:nvPr>
              <p:custDataLst>
                <p:tags r:id="rId23"/>
              </p:custDataLst>
            </p:nvPr>
          </p:nvSpPr>
          <p:spPr>
            <a:xfrm>
              <a:off x="10685" y="3157"/>
              <a:ext cx="6423" cy="1447"/>
            </a:xfrm>
            <a:prstGeom prst="rect">
              <a:avLst/>
            </a:prstGeom>
            <a:noFill/>
          </p:spPr>
          <p:txBody>
            <a:bodyPr wrap="square" bIns="71755" rtlCol="0" anchor="t">
              <a:spAutoFit/>
            </a:bodyPr>
            <a:p>
              <a:pPr indent="0" algn="l" fontAlgn="auto">
                <a:lnSpc>
                  <a:spcPct val="115000"/>
                </a:lnSpc>
                <a:spcAft>
                  <a:spcPts val="600"/>
                </a:spcAft>
              </a:pPr>
              <a:r>
                <a:rPr lang="zh-CN" b="1">
                  <a:solidFill>
                    <a:schemeClr val="tx1"/>
                  </a:solidFill>
                  <a:latin typeface="微软雅黑" panose="020B0503020204020204" charset="-122"/>
                  <a:ea typeface="微软雅黑" panose="020B0503020204020204" charset="-122"/>
                  <a:cs typeface="微软雅黑" panose="020B0503020204020204" charset="-122"/>
                  <a:sym typeface="+mn-ea"/>
                </a:rPr>
                <a:t>代理重要性评分</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可以有效捕获并显示代理在不同任务的真实贡献</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38" name="文本框 37"/>
            <p:cNvSpPr txBox="1"/>
            <p:nvPr>
              <p:custDataLst>
                <p:tags r:id="rId24"/>
              </p:custDataLst>
            </p:nvPr>
          </p:nvSpPr>
          <p:spPr>
            <a:xfrm>
              <a:off x="10175" y="3046"/>
              <a:ext cx="632" cy="1041"/>
            </a:xfrm>
            <a:prstGeom prst="rect">
              <a:avLst/>
            </a:prstGeom>
            <a:noFill/>
          </p:spPr>
          <p:txBody>
            <a:bodyPr wrap="squar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5</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39" name="组合 38"/>
          <p:cNvGrpSpPr/>
          <p:nvPr/>
        </p:nvGrpSpPr>
        <p:grpSpPr>
          <a:xfrm>
            <a:off x="1804035" y="306705"/>
            <a:ext cx="9727565" cy="580390"/>
            <a:chOff x="2177" y="488"/>
            <a:chExt cx="15319" cy="914"/>
          </a:xfrm>
        </p:grpSpPr>
        <p:sp>
          <p:nvSpPr>
            <p:cNvPr id="40" name="矩形 39"/>
            <p:cNvSpPr/>
            <p:nvPr>
              <p:custDataLst>
                <p:tags r:id="rId25"/>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41" name="文本框 40"/>
            <p:cNvSpPr txBox="1"/>
            <p:nvPr>
              <p:custDataLst>
                <p:tags r:id="rId26"/>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35" y="0"/>
            <a:ext cx="3517200"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1551305" y="1284605"/>
            <a:ext cx="9866630" cy="4703445"/>
          </a:xfrm>
          <a:prstGeom prst="roundRect">
            <a:avLst>
              <a:gd name="adj" fmla="val 4273"/>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p:cNvGrpSpPr/>
          <p:nvPr/>
        </p:nvGrpSpPr>
        <p:grpSpPr>
          <a:xfrm>
            <a:off x="2435225" y="2599055"/>
            <a:ext cx="3660140" cy="1659890"/>
            <a:chOff x="3835" y="3808"/>
            <a:chExt cx="5764" cy="2614"/>
          </a:xfrm>
        </p:grpSpPr>
        <p:sp>
          <p:nvSpPr>
            <p:cNvPr id="6" name="文本框 5"/>
            <p:cNvSpPr txBox="1"/>
            <p:nvPr/>
          </p:nvSpPr>
          <p:spPr>
            <a:xfrm>
              <a:off x="3835" y="4824"/>
              <a:ext cx="5432" cy="1598"/>
            </a:xfrm>
            <a:prstGeom prst="rect">
              <a:avLst/>
            </a:prstGeom>
            <a:noFill/>
          </p:spPr>
          <p:txBody>
            <a:bodyPr wrap="square" rtlCol="0">
              <a:spAutoFit/>
            </a:bodyPr>
            <a:p>
              <a:r>
                <a:rPr lang="zh-CN" altLang="en-US" sz="6000" b="1" dirty="0">
                  <a:solidFill>
                    <a:srgbClr val="2F5597"/>
                  </a:solidFill>
                  <a:latin typeface="微软雅黑" panose="020B0503020204020204" charset="-122"/>
                  <a:ea typeface="微软雅黑" panose="020B0503020204020204" charset="-122"/>
                  <a:sym typeface="+mn-ea"/>
                </a:rPr>
                <a:t>总结</a:t>
              </a:r>
              <a:endParaRPr lang="zh-CN" altLang="en-US" sz="6000" b="1" dirty="0">
                <a:solidFill>
                  <a:srgbClr val="2F5597"/>
                </a:solidFill>
                <a:latin typeface="微软雅黑" panose="020B0503020204020204" charset="-122"/>
                <a:ea typeface="微软雅黑" panose="020B0503020204020204" charset="-122"/>
              </a:endParaRPr>
            </a:p>
          </p:txBody>
        </p:sp>
        <p:sp>
          <p:nvSpPr>
            <p:cNvPr id="7" name="文本框 6"/>
            <p:cNvSpPr txBox="1"/>
            <p:nvPr/>
          </p:nvSpPr>
          <p:spPr>
            <a:xfrm>
              <a:off x="3835" y="3808"/>
              <a:ext cx="5764" cy="1016"/>
            </a:xfrm>
            <a:prstGeom prst="rect">
              <a:avLst/>
            </a:prstGeom>
            <a:noFill/>
          </p:spPr>
          <p:txBody>
            <a:bodyPr wrap="square" rtlCol="0" anchor="t">
              <a:spAutoFit/>
            </a:bodyPr>
            <a:p>
              <a:r>
                <a:rPr lang="en-US" altLang="zh-CN" sz="3600" b="1" dirty="0">
                  <a:solidFill>
                    <a:srgbClr val="2F5597"/>
                  </a:solidFill>
                  <a:latin typeface="Arial Black" panose="020B0A04020102020204" charset="0"/>
                  <a:ea typeface="微软雅黑" panose="020B0503020204020204" charset="-122"/>
                  <a:cs typeface="Arial Black" panose="020B0A04020102020204" charset="0"/>
                  <a:sym typeface="+mn-ea"/>
                </a:rPr>
                <a:t>Conclusion</a:t>
              </a:r>
              <a:endParaRPr lang="en-US" altLang="zh-CN" sz="3600" b="1" dirty="0">
                <a:solidFill>
                  <a:srgbClr val="2F5597"/>
                </a:solidFill>
                <a:latin typeface="Arial Black" panose="020B0A04020102020204" charset="0"/>
                <a:ea typeface="微软雅黑" panose="020B0503020204020204" charset="-122"/>
                <a:cs typeface="Arial Black" panose="020B0A04020102020204" charset="0"/>
                <a:sym typeface="+mn-ea"/>
              </a:endParaRPr>
            </a:p>
          </p:txBody>
        </p:sp>
      </p:grpSp>
      <p:grpSp>
        <p:nvGrpSpPr>
          <p:cNvPr id="11" name="组合 10"/>
          <p:cNvGrpSpPr/>
          <p:nvPr/>
        </p:nvGrpSpPr>
        <p:grpSpPr>
          <a:xfrm>
            <a:off x="1804035" y="306705"/>
            <a:ext cx="9727565" cy="580390"/>
            <a:chOff x="2177" y="488"/>
            <a:chExt cx="15319" cy="914"/>
          </a:xfrm>
        </p:grpSpPr>
        <p:sp>
          <p:nvSpPr>
            <p:cNvPr id="12" name="矩形 11"/>
            <p:cNvSpPr/>
            <p:nvPr>
              <p:custDataLst>
                <p:tags r:id="rId1"/>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14" name="文本框 13"/>
            <p:cNvSpPr txBox="1"/>
            <p:nvPr>
              <p:custDataLst>
                <p:tags r:id="rId2"/>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500">
        <p:wipe dir="r"/>
      </p:transition>
    </mc:Choice>
    <mc:Fallback>
      <p:transition>
        <p:wipe dir="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76275" y="1246505"/>
            <a:ext cx="7215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zh-CN" altLang="en-US" sz="2000" b="1">
                <a:solidFill>
                  <a:srgbClr val="2F5597"/>
                </a:solidFill>
                <a:latin typeface="微软雅黑" panose="020B0503020204020204" charset="-122"/>
                <a:ea typeface="微软雅黑" panose="020B0503020204020204" charset="-122"/>
                <a:cs typeface="+mn-ea"/>
              </a:rPr>
              <a:t>大语言模型驱动的动态代理网络</a:t>
            </a:r>
            <a:r>
              <a:rPr lang="en-US" altLang="zh-CN" sz="2000" b="1">
                <a:solidFill>
                  <a:srgbClr val="2F5597"/>
                </a:solidFill>
                <a:latin typeface="微软雅黑" panose="020B0503020204020204" charset="-122"/>
                <a:ea typeface="微软雅黑" panose="020B0503020204020204" charset="-122"/>
                <a:cs typeface="+mn-ea"/>
              </a:rPr>
              <a:t> (DyLAN)</a:t>
            </a:r>
            <a:endParaRPr lang="en-US" altLang="zh-CN" sz="2000" b="1">
              <a:solidFill>
                <a:srgbClr val="2F5597"/>
              </a:solidFill>
              <a:latin typeface="微软雅黑" panose="020B0503020204020204" charset="-122"/>
              <a:ea typeface="微软雅黑" panose="020B0503020204020204" charset="-122"/>
              <a:cs typeface="+mn-ea"/>
            </a:endParaRPr>
          </a:p>
        </p:txBody>
      </p:sp>
      <p:sp>
        <p:nvSpPr>
          <p:cNvPr id="18" name="文本框 17"/>
          <p:cNvSpPr txBox="1"/>
          <p:nvPr>
            <p:custDataLst>
              <p:tags r:id="rId2"/>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方法</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4" name="组合 3"/>
          <p:cNvGrpSpPr/>
          <p:nvPr/>
        </p:nvGrpSpPr>
        <p:grpSpPr>
          <a:xfrm rot="0">
            <a:off x="676275" y="330200"/>
            <a:ext cx="10761345" cy="701040"/>
            <a:chOff x="1065" y="520"/>
            <a:chExt cx="16947" cy="1104"/>
          </a:xfrm>
        </p:grpSpPr>
        <p:cxnSp>
          <p:nvCxnSpPr>
            <p:cNvPr id="5" name="直接连接符 4"/>
            <p:cNvCxnSpPr/>
            <p:nvPr>
              <p:custDataLst>
                <p:tags r:id="rId3"/>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6" name="图形 40" descr="教室"/>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21" name="组合 20"/>
          <p:cNvGrpSpPr/>
          <p:nvPr>
            <p:custDataLst>
              <p:tags r:id="rId6"/>
            </p:custDataLst>
          </p:nvPr>
        </p:nvGrpSpPr>
        <p:grpSpPr>
          <a:xfrm>
            <a:off x="677545" y="3467735"/>
            <a:ext cx="3025775" cy="541655"/>
            <a:chOff x="1067" y="3627"/>
            <a:chExt cx="4765" cy="853"/>
          </a:xfrm>
        </p:grpSpPr>
        <p:sp>
          <p:nvSpPr>
            <p:cNvPr id="23" name="文本框 22"/>
            <p:cNvSpPr txBox="1"/>
            <p:nvPr>
              <p:custDataLst>
                <p:tags r:id="rId7"/>
              </p:custDataLst>
            </p:nvPr>
          </p:nvSpPr>
          <p:spPr>
            <a:xfrm>
              <a:off x="1577" y="3738"/>
              <a:ext cx="4255" cy="685"/>
            </a:xfrm>
            <a:prstGeom prst="rect">
              <a:avLst/>
            </a:prstGeom>
            <a:noFill/>
          </p:spPr>
          <p:txBody>
            <a:bodyPr wrap="none" bIns="71755" rtlCol="0" anchor="t">
              <a:spAutoFit/>
            </a:bodyPr>
            <a:p>
              <a:pPr indent="0" algn="l" fontAlgn="auto">
                <a:lnSpc>
                  <a:spcPct val="115000"/>
                </a:lnSpc>
                <a:spcAft>
                  <a:spcPts val="600"/>
                </a:spcAft>
              </a:pP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解决任务</a:t>
              </a: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(Task Solving)</a:t>
              </a:r>
              <a:endPar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4" name="文本框 23"/>
            <p:cNvSpPr txBox="1"/>
            <p:nvPr>
              <p:custDataLst>
                <p:tags r:id="rId8"/>
              </p:custDataLst>
            </p:nvPr>
          </p:nvSpPr>
          <p:spPr>
            <a:xfrm>
              <a:off x="1067" y="3627"/>
              <a:ext cx="707" cy="853"/>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11" name="组合 10"/>
          <p:cNvGrpSpPr/>
          <p:nvPr/>
        </p:nvGrpSpPr>
        <p:grpSpPr>
          <a:xfrm>
            <a:off x="1804035" y="306705"/>
            <a:ext cx="9727565" cy="580390"/>
            <a:chOff x="2177" y="488"/>
            <a:chExt cx="15319" cy="914"/>
          </a:xfrm>
        </p:grpSpPr>
        <p:sp>
          <p:nvSpPr>
            <p:cNvPr id="12" name="矩形 11"/>
            <p:cNvSpPr/>
            <p:nvPr>
              <p:custDataLst>
                <p:tags r:id="rId9"/>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14" name="文本框 13"/>
            <p:cNvSpPr txBox="1"/>
            <p:nvPr>
              <p:custDataLst>
                <p:tags r:id="rId10"/>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sp>
        <p:nvSpPr>
          <p:cNvPr id="15" name="文本框 14"/>
          <p:cNvSpPr txBox="1"/>
          <p:nvPr>
            <p:custDataLst>
              <p:tags r:id="rId11"/>
            </p:custDataLst>
          </p:nvPr>
        </p:nvSpPr>
        <p:spPr>
          <a:xfrm>
            <a:off x="1001395" y="1784350"/>
            <a:ext cx="6311900" cy="434975"/>
          </a:xfrm>
          <a:prstGeom prst="rect">
            <a:avLst/>
          </a:prstGeom>
          <a:noFill/>
        </p:spPr>
        <p:txBody>
          <a:bodyPr wrap="none" bIns="71755" rtlCol="0" anchor="t">
            <a:spAutoFit/>
          </a:bodyPr>
          <a:p>
            <a:pPr indent="0" algn="l" fontAlgn="auto">
              <a:lnSpc>
                <a:spcPct val="115000"/>
              </a:lnSpc>
              <a:spcAft>
                <a:spcPts val="600"/>
              </a:spcAft>
            </a:pP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团队优化（</a:t>
            </a: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Team optimization</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a:t>
            </a: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 Agent Selection </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算法</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16" name="文本框 15"/>
          <p:cNvSpPr txBox="1"/>
          <p:nvPr>
            <p:custDataLst>
              <p:tags r:id="rId12"/>
            </p:custDataLst>
          </p:nvPr>
        </p:nvSpPr>
        <p:spPr>
          <a:xfrm>
            <a:off x="677545" y="1713865"/>
            <a:ext cx="417830" cy="541655"/>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custDataLst>
              <p:tags r:id="rId13"/>
            </p:custDataLst>
          </p:nvPr>
        </p:nvSpPr>
        <p:spPr>
          <a:xfrm>
            <a:off x="1181100" y="3950970"/>
            <a:ext cx="1262380"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Inference</a:t>
            </a:r>
            <a:endPar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custDataLst>
              <p:tags r:id="rId14"/>
            </p:custDataLst>
          </p:nvPr>
        </p:nvSpPr>
        <p:spPr>
          <a:xfrm>
            <a:off x="759460" y="3922395"/>
            <a:ext cx="455930" cy="471170"/>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2.1</a:t>
            </a:r>
            <a:endParaRPr lang="en-US" altLang="zh-CN" sz="2000" b="1" i="1">
              <a:solidFill>
                <a:srgbClr val="2F5597"/>
              </a:solidFill>
              <a:latin typeface="Impact" panose="020B0806030902050204" charset="0"/>
              <a:ea typeface="微软雅黑" panose="020B0503020204020204" charset="-122"/>
              <a:cs typeface="Impact" panose="020B0806030902050204" charset="0"/>
              <a:sym typeface="+mn-ea"/>
            </a:endParaRPr>
          </a:p>
        </p:txBody>
      </p:sp>
      <p:sp>
        <p:nvSpPr>
          <p:cNvPr id="8" name="文本框 7"/>
          <p:cNvSpPr txBox="1"/>
          <p:nvPr>
            <p:custDataLst>
              <p:tags r:id="rId15"/>
            </p:custDataLst>
          </p:nvPr>
        </p:nvSpPr>
        <p:spPr>
          <a:xfrm>
            <a:off x="1160145" y="4334510"/>
            <a:ext cx="3072130"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Agent Team Reformation</a:t>
            </a:r>
            <a:endPar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custDataLst>
              <p:tags r:id="rId16"/>
            </p:custDataLst>
          </p:nvPr>
        </p:nvSpPr>
        <p:spPr>
          <a:xfrm>
            <a:off x="738505" y="4305935"/>
            <a:ext cx="487045" cy="471170"/>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2.2</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custDataLst>
              <p:tags r:id="rId17"/>
            </p:custDataLst>
          </p:nvPr>
        </p:nvSpPr>
        <p:spPr>
          <a:xfrm>
            <a:off x="1223010" y="2219325"/>
            <a:ext cx="2520315"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Propagation</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（传播）</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19" name="文本框 18"/>
          <p:cNvSpPr txBox="1"/>
          <p:nvPr>
            <p:custDataLst>
              <p:tags r:id="rId18"/>
            </p:custDataLst>
          </p:nvPr>
        </p:nvSpPr>
        <p:spPr>
          <a:xfrm>
            <a:off x="808355" y="2148840"/>
            <a:ext cx="514985" cy="541655"/>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1.1</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0" name="文本框 19"/>
          <p:cNvSpPr txBox="1"/>
          <p:nvPr>
            <p:custDataLst>
              <p:tags r:id="rId19"/>
            </p:custDataLst>
          </p:nvPr>
        </p:nvSpPr>
        <p:spPr>
          <a:xfrm>
            <a:off x="1204595" y="2620645"/>
            <a:ext cx="2546985"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Aggregation</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（聚合）</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2" name="文本框 21"/>
          <p:cNvSpPr txBox="1"/>
          <p:nvPr>
            <p:custDataLst>
              <p:tags r:id="rId20"/>
            </p:custDataLst>
          </p:nvPr>
        </p:nvSpPr>
        <p:spPr>
          <a:xfrm>
            <a:off x="789940" y="2613025"/>
            <a:ext cx="455930" cy="471170"/>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1.2</a:t>
            </a:r>
            <a:endParaRPr lang="en-US" altLang="zh-CN" sz="2000" b="1" i="1">
              <a:solidFill>
                <a:srgbClr val="2F5597"/>
              </a:solidFill>
              <a:latin typeface="Impact" panose="020B0806030902050204" charset="0"/>
              <a:ea typeface="微软雅黑" panose="020B0503020204020204" charset="-122"/>
              <a:cs typeface="Impact" panose="020B0806030902050204" charset="0"/>
              <a:sym typeface="+mn-ea"/>
            </a:endParaRPr>
          </a:p>
        </p:txBody>
      </p:sp>
      <p:sp>
        <p:nvSpPr>
          <p:cNvPr id="26" name="文本框 25"/>
          <p:cNvSpPr txBox="1"/>
          <p:nvPr>
            <p:custDataLst>
              <p:tags r:id="rId21"/>
            </p:custDataLst>
          </p:nvPr>
        </p:nvSpPr>
        <p:spPr>
          <a:xfrm>
            <a:off x="1203960" y="3013710"/>
            <a:ext cx="2148840" cy="434975"/>
          </a:xfrm>
          <a:prstGeom prst="rect">
            <a:avLst/>
          </a:prstGeom>
          <a:noFill/>
        </p:spPr>
        <p:txBody>
          <a:bodyPr wrap="non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Selection</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（选择）</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7" name="文本框 26"/>
          <p:cNvSpPr txBox="1"/>
          <p:nvPr>
            <p:custDataLst>
              <p:tags r:id="rId22"/>
            </p:custDataLst>
          </p:nvPr>
        </p:nvSpPr>
        <p:spPr>
          <a:xfrm>
            <a:off x="789305" y="3006090"/>
            <a:ext cx="462915" cy="471170"/>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1.3</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4305300" y="2668270"/>
            <a:ext cx="6737985" cy="382905"/>
          </a:xfrm>
          <a:prstGeom prst="rect">
            <a:avLst/>
          </a:prstGeom>
          <a:noFill/>
        </p:spPr>
        <p:txBody>
          <a:bodyPr wrap="square" bIns="71755" rtlCol="0" anchor="t">
            <a:spAutoFit/>
          </a:bodyPr>
          <a:p>
            <a:pPr indent="0" algn="l" fontAlgn="auto">
              <a:lnSpc>
                <a:spcPct val="115000"/>
              </a:lnSpc>
              <a:spcAft>
                <a:spcPts val="600"/>
              </a:spcAft>
              <a:buFont typeface="Arial" panose="020B0604020202020204" pitchFamily="34" charset="0"/>
              <a:buNone/>
            </a:pPr>
            <a:r>
              <a:rPr lang="zh-CN" altLang="en-US" sz="1500">
                <a:sym typeface="+mn-ea"/>
              </a:rPr>
              <a:t>每个节点通过聚合从后续节点接收到的评分来量化自身的贡献</a:t>
            </a:r>
            <a:endParaRPr lang="en-US" altLang="zh-CN" sz="1500">
              <a:latin typeface="微软雅黑" panose="020B0503020204020204" charset="-122"/>
              <a:ea typeface="微软雅黑" panose="020B0503020204020204" charset="-122"/>
              <a:cs typeface="微软雅黑" panose="020B0503020204020204" charset="-122"/>
            </a:endParaRPr>
          </a:p>
        </p:txBody>
      </p:sp>
      <p:sp>
        <p:nvSpPr>
          <p:cNvPr id="17" name="文本框 16"/>
          <p:cNvSpPr txBox="1"/>
          <p:nvPr/>
        </p:nvSpPr>
        <p:spPr>
          <a:xfrm>
            <a:off x="4308475" y="2233295"/>
            <a:ext cx="4064000" cy="382905"/>
          </a:xfrm>
          <a:prstGeom prst="rect">
            <a:avLst/>
          </a:prstGeom>
          <a:noFill/>
        </p:spPr>
        <p:txBody>
          <a:bodyPr wrap="square" bIns="71755" rtlCol="0" anchor="t">
            <a:spAutoFit/>
          </a:bodyPr>
          <a:p>
            <a:pPr indent="0" fontAlgn="auto">
              <a:lnSpc>
                <a:spcPct val="115000"/>
              </a:lnSpc>
              <a:spcAft>
                <a:spcPts val="600"/>
              </a:spcAft>
            </a:pPr>
            <a:r>
              <a:rPr lang="zh-CN" sz="1500">
                <a:latin typeface="微软雅黑" panose="020B0503020204020204" charset="-122"/>
                <a:ea typeface="微软雅黑" panose="020B0503020204020204" charset="-122"/>
                <a:cs typeface="微软雅黑" panose="020B0503020204020204" charset="-122"/>
              </a:rPr>
              <a:t>每一轮结束后相互打分，向后传递</a:t>
            </a:r>
            <a:endParaRPr lang="zh-CN" sz="1500">
              <a:latin typeface="微软雅黑" panose="020B0503020204020204" charset="-122"/>
              <a:ea typeface="微软雅黑" panose="020B0503020204020204" charset="-122"/>
              <a:cs typeface="微软雅黑" panose="020B0503020204020204" charset="-122"/>
            </a:endParaRPr>
          </a:p>
        </p:txBody>
      </p:sp>
      <p:sp>
        <p:nvSpPr>
          <p:cNvPr id="29" name="文本框 28"/>
          <p:cNvSpPr txBox="1"/>
          <p:nvPr/>
        </p:nvSpPr>
        <p:spPr>
          <a:xfrm>
            <a:off x="4318000" y="3081020"/>
            <a:ext cx="6737985" cy="382905"/>
          </a:xfrm>
          <a:prstGeom prst="rect">
            <a:avLst/>
          </a:prstGeom>
          <a:noFill/>
        </p:spPr>
        <p:txBody>
          <a:bodyPr wrap="square" bIns="71755" rtlCol="0" anchor="t">
            <a:spAutoFit/>
          </a:bodyPr>
          <a:p>
            <a:pPr indent="0" fontAlgn="auto">
              <a:lnSpc>
                <a:spcPct val="115000"/>
              </a:lnSpc>
              <a:spcAft>
                <a:spcPts val="600"/>
              </a:spcAft>
              <a:buFont typeface="Arial" panose="020B0604020202020204" pitchFamily="34" charset="0"/>
              <a:buNone/>
            </a:pPr>
            <a:r>
              <a:rPr lang="zh-CN" altLang="en-US" sz="1500">
                <a:latin typeface="微软雅黑" panose="020B0503020204020204" charset="-122"/>
                <a:ea typeface="微软雅黑" panose="020B0503020204020204" charset="-122"/>
                <a:cs typeface="微软雅黑" panose="020B0503020204020204" charset="-122"/>
                <a:sym typeface="+mn-ea"/>
              </a:rPr>
              <a:t>基于</a:t>
            </a:r>
            <a:r>
              <a:rPr lang="en-US" altLang="zh-CN" sz="1500">
                <a:latin typeface="微软雅黑" panose="020B0503020204020204" charset="-122"/>
                <a:ea typeface="微软雅黑" panose="020B0503020204020204" charset="-122"/>
                <a:cs typeface="微软雅黑" panose="020B0503020204020204" charset="-122"/>
                <a:sym typeface="+mn-ea"/>
              </a:rPr>
              <a:t>Agent importance score </a:t>
            </a:r>
            <a:r>
              <a:rPr lang="zh-CN" altLang="en-US" sz="1500">
                <a:latin typeface="微软雅黑" panose="020B0503020204020204" charset="-122"/>
                <a:ea typeface="微软雅黑" panose="020B0503020204020204" charset="-122"/>
                <a:cs typeface="微软雅黑" panose="020B0503020204020204" charset="-122"/>
                <a:sym typeface="+mn-ea"/>
              </a:rPr>
              <a:t>选出</a:t>
            </a:r>
            <a:r>
              <a:rPr lang="en-US" altLang="zh-CN" sz="1500">
                <a:latin typeface="微软雅黑" panose="020B0503020204020204" charset="-122"/>
                <a:ea typeface="微软雅黑" panose="020B0503020204020204" charset="-122"/>
                <a:cs typeface="微软雅黑" panose="020B0503020204020204" charset="-122"/>
                <a:sym typeface="+mn-ea"/>
              </a:rPr>
              <a:t> top-k </a:t>
            </a:r>
            <a:r>
              <a:rPr lang="zh-CN" altLang="en-US" sz="1500">
                <a:latin typeface="微软雅黑" panose="020B0503020204020204" charset="-122"/>
                <a:ea typeface="微软雅黑" panose="020B0503020204020204" charset="-122"/>
                <a:cs typeface="微软雅黑" panose="020B0503020204020204" charset="-122"/>
                <a:sym typeface="+mn-ea"/>
              </a:rPr>
              <a:t>个贡献最高的代理组成优化团队</a:t>
            </a:r>
            <a:endParaRPr lang="en-US" altLang="zh-CN" sz="1500">
              <a:latin typeface="微软雅黑" panose="020B0503020204020204" charset="-122"/>
              <a:ea typeface="微软雅黑" panose="020B0503020204020204" charset="-122"/>
              <a:cs typeface="微软雅黑" panose="020B0503020204020204" charset="-122"/>
            </a:endParaRPr>
          </a:p>
        </p:txBody>
      </p:sp>
      <p:sp>
        <p:nvSpPr>
          <p:cNvPr id="30" name="文本框 29"/>
          <p:cNvSpPr txBox="1"/>
          <p:nvPr/>
        </p:nvSpPr>
        <p:spPr>
          <a:xfrm>
            <a:off x="4318000" y="3955415"/>
            <a:ext cx="7125970" cy="382905"/>
          </a:xfrm>
          <a:prstGeom prst="rect">
            <a:avLst/>
          </a:prstGeom>
          <a:noFill/>
        </p:spPr>
        <p:txBody>
          <a:bodyPr wrap="square" bIns="71755" rtlCol="0" anchor="t">
            <a:spAutoFit/>
          </a:bodyPr>
          <a:p>
            <a:pPr indent="0" fontAlgn="auto">
              <a:lnSpc>
                <a:spcPct val="115000"/>
              </a:lnSpc>
              <a:spcAft>
                <a:spcPts val="600"/>
              </a:spcAft>
            </a:pPr>
            <a:r>
              <a:rPr lang="zh-CN" altLang="en-US" sz="1500">
                <a:latin typeface="微软雅黑" panose="020B0503020204020204" charset="-122"/>
                <a:ea typeface="微软雅黑" panose="020B0503020204020204" charset="-122"/>
                <a:cs typeface="微软雅黑" panose="020B0503020204020204" charset="-122"/>
                <a:sym typeface="+mn-ea"/>
              </a:rPr>
              <a:t>合作行为：代理可以收到前序结点的</a:t>
            </a:r>
            <a:r>
              <a:rPr lang="en-US" altLang="zh-CN" sz="1500">
                <a:latin typeface="微软雅黑" panose="020B0503020204020204" charset="-122"/>
                <a:ea typeface="微软雅黑" panose="020B0503020204020204" charset="-122"/>
                <a:cs typeface="微软雅黑" panose="020B0503020204020204" charset="-122"/>
                <a:sym typeface="+mn-ea"/>
              </a:rPr>
              <a:t>response</a:t>
            </a:r>
            <a:r>
              <a:rPr lang="zh-CN" altLang="en-US" sz="1500">
                <a:latin typeface="微软雅黑" panose="020B0503020204020204" charset="-122"/>
                <a:ea typeface="微软雅黑" panose="020B0503020204020204" charset="-122"/>
                <a:cs typeface="微软雅黑" panose="020B0503020204020204" charset="-122"/>
                <a:sym typeface="+mn-ea"/>
              </a:rPr>
              <a:t>，比如批评、建议、改进、质量评估</a:t>
            </a:r>
            <a:endParaRPr lang="zh-CN" altLang="en-US" sz="1500">
              <a:latin typeface="微软雅黑" panose="020B0503020204020204" charset="-122"/>
              <a:ea typeface="微软雅黑" panose="020B0503020204020204" charset="-122"/>
              <a:cs typeface="微软雅黑" panose="020B0503020204020204" charset="-122"/>
              <a:sym typeface="+mn-ea"/>
            </a:endParaRPr>
          </a:p>
        </p:txBody>
      </p:sp>
      <p:sp>
        <p:nvSpPr>
          <p:cNvPr id="31" name="文本框 30"/>
          <p:cNvSpPr txBox="1"/>
          <p:nvPr/>
        </p:nvSpPr>
        <p:spPr>
          <a:xfrm>
            <a:off x="4321175" y="4368165"/>
            <a:ext cx="7125970" cy="382905"/>
          </a:xfrm>
          <a:prstGeom prst="rect">
            <a:avLst/>
          </a:prstGeom>
          <a:noFill/>
        </p:spPr>
        <p:txBody>
          <a:bodyPr wrap="square" bIns="71755" rtlCol="0" anchor="t">
            <a:spAutoFit/>
          </a:bodyPr>
          <a:p>
            <a:pPr indent="0" fontAlgn="auto">
              <a:lnSpc>
                <a:spcPct val="115000"/>
              </a:lnSpc>
              <a:spcAft>
                <a:spcPts val="600"/>
              </a:spcAft>
            </a:pPr>
            <a:r>
              <a:rPr lang="zh-CN" altLang="en-US" sz="1500">
                <a:latin typeface="微软雅黑" panose="020B0503020204020204" charset="-122"/>
                <a:ea typeface="微软雅黑" panose="020B0503020204020204" charset="-122"/>
                <a:cs typeface="微软雅黑" panose="020B0503020204020204" charset="-122"/>
                <a:sym typeface="+mn-ea"/>
              </a:rPr>
              <a:t>通过</a:t>
            </a:r>
            <a:r>
              <a:rPr lang="en-US" altLang="zh-CN" sz="1500">
                <a:latin typeface="微软雅黑" panose="020B0503020204020204" charset="-122"/>
                <a:ea typeface="微软雅黑" panose="020B0503020204020204" charset="-122"/>
                <a:cs typeface="微软雅黑" panose="020B0503020204020204" charset="-122"/>
                <a:sym typeface="+mn-ea"/>
              </a:rPr>
              <a:t>LLM ranker</a:t>
            </a:r>
            <a:r>
              <a:rPr lang="zh-CN" altLang="en-US" sz="1500">
                <a:latin typeface="微软雅黑" panose="020B0503020204020204" charset="-122"/>
                <a:ea typeface="微软雅黑" panose="020B0503020204020204" charset="-122"/>
                <a:cs typeface="微软雅黑" panose="020B0503020204020204" charset="-122"/>
                <a:sym typeface="+mn-ea"/>
              </a:rPr>
              <a:t>分析当前时序的回答，给出排名，提前终止机制</a:t>
            </a:r>
            <a:endParaRPr lang="zh-CN" altLang="en-US" sz="15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1410970" y="436245"/>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作者</a:t>
            </a:r>
            <a:endParaRPr lang="zh-CN" altLang="en-US" sz="2400" b="1" dirty="0">
              <a:solidFill>
                <a:srgbClr val="2F5597"/>
              </a:solidFill>
              <a:latin typeface="微软雅黑" panose="020B0503020204020204" charset="-122"/>
              <a:ea typeface="微软雅黑" panose="020B0503020204020204" charset="-122"/>
            </a:endParaRPr>
          </a:p>
        </p:txBody>
      </p:sp>
      <p:cxnSp>
        <p:nvCxnSpPr>
          <p:cNvPr id="27" name="直接连接符 26"/>
          <p:cNvCxnSpPr/>
          <p:nvPr>
            <p:custDataLst>
              <p:tags r:id="rId2"/>
            </p:custDataLst>
          </p:nvPr>
        </p:nvCxnSpPr>
        <p:spPr>
          <a:xfrm flipV="1">
            <a:off x="782320" y="960755"/>
            <a:ext cx="10655935"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29"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76275" y="330200"/>
            <a:ext cx="701040" cy="701040"/>
          </a:xfrm>
          <a:prstGeom prst="rect">
            <a:avLst/>
          </a:prstGeom>
        </p:spPr>
      </p:pic>
      <p:pic>
        <p:nvPicPr>
          <p:cNvPr id="6" name="图片 5"/>
          <p:cNvPicPr>
            <a:picLocks noChangeAspect="1"/>
          </p:cNvPicPr>
          <p:nvPr/>
        </p:nvPicPr>
        <p:blipFill>
          <a:blip r:embed="rId5"/>
          <a:stretch>
            <a:fillRect/>
          </a:stretch>
        </p:blipFill>
        <p:spPr>
          <a:xfrm>
            <a:off x="676275" y="1034415"/>
            <a:ext cx="7653655" cy="2486025"/>
          </a:xfrm>
          <a:prstGeom prst="rect">
            <a:avLst/>
          </a:prstGeom>
        </p:spPr>
      </p:pic>
      <p:grpSp>
        <p:nvGrpSpPr>
          <p:cNvPr id="28" name="组合 27"/>
          <p:cNvGrpSpPr/>
          <p:nvPr/>
        </p:nvGrpSpPr>
        <p:grpSpPr>
          <a:xfrm>
            <a:off x="8375650" y="1334770"/>
            <a:ext cx="2948940" cy="1905000"/>
            <a:chOff x="1488" y="6088"/>
            <a:chExt cx="4644" cy="3000"/>
          </a:xfrm>
        </p:grpSpPr>
        <p:sp>
          <p:nvSpPr>
            <p:cNvPr id="53" name="文本框 52"/>
            <p:cNvSpPr txBox="1"/>
            <p:nvPr>
              <p:custDataLst>
                <p:tags r:id="rId6"/>
              </p:custDataLst>
            </p:nvPr>
          </p:nvSpPr>
          <p:spPr>
            <a:xfrm>
              <a:off x="2763" y="6128"/>
              <a:ext cx="2582" cy="708"/>
            </a:xfrm>
            <a:prstGeom prst="rect">
              <a:avLst/>
            </a:prstGeom>
            <a:noFill/>
          </p:spPr>
          <p:txBody>
            <a:bodyPr wrap="square" bIns="71755" rtlCol="0" anchor="t">
              <a:spAutoFit/>
            </a:bodyPr>
            <a:p>
              <a:pPr indent="0" fontAlgn="auto">
                <a:lnSpc>
                  <a:spcPct val="120000"/>
                </a:lnSpc>
              </a:pPr>
              <a:r>
                <a:rPr b="1">
                  <a:latin typeface="微软雅黑" panose="020B0503020204020204" charset="-122"/>
                  <a:ea typeface="微软雅黑" panose="020B0503020204020204" charset="-122"/>
                  <a:cs typeface="微软雅黑" panose="020B0503020204020204" charset="-122"/>
                </a:rPr>
                <a:t>Zijun Liu</a:t>
              </a:r>
              <a:endParaRPr b="1">
                <a:latin typeface="微软雅黑" panose="020B0503020204020204" charset="-122"/>
                <a:ea typeface="微软雅黑" panose="020B0503020204020204" charset="-122"/>
                <a:cs typeface="微软雅黑" panose="020B0503020204020204" charset="-122"/>
              </a:endParaRPr>
            </a:p>
          </p:txBody>
        </p:sp>
        <p:grpSp>
          <p:nvGrpSpPr>
            <p:cNvPr id="23" name="组合 22"/>
            <p:cNvGrpSpPr/>
            <p:nvPr/>
          </p:nvGrpSpPr>
          <p:grpSpPr>
            <a:xfrm>
              <a:off x="1488" y="6088"/>
              <a:ext cx="4644" cy="3001"/>
              <a:chOff x="1488" y="6088"/>
              <a:chExt cx="4644" cy="3001"/>
            </a:xfrm>
          </p:grpSpPr>
          <p:sp>
            <p:nvSpPr>
              <p:cNvPr id="54" name="文本框 53"/>
              <p:cNvSpPr txBox="1"/>
              <p:nvPr>
                <p:custDataLst>
                  <p:tags r:id="rId7"/>
                </p:custDataLst>
              </p:nvPr>
            </p:nvSpPr>
            <p:spPr>
              <a:xfrm>
                <a:off x="2763" y="6722"/>
                <a:ext cx="3077" cy="591"/>
              </a:xfrm>
              <a:prstGeom prst="rect">
                <a:avLst/>
              </a:prstGeom>
              <a:noFill/>
            </p:spPr>
            <p:txBody>
              <a:bodyPr wrap="square" bIns="71755" rtlCol="0" anchor="t">
                <a:spAutoFit/>
              </a:bodyPr>
              <a:p>
                <a:pPr indent="0" fontAlgn="auto">
                  <a:lnSpc>
                    <a:spcPct val="120000"/>
                  </a:lnSpc>
                </a:pPr>
                <a:r>
                  <a:rPr lang="zh-CN" sz="1400">
                    <a:latin typeface="微软雅黑" panose="020B0503020204020204" charset="-122"/>
                    <a:ea typeface="微软雅黑" panose="020B0503020204020204" charset="-122"/>
                    <a:cs typeface="微软雅黑" panose="020B0503020204020204" charset="-122"/>
                    <a:sym typeface="+mn-ea"/>
                  </a:rPr>
                  <a:t>清华大学</a:t>
                </a:r>
                <a:r>
                  <a:rPr sz="1400">
                    <a:latin typeface="微软雅黑" panose="020B0503020204020204" charset="-122"/>
                    <a:ea typeface="微软雅黑" panose="020B0503020204020204" charset="-122"/>
                    <a:cs typeface="微软雅黑" panose="020B0503020204020204" charset="-122"/>
                    <a:sym typeface="+mn-ea"/>
                  </a:rPr>
                  <a:t> </a:t>
                </a:r>
                <a:r>
                  <a:rPr lang="zh-CN" sz="1400">
                    <a:latin typeface="微软雅黑" panose="020B0503020204020204" charset="-122"/>
                    <a:ea typeface="微软雅黑" panose="020B0503020204020204" charset="-122"/>
                    <a:cs typeface="微软雅黑" panose="020B0503020204020204" charset="-122"/>
                    <a:sym typeface="+mn-ea"/>
                  </a:rPr>
                  <a:t>本科</a:t>
                </a:r>
                <a:r>
                  <a:rPr lang="zh-CN" altLang="en-US" sz="1400">
                    <a:latin typeface="微软雅黑" panose="020B0503020204020204" charset="-122"/>
                    <a:ea typeface="微软雅黑" panose="020B0503020204020204" charset="-122"/>
                    <a:cs typeface="微软雅黑" panose="020B0503020204020204" charset="-122"/>
                    <a:sym typeface="+mn-ea"/>
                  </a:rPr>
                  <a:t>生</a:t>
                </a:r>
                <a:endParaRPr lang="zh-CN" altLang="en-US" sz="1400">
                  <a:latin typeface="微软雅黑" panose="020B0503020204020204" charset="-122"/>
                  <a:ea typeface="微软雅黑" panose="020B0503020204020204" charset="-122"/>
                  <a:cs typeface="微软雅黑" panose="020B0503020204020204" charset="-122"/>
                  <a:sym typeface="+mn-ea"/>
                </a:endParaRPr>
              </a:p>
            </p:txBody>
          </p:sp>
          <p:pic>
            <p:nvPicPr>
              <p:cNvPr id="7" name="图片 6"/>
              <p:cNvPicPr>
                <a:picLocks noChangeAspect="1"/>
              </p:cNvPicPr>
              <p:nvPr/>
            </p:nvPicPr>
            <p:blipFill>
              <a:blip r:embed="rId8"/>
              <a:stretch>
                <a:fillRect/>
              </a:stretch>
            </p:blipFill>
            <p:spPr>
              <a:xfrm>
                <a:off x="1488" y="6088"/>
                <a:ext cx="1285" cy="1274"/>
              </a:xfrm>
              <a:prstGeom prst="rect">
                <a:avLst/>
              </a:prstGeom>
            </p:spPr>
          </p:pic>
          <p:pic>
            <p:nvPicPr>
              <p:cNvPr id="10" name="图片 9"/>
              <p:cNvPicPr>
                <a:picLocks noChangeAspect="1"/>
              </p:cNvPicPr>
              <p:nvPr/>
            </p:nvPicPr>
            <p:blipFill>
              <a:blip r:embed="rId9"/>
              <a:stretch>
                <a:fillRect/>
              </a:stretch>
            </p:blipFill>
            <p:spPr>
              <a:xfrm>
                <a:off x="1488" y="7679"/>
                <a:ext cx="4644" cy="1410"/>
              </a:xfrm>
              <a:prstGeom prst="rect">
                <a:avLst/>
              </a:prstGeom>
            </p:spPr>
          </p:pic>
        </p:grpSp>
      </p:grpSp>
      <p:grpSp>
        <p:nvGrpSpPr>
          <p:cNvPr id="46" name="组合 45"/>
          <p:cNvGrpSpPr/>
          <p:nvPr/>
        </p:nvGrpSpPr>
        <p:grpSpPr>
          <a:xfrm>
            <a:off x="804545" y="4019550"/>
            <a:ext cx="6664960" cy="2004060"/>
            <a:chOff x="597" y="6330"/>
            <a:chExt cx="10496" cy="3156"/>
          </a:xfrm>
        </p:grpSpPr>
        <p:grpSp>
          <p:nvGrpSpPr>
            <p:cNvPr id="34" name="组合 33"/>
            <p:cNvGrpSpPr/>
            <p:nvPr/>
          </p:nvGrpSpPr>
          <p:grpSpPr>
            <a:xfrm>
              <a:off x="597" y="6330"/>
              <a:ext cx="10132" cy="3101"/>
              <a:chOff x="6952" y="6128"/>
              <a:chExt cx="11292" cy="3144"/>
            </a:xfrm>
          </p:grpSpPr>
          <p:sp>
            <p:nvSpPr>
              <p:cNvPr id="12" name="文本框 11"/>
              <p:cNvSpPr txBox="1"/>
              <p:nvPr/>
            </p:nvSpPr>
            <p:spPr>
              <a:xfrm>
                <a:off x="8345" y="6128"/>
                <a:ext cx="3470" cy="718"/>
              </a:xfrm>
              <a:prstGeom prst="rect">
                <a:avLst/>
              </a:prstGeom>
              <a:noFill/>
            </p:spPr>
            <p:txBody>
              <a:bodyPr wrap="square" bIns="71755" rtlCol="0" anchor="t">
                <a:spAutoFit/>
              </a:bodyPr>
              <a:p>
                <a:pPr indent="0" fontAlgn="auto">
                  <a:lnSpc>
                    <a:spcPct val="120000"/>
                  </a:lnSpc>
                </a:pPr>
                <a:r>
                  <a:rPr b="1">
                    <a:latin typeface="微软雅黑" panose="020B0503020204020204" charset="-122"/>
                    <a:ea typeface="微软雅黑" panose="020B0503020204020204" charset="-122"/>
                    <a:cs typeface="微软雅黑" panose="020B0503020204020204" charset="-122"/>
                  </a:rPr>
                  <a:t>Yanzhe Zhang</a:t>
                </a:r>
                <a:endParaRPr b="1">
                  <a:latin typeface="微软雅黑" panose="020B0503020204020204" charset="-122"/>
                  <a:ea typeface="微软雅黑" panose="020B0503020204020204" charset="-122"/>
                  <a:cs typeface="微软雅黑" panose="020B0503020204020204" charset="-122"/>
                </a:endParaRPr>
              </a:p>
            </p:txBody>
          </p:sp>
          <p:sp>
            <p:nvSpPr>
              <p:cNvPr id="13" name="文本框 12"/>
              <p:cNvSpPr txBox="1"/>
              <p:nvPr/>
            </p:nvSpPr>
            <p:spPr>
              <a:xfrm>
                <a:off x="8358" y="6722"/>
                <a:ext cx="3885" cy="599"/>
              </a:xfrm>
              <a:prstGeom prst="rect">
                <a:avLst/>
              </a:prstGeom>
              <a:noFill/>
            </p:spPr>
            <p:txBody>
              <a:bodyPr wrap="square" bIns="71755" rtlCol="0" anchor="t">
                <a:spAutoFit/>
              </a:bodyPr>
              <a:p>
                <a:pPr indent="0" fontAlgn="auto">
                  <a:lnSpc>
                    <a:spcPct val="120000"/>
                  </a:lnSpc>
                </a:pPr>
                <a:r>
                  <a:rPr lang="zh-CN" altLang="en-US" sz="1400">
                    <a:latin typeface="微软雅黑" panose="020B0503020204020204" charset="-122"/>
                    <a:ea typeface="微软雅黑" panose="020B0503020204020204" charset="-122"/>
                    <a:cs typeface="微软雅黑" panose="020B0503020204020204" charset="-122"/>
                  </a:rPr>
                  <a:t>佐治亚理工学院</a:t>
                </a:r>
                <a:r>
                  <a:rPr lang="en-US" altLang="zh-CN" sz="1400">
                    <a:latin typeface="微软雅黑" panose="020B0503020204020204" charset="-122"/>
                    <a:ea typeface="微软雅黑" panose="020B0503020204020204" charset="-122"/>
                    <a:cs typeface="微软雅黑" panose="020B0503020204020204" charset="-122"/>
                  </a:rPr>
                  <a:t> </a:t>
                </a:r>
                <a:r>
                  <a:rPr lang="zh-CN" altLang="en-US" sz="1400">
                    <a:latin typeface="微软雅黑" panose="020B0503020204020204" charset="-122"/>
                    <a:ea typeface="微软雅黑" panose="020B0503020204020204" charset="-122"/>
                    <a:cs typeface="微软雅黑" panose="020B0503020204020204" charset="-122"/>
                  </a:rPr>
                  <a:t>博士生</a:t>
                </a:r>
                <a:endParaRPr lang="zh-CN" altLang="en-US" sz="1400">
                  <a:latin typeface="微软雅黑" panose="020B0503020204020204" charset="-122"/>
                  <a:ea typeface="微软雅黑" panose="020B0503020204020204" charset="-122"/>
                  <a:cs typeface="微软雅黑" panose="020B0503020204020204" charset="-122"/>
                </a:endParaRPr>
              </a:p>
            </p:txBody>
          </p:sp>
          <p:sp>
            <p:nvSpPr>
              <p:cNvPr id="24" name="文本框 23"/>
              <p:cNvSpPr txBox="1"/>
              <p:nvPr/>
            </p:nvSpPr>
            <p:spPr>
              <a:xfrm>
                <a:off x="15001" y="6128"/>
                <a:ext cx="3243" cy="718"/>
              </a:xfrm>
              <a:prstGeom prst="rect">
                <a:avLst/>
              </a:prstGeom>
              <a:noFill/>
            </p:spPr>
            <p:txBody>
              <a:bodyPr wrap="square" bIns="71755" rtlCol="0" anchor="t">
                <a:spAutoFit/>
              </a:bodyPr>
              <a:p>
                <a:pPr indent="0" fontAlgn="auto">
                  <a:lnSpc>
                    <a:spcPct val="120000"/>
                  </a:lnSpc>
                </a:pPr>
                <a:r>
                  <a:rPr b="1">
                    <a:latin typeface="微软雅黑" panose="020B0503020204020204" charset="-122"/>
                    <a:ea typeface="微软雅黑" panose="020B0503020204020204" charset="-122"/>
                    <a:cs typeface="微软雅黑" panose="020B0503020204020204" charset="-122"/>
                  </a:rPr>
                  <a:t>Peng LI</a:t>
                </a:r>
                <a:endParaRPr b="1">
                  <a:latin typeface="微软雅黑" panose="020B0503020204020204" charset="-122"/>
                  <a:ea typeface="微软雅黑" panose="020B0503020204020204" charset="-122"/>
                  <a:cs typeface="微软雅黑" panose="020B0503020204020204" charset="-122"/>
                </a:endParaRPr>
              </a:p>
            </p:txBody>
          </p:sp>
          <p:sp>
            <p:nvSpPr>
              <p:cNvPr id="25" name="文本框 24"/>
              <p:cNvSpPr txBox="1"/>
              <p:nvPr/>
            </p:nvSpPr>
            <p:spPr>
              <a:xfrm>
                <a:off x="15015" y="6722"/>
                <a:ext cx="3229" cy="599"/>
              </a:xfrm>
              <a:prstGeom prst="rect">
                <a:avLst/>
              </a:prstGeom>
              <a:noFill/>
            </p:spPr>
            <p:txBody>
              <a:bodyPr wrap="square" bIns="71755" rtlCol="0" anchor="t">
                <a:spAutoFit/>
              </a:bodyPr>
              <a:p>
                <a:pPr indent="0" fontAlgn="auto">
                  <a:lnSpc>
                    <a:spcPct val="120000"/>
                  </a:lnSpc>
                </a:pPr>
                <a:r>
                  <a:rPr lang="zh-CN" sz="1400">
                    <a:latin typeface="微软雅黑" panose="020B0503020204020204" charset="-122"/>
                    <a:ea typeface="微软雅黑" panose="020B0503020204020204" charset="-122"/>
                    <a:cs typeface="微软雅黑" panose="020B0503020204020204" charset="-122"/>
                    <a:sym typeface="+mn-ea"/>
                  </a:rPr>
                  <a:t>清华大学</a:t>
                </a:r>
                <a:r>
                  <a:rPr lang="en-US" altLang="zh-CN" sz="1400">
                    <a:latin typeface="微软雅黑" panose="020B0503020204020204" charset="-122"/>
                    <a:ea typeface="微软雅黑" panose="020B0503020204020204" charset="-122"/>
                    <a:cs typeface="微软雅黑" panose="020B0503020204020204" charset="-122"/>
                    <a:sym typeface="+mn-ea"/>
                  </a:rPr>
                  <a:t> </a:t>
                </a:r>
                <a:r>
                  <a:rPr lang="zh-CN" altLang="en-US" sz="1400">
                    <a:latin typeface="微软雅黑" panose="020B0503020204020204" charset="-122"/>
                    <a:ea typeface="微软雅黑" panose="020B0503020204020204" charset="-122"/>
                    <a:cs typeface="微软雅黑" panose="020B0503020204020204" charset="-122"/>
                    <a:sym typeface="+mn-ea"/>
                  </a:rPr>
                  <a:t>研究副教授</a:t>
                </a:r>
                <a:endParaRPr lang="zh-CN" altLang="en-US" sz="1400">
                  <a:latin typeface="微软雅黑" panose="020B0503020204020204" charset="-122"/>
                  <a:ea typeface="微软雅黑" panose="020B0503020204020204" charset="-122"/>
                  <a:cs typeface="微软雅黑" panose="020B0503020204020204" charset="-122"/>
                </a:endParaRPr>
              </a:p>
            </p:txBody>
          </p:sp>
          <p:pic>
            <p:nvPicPr>
              <p:cNvPr id="11" name="图片 10"/>
              <p:cNvPicPr>
                <a:picLocks noChangeAspect="1"/>
              </p:cNvPicPr>
              <p:nvPr/>
            </p:nvPicPr>
            <p:blipFill>
              <a:blip r:embed="rId10"/>
              <a:stretch>
                <a:fillRect/>
              </a:stretch>
            </p:blipFill>
            <p:spPr>
              <a:xfrm>
                <a:off x="6952" y="6245"/>
                <a:ext cx="1406" cy="1284"/>
              </a:xfrm>
              <a:prstGeom prst="rect">
                <a:avLst/>
              </a:prstGeom>
            </p:spPr>
          </p:pic>
          <p:pic>
            <p:nvPicPr>
              <p:cNvPr id="17" name="图片 16"/>
              <p:cNvPicPr>
                <a:picLocks noChangeAspect="1"/>
              </p:cNvPicPr>
              <p:nvPr/>
            </p:nvPicPr>
            <p:blipFill>
              <a:blip r:embed="rId11"/>
              <a:stretch>
                <a:fillRect/>
              </a:stretch>
            </p:blipFill>
            <p:spPr>
              <a:xfrm>
                <a:off x="6952" y="7713"/>
                <a:ext cx="5208" cy="1559"/>
              </a:xfrm>
              <a:prstGeom prst="rect">
                <a:avLst/>
              </a:prstGeom>
            </p:spPr>
          </p:pic>
          <p:pic>
            <p:nvPicPr>
              <p:cNvPr id="20" name="图片 19"/>
              <p:cNvPicPr>
                <a:picLocks noChangeAspect="1"/>
              </p:cNvPicPr>
              <p:nvPr/>
            </p:nvPicPr>
            <p:blipFill>
              <a:blip r:embed="rId12"/>
              <a:stretch>
                <a:fillRect/>
              </a:stretch>
            </p:blipFill>
            <p:spPr>
              <a:xfrm>
                <a:off x="13652" y="6201"/>
                <a:ext cx="1349" cy="1242"/>
              </a:xfrm>
              <a:prstGeom prst="rect">
                <a:avLst/>
              </a:prstGeom>
            </p:spPr>
          </p:pic>
        </p:grpSp>
        <p:pic>
          <p:nvPicPr>
            <p:cNvPr id="45" name="图片 44"/>
            <p:cNvPicPr>
              <a:picLocks noChangeAspect="1"/>
            </p:cNvPicPr>
            <p:nvPr/>
          </p:nvPicPr>
          <p:blipFill>
            <a:blip r:embed="rId13"/>
            <a:stretch>
              <a:fillRect/>
            </a:stretch>
          </p:blipFill>
          <p:spPr>
            <a:xfrm>
              <a:off x="6609" y="7824"/>
              <a:ext cx="4484" cy="1662"/>
            </a:xfrm>
            <a:prstGeom prst="rect">
              <a:avLst/>
            </a:prstGeom>
          </p:spPr>
        </p:pic>
      </p:grpSp>
      <p:sp>
        <p:nvSpPr>
          <p:cNvPr id="59" name="文本框 58"/>
          <p:cNvSpPr txBox="1"/>
          <p:nvPr/>
        </p:nvSpPr>
        <p:spPr>
          <a:xfrm>
            <a:off x="9188006" y="4006850"/>
            <a:ext cx="1847797" cy="449580"/>
          </a:xfrm>
          <a:prstGeom prst="rect">
            <a:avLst/>
          </a:prstGeom>
          <a:noFill/>
        </p:spPr>
        <p:txBody>
          <a:bodyPr wrap="square" bIns="71755" rtlCol="0" anchor="t">
            <a:spAutoFit/>
          </a:bodyPr>
          <a:p>
            <a:pPr indent="0" fontAlgn="auto">
              <a:lnSpc>
                <a:spcPct val="120000"/>
              </a:lnSpc>
            </a:pPr>
            <a:r>
              <a:rPr b="1">
                <a:latin typeface="微软雅黑" panose="020B0503020204020204" charset="-122"/>
                <a:ea typeface="微软雅黑" panose="020B0503020204020204" charset="-122"/>
                <a:cs typeface="微软雅黑" panose="020B0503020204020204" charset="-122"/>
              </a:rPr>
              <a:t>Diyi Yang</a:t>
            </a:r>
            <a:endParaRPr b="1">
              <a:latin typeface="微软雅黑" panose="020B0503020204020204" charset="-122"/>
              <a:ea typeface="微软雅黑" panose="020B0503020204020204" charset="-122"/>
              <a:cs typeface="微软雅黑" panose="020B0503020204020204" charset="-122"/>
            </a:endParaRPr>
          </a:p>
        </p:txBody>
      </p:sp>
      <p:sp>
        <p:nvSpPr>
          <p:cNvPr id="60" name="文本框 59"/>
          <p:cNvSpPr txBox="1"/>
          <p:nvPr/>
        </p:nvSpPr>
        <p:spPr>
          <a:xfrm>
            <a:off x="9196070" y="4378960"/>
            <a:ext cx="2129155" cy="375285"/>
          </a:xfrm>
          <a:prstGeom prst="rect">
            <a:avLst/>
          </a:prstGeom>
          <a:noFill/>
        </p:spPr>
        <p:txBody>
          <a:bodyPr wrap="square" bIns="71755" rtlCol="0" anchor="t">
            <a:spAutoFit/>
          </a:bodyPr>
          <a:p>
            <a:pPr indent="0" fontAlgn="auto">
              <a:lnSpc>
                <a:spcPct val="120000"/>
              </a:lnSpc>
            </a:pPr>
            <a:r>
              <a:rPr lang="zh-CN" sz="1400">
                <a:latin typeface="微软雅黑" panose="020B0503020204020204" charset="-122"/>
                <a:ea typeface="微软雅黑" panose="020B0503020204020204" charset="-122"/>
                <a:cs typeface="微软雅黑" panose="020B0503020204020204" charset="-122"/>
                <a:sym typeface="+mn-ea"/>
              </a:rPr>
              <a:t>斯坦福大学</a:t>
            </a:r>
            <a:r>
              <a:rPr lang="en-US" altLang="zh-CN" sz="1400">
                <a:latin typeface="微软雅黑" panose="020B0503020204020204" charset="-122"/>
                <a:ea typeface="微软雅黑" panose="020B0503020204020204" charset="-122"/>
                <a:cs typeface="微软雅黑" panose="020B0503020204020204" charset="-122"/>
                <a:sym typeface="+mn-ea"/>
              </a:rPr>
              <a:t> </a:t>
            </a:r>
            <a:r>
              <a:rPr lang="zh-CN" altLang="en-US" sz="1400">
                <a:latin typeface="微软雅黑" panose="020B0503020204020204" charset="-122"/>
                <a:ea typeface="微软雅黑" panose="020B0503020204020204" charset="-122"/>
                <a:cs typeface="微软雅黑" panose="020B0503020204020204" charset="-122"/>
                <a:sym typeface="+mn-ea"/>
              </a:rPr>
              <a:t>助理教授</a:t>
            </a:r>
            <a:endParaRPr lang="zh-CN" altLang="en-US" sz="1400">
              <a:latin typeface="微软雅黑" panose="020B0503020204020204" charset="-122"/>
              <a:ea typeface="微软雅黑" panose="020B0503020204020204" charset="-122"/>
              <a:cs typeface="微软雅黑" panose="020B0503020204020204" charset="-122"/>
            </a:endParaRPr>
          </a:p>
        </p:txBody>
      </p:sp>
      <p:pic>
        <p:nvPicPr>
          <p:cNvPr id="63" name="图片 62" descr="屏幕截图 2024-09-18 225218"/>
          <p:cNvPicPr>
            <a:picLocks noChangeAspect="1"/>
          </p:cNvPicPr>
          <p:nvPr/>
        </p:nvPicPr>
        <p:blipFill>
          <a:blip r:embed="rId14"/>
          <a:stretch>
            <a:fillRect/>
          </a:stretch>
        </p:blipFill>
        <p:spPr>
          <a:xfrm>
            <a:off x="8335010" y="4083685"/>
            <a:ext cx="861060" cy="756285"/>
          </a:xfrm>
          <a:prstGeom prst="rect">
            <a:avLst/>
          </a:prstGeom>
        </p:spPr>
      </p:pic>
      <p:pic>
        <p:nvPicPr>
          <p:cNvPr id="64" name="图片 63"/>
          <p:cNvPicPr>
            <a:picLocks noChangeAspect="1"/>
          </p:cNvPicPr>
          <p:nvPr/>
        </p:nvPicPr>
        <p:blipFill>
          <a:blip r:embed="rId15"/>
          <a:stretch>
            <a:fillRect/>
          </a:stretch>
        </p:blipFill>
        <p:spPr>
          <a:xfrm>
            <a:off x="8426450" y="4940300"/>
            <a:ext cx="2791460" cy="1047750"/>
          </a:xfrm>
          <a:prstGeom prst="rect">
            <a:avLst/>
          </a:prstGeom>
        </p:spPr>
      </p:pic>
      <p:grpSp>
        <p:nvGrpSpPr>
          <p:cNvPr id="65" name="组合 64"/>
          <p:cNvGrpSpPr/>
          <p:nvPr/>
        </p:nvGrpSpPr>
        <p:grpSpPr>
          <a:xfrm>
            <a:off x="1804035" y="306705"/>
            <a:ext cx="9727565" cy="580390"/>
            <a:chOff x="2177" y="488"/>
            <a:chExt cx="15319" cy="914"/>
          </a:xfrm>
        </p:grpSpPr>
        <p:sp>
          <p:nvSpPr>
            <p:cNvPr id="66" name="矩形 65"/>
            <p:cNvSpPr/>
            <p:nvPr>
              <p:custDataLst>
                <p:tags r:id="rId16"/>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67" name="文本框 66"/>
            <p:cNvSpPr txBox="1"/>
            <p:nvPr>
              <p:custDataLst>
                <p:tags r:id="rId17"/>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用于任务导向型代理协作的大语言模型驱动的动态代理网络</a:t>
              </a:r>
              <a:endParaRPr sz="1400" b="1" dirty="0">
                <a:solidFill>
                  <a:srgbClr val="2F5597"/>
                </a:solidFill>
                <a:latin typeface="+mj-ea"/>
                <a:ea typeface="+mj-ea"/>
                <a:sym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3429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1004099" y="1187455"/>
            <a:ext cx="10175966" cy="4859383"/>
          </a:xfrm>
          <a:prstGeom prst="roundRect">
            <a:avLst>
              <a:gd name="adj" fmla="val 4273"/>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custDataLst>
              <p:tags r:id="rId1"/>
            </p:custDataLst>
          </p:nvPr>
        </p:nvSpPr>
        <p:spPr>
          <a:xfrm>
            <a:off x="1482725" y="5072380"/>
            <a:ext cx="9217660" cy="727075"/>
          </a:xfrm>
          <a:prstGeom prst="rect">
            <a:avLst/>
          </a:prstGeom>
        </p:spPr>
        <p:txBody>
          <a:bodyPr wrap="square">
            <a:spAutoFit/>
          </a:bodyPr>
          <a:p>
            <a:pPr indent="0" algn="ctr" fontAlgn="auto">
              <a:lnSpc>
                <a:spcPct val="115000"/>
              </a:lnSpc>
            </a:pPr>
            <a:r>
              <a:rPr lang="zh-CN" dirty="0">
                <a:solidFill>
                  <a:srgbClr val="2F5597"/>
                </a:solidFill>
                <a:latin typeface="华文中宋" panose="02010600040101010101" charset="-122"/>
                <a:ea typeface="华文中宋" panose="02010600040101010101" charset="-122"/>
              </a:rPr>
              <a:t>禚峻汐</a:t>
            </a:r>
            <a:endParaRPr lang="zh-CN" dirty="0">
              <a:solidFill>
                <a:srgbClr val="2F5597"/>
              </a:solidFill>
              <a:latin typeface="华文中宋" panose="02010600040101010101" charset="-122"/>
              <a:ea typeface="华文中宋" panose="02010600040101010101" charset="-122"/>
            </a:endParaRPr>
          </a:p>
          <a:p>
            <a:pPr indent="0" algn="ctr" fontAlgn="auto">
              <a:lnSpc>
                <a:spcPct val="115000"/>
              </a:lnSpc>
            </a:pPr>
            <a:r>
              <a:rPr lang="en-US" altLang="zh-CN" b="1" dirty="0">
                <a:solidFill>
                  <a:srgbClr val="2F5597"/>
                </a:solidFill>
                <a:latin typeface="华文宋体" panose="02010600040101010101" charset="-122"/>
                <a:ea typeface="华文宋体" panose="02010600040101010101" charset="-122"/>
              </a:rPr>
              <a:t>2024.09.21</a:t>
            </a:r>
            <a:endParaRPr lang="en-US" altLang="zh-CN" b="1" dirty="0">
              <a:solidFill>
                <a:srgbClr val="2F5597"/>
              </a:solidFill>
              <a:latin typeface="华文宋体" panose="02010600040101010101" charset="-122"/>
              <a:ea typeface="华文宋体" panose="02010600040101010101" charset="-122"/>
            </a:endParaRPr>
          </a:p>
        </p:txBody>
      </p:sp>
      <p:sp>
        <p:nvSpPr>
          <p:cNvPr id="3" name="矩形 2"/>
          <p:cNvSpPr/>
          <p:nvPr>
            <p:custDataLst>
              <p:tags r:id="rId2"/>
            </p:custDataLst>
          </p:nvPr>
        </p:nvSpPr>
        <p:spPr>
          <a:xfrm>
            <a:off x="2483166" y="183505"/>
            <a:ext cx="7216679" cy="922020"/>
          </a:xfrm>
          <a:prstGeom prst="rect">
            <a:avLst/>
          </a:prstGeom>
        </p:spPr>
        <p:txBody>
          <a:bodyPr wrap="square">
            <a:spAutoFit/>
          </a:bodyPr>
          <a:p>
            <a:pPr algn="ctr"/>
            <a:r>
              <a:rPr lang="en-US" altLang="zh-CN" sz="5400" b="1" dirty="0">
                <a:solidFill>
                  <a:schemeClr val="bg1"/>
                </a:solidFill>
                <a:latin typeface="华文中宋" panose="02010600040101010101" charset="-122"/>
                <a:ea typeface="华文中宋" panose="02010600040101010101" charset="-122"/>
              </a:rPr>
              <a:t>THE END</a:t>
            </a:r>
            <a:endParaRPr lang="en-US" altLang="zh-CN" sz="5400" b="1" dirty="0">
              <a:solidFill>
                <a:schemeClr val="bg1"/>
              </a:solidFill>
              <a:latin typeface="华文中宋" panose="02010600040101010101" charset="-122"/>
              <a:ea typeface="华文中宋" panose="02010600040101010101" charset="-122"/>
            </a:endParaRPr>
          </a:p>
        </p:txBody>
      </p:sp>
      <p:sp>
        <p:nvSpPr>
          <p:cNvPr id="2" name="矩形 1"/>
          <p:cNvSpPr/>
          <p:nvPr/>
        </p:nvSpPr>
        <p:spPr>
          <a:xfrm>
            <a:off x="1264177" y="2061528"/>
            <a:ext cx="9655810" cy="1198880"/>
          </a:xfrm>
          <a:prstGeom prst="rect">
            <a:avLst/>
          </a:prstGeom>
        </p:spPr>
        <p:txBody>
          <a:bodyPr wrap="square" bIns="45720" rtlCol="0" anchor="t">
            <a:spAutoFit/>
          </a:bodyPr>
          <a:p>
            <a:pPr lvl="0" algn="ctr">
              <a:buClrTx/>
              <a:buSzTx/>
              <a:buFontTx/>
            </a:pPr>
            <a:r>
              <a:rPr lang="en-US" altLang="zh-CN" sz="3600" dirty="0">
                <a:solidFill>
                  <a:srgbClr val="2F5597"/>
                </a:solidFill>
                <a:latin typeface="Georgia" panose="02040502050405020303" pitchFamily="18" charset="0"/>
                <a:ea typeface="微软雅黑 Light" panose="020B0502040204020203" pitchFamily="34" charset="-122"/>
                <a:sym typeface="+mn-ea"/>
              </a:rPr>
              <a:t>A Dynamic LLM-Powered Agent Network</a:t>
            </a:r>
            <a:endParaRPr lang="en-US" altLang="zh-CN" sz="3600" dirty="0">
              <a:solidFill>
                <a:srgbClr val="2F5597"/>
              </a:solidFill>
              <a:latin typeface="Georgia" panose="02040502050405020303" pitchFamily="18" charset="0"/>
              <a:ea typeface="微软雅黑 Light" panose="020B0502040204020203" pitchFamily="34" charset="-122"/>
              <a:sym typeface="+mn-ea"/>
            </a:endParaRPr>
          </a:p>
          <a:p>
            <a:pPr lvl="0" algn="ctr">
              <a:buClrTx/>
              <a:buSzTx/>
              <a:buFontTx/>
            </a:pPr>
            <a:r>
              <a:rPr lang="en-US" altLang="zh-CN" sz="3600" dirty="0">
                <a:solidFill>
                  <a:srgbClr val="2F5597"/>
                </a:solidFill>
                <a:latin typeface="Georgia" panose="02040502050405020303" pitchFamily="18" charset="0"/>
                <a:ea typeface="微软雅黑 Light" panose="020B0502040204020203" pitchFamily="34" charset="-122"/>
                <a:sym typeface="+mn-ea"/>
              </a:rPr>
              <a:t>for Task-Oriented Agent Collaboration</a:t>
            </a:r>
            <a:endParaRPr lang="en-US" altLang="zh-CN" sz="3600" dirty="0">
              <a:solidFill>
                <a:srgbClr val="2F5597"/>
              </a:solidFill>
              <a:latin typeface="Georgia" panose="02040502050405020303" pitchFamily="18" charset="0"/>
              <a:ea typeface="微软雅黑 Light" panose="020B0502040204020203" pitchFamily="34" charset="-122"/>
              <a:sym typeface="+mn-ea"/>
            </a:endParaRPr>
          </a:p>
        </p:txBody>
      </p:sp>
      <p:sp>
        <p:nvSpPr>
          <p:cNvPr id="6" name="矩形 5"/>
          <p:cNvSpPr/>
          <p:nvPr>
            <p:custDataLst>
              <p:tags r:id="rId3"/>
            </p:custDataLst>
          </p:nvPr>
        </p:nvSpPr>
        <p:spPr>
          <a:xfrm>
            <a:off x="1389272" y="3976370"/>
            <a:ext cx="9405620" cy="515620"/>
          </a:xfrm>
          <a:prstGeom prst="rect">
            <a:avLst/>
          </a:prstGeom>
        </p:spPr>
        <p:txBody>
          <a:bodyPr wrap="square">
            <a:spAutoFit/>
          </a:bodyPr>
          <a:p>
            <a:pPr indent="0" algn="ctr" fontAlgn="auto">
              <a:lnSpc>
                <a:spcPct val="115000"/>
              </a:lnSpc>
            </a:pPr>
            <a:r>
              <a:rPr lang="zh-CN" sz="2400" dirty="0">
                <a:solidFill>
                  <a:srgbClr val="2F5597"/>
                </a:solidFill>
                <a:latin typeface="华文中宋" panose="02010600040101010101" charset="-122"/>
                <a:ea typeface="华文中宋" panose="02010600040101010101" charset="-122"/>
                <a:sym typeface="+mn-ea"/>
              </a:rPr>
              <a:t>用于任务导向型代理协作的大语言模型驱动的动态代理网络</a:t>
            </a:r>
            <a:endParaRPr lang="zh-CN" sz="2400" dirty="0">
              <a:solidFill>
                <a:srgbClr val="2F5597"/>
              </a:solidFill>
              <a:latin typeface="华文中宋" panose="02010600040101010101" charset="-122"/>
              <a:ea typeface="华文中宋"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wipe dir="r"/>
      </p:transition>
    </mc:Choice>
    <mc:Fallback>
      <p:transition>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35" y="0"/>
            <a:ext cx="3517200"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1551305" y="1284605"/>
            <a:ext cx="9866630" cy="4703445"/>
          </a:xfrm>
          <a:prstGeom prst="roundRect">
            <a:avLst>
              <a:gd name="adj" fmla="val 4273"/>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2435225" y="2599055"/>
            <a:ext cx="3660140" cy="1659890"/>
            <a:chOff x="3835" y="3808"/>
            <a:chExt cx="5764" cy="2614"/>
          </a:xfrm>
        </p:grpSpPr>
        <p:sp>
          <p:nvSpPr>
            <p:cNvPr id="10" name="文本框 9"/>
            <p:cNvSpPr txBox="1"/>
            <p:nvPr/>
          </p:nvSpPr>
          <p:spPr>
            <a:xfrm>
              <a:off x="3835" y="4824"/>
              <a:ext cx="5432" cy="1598"/>
            </a:xfrm>
            <a:prstGeom prst="rect">
              <a:avLst/>
            </a:prstGeom>
            <a:noFill/>
          </p:spPr>
          <p:txBody>
            <a:bodyPr wrap="square" rtlCol="0">
              <a:spAutoFit/>
            </a:bodyPr>
            <a:p>
              <a:r>
                <a:rPr lang="zh-CN" altLang="en-US" sz="6000" b="1" dirty="0">
                  <a:solidFill>
                    <a:srgbClr val="2F5597"/>
                  </a:solidFill>
                  <a:latin typeface="微软雅黑" panose="020B0503020204020204" charset="-122"/>
                  <a:ea typeface="微软雅黑" panose="020B0503020204020204" charset="-122"/>
                  <a:sym typeface="+mn-ea"/>
                </a:rPr>
                <a:t>背景</a:t>
              </a:r>
              <a:endParaRPr lang="zh-CN" altLang="en-US" sz="6000" b="1" dirty="0">
                <a:solidFill>
                  <a:srgbClr val="2F5597"/>
                </a:solidFill>
                <a:latin typeface="微软雅黑" panose="020B0503020204020204" charset="-122"/>
                <a:ea typeface="微软雅黑" panose="020B0503020204020204" charset="-122"/>
              </a:endParaRPr>
            </a:p>
          </p:txBody>
        </p:sp>
        <p:sp>
          <p:nvSpPr>
            <p:cNvPr id="11" name="文本框 10"/>
            <p:cNvSpPr txBox="1"/>
            <p:nvPr/>
          </p:nvSpPr>
          <p:spPr>
            <a:xfrm>
              <a:off x="3835" y="3808"/>
              <a:ext cx="5764" cy="1016"/>
            </a:xfrm>
            <a:prstGeom prst="rect">
              <a:avLst/>
            </a:prstGeom>
            <a:noFill/>
          </p:spPr>
          <p:txBody>
            <a:bodyPr wrap="square" rtlCol="0" anchor="t">
              <a:spAutoFit/>
            </a:bodyPr>
            <a:p>
              <a:r>
                <a:rPr lang="en-US" altLang="zh-CN" sz="3600" b="1" dirty="0">
                  <a:solidFill>
                    <a:srgbClr val="2F5597"/>
                  </a:solidFill>
                  <a:latin typeface="Arial Black" panose="020B0A04020102020204" charset="0"/>
                  <a:ea typeface="微软雅黑" panose="020B0503020204020204" charset="-122"/>
                  <a:cs typeface="Arial Black" panose="020B0A04020102020204" charset="0"/>
                  <a:sym typeface="+mn-ea"/>
                </a:rPr>
                <a:t>Background</a:t>
              </a:r>
              <a:endParaRPr lang="en-US" altLang="zh-CN" sz="3600" b="1" dirty="0">
                <a:solidFill>
                  <a:srgbClr val="2F5597"/>
                </a:solidFill>
                <a:latin typeface="Arial Black" panose="020B0A04020102020204" charset="0"/>
                <a:ea typeface="微软雅黑" panose="020B0503020204020204" charset="-122"/>
                <a:cs typeface="Arial Black" panose="020B0A04020102020204" charset="0"/>
                <a:sym typeface="+mn-ea"/>
              </a:endParaRPr>
            </a:p>
          </p:txBody>
        </p:sp>
      </p:grpSp>
      <p:grpSp>
        <p:nvGrpSpPr>
          <p:cNvPr id="35" name="组合 34"/>
          <p:cNvGrpSpPr/>
          <p:nvPr/>
        </p:nvGrpSpPr>
        <p:grpSpPr>
          <a:xfrm>
            <a:off x="1804035" y="306705"/>
            <a:ext cx="9727565" cy="580390"/>
            <a:chOff x="2177" y="488"/>
            <a:chExt cx="15319" cy="914"/>
          </a:xfrm>
        </p:grpSpPr>
        <p:sp>
          <p:nvSpPr>
            <p:cNvPr id="36" name="矩形 35"/>
            <p:cNvSpPr/>
            <p:nvPr>
              <p:custDataLst>
                <p:tags r:id="rId1"/>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40" name="文本框 39"/>
            <p:cNvSpPr txBox="1"/>
            <p:nvPr>
              <p:custDataLst>
                <p:tags r:id="rId2"/>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用于任务导向型代理协作的大语言模型驱动的动态代理网络</a:t>
              </a:r>
              <a:endParaRPr sz="1400" b="1" dirty="0">
                <a:solidFill>
                  <a:srgbClr val="2F5597"/>
                </a:solidFill>
                <a:latin typeface="+mj-ea"/>
                <a:ea typeface="+mj-ea"/>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500">
        <p:wipe dir="r"/>
      </p:transition>
    </mc:Choice>
    <mc:Fallback>
      <p:transition>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背景</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9" name="组合 8"/>
          <p:cNvGrpSpPr/>
          <p:nvPr/>
        </p:nvGrpSpPr>
        <p:grpSpPr>
          <a:xfrm rot="0">
            <a:off x="676275" y="330200"/>
            <a:ext cx="10761345" cy="701040"/>
            <a:chOff x="1065" y="520"/>
            <a:chExt cx="16947" cy="1104"/>
          </a:xfrm>
        </p:grpSpPr>
        <p:cxnSp>
          <p:nvCxnSpPr>
            <p:cNvPr id="27" name="直接连接符 26"/>
            <p:cNvCxnSpPr/>
            <p:nvPr>
              <p:custDataLst>
                <p:tags r:id="rId2"/>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29"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sp>
        <p:nvSpPr>
          <p:cNvPr id="20" name="文本框 19"/>
          <p:cNvSpPr txBox="1"/>
          <p:nvPr>
            <p:custDataLst>
              <p:tags r:id="rId5"/>
            </p:custDataLst>
          </p:nvPr>
        </p:nvSpPr>
        <p:spPr>
          <a:xfrm>
            <a:off x="676275" y="1246505"/>
            <a:ext cx="1197610" cy="398780"/>
          </a:xfrm>
          <a:prstGeom prst="rect">
            <a:avLst/>
          </a:prstGeom>
          <a:noFill/>
          <a:extLst>
            <a:ext uri="{909E8E84-426E-40DD-AFC4-6F175D3DCCD1}">
              <a14:hiddenFill xmlns:a14="http://schemas.microsoft.com/office/drawing/2010/main">
                <a:solidFill>
                  <a:schemeClr val="bg1"/>
                </a:solidFill>
              </a14:hiddenFill>
            </a:ext>
          </a:extLst>
        </p:spPr>
        <p:txBody>
          <a:bodyPr wrap="none" rIns="90170" rtlCol="0">
            <a:spAutoFit/>
          </a:bodyPr>
          <a:p>
            <a:pPr algn="l"/>
            <a:r>
              <a:rPr lang="zh-CN" sz="2000" b="1" dirty="0">
                <a:solidFill>
                  <a:srgbClr val="2F5597"/>
                </a:solidFill>
                <a:latin typeface="微软雅黑" panose="020B0503020204020204" charset="-122"/>
                <a:ea typeface="微软雅黑" panose="020B0503020204020204" charset="-122"/>
                <a:sym typeface="+mn-ea"/>
              </a:rPr>
              <a:t>模型合作</a:t>
            </a:r>
            <a:endParaRPr lang="zh-CN" sz="2000" b="1" dirty="0">
              <a:solidFill>
                <a:srgbClr val="2F5597"/>
              </a:solidFill>
              <a:latin typeface="微软雅黑" panose="020B0503020204020204" charset="-122"/>
              <a:ea typeface="微软雅黑" panose="020B0503020204020204" charset="-122"/>
              <a:cs typeface="+mn-ea"/>
              <a:sym typeface="+mn-ea"/>
            </a:endParaRPr>
          </a:p>
        </p:txBody>
      </p:sp>
      <p:sp>
        <p:nvSpPr>
          <p:cNvPr id="28" name="文本框 27"/>
          <p:cNvSpPr txBox="1"/>
          <p:nvPr>
            <p:custDataLst>
              <p:tags r:id="rId6"/>
            </p:custDataLst>
          </p:nvPr>
        </p:nvSpPr>
        <p:spPr>
          <a:xfrm>
            <a:off x="676275" y="1779905"/>
            <a:ext cx="6583680" cy="434975"/>
          </a:xfrm>
          <a:prstGeom prst="rect">
            <a:avLst/>
          </a:prstGeom>
          <a:noFill/>
        </p:spPr>
        <p:txBody>
          <a:bodyPr wrap="none" bIns="71755" rtlCol="0" anchor="t">
            <a:spAutoFit/>
          </a:bodyPr>
          <a:p>
            <a:pPr indent="0" algn="l" fontAlgn="auto">
              <a:lnSpc>
                <a:spcPct val="115000"/>
              </a:lnSpc>
              <a:spcAft>
                <a:spcPts val="600"/>
              </a:spcAft>
            </a:pPr>
            <a:r>
              <a:rPr lang="zh-CN">
                <a:latin typeface="微软雅黑" panose="020B0503020204020204" charset="-122"/>
                <a:ea typeface="微软雅黑" panose="020B0503020204020204" charset="-122"/>
                <a:cs typeface="微软雅黑" panose="020B0503020204020204" charset="-122"/>
                <a:sym typeface="+mn-ea"/>
              </a:rPr>
              <a:t>因为不同</a:t>
            </a:r>
            <a:r>
              <a:rPr lang="zh-CN" altLang="en-US">
                <a:latin typeface="微软雅黑" panose="020B0503020204020204" charset="-122"/>
                <a:ea typeface="微软雅黑" panose="020B0503020204020204" charset="-122"/>
                <a:cs typeface="微软雅黑" panose="020B0503020204020204" charset="-122"/>
                <a:sym typeface="+mn-ea"/>
              </a:rPr>
              <a:t>模型</a:t>
            </a:r>
            <a:r>
              <a:rPr lang="zh-CN" altLang="en-US">
                <a:latin typeface="微软雅黑" panose="020B0503020204020204" charset="-122"/>
                <a:ea typeface="微软雅黑" panose="020B0503020204020204" charset="-122"/>
                <a:cs typeface="微软雅黑" panose="020B0503020204020204" charset="-122"/>
                <a:sym typeface="+mn-ea"/>
              </a:rPr>
              <a:t>专长不同，所以多个模型合作能更好的解决任务</a:t>
            </a:r>
            <a:r>
              <a:rPr lang="zh-CN">
                <a:latin typeface="微软雅黑" panose="020B0503020204020204" charset="-122"/>
                <a:ea typeface="微软雅黑" panose="020B0503020204020204" charset="-122"/>
                <a:cs typeface="微软雅黑" panose="020B0503020204020204" charset="-122"/>
                <a:sym typeface="+mn-ea"/>
              </a:rPr>
              <a:t>。</a:t>
            </a:r>
            <a:endParaRPr lang="zh-CN">
              <a:latin typeface="微软雅黑" panose="020B0503020204020204" charset="-122"/>
              <a:ea typeface="微软雅黑" panose="020B0503020204020204" charset="-122"/>
              <a:cs typeface="微软雅黑" panose="020B0503020204020204" charset="-122"/>
              <a:sym typeface="+mn-ea"/>
            </a:endParaRPr>
          </a:p>
        </p:txBody>
      </p:sp>
      <p:grpSp>
        <p:nvGrpSpPr>
          <p:cNvPr id="35" name="组合 34"/>
          <p:cNvGrpSpPr/>
          <p:nvPr/>
        </p:nvGrpSpPr>
        <p:grpSpPr>
          <a:xfrm>
            <a:off x="1804035" y="306705"/>
            <a:ext cx="9727565" cy="580390"/>
            <a:chOff x="2177" y="488"/>
            <a:chExt cx="15319" cy="914"/>
          </a:xfrm>
        </p:grpSpPr>
        <p:sp>
          <p:nvSpPr>
            <p:cNvPr id="36" name="矩形 35"/>
            <p:cNvSpPr/>
            <p:nvPr>
              <p:custDataLst>
                <p:tags r:id="rId7"/>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40" name="文本框 39"/>
            <p:cNvSpPr txBox="1"/>
            <p:nvPr>
              <p:custDataLst>
                <p:tags r:id="rId8"/>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背景</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9" name="组合 8"/>
          <p:cNvGrpSpPr/>
          <p:nvPr/>
        </p:nvGrpSpPr>
        <p:grpSpPr>
          <a:xfrm rot="0">
            <a:off x="676275" y="330200"/>
            <a:ext cx="10761345" cy="701040"/>
            <a:chOff x="1065" y="520"/>
            <a:chExt cx="16947" cy="1104"/>
          </a:xfrm>
        </p:grpSpPr>
        <p:cxnSp>
          <p:nvCxnSpPr>
            <p:cNvPr id="27" name="直接连接符 26"/>
            <p:cNvCxnSpPr/>
            <p:nvPr>
              <p:custDataLst>
                <p:tags r:id="rId2"/>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29"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sp>
        <p:nvSpPr>
          <p:cNvPr id="20" name="文本框 19"/>
          <p:cNvSpPr txBox="1"/>
          <p:nvPr>
            <p:custDataLst>
              <p:tags r:id="rId5"/>
            </p:custDataLst>
          </p:nvPr>
        </p:nvSpPr>
        <p:spPr>
          <a:xfrm>
            <a:off x="676275" y="1246505"/>
            <a:ext cx="3229610" cy="398780"/>
          </a:xfrm>
          <a:prstGeom prst="rect">
            <a:avLst/>
          </a:prstGeom>
          <a:noFill/>
          <a:extLst>
            <a:ext uri="{909E8E84-426E-40DD-AFC4-6F175D3DCCD1}">
              <a14:hiddenFill xmlns:a14="http://schemas.microsoft.com/office/drawing/2010/main">
                <a:solidFill>
                  <a:schemeClr val="bg1"/>
                </a:solidFill>
              </a14:hiddenFill>
            </a:ext>
          </a:extLst>
        </p:spPr>
        <p:txBody>
          <a:bodyPr wrap="none" rIns="90170" rtlCol="0">
            <a:spAutoFit/>
          </a:bodyPr>
          <a:p>
            <a:pPr algn="l"/>
            <a:r>
              <a:rPr lang="zh-CN" altLang="en-US" sz="2000" b="1" dirty="0">
                <a:solidFill>
                  <a:srgbClr val="2F5597"/>
                </a:solidFill>
                <a:latin typeface="微软雅黑" panose="020B0503020204020204" charset="-122"/>
                <a:ea typeface="微软雅黑" panose="020B0503020204020204" charset="-122"/>
                <a:sym typeface="+mn-ea"/>
              </a:rPr>
              <a:t>目前的模型合作有两个问题</a:t>
            </a:r>
            <a:endParaRPr lang="zh-CN" altLang="en-US" sz="2000" b="1" dirty="0">
              <a:solidFill>
                <a:srgbClr val="2F5597"/>
              </a:solidFill>
              <a:latin typeface="微软雅黑" panose="020B0503020204020204" charset="-122"/>
              <a:ea typeface="微软雅黑" panose="020B0503020204020204" charset="-122"/>
              <a:cs typeface="+mn-ea"/>
              <a:sym typeface="+mn-ea"/>
            </a:endParaRPr>
          </a:p>
        </p:txBody>
      </p:sp>
      <p:grpSp>
        <p:nvGrpSpPr>
          <p:cNvPr id="35" name="组合 34"/>
          <p:cNvGrpSpPr/>
          <p:nvPr/>
        </p:nvGrpSpPr>
        <p:grpSpPr>
          <a:xfrm>
            <a:off x="1804035" y="306705"/>
            <a:ext cx="9727565" cy="580390"/>
            <a:chOff x="2177" y="488"/>
            <a:chExt cx="15319" cy="914"/>
          </a:xfrm>
        </p:grpSpPr>
        <p:sp>
          <p:nvSpPr>
            <p:cNvPr id="36" name="矩形 35"/>
            <p:cNvSpPr/>
            <p:nvPr>
              <p:custDataLst>
                <p:tags r:id="rId6"/>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40" name="文本框 39"/>
            <p:cNvSpPr txBox="1"/>
            <p:nvPr>
              <p:custDataLst>
                <p:tags r:id="rId7"/>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pic>
        <p:nvPicPr>
          <p:cNvPr id="15" name="图片 14"/>
          <p:cNvPicPr>
            <a:picLocks noChangeAspect="1"/>
          </p:cNvPicPr>
          <p:nvPr/>
        </p:nvPicPr>
        <p:blipFill>
          <a:blip r:embed="rId8"/>
          <a:stretch>
            <a:fillRect/>
          </a:stretch>
        </p:blipFill>
        <p:spPr>
          <a:xfrm>
            <a:off x="852170" y="2820035"/>
            <a:ext cx="7442200" cy="3402330"/>
          </a:xfrm>
          <a:prstGeom prst="rect">
            <a:avLst/>
          </a:prstGeom>
        </p:spPr>
      </p:pic>
      <p:sp>
        <p:nvSpPr>
          <p:cNvPr id="17" name="文本框 16"/>
          <p:cNvSpPr txBox="1"/>
          <p:nvPr/>
        </p:nvSpPr>
        <p:spPr>
          <a:xfrm>
            <a:off x="8294370" y="3601085"/>
            <a:ext cx="3763010" cy="1619885"/>
          </a:xfrm>
          <a:prstGeom prst="rect">
            <a:avLst/>
          </a:prstGeom>
          <a:noFill/>
        </p:spPr>
        <p:txBody>
          <a:bodyPr wrap="none" bIns="71755" rtlCol="0" anchor="t">
            <a:spAutoFit/>
          </a:bodyPr>
          <a:p>
            <a:pPr indent="0" algn="l"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sym typeface="+mn-ea"/>
              </a:rPr>
              <a:t>模型合作：多模型怎么讨论</a:t>
            </a:r>
            <a:endParaRPr lang="en-US" altLang="zh-CN">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sym typeface="+mn-ea"/>
              </a:rPr>
              <a:t>Exchange-of-thought:</a:t>
            </a:r>
            <a:endParaRPr lang="en-US" altLang="zh-CN">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sym typeface="+mn-ea"/>
              </a:rPr>
              <a:t>不同任务最适合的讨论方式不同</a:t>
            </a:r>
            <a:endParaRPr lang="zh-CN" altLang="en-US">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sym typeface="+mn-ea"/>
              </a:rPr>
              <a:t>https://arxiv.org/abs/2312.01823</a:t>
            </a:r>
            <a:endParaRPr lang="zh-CN" altLang="en-US">
              <a:latin typeface="微软雅黑" panose="020B0503020204020204" charset="-122"/>
              <a:ea typeface="微软雅黑" panose="020B0503020204020204" charset="-122"/>
              <a:cs typeface="微软雅黑" panose="020B0503020204020204" charset="-122"/>
              <a:sym typeface="+mn-ea"/>
            </a:endParaRPr>
          </a:p>
        </p:txBody>
      </p:sp>
      <p:grpSp>
        <p:nvGrpSpPr>
          <p:cNvPr id="2" name="组合 1"/>
          <p:cNvGrpSpPr/>
          <p:nvPr/>
        </p:nvGrpSpPr>
        <p:grpSpPr>
          <a:xfrm>
            <a:off x="782320" y="1699895"/>
            <a:ext cx="2134870" cy="541020"/>
            <a:chOff x="5733" y="2677"/>
            <a:chExt cx="3362" cy="852"/>
          </a:xfrm>
        </p:grpSpPr>
        <p:sp>
          <p:nvSpPr>
            <p:cNvPr id="32" name="文本框 31"/>
            <p:cNvSpPr txBox="1"/>
            <p:nvPr>
              <p:custDataLst>
                <p:tags r:id="rId9"/>
              </p:custDataLst>
            </p:nvPr>
          </p:nvSpPr>
          <p:spPr>
            <a:xfrm>
              <a:off x="6243" y="2788"/>
              <a:ext cx="2852" cy="685"/>
            </a:xfrm>
            <a:prstGeom prst="rect">
              <a:avLst/>
            </a:prstGeom>
            <a:noFill/>
          </p:spPr>
          <p:txBody>
            <a:bodyPr wrap="none" bIns="71755" rtlCol="0" anchor="t">
              <a:spAutoFit/>
            </a:bodyPr>
            <a:p>
              <a:pPr indent="0" algn="l" fontAlgn="auto">
                <a:lnSpc>
                  <a:spcPct val="115000"/>
                </a:lnSpc>
                <a:spcAft>
                  <a:spcPts val="600"/>
                </a:spcAft>
              </a:pP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固定数量的</a:t>
              </a: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LLM</a:t>
              </a:r>
              <a:endPar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33" name="文本框 32"/>
            <p:cNvSpPr txBox="1"/>
            <p:nvPr>
              <p:custDataLst>
                <p:tags r:id="rId10"/>
              </p:custDataLst>
            </p:nvPr>
          </p:nvSpPr>
          <p:spPr>
            <a:xfrm>
              <a:off x="5733" y="2677"/>
              <a:ext cx="658" cy="853"/>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3" name="组合 2"/>
          <p:cNvGrpSpPr/>
          <p:nvPr/>
        </p:nvGrpSpPr>
        <p:grpSpPr>
          <a:xfrm>
            <a:off x="768985" y="2206625"/>
            <a:ext cx="2106930" cy="541655"/>
            <a:chOff x="5733" y="2677"/>
            <a:chExt cx="3318" cy="853"/>
          </a:xfrm>
        </p:grpSpPr>
        <p:sp>
          <p:nvSpPr>
            <p:cNvPr id="4" name="文本框 3"/>
            <p:cNvSpPr txBox="1"/>
            <p:nvPr>
              <p:custDataLst>
                <p:tags r:id="rId11"/>
              </p:custDataLst>
            </p:nvPr>
          </p:nvSpPr>
          <p:spPr>
            <a:xfrm>
              <a:off x="6243" y="2788"/>
              <a:ext cx="2808" cy="685"/>
            </a:xfrm>
            <a:prstGeom prst="rect">
              <a:avLst/>
            </a:prstGeom>
            <a:noFill/>
          </p:spPr>
          <p:txBody>
            <a:bodyPr wrap="none" bIns="71755" rtlCol="0" anchor="t">
              <a:spAutoFit/>
            </a:bodyPr>
            <a:p>
              <a:pPr indent="0" algn="l" fontAlgn="auto">
                <a:lnSpc>
                  <a:spcPct val="115000"/>
                </a:lnSpc>
                <a:spcAft>
                  <a:spcPts val="600"/>
                </a:spcAft>
              </a:pP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静态的交流结构</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custDataLst>
                <p:tags r:id="rId12"/>
              </p:custDataLst>
            </p:nvPr>
          </p:nvSpPr>
          <p:spPr>
            <a:xfrm>
              <a:off x="5733" y="2677"/>
              <a:ext cx="707" cy="853"/>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300" fill="hold">
                                          <p:stCondLst>
                                            <p:cond delay="0"/>
                                          </p:stCondLst>
                                        </p:cTn>
                                        <p:tgtEl>
                                          <p:spTgt spid="17"/>
                                        </p:tgtEl>
                                        <p:attrNameLst>
                                          <p:attrName>style.visibility</p:attrName>
                                        </p:attrNameLst>
                                      </p:cBhvr>
                                      <p:to>
                                        <p:strVal val="visible"/>
                                      </p:to>
                                    </p:set>
                                    <p:animEffect transition="in" filter="wipe(left)">
                                      <p:cBhvr>
                                        <p:cTn id="7" dur="3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35" y="0"/>
            <a:ext cx="3517200"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1551305" y="1284605"/>
            <a:ext cx="9866630" cy="4703445"/>
          </a:xfrm>
          <a:prstGeom prst="roundRect">
            <a:avLst>
              <a:gd name="adj" fmla="val 4273"/>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p:cNvGrpSpPr/>
          <p:nvPr/>
        </p:nvGrpSpPr>
        <p:grpSpPr>
          <a:xfrm>
            <a:off x="2435225" y="2599055"/>
            <a:ext cx="3660140" cy="1659890"/>
            <a:chOff x="3835" y="3808"/>
            <a:chExt cx="5764" cy="2614"/>
          </a:xfrm>
        </p:grpSpPr>
        <p:sp>
          <p:nvSpPr>
            <p:cNvPr id="6" name="文本框 5"/>
            <p:cNvSpPr txBox="1"/>
            <p:nvPr>
              <p:custDataLst>
                <p:tags r:id="rId1"/>
              </p:custDataLst>
            </p:nvPr>
          </p:nvSpPr>
          <p:spPr>
            <a:xfrm>
              <a:off x="3835" y="4824"/>
              <a:ext cx="5432" cy="1598"/>
            </a:xfrm>
            <a:prstGeom prst="rect">
              <a:avLst/>
            </a:prstGeom>
            <a:noFill/>
          </p:spPr>
          <p:txBody>
            <a:bodyPr wrap="square" rtlCol="0">
              <a:spAutoFit/>
            </a:bodyPr>
            <a:p>
              <a:r>
                <a:rPr lang="zh-CN" altLang="en-US" sz="6000" b="1" dirty="0">
                  <a:solidFill>
                    <a:srgbClr val="2F5597"/>
                  </a:solidFill>
                  <a:latin typeface="微软雅黑" panose="020B0503020204020204" charset="-122"/>
                  <a:ea typeface="微软雅黑" panose="020B0503020204020204" charset="-122"/>
                  <a:sym typeface="+mn-ea"/>
                </a:rPr>
                <a:t>方法</a:t>
              </a:r>
              <a:endParaRPr lang="zh-CN" altLang="en-US" sz="6000" b="1" dirty="0">
                <a:solidFill>
                  <a:srgbClr val="2F5597"/>
                </a:solidFill>
                <a:latin typeface="微软雅黑" panose="020B0503020204020204" charset="-122"/>
                <a:ea typeface="微软雅黑" panose="020B0503020204020204" charset="-122"/>
              </a:endParaRPr>
            </a:p>
          </p:txBody>
        </p:sp>
        <p:sp>
          <p:nvSpPr>
            <p:cNvPr id="7" name="文本框 6"/>
            <p:cNvSpPr txBox="1"/>
            <p:nvPr>
              <p:custDataLst>
                <p:tags r:id="rId2"/>
              </p:custDataLst>
            </p:nvPr>
          </p:nvSpPr>
          <p:spPr>
            <a:xfrm>
              <a:off x="3835" y="3808"/>
              <a:ext cx="5764" cy="1016"/>
            </a:xfrm>
            <a:prstGeom prst="rect">
              <a:avLst/>
            </a:prstGeom>
            <a:noFill/>
          </p:spPr>
          <p:txBody>
            <a:bodyPr wrap="square" rtlCol="0" anchor="t">
              <a:spAutoFit/>
            </a:bodyPr>
            <a:p>
              <a:r>
                <a:rPr lang="en-US" altLang="zh-CN" sz="3600" b="1" dirty="0">
                  <a:solidFill>
                    <a:srgbClr val="2F5597"/>
                  </a:solidFill>
                  <a:latin typeface="Arial Black" panose="020B0A04020102020204" charset="0"/>
                  <a:ea typeface="微软雅黑" panose="020B0503020204020204" charset="-122"/>
                  <a:cs typeface="Arial Black" panose="020B0A04020102020204" charset="0"/>
                  <a:sym typeface="+mn-ea"/>
                </a:rPr>
                <a:t>Method</a:t>
              </a:r>
              <a:endParaRPr lang="en-US" altLang="zh-CN" sz="3600" b="1" dirty="0">
                <a:solidFill>
                  <a:srgbClr val="2F5597"/>
                </a:solidFill>
                <a:latin typeface="Arial Black" panose="020B0A04020102020204" charset="0"/>
                <a:ea typeface="微软雅黑" panose="020B0503020204020204" charset="-122"/>
                <a:cs typeface="Arial Black" panose="020B0A04020102020204" charset="0"/>
                <a:sym typeface="+mn-ea"/>
              </a:endParaRPr>
            </a:p>
          </p:txBody>
        </p:sp>
      </p:grpSp>
      <p:grpSp>
        <p:nvGrpSpPr>
          <p:cNvPr id="35" name="组合 34"/>
          <p:cNvGrpSpPr/>
          <p:nvPr/>
        </p:nvGrpSpPr>
        <p:grpSpPr>
          <a:xfrm>
            <a:off x="1804035" y="306705"/>
            <a:ext cx="9727565" cy="580390"/>
            <a:chOff x="2177" y="488"/>
            <a:chExt cx="15319" cy="914"/>
          </a:xfrm>
        </p:grpSpPr>
        <p:sp>
          <p:nvSpPr>
            <p:cNvPr id="36" name="矩形 35"/>
            <p:cNvSpPr/>
            <p:nvPr>
              <p:custDataLst>
                <p:tags r:id="rId3"/>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10" name="文本框 9"/>
            <p:cNvSpPr txBox="1"/>
            <p:nvPr>
              <p:custDataLst>
                <p:tags r:id="rId4"/>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500">
        <p:wipe dir="r"/>
      </p:transition>
    </mc:Choice>
    <mc:Fallback>
      <p:transition>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76275" y="1246505"/>
            <a:ext cx="7215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zh-CN" altLang="en-US" sz="2000" b="1">
                <a:solidFill>
                  <a:srgbClr val="2F5597"/>
                </a:solidFill>
                <a:latin typeface="微软雅黑" panose="020B0503020204020204" charset="-122"/>
                <a:ea typeface="微软雅黑" panose="020B0503020204020204" charset="-122"/>
                <a:cs typeface="+mn-ea"/>
              </a:rPr>
              <a:t>大语言模型驱动的动态代理网络</a:t>
            </a:r>
            <a:r>
              <a:rPr lang="en-US" altLang="zh-CN" sz="2000" b="1">
                <a:solidFill>
                  <a:srgbClr val="2F5597"/>
                </a:solidFill>
                <a:latin typeface="微软雅黑" panose="020B0503020204020204" charset="-122"/>
                <a:ea typeface="微软雅黑" panose="020B0503020204020204" charset="-122"/>
                <a:cs typeface="+mn-ea"/>
              </a:rPr>
              <a:t> (DyLAN)</a:t>
            </a:r>
            <a:endParaRPr lang="en-US" altLang="zh-CN" sz="2000" b="1">
              <a:solidFill>
                <a:srgbClr val="2F5597"/>
              </a:solidFill>
              <a:latin typeface="微软雅黑" panose="020B0503020204020204" charset="-122"/>
              <a:ea typeface="微软雅黑" panose="020B0503020204020204" charset="-122"/>
              <a:cs typeface="+mn-ea"/>
            </a:endParaRPr>
          </a:p>
        </p:txBody>
      </p:sp>
      <p:sp>
        <p:nvSpPr>
          <p:cNvPr id="18" name="文本框 17"/>
          <p:cNvSpPr txBox="1"/>
          <p:nvPr>
            <p:custDataLst>
              <p:tags r:id="rId2"/>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方法</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4" name="组合 3"/>
          <p:cNvGrpSpPr/>
          <p:nvPr/>
        </p:nvGrpSpPr>
        <p:grpSpPr>
          <a:xfrm rot="0">
            <a:off x="676275" y="330200"/>
            <a:ext cx="10761345" cy="701040"/>
            <a:chOff x="1065" y="520"/>
            <a:chExt cx="16947" cy="1104"/>
          </a:xfrm>
        </p:grpSpPr>
        <p:cxnSp>
          <p:nvCxnSpPr>
            <p:cNvPr id="5" name="直接连接符 4"/>
            <p:cNvCxnSpPr/>
            <p:nvPr>
              <p:custDataLst>
                <p:tags r:id="rId3"/>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6" name="图形 40" descr="教室"/>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11" name="组合 10"/>
          <p:cNvGrpSpPr/>
          <p:nvPr/>
        </p:nvGrpSpPr>
        <p:grpSpPr>
          <a:xfrm>
            <a:off x="1804035" y="306705"/>
            <a:ext cx="9727565" cy="580390"/>
            <a:chOff x="2177" y="488"/>
            <a:chExt cx="15319" cy="914"/>
          </a:xfrm>
        </p:grpSpPr>
        <p:sp>
          <p:nvSpPr>
            <p:cNvPr id="12" name="矩形 11"/>
            <p:cNvSpPr/>
            <p:nvPr>
              <p:custDataLst>
                <p:tags r:id="rId6"/>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14" name="文本框 13"/>
            <p:cNvSpPr txBox="1"/>
            <p:nvPr>
              <p:custDataLst>
                <p:tags r:id="rId7"/>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grpSp>
        <p:nvGrpSpPr>
          <p:cNvPr id="33" name="组合 32"/>
          <p:cNvGrpSpPr/>
          <p:nvPr/>
        </p:nvGrpSpPr>
        <p:grpSpPr>
          <a:xfrm>
            <a:off x="964406" y="1740535"/>
            <a:ext cx="10324624" cy="4859408"/>
            <a:chOff x="657" y="1407"/>
            <a:chExt cx="18298" cy="9406"/>
          </a:xfrm>
        </p:grpSpPr>
        <p:pic>
          <p:nvPicPr>
            <p:cNvPr id="8" name="圖片 6"/>
            <p:cNvPicPr>
              <a:picLocks noChangeAspect="1"/>
            </p:cNvPicPr>
            <p:nvPr/>
          </p:nvPicPr>
          <p:blipFill>
            <a:blip r:embed="rId8"/>
            <a:stretch>
              <a:fillRect/>
            </a:stretch>
          </p:blipFill>
          <p:spPr>
            <a:xfrm>
              <a:off x="1008" y="7720"/>
              <a:ext cx="1919" cy="2040"/>
            </a:xfrm>
            <a:prstGeom prst="rect">
              <a:avLst/>
            </a:prstGeom>
          </p:spPr>
        </p:pic>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56" y="1464"/>
              <a:ext cx="1920" cy="19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43" y="2471"/>
              <a:ext cx="1920" cy="19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87" y="4211"/>
              <a:ext cx="1920" cy="1920"/>
            </a:xfrm>
            <a:prstGeom prst="rect">
              <a:avLst/>
            </a:prstGeom>
            <a:noFill/>
            <a:extLst>
              <a:ext uri="{909E8E84-426E-40DD-AFC4-6F175D3DCCD1}">
                <a14:hiddenFill xmlns:a14="http://schemas.microsoft.com/office/drawing/2010/main">
                  <a:solidFill>
                    <a:srgbClr val="FFFFFF"/>
                  </a:solidFill>
                </a14:hiddenFill>
              </a:ext>
            </a:extLst>
          </p:spPr>
        </p:pic>
        <p:sp>
          <p:nvSpPr>
            <p:cNvPr id="10" name="語音泡泡: 圓角矩形 10"/>
            <p:cNvSpPr/>
            <p:nvPr/>
          </p:nvSpPr>
          <p:spPr>
            <a:xfrm>
              <a:off x="8728" y="1407"/>
              <a:ext cx="4598" cy="1532"/>
            </a:xfrm>
            <a:prstGeom prst="wedgeRoundRectCallout">
              <a:avLst>
                <a:gd name="adj1" fmla="val -66536"/>
                <a:gd name="adj2" fmla="val 41599"/>
                <a:gd name="adj3" fmla="val 16667"/>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marL="0" marR="0" lvl="0" indent="0" algn="l" defTabSz="914400" rtl="0" eaLnBrk="1" fontAlgn="auto" latinLnBrk="0" hangingPunct="1">
                <a:lnSpc>
                  <a:spcPct val="100000"/>
                </a:lnSpc>
                <a:spcBef>
                  <a:spcPts val="0"/>
                </a:spcBef>
                <a:spcAft>
                  <a:spcPts val="0"/>
                </a:spcAft>
                <a:buClrTx/>
                <a:buSzTx/>
                <a:buFontTx/>
                <a:buNone/>
                <a:defRPr/>
              </a:pPr>
              <a:r>
                <a:rPr kumimoji="0" lang="zh-TW"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先做 </a:t>
              </a:r>
              <a:r>
                <a:rPr kumimoji="0" lang="en-US" altLang="zh-TW"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a:t>
              </a:r>
              <a:r>
                <a:rPr kumimoji="0" lang="zh-TW"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，再做 </a:t>
              </a:r>
              <a:r>
                <a:rPr kumimoji="0" lang="en-US" altLang="zh-TW"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B</a:t>
              </a:r>
              <a:r>
                <a:rPr kumimoji="0" lang="zh-TW"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，然</a:t>
              </a:r>
              <a:r>
                <a:rPr kumimoji="0" lang="zh-CN" altLang="zh-TW"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后</a:t>
              </a:r>
              <a:r>
                <a:rPr kumimoji="0" lang="zh-TW"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TW"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C</a:t>
              </a:r>
              <a:r>
                <a:rPr kumimoji="0" lang="zh-TW"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TW"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endParaRPr kumimoji="0" lang="zh-TW"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 name="語音泡泡: 圓角矩形 11"/>
            <p:cNvSpPr/>
            <p:nvPr/>
          </p:nvSpPr>
          <p:spPr>
            <a:xfrm>
              <a:off x="8728" y="3166"/>
              <a:ext cx="4598" cy="947"/>
            </a:xfrm>
            <a:prstGeom prst="wedgeRoundRectCallout">
              <a:avLst>
                <a:gd name="adj1" fmla="val 64468"/>
                <a:gd name="adj2" fmla="val 4728"/>
                <a:gd name="adj3" fmla="val 16667"/>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TW"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写程式</a:t>
              </a:r>
              <a:endParaRPr kumimoji="0" lang="zh-TW"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5" name="語音泡泡: 圓角矩形 12"/>
            <p:cNvSpPr/>
            <p:nvPr/>
          </p:nvSpPr>
          <p:spPr>
            <a:xfrm>
              <a:off x="8728" y="4391"/>
              <a:ext cx="4598" cy="1462"/>
            </a:xfrm>
            <a:prstGeom prst="wedgeRoundRectCallout">
              <a:avLst>
                <a:gd name="adj1" fmla="val -72573"/>
                <a:gd name="adj2" fmla="val 27911"/>
                <a:gd name="adj3" fmla="val 16667"/>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TW"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试用一下</a:t>
              </a:r>
              <a:r>
                <a:rPr kumimoji="0" lang="zh-TW"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TW"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zh-TW"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TW"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给建议</a:t>
              </a:r>
              <a:endParaRPr kumimoji="0" lang="zh-CN" altLang="zh-TW"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7" name="文字方塊 17"/>
            <p:cNvSpPr txBox="1"/>
            <p:nvPr/>
          </p:nvSpPr>
          <p:spPr>
            <a:xfrm>
              <a:off x="2533" y="1686"/>
              <a:ext cx="3220" cy="1607"/>
            </a:xfrm>
            <a:prstGeom prst="rect">
              <a:avLst/>
            </a:prstGeom>
            <a:noFill/>
          </p:spPr>
          <p:txBody>
            <a:bodyPr wrap="square" rtlCol="0">
              <a:spAutoFit/>
            </a:bodyPr>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AI</a:t>
              </a:r>
              <a:r>
                <a:rPr kumimoji="0" lang="zh-TW" altLang="en-US"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 </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project manager </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endParaRPr>
            </a:p>
          </p:txBody>
        </p:sp>
        <p:sp>
          <p:nvSpPr>
            <p:cNvPr id="20" name="文字方塊 19"/>
            <p:cNvSpPr txBox="1"/>
            <p:nvPr/>
          </p:nvSpPr>
          <p:spPr>
            <a:xfrm>
              <a:off x="15735" y="2902"/>
              <a:ext cx="3220" cy="1607"/>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AI</a:t>
              </a:r>
              <a:r>
                <a:rPr kumimoji="0" lang="zh-TW" altLang="en-US"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 </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programmer</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endParaRPr>
            </a:p>
          </p:txBody>
        </p:sp>
        <p:sp>
          <p:nvSpPr>
            <p:cNvPr id="19" name="文字方塊 20"/>
            <p:cNvSpPr txBox="1"/>
            <p:nvPr/>
          </p:nvSpPr>
          <p:spPr>
            <a:xfrm>
              <a:off x="4321" y="5122"/>
              <a:ext cx="1920" cy="891"/>
            </a:xfrm>
            <a:prstGeom prst="rect">
              <a:avLst/>
            </a:prstGeom>
            <a:noFill/>
          </p:spPr>
          <p:txBody>
            <a:bodyPr wrap="square" rtlCol="0">
              <a:spAutoFit/>
            </a:bodyPr>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AI user</a:t>
              </a:r>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endParaRPr>
            </a:p>
          </p:txBody>
        </p:sp>
        <p:sp>
          <p:nvSpPr>
            <p:cNvPr id="25" name="語音泡泡: 圓角矩形 13"/>
            <p:cNvSpPr/>
            <p:nvPr/>
          </p:nvSpPr>
          <p:spPr>
            <a:xfrm>
              <a:off x="3012" y="7157"/>
              <a:ext cx="6588" cy="1637"/>
            </a:xfrm>
            <a:prstGeom prst="wedgeRoundRectCallout">
              <a:avLst>
                <a:gd name="adj1" fmla="val -59859"/>
                <a:gd name="adj2" fmla="val 79647"/>
                <a:gd name="adj3" fmla="val 16667"/>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TW"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根</a:t>
              </a:r>
              <a:r>
                <a:rPr kumimoji="0" lang="zh-CN" altLang="zh-TW"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据</a:t>
              </a:r>
              <a:r>
                <a:rPr kumimoji="0" lang="zh-TW"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上述</a:t>
              </a:r>
              <a:r>
                <a:rPr kumimoji="0" lang="zh-CN" altLang="zh-TW"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对话，给</a:t>
              </a:r>
              <a:r>
                <a:rPr kumimoji="0" lang="zh-TW"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每個人的</a:t>
              </a:r>
              <a:r>
                <a:rPr kumimoji="0" lang="zh-CN" altLang="zh-TW"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贡献度打分数</a:t>
              </a:r>
              <a:r>
                <a:rPr kumimoji="0" lang="en-US" altLang="zh-TW"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endParaRPr kumimoji="0" lang="zh-TW"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endParaRPr>
            </a:p>
          </p:txBody>
        </p:sp>
        <p:pic>
          <p:nvPicPr>
            <p:cNvPr id="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93" y="5625"/>
              <a:ext cx="1920" cy="192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93" y="7017"/>
              <a:ext cx="1920" cy="192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481" y="8412"/>
              <a:ext cx="1920" cy="1920"/>
            </a:xfrm>
            <a:prstGeom prst="rect">
              <a:avLst/>
            </a:prstGeom>
            <a:noFill/>
            <a:extLst>
              <a:ext uri="{909E8E84-426E-40DD-AFC4-6F175D3DCCD1}">
                <a14:hiddenFill xmlns:a14="http://schemas.microsoft.com/office/drawing/2010/main">
                  <a:solidFill>
                    <a:srgbClr val="FFFFFF"/>
                  </a:solidFill>
                </a14:hiddenFill>
              </a:ext>
            </a:extLst>
          </p:spPr>
        </p:pic>
        <p:sp>
          <p:nvSpPr>
            <p:cNvPr id="29" name="語音泡泡: 圓角矩形 27"/>
            <p:cNvSpPr/>
            <p:nvPr/>
          </p:nvSpPr>
          <p:spPr>
            <a:xfrm>
              <a:off x="10198" y="6179"/>
              <a:ext cx="4598" cy="1201"/>
            </a:xfrm>
            <a:prstGeom prst="wedgeRoundRectCallout">
              <a:avLst>
                <a:gd name="adj1" fmla="val 60064"/>
                <a:gd name="adj2" fmla="val 6660"/>
                <a:gd name="adj3" fmla="val 16667"/>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marL="0" marR="0" lvl="0" indent="0" algn="l" defTabSz="914400" rtl="0" eaLnBrk="1" fontAlgn="auto" latinLnBrk="0" hangingPunct="1">
                <a:lnSpc>
                  <a:spcPct val="90000"/>
                </a:lnSpc>
                <a:spcBef>
                  <a:spcPts val="0"/>
                </a:spcBef>
                <a:spcAft>
                  <a:spcPts val="0"/>
                </a:spcAft>
                <a:buClrTx/>
                <a:buSzTx/>
                <a:buFontTx/>
                <a:buNone/>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Programmer:</a:t>
              </a:r>
              <a:r>
                <a:rPr kumimoji="0" lang="zh-TW" altLang="en-US"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 </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10, User: 8 … ME</a:t>
              </a: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0" name="語音泡泡: 圓角矩形 29"/>
            <p:cNvSpPr/>
            <p:nvPr/>
          </p:nvSpPr>
          <p:spPr>
            <a:xfrm>
              <a:off x="10198" y="7632"/>
              <a:ext cx="4598" cy="1201"/>
            </a:xfrm>
            <a:prstGeom prst="wedgeRoundRectCallout">
              <a:avLst>
                <a:gd name="adj1" fmla="val 60064"/>
                <a:gd name="adj2" fmla="val 6660"/>
                <a:gd name="adj3" fmla="val 16667"/>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marL="0" marR="0" lvl="0" indent="0" algn="l" defTabSz="914400" rtl="0" eaLnBrk="1" fontAlgn="auto" latinLnBrk="0" hangingPunct="1">
                <a:lnSpc>
                  <a:spcPct val="90000"/>
                </a:lnSpc>
                <a:spcBef>
                  <a:spcPts val="0"/>
                </a:spcBef>
                <a:spcAft>
                  <a:spcPts val="0"/>
                </a:spcAft>
                <a:buClrTx/>
                <a:buSzTx/>
                <a:buFontTx/>
                <a:buNone/>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Project manager:</a:t>
              </a:r>
              <a:r>
                <a:rPr kumimoji="0" lang="zh-TW" altLang="en-US"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 </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7, User: 9 … ME</a:t>
              </a: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語音泡泡: 圓角矩形 30"/>
            <p:cNvSpPr/>
            <p:nvPr/>
          </p:nvSpPr>
          <p:spPr>
            <a:xfrm>
              <a:off x="10198" y="9049"/>
              <a:ext cx="4598" cy="1201"/>
            </a:xfrm>
            <a:prstGeom prst="wedgeRoundRectCallout">
              <a:avLst>
                <a:gd name="adj1" fmla="val 60064"/>
                <a:gd name="adj2" fmla="val 6660"/>
                <a:gd name="adj3" fmla="val 16667"/>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marL="0" marR="0" lvl="0" indent="0" algn="l" defTabSz="914400" rtl="0" eaLnBrk="1" fontAlgn="auto" latinLnBrk="0" hangingPunct="1">
                <a:lnSpc>
                  <a:spcPct val="90000"/>
                </a:lnSpc>
                <a:spcBef>
                  <a:spcPts val="0"/>
                </a:spcBef>
                <a:spcAft>
                  <a:spcPts val="0"/>
                </a:spcAft>
                <a:buClrTx/>
                <a:buSzTx/>
                <a:buFontTx/>
                <a:buNone/>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Project manager:</a:t>
              </a:r>
              <a:r>
                <a:rPr kumimoji="0" lang="zh-TW" altLang="en-US"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 </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7, Programmer:</a:t>
              </a:r>
              <a:r>
                <a:rPr kumimoji="0" lang="zh-TW" altLang="en-US"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 </a:t>
              </a:r>
              <a:r>
                <a:rPr kumimoji="0" lang="en-US" altLang="zh-TW" sz="2400" b="0" i="0" u="none" strike="noStrike" kern="1200" cap="none" spc="0" normalizeH="0" baseline="0" noProof="0" dirty="0">
                  <a:ln>
                    <a:noFill/>
                  </a:ln>
                  <a:solidFill>
                    <a:prstClr val="black"/>
                  </a:solidFill>
                  <a:effectLst/>
                  <a:uLnTx/>
                  <a:uFillTx/>
                  <a:latin typeface="Calibri" panose="020F0502020204030204"/>
                  <a:ea typeface="PMingLiU" panose="02020500000000000000" pitchFamily="18" charset="-120"/>
                  <a:cs typeface="+mn-cs"/>
                </a:rPr>
                <a:t>10 … </a:t>
              </a:r>
              <a:endParaRPr kumimoji="0" lang="zh-TW" altLang="en-US" sz="2400" b="0" i="0" u="none" strike="noStrike" kern="120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cs typeface="+mn-cs"/>
              </a:endParaRPr>
            </a:p>
          </p:txBody>
        </p:sp>
        <p:sp>
          <p:nvSpPr>
            <p:cNvPr id="32" name="文字方塊 31"/>
            <p:cNvSpPr txBox="1"/>
            <p:nvPr/>
          </p:nvSpPr>
          <p:spPr>
            <a:xfrm>
              <a:off x="5163" y="8968"/>
              <a:ext cx="4692" cy="184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TW" sz="2800" b="1" i="0" u="none" strike="noStrike" kern="1200" cap="none" spc="0" normalizeH="0" baseline="0" noProof="0" dirty="0">
                  <a:ln>
                    <a:noFill/>
                  </a:ln>
                  <a:solidFill>
                    <a:prstClr val="black"/>
                  </a:solidFill>
                  <a:effectLst/>
                  <a:uLnTx/>
                  <a:uFillTx/>
                  <a:latin typeface="Microsoft JhengHei" panose="020B0604030504040204" pitchFamily="34" charset="-120"/>
                  <a:ea typeface="宋体" panose="02010600030101010101" pitchFamily="2" charset="-122"/>
                  <a:cs typeface="+mn-cs"/>
                </a:rPr>
                <a:t>分数低的之后不参与工作</a:t>
              </a:r>
              <a:endParaRPr kumimoji="0" lang="zh-CN" altLang="zh-TW" sz="2800" b="1" i="0" u="none" strike="noStrike" kern="1200" cap="none" spc="0" normalizeH="0" baseline="0" noProof="0" dirty="0">
                <a:ln>
                  <a:noFill/>
                </a:ln>
                <a:solidFill>
                  <a:prstClr val="black"/>
                </a:solidFill>
                <a:effectLst/>
                <a:uLnTx/>
                <a:uFillTx/>
                <a:latin typeface="Microsoft JhengHei" panose="020B0604030504040204" pitchFamily="34" charset="-120"/>
                <a:ea typeface="宋体" panose="02010600030101010101" pitchFamily="2" charset="-122"/>
                <a:cs typeface="+mn-cs"/>
              </a:endParaRPr>
            </a:p>
          </p:txBody>
        </p:sp>
        <p:sp>
          <p:nvSpPr>
            <p:cNvPr id="34" name="文字方塊 33"/>
            <p:cNvSpPr txBox="1"/>
            <p:nvPr/>
          </p:nvSpPr>
          <p:spPr>
            <a:xfrm>
              <a:off x="657" y="5822"/>
              <a:ext cx="4155" cy="101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TW" sz="2800" b="1" i="0" u="none" strike="noStrike" kern="1200" cap="none" spc="0" normalizeH="0" baseline="0" noProof="0" dirty="0">
                  <a:ln>
                    <a:noFill/>
                  </a:ln>
                  <a:solidFill>
                    <a:prstClr val="black"/>
                  </a:solidFill>
                  <a:effectLst/>
                  <a:uLnTx/>
                  <a:uFillTx/>
                  <a:latin typeface="Microsoft JhengHei" panose="020B0604030504040204" pitchFamily="34" charset="-120"/>
                  <a:ea typeface="宋体" panose="02010600030101010101" pitchFamily="2" charset="-122"/>
                  <a:cs typeface="+mn-cs"/>
                </a:rPr>
                <a:t>优化团队</a:t>
              </a:r>
              <a:endParaRPr kumimoji="0" lang="zh-CN" altLang="zh-TW" sz="2800" b="1" i="0" u="none" strike="noStrike" kern="1200" cap="none" spc="0" normalizeH="0" baseline="0" noProof="0" dirty="0">
                <a:ln>
                  <a:noFill/>
                </a:ln>
                <a:solidFill>
                  <a:prstClr val="black"/>
                </a:solidFill>
                <a:effectLst/>
                <a:uLnTx/>
                <a:uFillTx/>
                <a:latin typeface="Microsoft JhengHei" panose="020B0604030504040204" pitchFamily="34" charset="-120"/>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76275" y="1246505"/>
            <a:ext cx="7215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zh-CN" altLang="en-US" sz="2000" b="1">
                <a:solidFill>
                  <a:srgbClr val="2F5597"/>
                </a:solidFill>
                <a:latin typeface="微软雅黑" panose="020B0503020204020204" charset="-122"/>
                <a:ea typeface="微软雅黑" panose="020B0503020204020204" charset="-122"/>
                <a:cs typeface="+mn-ea"/>
              </a:rPr>
              <a:t>大语言模型驱动的动态代理网络</a:t>
            </a:r>
            <a:r>
              <a:rPr lang="en-US" altLang="zh-CN" sz="2000" b="1">
                <a:solidFill>
                  <a:srgbClr val="2F5597"/>
                </a:solidFill>
                <a:latin typeface="微软雅黑" panose="020B0503020204020204" charset="-122"/>
                <a:ea typeface="微软雅黑" panose="020B0503020204020204" charset="-122"/>
                <a:cs typeface="+mn-ea"/>
              </a:rPr>
              <a:t> (DyLAN)</a:t>
            </a:r>
            <a:endParaRPr lang="en-US" altLang="zh-CN" sz="2000" b="1">
              <a:solidFill>
                <a:srgbClr val="2F5597"/>
              </a:solidFill>
              <a:latin typeface="微软雅黑" panose="020B0503020204020204" charset="-122"/>
              <a:ea typeface="微软雅黑" panose="020B0503020204020204" charset="-122"/>
              <a:cs typeface="+mn-ea"/>
            </a:endParaRPr>
          </a:p>
        </p:txBody>
      </p:sp>
      <p:sp>
        <p:nvSpPr>
          <p:cNvPr id="18" name="文本框 17"/>
          <p:cNvSpPr txBox="1"/>
          <p:nvPr>
            <p:custDataLst>
              <p:tags r:id="rId2"/>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方法</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4" name="组合 3"/>
          <p:cNvGrpSpPr/>
          <p:nvPr/>
        </p:nvGrpSpPr>
        <p:grpSpPr>
          <a:xfrm rot="0">
            <a:off x="676275" y="330200"/>
            <a:ext cx="10761345" cy="701040"/>
            <a:chOff x="1065" y="520"/>
            <a:chExt cx="16947" cy="1104"/>
          </a:xfrm>
        </p:grpSpPr>
        <p:cxnSp>
          <p:nvCxnSpPr>
            <p:cNvPr id="5" name="直接连接符 4"/>
            <p:cNvCxnSpPr/>
            <p:nvPr>
              <p:custDataLst>
                <p:tags r:id="rId3"/>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6" name="图形 40" descr="教室"/>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21" name="组合 20"/>
          <p:cNvGrpSpPr/>
          <p:nvPr/>
        </p:nvGrpSpPr>
        <p:grpSpPr>
          <a:xfrm>
            <a:off x="677545" y="1713865"/>
            <a:ext cx="10617835" cy="940435"/>
            <a:chOff x="1067" y="3627"/>
            <a:chExt cx="16721" cy="1481"/>
          </a:xfrm>
        </p:grpSpPr>
        <p:sp>
          <p:nvSpPr>
            <p:cNvPr id="22" name="文本框 21"/>
            <p:cNvSpPr txBox="1"/>
            <p:nvPr/>
          </p:nvSpPr>
          <p:spPr>
            <a:xfrm>
              <a:off x="1577" y="4423"/>
              <a:ext cx="16211" cy="685"/>
            </a:xfrm>
            <a:prstGeom prst="rect">
              <a:avLst/>
            </a:prstGeom>
            <a:noFill/>
          </p:spPr>
          <p:txBody>
            <a:bodyPr wrap="none" bIns="71755" rtlCol="0" anchor="t">
              <a:spAutoFit/>
            </a:bodyPr>
            <a:p>
              <a:pPr indent="0" algn="l"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sym typeface="+mn-ea"/>
                </a:rPr>
                <a:t>基于</a:t>
              </a:r>
              <a:r>
                <a:rPr lang="en-US" altLang="zh-CN" b="1">
                  <a:latin typeface="微软雅黑" panose="020B0503020204020204" charset="-122"/>
                  <a:ea typeface="微软雅黑" panose="020B0503020204020204" charset="-122"/>
                  <a:cs typeface="微软雅黑" panose="020B0503020204020204" charset="-122"/>
                  <a:sym typeface="+mn-ea"/>
                </a:rPr>
                <a:t>Agent Importance Score</a:t>
              </a:r>
              <a:r>
                <a:rPr lang="zh-CN" altLang="en-US">
                  <a:latin typeface="微软雅黑" panose="020B0503020204020204" charset="-122"/>
                  <a:ea typeface="微软雅黑" panose="020B0503020204020204" charset="-122"/>
                  <a:cs typeface="微软雅黑" panose="020B0503020204020204" charset="-122"/>
                  <a:sym typeface="+mn-ea"/>
                </a:rPr>
                <a:t>的</a:t>
              </a:r>
              <a:r>
                <a:rPr lang="en-US" altLang="zh-CN" b="1">
                  <a:latin typeface="微软雅黑" panose="020B0503020204020204" charset="-122"/>
                  <a:ea typeface="微软雅黑" panose="020B0503020204020204" charset="-122"/>
                  <a:cs typeface="微软雅黑" panose="020B0503020204020204" charset="-122"/>
                  <a:sym typeface="+mn-ea"/>
                </a:rPr>
                <a:t>Agent Selection</a:t>
              </a:r>
              <a:r>
                <a:rPr lang="zh-CN" altLang="en-US" b="1">
                  <a:latin typeface="微软雅黑" panose="020B0503020204020204" charset="-122"/>
                  <a:ea typeface="微软雅黑" panose="020B0503020204020204" charset="-122"/>
                  <a:cs typeface="微软雅黑" panose="020B0503020204020204" charset="-122"/>
                  <a:sym typeface="+mn-ea"/>
                </a:rPr>
                <a:t>算法</a:t>
              </a:r>
              <a:r>
                <a:rPr lang="zh-CN" altLang="en-US">
                  <a:latin typeface="微软雅黑" panose="020B0503020204020204" charset="-122"/>
                  <a:ea typeface="微软雅黑" panose="020B0503020204020204" charset="-122"/>
                  <a:cs typeface="微软雅黑" panose="020B0503020204020204" charset="-122"/>
                  <a:sym typeface="+mn-ea"/>
                </a:rPr>
                <a:t>，选择贡献最高的模型们参与到下一阶段。</a:t>
              </a:r>
              <a:endParaRPr lang="zh-CN" altLang="en-US">
                <a:latin typeface="微软雅黑" panose="020B0503020204020204" charset="-122"/>
                <a:ea typeface="微软雅黑" panose="020B0503020204020204" charset="-122"/>
                <a:cs typeface="微软雅黑" panose="020B0503020204020204" charset="-122"/>
                <a:sym typeface="+mn-ea"/>
              </a:endParaRPr>
            </a:p>
          </p:txBody>
        </p:sp>
        <p:sp>
          <p:nvSpPr>
            <p:cNvPr id="23" name="文本框 22"/>
            <p:cNvSpPr txBox="1"/>
            <p:nvPr>
              <p:custDataLst>
                <p:tags r:id="rId6"/>
              </p:custDataLst>
            </p:nvPr>
          </p:nvSpPr>
          <p:spPr>
            <a:xfrm>
              <a:off x="1577" y="3738"/>
              <a:ext cx="5827" cy="685"/>
            </a:xfrm>
            <a:prstGeom prst="rect">
              <a:avLst/>
            </a:prstGeom>
            <a:noFill/>
          </p:spPr>
          <p:txBody>
            <a:bodyPr wrap="none" bIns="71755" rtlCol="0" anchor="t">
              <a:spAutoFit/>
            </a:bodyPr>
            <a:p>
              <a:pPr indent="0" algn="l" fontAlgn="auto">
                <a:lnSpc>
                  <a:spcPct val="115000"/>
                </a:lnSpc>
                <a:spcAft>
                  <a:spcPts val="600"/>
                </a:spcAft>
              </a:pP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团队优化（</a:t>
              </a: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Team optimization</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a:t>
              </a:r>
              <a:endPar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4" name="文本框 23"/>
            <p:cNvSpPr txBox="1"/>
            <p:nvPr>
              <p:custDataLst>
                <p:tags r:id="rId7"/>
              </p:custDataLst>
            </p:nvPr>
          </p:nvSpPr>
          <p:spPr>
            <a:xfrm>
              <a:off x="1067" y="3627"/>
              <a:ext cx="658" cy="853"/>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11" name="组合 10"/>
          <p:cNvGrpSpPr/>
          <p:nvPr/>
        </p:nvGrpSpPr>
        <p:grpSpPr>
          <a:xfrm>
            <a:off x="1804035" y="306705"/>
            <a:ext cx="9727565" cy="580390"/>
            <a:chOff x="2177" y="488"/>
            <a:chExt cx="15319" cy="914"/>
          </a:xfrm>
        </p:grpSpPr>
        <p:sp>
          <p:nvSpPr>
            <p:cNvPr id="12" name="矩形 11"/>
            <p:cNvSpPr/>
            <p:nvPr>
              <p:custDataLst>
                <p:tags r:id="rId8"/>
              </p:custDataLst>
            </p:nvPr>
          </p:nvSpPr>
          <p:spPr>
            <a:xfrm>
              <a:off x="2177" y="931"/>
              <a:ext cx="15319" cy="471"/>
            </a:xfrm>
            <a:prstGeom prst="rect">
              <a:avLst/>
            </a:prstGeom>
          </p:spPr>
          <p:txBody>
            <a:bodyPr wrap="square">
              <a:spAutoFit/>
            </a:bodyPr>
            <a:p>
              <a:pPr lvl="0" algn="r">
                <a:buClrTx/>
                <a:buSzTx/>
                <a:buFontTx/>
              </a:pPr>
              <a:r>
                <a:rPr lang="en-US" altLang="zh-CN" sz="1350" b="1" dirty="0">
                  <a:solidFill>
                    <a:srgbClr val="2F5597"/>
                  </a:solidFill>
                  <a:latin typeface="微软雅黑" panose="020B0503020204020204" charset="-122"/>
                  <a:ea typeface="微软雅黑" panose="020B0503020204020204" charset="-122"/>
                  <a:sym typeface="+mn-ea"/>
                </a:rPr>
                <a:t>A Dynamic LLM-Powered Agent Network for Task-Oriented Agent Collaboration</a:t>
              </a:r>
              <a:endParaRPr lang="en-US" altLang="zh-CN" sz="1350" b="1" dirty="0">
                <a:solidFill>
                  <a:srgbClr val="2E54A1"/>
                </a:solidFill>
                <a:latin typeface="微软雅黑" panose="020B0503020204020204" charset="-122"/>
                <a:ea typeface="微软雅黑" panose="020B0503020204020204" charset="-122"/>
                <a:cs typeface="Arial" panose="020B0604020202020204" pitchFamily="34" charset="0"/>
              </a:endParaRPr>
            </a:p>
          </p:txBody>
        </p:sp>
        <p:sp>
          <p:nvSpPr>
            <p:cNvPr id="14" name="文本框 13"/>
            <p:cNvSpPr txBox="1"/>
            <p:nvPr>
              <p:custDataLst>
                <p:tags r:id="rId9"/>
              </p:custDataLst>
            </p:nvPr>
          </p:nvSpPr>
          <p:spPr>
            <a:xfrm>
              <a:off x="3264" y="488"/>
              <a:ext cx="14232" cy="53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用于任务导向型代理合作的大语言模型驱动的动态代理网络</a:t>
              </a:r>
              <a:endParaRPr sz="1400" b="1" dirty="0">
                <a:solidFill>
                  <a:srgbClr val="2F5597"/>
                </a:solidFill>
                <a:latin typeface="+mj-ea"/>
                <a:ea typeface="+mj-ea"/>
                <a:sym typeface="+mn-ea"/>
              </a:endParaRPr>
            </a:p>
          </p:txBody>
        </p:sp>
      </p:grpSp>
      <p:pic>
        <p:nvPicPr>
          <p:cNvPr id="16" name="图片 15"/>
          <p:cNvPicPr>
            <a:picLocks noChangeAspect="1"/>
          </p:cNvPicPr>
          <p:nvPr/>
        </p:nvPicPr>
        <p:blipFill>
          <a:blip r:embed="rId10"/>
          <a:stretch>
            <a:fillRect/>
          </a:stretch>
        </p:blipFill>
        <p:spPr>
          <a:xfrm>
            <a:off x="840105" y="2863850"/>
            <a:ext cx="5999480" cy="3540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DIAGRAM_VIRTUALLY_FRAME" val="{&quot;height&quot;:148.7,&quot;left&quot;:47.3,&quot;top&quot;:134.95,&quot;width&quot;:754.75}"/>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 name="KSO_WM_DIAGRAM_VIRTUALLY_FRAME" val="{&quot;height&quot;:148.7,&quot;left&quot;:47.3,&quot;top&quot;:134.95,&quot;width&quot;:754.75}"/>
</p:tagLst>
</file>

<file path=ppt/tags/tag141.xml><?xml version="1.0" encoding="utf-8"?>
<p:tagLst xmlns:p="http://schemas.openxmlformats.org/presentationml/2006/main">
  <p:tag name="KSO_WM_BEAUTIFY_FLAG" val=""/>
  <p:tag name="KSO_WM_DIAGRAM_VIRTUALLY_FRAME" val="{&quot;height&quot;:148.7,&quot;left&quot;:47.3,&quot;top&quot;:134.95,&quot;width&quot;:754.75}"/>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 name="KSO_WM_DIAGRAM_VIRTUALLY_FRAME" val="{&quot;height&quot;:148.7,&quot;left&quot;:47.3,&quot;top&quot;:134.95,&quot;width&quot;:754.75}"/>
</p:tagLst>
</file>

<file path=ppt/tags/tag145.xml><?xml version="1.0" encoding="utf-8"?>
<p:tagLst xmlns:p="http://schemas.openxmlformats.org/presentationml/2006/main">
  <p:tag name="KSO_WM_BEAUTIFY_FLAG" val=""/>
  <p:tag name="KSO_WM_DIAGRAM_VIRTUALLY_FRAME" val="{&quot;height&quot;:148.7,&quot;left&quot;:47.3,&quot;top&quot;:134.95,&quot;width&quot;:754.75}"/>
</p:tagLst>
</file>

<file path=ppt/tags/tag146.xml><?xml version="1.0" encoding="utf-8"?>
<p:tagLst xmlns:p="http://schemas.openxmlformats.org/presentationml/2006/main">
  <p:tag name="KSO_WM_BEAUTIFY_FLAG" val=""/>
  <p:tag name="KSO_WM_DIAGRAM_VIRTUALLY_FRAME" val="{&quot;height&quot;:148.7,&quot;left&quot;:47.3,&quot;top&quot;:134.95,&quot;width&quot;:754.75}"/>
</p:tagLst>
</file>

<file path=ppt/tags/tag147.xml><?xml version="1.0" encoding="utf-8"?>
<p:tagLst xmlns:p="http://schemas.openxmlformats.org/presentationml/2006/main">
  <p:tag name="KSO_WM_BEAUTIFY_FLAG" val=""/>
  <p:tag name="KSO_WM_DIAGRAM_VIRTUALLY_FRAME" val="{&quot;height&quot;:148.7,&quot;left&quot;:47.3,&quot;top&quot;:134.95,&quot;width&quot;:754.75}"/>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DIAGRAM_VIRTUALLY_FRAME" val="{&quot;height&quot;:148.7,&quot;left&quot;:47.3,&quot;top&quot;:134.95,&quot;width&quot;:754.75}"/>
</p:tagLst>
</file>

<file path=ppt/tags/tag153.xml><?xml version="1.0" encoding="utf-8"?>
<p:tagLst xmlns:p="http://schemas.openxmlformats.org/presentationml/2006/main">
  <p:tag name="KSO_WM_BEAUTIFY_FLAG" val=""/>
  <p:tag name="KSO_WM_DIAGRAM_VIRTUALLY_FRAME" val="{&quot;height&quot;:148.7,&quot;left&quot;:47.3,&quot;top&quot;:134.95,&quot;width&quot;:754.75}"/>
</p:tagLst>
</file>

<file path=ppt/tags/tag154.xml><?xml version="1.0" encoding="utf-8"?>
<p:tagLst xmlns:p="http://schemas.openxmlformats.org/presentationml/2006/main">
  <p:tag name="KSO_WM_BEAUTIFY_FLAG" val=""/>
  <p:tag name="KSO_WM_DIAGRAM_VIRTUALLY_FRAME" val="{&quot;height&quot;:148.7,&quot;left&quot;:47.3,&quot;top&quot;:134.95,&quot;width&quot;:754.75}"/>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 name="KSO_WM_DIAGRAM_VIRTUALLY_FRAME" val="{&quot;height&quot;:148.7,&quot;left&quot;:47.3,&quot;top&quot;:134.95,&quot;width&quot;:754.75}"/>
</p:tagLst>
</file>

<file path=ppt/tags/tag158.xml><?xml version="1.0" encoding="utf-8"?>
<p:tagLst xmlns:p="http://schemas.openxmlformats.org/presentationml/2006/main">
  <p:tag name="KSO_WM_BEAUTIFY_FLAG" val=""/>
  <p:tag name="KSO_WM_DIAGRAM_VIRTUALLY_FRAME" val="{&quot;height&quot;:148.7,&quot;left&quot;:47.3,&quot;top&quot;:134.95,&quot;width&quot;:754.75}"/>
</p:tagLst>
</file>

<file path=ppt/tags/tag159.xml><?xml version="1.0" encoding="utf-8"?>
<p:tagLst xmlns:p="http://schemas.openxmlformats.org/presentationml/2006/main">
  <p:tag name="KSO_WM_BEAUTIFY_FLAG" val=""/>
  <p:tag name="KSO_WM_DIAGRAM_VIRTUALLY_FRAME" val="{&quot;height&quot;:148.7,&quot;left&quot;:47.3,&quot;top&quot;:134.95,&quot;width&quot;:754.75}"/>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 name="KSO_WM_DIAGRAM_VIRTUALLY_FRAME" val="{&quot;height&quot;:148.7,&quot;left&quot;:47.3,&quot;top&quot;:134.95,&quot;width&quot;:754.75}"/>
</p:tagLst>
</file>

<file path=ppt/tags/tag161.xml><?xml version="1.0" encoding="utf-8"?>
<p:tagLst xmlns:p="http://schemas.openxmlformats.org/presentationml/2006/main">
  <p:tag name="KSO_WM_BEAUTIFY_FLAG" val=""/>
  <p:tag name="KSO_WM_DIAGRAM_VIRTUALLY_FRAME" val="{&quot;height&quot;:148.7,&quot;left&quot;:47.3,&quot;top&quot;:134.95,&quot;width&quot;:754.75}"/>
</p:tagLst>
</file>

<file path=ppt/tags/tag162.xml><?xml version="1.0" encoding="utf-8"?>
<p:tagLst xmlns:p="http://schemas.openxmlformats.org/presentationml/2006/main">
  <p:tag name="KSO_WM_BEAUTIFY_FLAG" val=""/>
  <p:tag name="KSO_WM_DIAGRAM_VIRTUALLY_FRAME" val="{&quot;height&quot;:148.7,&quot;left&quot;:47.3,&quot;top&quot;:134.95,&quot;width&quot;:754.75}"/>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DIAGRAM_VIRTUALLY_FRAME" val="{&quot;height&quot;:148.7,&quot;left&quot;:47.3,&quot;top&quot;:134.95,&quot;width&quot;:754.75}"/>
</p:tagLst>
</file>

<file path=ppt/tags/tag168.xml><?xml version="1.0" encoding="utf-8"?>
<p:tagLst xmlns:p="http://schemas.openxmlformats.org/presentationml/2006/main">
  <p:tag name="KSO_WM_BEAUTIFY_FLAG" val=""/>
  <p:tag name="KSO_WM_DIAGRAM_VIRTUALLY_FRAME" val="{&quot;height&quot;:148.7,&quot;left&quot;:47.3,&quot;top&quot;:134.95,&quot;width&quot;:754.75}"/>
</p:tagLst>
</file>

<file path=ppt/tags/tag169.xml><?xml version="1.0" encoding="utf-8"?>
<p:tagLst xmlns:p="http://schemas.openxmlformats.org/presentationml/2006/main">
  <p:tag name="KSO_WM_BEAUTIFY_FLAG" val=""/>
  <p:tag name="KSO_WM_DIAGRAM_VIRTUALLY_FRAME" val="{&quot;height&quot;:148.7,&quot;left&quot;:47.3,&quot;top&quot;:134.95,&quot;width&quot;:754.75}"/>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 name="KSO_WM_DIAGRAM_VIRTUALLY_FRAME" val="{&quot;height&quot;:148.7,&quot;left&quot;:47.3,&quot;top&quot;:134.95,&quot;width&quot;:754.75}"/>
</p:tagLst>
</file>

<file path=ppt/tags/tag173.xml><?xml version="1.0" encoding="utf-8"?>
<p:tagLst xmlns:p="http://schemas.openxmlformats.org/presentationml/2006/main">
  <p:tag name="KSO_WM_BEAUTIFY_FLAG" val=""/>
  <p:tag name="KSO_WM_DIAGRAM_VIRTUALLY_FRAME" val="{&quot;height&quot;:148.7,&quot;left&quot;:47.3,&quot;top&quot;:134.95,&quot;width&quot;:754.75}"/>
</p:tagLst>
</file>

<file path=ppt/tags/tag174.xml><?xml version="1.0" encoding="utf-8"?>
<p:tagLst xmlns:p="http://schemas.openxmlformats.org/presentationml/2006/main">
  <p:tag name="KSO_WM_BEAUTIFY_FLAG" val=""/>
  <p:tag name="KSO_WM_DIAGRAM_VIRTUALLY_FRAME" val="{&quot;height&quot;:148.7,&quot;left&quot;:47.3,&quot;top&quot;:134.95,&quot;width&quot;:754.75}"/>
</p:tagLst>
</file>

<file path=ppt/tags/tag175.xml><?xml version="1.0" encoding="utf-8"?>
<p:tagLst xmlns:p="http://schemas.openxmlformats.org/presentationml/2006/main">
  <p:tag name="KSO_WM_BEAUTIFY_FLAG" val=""/>
  <p:tag name="KSO_WM_DIAGRAM_VIRTUALLY_FRAME" val="{&quot;height&quot;:148.7,&quot;left&quot;:47.3,&quot;top&quot;:134.95,&quot;width&quot;:754.75}"/>
</p:tagLst>
</file>

<file path=ppt/tags/tag176.xml><?xml version="1.0" encoding="utf-8"?>
<p:tagLst xmlns:p="http://schemas.openxmlformats.org/presentationml/2006/main">
  <p:tag name="KSO_WM_BEAUTIFY_FLAG" val=""/>
  <p:tag name="KSO_WM_DIAGRAM_VIRTUALLY_FRAME" val="{&quot;height&quot;:148.7,&quot;left&quot;:47.3,&quot;top&quot;:134.95,&quot;width&quot;:754.75}"/>
</p:tagLst>
</file>

<file path=ppt/tags/tag177.xml><?xml version="1.0" encoding="utf-8"?>
<p:tagLst xmlns:p="http://schemas.openxmlformats.org/presentationml/2006/main">
  <p:tag name="KSO_WM_BEAUTIFY_FLAG" val=""/>
  <p:tag name="KSO_WM_DIAGRAM_VIRTUALLY_FRAME" val="{&quot;height&quot;:148.7,&quot;left&quot;:47.3,&quot;top&quot;:134.95,&quot;width&quot;:754.75}"/>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DIAGRAM_VIRTUALLY_FRAME" val="{&quot;height&quot;:148.7,&quot;left&quot;:47.3,&quot;top&quot;:134.95,&quot;width&quot;:754.75}"/>
</p:tagLst>
</file>

<file path=ppt/tags/tag189.xml><?xml version="1.0" encoding="utf-8"?>
<p:tagLst xmlns:p="http://schemas.openxmlformats.org/presentationml/2006/main">
  <p:tag name="KSO_WM_BEAUTIFY_FLAG" val=""/>
  <p:tag name="KSO_WM_DIAGRAM_VIRTUALLY_FRAME" val="{&quot;height&quot;:148.7,&quot;left&quot;:47.3,&quot;top&quot;:134.95,&quot;width&quot;:754.75}"/>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 name="KSO_WM_DIAGRAM_VIRTUALLY_FRAME" val="{&quot;height&quot;:148.7,&quot;left&quot;:47.3,&quot;top&quot;:134.95,&quot;width&quot;:754.75}"/>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 name="KSO_WM_DIAGRAM_VIRTUALLY_FRAME" val="{&quot;height&quot;:148.7,&quot;left&quot;:47.3,&quot;top&quot;:134.95,&quot;width&quot;:754.75}"/>
</p:tagLst>
</file>

<file path=ppt/tags/tag194.xml><?xml version="1.0" encoding="utf-8"?>
<p:tagLst xmlns:p="http://schemas.openxmlformats.org/presentationml/2006/main">
  <p:tag name="KSO_WM_BEAUTIFY_FLAG" val=""/>
  <p:tag name="KSO_WM_DIAGRAM_VIRTUALLY_FRAME" val="{&quot;height&quot;:148.7,&quot;left&quot;:47.3,&quot;top&quot;:134.95,&quot;width&quot;:754.75}"/>
</p:tagLst>
</file>

<file path=ppt/tags/tag195.xml><?xml version="1.0" encoding="utf-8"?>
<p:tagLst xmlns:p="http://schemas.openxmlformats.org/presentationml/2006/main">
  <p:tag name="KSO_WM_BEAUTIFY_FLAG" val=""/>
  <p:tag name="KSO_WM_DIAGRAM_VIRTUALLY_FRAME" val="{&quot;height&quot;:148.7,&quot;left&quot;:47.3,&quot;top&quot;:134.95,&quot;width&quot;:754.75}"/>
</p:tagLst>
</file>

<file path=ppt/tags/tag196.xml><?xml version="1.0" encoding="utf-8"?>
<p:tagLst xmlns:p="http://schemas.openxmlformats.org/presentationml/2006/main">
  <p:tag name="KSO_WM_BEAUTIFY_FLAG" val=""/>
  <p:tag name="KSO_WM_DIAGRAM_VIRTUALLY_FRAME" val="{&quot;height&quot;:148.7,&quot;left&quot;:47.3,&quot;top&quot;:134.95,&quot;width&quot;:754.75}"/>
</p:tagLst>
</file>

<file path=ppt/tags/tag197.xml><?xml version="1.0" encoding="utf-8"?>
<p:tagLst xmlns:p="http://schemas.openxmlformats.org/presentationml/2006/main">
  <p:tag name="KSO_WM_BEAUTIFY_FLAG" val=""/>
  <p:tag name="KSO_WM_DIAGRAM_VIRTUALLY_FRAME" val="{&quot;height&quot;:148.7,&quot;left&quot;:47.3,&quot;top&quot;:134.95,&quot;width&quot;:754.75}"/>
</p:tagLst>
</file>

<file path=ppt/tags/tag198.xml><?xml version="1.0" encoding="utf-8"?>
<p:tagLst xmlns:p="http://schemas.openxmlformats.org/presentationml/2006/main">
  <p:tag name="KSO_WM_BEAUTIFY_FLAG" val=""/>
  <p:tag name="KSO_WM_DIAGRAM_VIRTUALLY_FRAME" val="{&quot;height&quot;:148.7,&quot;left&quot;:47.3,&quot;top&quot;:134.95,&quot;width&quot;:754.75}"/>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DIAGRAM_VIRTUALLY_FRAME" val="{&quot;height&quot;:291.75,&quot;left&quot;:577.4,&quot;top&quot;:152.25,&quot;width&quot;:69.05}"/>
</p:tagLst>
</file>

<file path=ppt/tags/tag212.xml><?xml version="1.0" encoding="utf-8"?>
<p:tagLst xmlns:p="http://schemas.openxmlformats.org/presentationml/2006/main">
  <p:tag name="KSO_WM_DIAGRAM_VIRTUALLY_FRAME" val="{&quot;height&quot;:291.75,&quot;left&quot;:577.4,&quot;top&quot;:152.25,&quot;width&quot;:69.05}"/>
</p:tagLst>
</file>

<file path=ppt/tags/tag213.xml><?xml version="1.0" encoding="utf-8"?>
<p:tagLst xmlns:p="http://schemas.openxmlformats.org/presentationml/2006/main">
  <p:tag name="KSO_WM_DIAGRAM_VIRTUALLY_FRAME" val="{&quot;height&quot;:291.75,&quot;left&quot;:577.4,&quot;top&quot;:152.25,&quot;width&quot;:69.05}"/>
</p:tagLst>
</file>

<file path=ppt/tags/tag214.xml><?xml version="1.0" encoding="utf-8"?>
<p:tagLst xmlns:p="http://schemas.openxmlformats.org/presentationml/2006/main">
  <p:tag name="KSO_WM_DIAGRAM_VIRTUALLY_FRAME" val="{&quot;height&quot;:291.75,&quot;left&quot;:577.4,&quot;top&quot;:152.25,&quot;width&quot;:69.05}"/>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DIAGRAM_VIRTUALLY_FRAME" val="{&quot;height&quot;:291.75,&quot;left&quot;:8.4,&quot;top&quot;:208.75,&quot;width&quot;:68.05}"/>
</p:tagLst>
</file>

<file path=ppt/tags/tag222.xml><?xml version="1.0" encoding="utf-8"?>
<p:tagLst xmlns:p="http://schemas.openxmlformats.org/presentationml/2006/main">
  <p:tag name="KSO_WM_DIAGRAM_VIRTUALLY_FRAME" val="{&quot;height&quot;:291.75,&quot;left&quot;:8.4,&quot;top&quot;:208.75,&quot;width&quot;:68.05}"/>
</p:tagLst>
</file>

<file path=ppt/tags/tag223.xml><?xml version="1.0" encoding="utf-8"?>
<p:tagLst xmlns:p="http://schemas.openxmlformats.org/presentationml/2006/main">
  <p:tag name="KSO_WM_DIAGRAM_VIRTUALLY_FRAME" val="{&quot;height&quot;:291.75,&quot;left&quot;:8.4,&quot;top&quot;:208.75,&quot;width&quot;:68.05}"/>
</p:tagLst>
</file>

<file path=ppt/tags/tag224.xml><?xml version="1.0" encoding="utf-8"?>
<p:tagLst xmlns:p="http://schemas.openxmlformats.org/presentationml/2006/main">
  <p:tag name="KSO_WM_DIAGRAM_VIRTUALLY_FRAME" val="{&quot;height&quot;:291.75,&quot;left&quot;:8.4,&quot;top&quot;:208.75,&quot;width&quot;:68.05}"/>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DIAGRAM_VIRTUALLY_FRAME" val="{&quot;height&quot;:291.75,&quot;left&quot;:8.4,&quot;top&quot;:208.75,&quot;width&quot;:68.05}"/>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DIAGRAM_VIRTUALLY_FRAME" val="{&quot;height&quot;:291.75,&quot;left&quot;:8.4,&quot;top&quot;:208.75,&quot;width&quot;:68.05}"/>
</p:tagLst>
</file>

<file path=ppt/tags/tag241.xml><?xml version="1.0" encoding="utf-8"?>
<p:tagLst xmlns:p="http://schemas.openxmlformats.org/presentationml/2006/main">
  <p:tag name="KSO_WM_DIAGRAM_VIRTUALLY_FRAME" val="{&quot;height&quot;:291.75,&quot;left&quot;:8.4,&quot;top&quot;:208.75,&quot;width&quot;:68.05}"/>
</p:tagLst>
</file>

<file path=ppt/tags/tag242.xml><?xml version="1.0" encoding="utf-8"?>
<p:tagLst xmlns:p="http://schemas.openxmlformats.org/presentationml/2006/main">
  <p:tag name="KSO_WM_DIAGRAM_VIRTUALLY_FRAME" val="{&quot;height&quot;:291.75,&quot;left&quot;:8.4,&quot;top&quot;:208.75,&quot;width&quot;:68.05}"/>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DIAGRAM_VIRTUALLY_FRAME" val="{&quot;height&quot;:291.75,&quot;left&quot;:8.4,&quot;top&quot;:208.75,&quot;width&quot;:68.05}"/>
</p:tagLst>
</file>

<file path=ppt/tags/tag254.xml><?xml version="1.0" encoding="utf-8"?>
<p:tagLst xmlns:p="http://schemas.openxmlformats.org/presentationml/2006/main">
  <p:tag name="KSO_WM_DIAGRAM_VIRTUALLY_FRAME" val="{&quot;height&quot;:291.75,&quot;left&quot;:8.4,&quot;top&quot;:208.75,&quot;width&quot;:68.05}"/>
</p:tagLst>
</file>

<file path=ppt/tags/tag255.xml><?xml version="1.0" encoding="utf-8"?>
<p:tagLst xmlns:p="http://schemas.openxmlformats.org/presentationml/2006/main">
  <p:tag name="KSO_WM_DIAGRAM_VIRTUALLY_FRAME" val="{&quot;height&quot;:291.75,&quot;left&quot;:8.4,&quot;top&quot;:208.75,&quot;width&quot;:68.05}"/>
</p:tagLst>
</file>

<file path=ppt/tags/tag256.xml><?xml version="1.0" encoding="utf-8"?>
<p:tagLst xmlns:p="http://schemas.openxmlformats.org/presentationml/2006/main">
  <p:tag name="KSO_WM_DIAGRAM_VIRTUALLY_FRAME" val="{&quot;height&quot;:291.75,&quot;left&quot;:8.4,&quot;top&quot;:208.75,&quot;width&quot;:68.05}"/>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DIAGRAM_VIRTUALLY_FRAME" val="{&quot;height&quot;:291.75,&quot;left&quot;:8.4,&quot;top&quot;:208.75,&quot;width&quot;:68.05}"/>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DIAGRAM_VIRTUALLY_FRAME" val="{&quot;height&quot;:291.75,&quot;left&quot;:577.4,&quot;top&quot;:152.25,&quot;width&quot;:69.05}"/>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DIAGRAM_VIRTUALLY_FRAME" val="{&quot;height&quot;:291.75,&quot;left&quot;:577.4,&quot;top&quot;:152.25,&quot;width&quot;:69.05}"/>
</p:tagLst>
</file>

<file path=ppt/tags/tag281.xml><?xml version="1.0" encoding="utf-8"?>
<p:tagLst xmlns:p="http://schemas.openxmlformats.org/presentationml/2006/main">
  <p:tag name="KSO_WM_DIAGRAM_VIRTUALLY_FRAME" val="{&quot;height&quot;:291.75,&quot;left&quot;:577.4,&quot;top&quot;:152.25,&quot;width&quot;:69.05}"/>
</p:tagLst>
</file>

<file path=ppt/tags/tag282.xml><?xml version="1.0" encoding="utf-8"?>
<p:tagLst xmlns:p="http://schemas.openxmlformats.org/presentationml/2006/main">
  <p:tag name="KSO_WM_DIAGRAM_VIRTUALLY_FRAME" val="{&quot;height&quot;:291.75,&quot;left&quot;:577.4,&quot;top&quot;:152.25,&quot;width&quot;:69.05}"/>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DIAGRAM_VIRTUALLY_FRAME" val="{&quot;height&quot;:148.7,&quot;left&quot;:47.3,&quot;top&quot;:134.95,&quot;width&quot;:754.75}"/>
</p:tagLst>
</file>

<file path=ppt/tags/tag296.xml><?xml version="1.0" encoding="utf-8"?>
<p:tagLst xmlns:p="http://schemas.openxmlformats.org/presentationml/2006/main">
  <p:tag name="KSO_WM_BEAUTIFY_FLAG" val=""/>
  <p:tag name="KSO_WM_DIAGRAM_VIRTUALLY_FRAME" val="{&quot;height&quot;:148.7,&quot;left&quot;:47.3,&quot;top&quot;:134.95,&quot;width&quot;:754.75}"/>
</p:tagLst>
</file>

<file path=ppt/tags/tag297.xml><?xml version="1.0" encoding="utf-8"?>
<p:tagLst xmlns:p="http://schemas.openxmlformats.org/presentationml/2006/main">
  <p:tag name="KSO_WM_BEAUTIFY_FLAG" val=""/>
  <p:tag name="KSO_WM_DIAGRAM_VIRTUALLY_FRAME" val="{&quot;height&quot;:148.7,&quot;left&quot;:47.3,&quot;top&quot;:134.95,&quot;width&quot;:754.75}"/>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 name="KSO_WM_DIAGRAM_VIRTUALLY_FRAME" val="{&quot;height&quot;:148.7,&quot;left&quot;:47.3,&quot;top&quot;:134.95,&quot;width&quot;:754.75}"/>
</p:tagLst>
</file>

<file path=ppt/tags/tag301.xml><?xml version="1.0" encoding="utf-8"?>
<p:tagLst xmlns:p="http://schemas.openxmlformats.org/presentationml/2006/main">
  <p:tag name="KSO_WM_BEAUTIFY_FLAG" val=""/>
  <p:tag name="KSO_WM_DIAGRAM_VIRTUALLY_FRAME" val="{&quot;height&quot;:148.7,&quot;left&quot;:47.3,&quot;top&quot;:134.95,&quot;width&quot;:754.75}"/>
</p:tagLst>
</file>

<file path=ppt/tags/tag302.xml><?xml version="1.0" encoding="utf-8"?>
<p:tagLst xmlns:p="http://schemas.openxmlformats.org/presentationml/2006/main">
  <p:tag name="KSO_WM_BEAUTIFY_FLAG" val=""/>
  <p:tag name="KSO_WM_DIAGRAM_VIRTUALLY_FRAME" val="{&quot;height&quot;:148.7,&quot;left&quot;:47.3,&quot;top&quot;:134.95,&quot;width&quot;:754.75}"/>
</p:tagLst>
</file>

<file path=ppt/tags/tag303.xml><?xml version="1.0" encoding="utf-8"?>
<p:tagLst xmlns:p="http://schemas.openxmlformats.org/presentationml/2006/main">
  <p:tag name="KSO_WM_BEAUTIFY_FLAG" val=""/>
  <p:tag name="KSO_WM_DIAGRAM_VIRTUALLY_FRAME" val="{&quot;height&quot;:148.7,&quot;left&quot;:47.3,&quot;top&quot;:134.95,&quot;width&quot;:754.75}"/>
</p:tagLst>
</file>

<file path=ppt/tags/tag304.xml><?xml version="1.0" encoding="utf-8"?>
<p:tagLst xmlns:p="http://schemas.openxmlformats.org/presentationml/2006/main">
  <p:tag name="KSO_WM_BEAUTIFY_FLAG" val=""/>
  <p:tag name="KSO_WM_DIAGRAM_VIRTUALLY_FRAME" val="{&quot;height&quot;:148.7,&quot;left&quot;:47.3,&quot;top&quot;:134.95,&quot;width&quot;:754.75}"/>
</p:tagLst>
</file>

<file path=ppt/tags/tag305.xml><?xml version="1.0" encoding="utf-8"?>
<p:tagLst xmlns:p="http://schemas.openxmlformats.org/presentationml/2006/main">
  <p:tag name="KSO_WM_BEAUTIFY_FLAG" val=""/>
  <p:tag name="KSO_WM_DIAGRAM_VIRTUALLY_FRAME" val="{&quot;height&quot;:148.7,&quot;left&quot;:47.3,&quot;top&quot;:134.95,&quot;width&quot;:754.75}"/>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COMMONDATA" val="eyJoZGlkIjoiMmY2ZTgwNWI4OGY2OWUwZDIyNzFkODk4ODViMGVkY2EifQ=="/>
  <p:tag name="commondata" val="eyJoZGlkIjoiNjI1YzExMjVmYWEyNTQzYjY1Mzc4MDUwMjJmMzQzMzEifQ=="/>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lang="zh-CN" altLang="en-US">
            <a:latin typeface="+mn-ea"/>
            <a:cs typeface="+mn-ea"/>
          </a:defRPr>
        </a:defPPr>
      </a:lstStyle>
      <a:style>
        <a:lnRef idx="2">
          <a:schemeClr val="accent1">
            <a:lumMod val="75000"/>
          </a:schemeClr>
        </a:lnRef>
        <a:fillRef idx="1">
          <a:schemeClr val="accent1"/>
        </a:fillRef>
        <a:effectRef idx="0">
          <a:srgbClr val="FFFFFF"/>
        </a:effectRef>
        <a:fontRef idx="minor">
          <a:schemeClr val="lt1"/>
        </a:fontRef>
      </a:style>
    </a:spDef>
    <a:lnDef>
      <a:spPr>
        <a:ln>
          <a:solidFill>
            <a:srgbClr val="2F5597"/>
          </a:solidFill>
          <a:tailEnd type="none"/>
        </a:ln>
      </a:spPr>
      <a:bodyPr/>
      <a:lstStyle/>
      <a:style>
        <a:lnRef idx="2">
          <a:schemeClr val="accent1"/>
        </a:lnRef>
        <a:fillRef idx="0">
          <a:srgbClr val="FFFFFF"/>
        </a:fillRef>
        <a:effectRef idx="0">
          <a:srgbClr val="FFFFFF"/>
        </a:effectRef>
        <a:fontRef idx="minor">
          <a:schemeClr val="tx1"/>
        </a:fontRef>
      </a:style>
    </a:lnDef>
    <a:txDef>
      <a:spPr>
        <a:noFill/>
      </a:spPr>
      <a:bodyPr wrap="square" bIns="71755" rtlCol="0" anchor="t">
        <a:spAutoFit/>
      </a:bodyPr>
      <a:lstStyle>
        <a:defPPr indent="0" fontAlgn="auto">
          <a:lnSpc>
            <a:spcPct val="115000"/>
          </a:lnSpc>
          <a:spcAft>
            <a:spcPts val="600"/>
          </a:spcAft>
          <a:defRPr lang="zh-CN" altLang="en-US">
            <a:latin typeface="微软雅黑" panose="020B0503020204020204" charset="-122"/>
            <a:ea typeface="微软雅黑" panose="020B0503020204020204" charset="-122"/>
            <a:cs typeface="微软雅黑" panose="020B050302020402020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7746</Words>
  <Application>WPS 演示</Application>
  <PresentationFormat>宽屏</PresentationFormat>
  <Paragraphs>797</Paragraphs>
  <Slides>30</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30</vt:i4>
      </vt:variant>
    </vt:vector>
  </HeadingPairs>
  <TitlesOfParts>
    <vt:vector size="49" baseType="lpstr">
      <vt:lpstr>Arial</vt:lpstr>
      <vt:lpstr>宋体</vt:lpstr>
      <vt:lpstr>Wingdings</vt:lpstr>
      <vt:lpstr>微软雅黑</vt:lpstr>
      <vt:lpstr>华文中宋</vt:lpstr>
      <vt:lpstr>Felix Titling</vt:lpstr>
      <vt:lpstr>华文楷体</vt:lpstr>
      <vt:lpstr>Times New Roman</vt:lpstr>
      <vt:lpstr>Georgia</vt:lpstr>
      <vt:lpstr>微软雅黑 Light</vt:lpstr>
      <vt:lpstr>Arial Black</vt:lpstr>
      <vt:lpstr>Impact</vt:lpstr>
      <vt:lpstr>Calibri</vt:lpstr>
      <vt:lpstr>PMingLiU</vt:lpstr>
      <vt:lpstr>PMingLiU-ExtB</vt:lpstr>
      <vt:lpstr>Microsoft JhengHei</vt:lpstr>
      <vt:lpstr>Arial Unicode MS</vt:lpstr>
      <vt:lpstr>华文宋体</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Xyzjx -</dc:creator>
  <cp:lastModifiedBy>Aaaaaaaaaans.    .</cp:lastModifiedBy>
  <cp:revision>153</cp:revision>
  <dcterms:created xsi:type="dcterms:W3CDTF">2023-09-26T13:49:00Z</dcterms:created>
  <dcterms:modified xsi:type="dcterms:W3CDTF">2024-09-21T12:30:45Z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D3E998AB91344488B37F43A3C86FEDDE_13</vt:lpwstr>
  </property>
  <property fmtid="{D5CDD505-2E9C-101B-9397-08002B2CF9AE}" pid="3" name="KSOProductBuildVer">
    <vt:lpwstr>2052-12.1.0.17440</vt:lpwstr>
  </property>
</Properties>
</file>