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7" r:id="rId3"/>
    <p:sldId id="1140" r:id="rId5"/>
    <p:sldId id="1141" r:id="rId6"/>
    <p:sldId id="1980" r:id="rId7"/>
    <p:sldId id="1981" r:id="rId8"/>
    <p:sldId id="1982" r:id="rId9"/>
    <p:sldId id="1584" r:id="rId10"/>
    <p:sldId id="1908" r:id="rId11"/>
    <p:sldId id="1914" r:id="rId12"/>
    <p:sldId id="1911" r:id="rId13"/>
    <p:sldId id="1623" r:id="rId14"/>
    <p:sldId id="1916" r:id="rId15"/>
    <p:sldId id="1983" r:id="rId16"/>
    <p:sldId id="1984" r:id="rId17"/>
    <p:sldId id="1985" r:id="rId18"/>
    <p:sldId id="1683" r:id="rId19"/>
    <p:sldId id="1974" r:id="rId20"/>
    <p:sldId id="1987" r:id="rId21"/>
    <p:sldId id="1988" r:id="rId22"/>
    <p:sldId id="1989" r:id="rId23"/>
    <p:sldId id="1697" r:id="rId24"/>
    <p:sldId id="1990" r:id="rId25"/>
    <p:sldId id="1977" r:id="rId26"/>
  </p:sldIdLst>
  <p:sldSz cx="12192000" cy="6858000"/>
  <p:notesSz cx="6858000" cy="9144000"/>
  <p:embeddedFontLst>
    <p:embeddedFont>
      <p:font typeface="微软雅黑" panose="020B0503020204020204" charset="-122"/>
      <p:regular r:id="rId31"/>
    </p:embeddedFont>
    <p:embeddedFont>
      <p:font typeface="华文中宋" panose="02010600040101010101" charset="-122"/>
      <p:regular r:id="rId32"/>
    </p:embeddedFont>
    <p:embeddedFont>
      <p:font typeface="Felix Titling" panose="04060505060202020A04" charset="0"/>
      <p:regular r:id="rId33"/>
    </p:embeddedFont>
    <p:embeddedFont>
      <p:font typeface="华文楷体" panose="02010600040101010101" charset="-122"/>
      <p:regular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微软雅黑 Light" panose="020B0502040204020203" pitchFamily="34" charset="-122"/>
      <p:regular r:id="rId39"/>
    </p:embeddedFont>
    <p:embeddedFont>
      <p:font typeface="Arial Black" panose="020B0A04020102020204" charset="0"/>
      <p:bold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  <p:embeddedFont>
      <p:font typeface="Impact" panose="020B0806030902050204" charset="0"/>
      <p:regular r:id="rId45"/>
    </p:embeddedFont>
  </p:embeddedFontLst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88E32"/>
    <a:srgbClr val="E6724B"/>
    <a:srgbClr val="DC0000"/>
    <a:srgbClr val="CE0000"/>
    <a:srgbClr val="6E97CF"/>
    <a:srgbClr val="548235"/>
    <a:srgbClr val="BE0000"/>
    <a:srgbClr val="3768B1"/>
    <a:srgbClr val="D86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52.xml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提出了一种弱监督微调方法，利用事实一致性模型（</a:t>
            </a:r>
            <a:r>
              <a:rPr lang="en-US" altLang="zh-CN"/>
              <a:t>FCMs</a:t>
            </a:r>
            <a:r>
              <a:rPr lang="zh-CN" altLang="en-US"/>
              <a:t>）来提升大语言模型（</a:t>
            </a:r>
            <a:r>
              <a:rPr lang="en-US" altLang="zh-CN"/>
              <a:t>LLMs</a:t>
            </a:r>
            <a:r>
              <a:rPr lang="zh-CN" altLang="en-US"/>
              <a:t>）引用相关来源的能力，从而减少幻觉现象。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CaLF</a:t>
            </a:r>
            <a:r>
              <a:rPr lang="zh-CN" altLang="en-US"/>
              <a:t>：基于事实一致性模型的引文学习法，该</a:t>
            </a:r>
            <a:r>
              <a:rPr lang="zh-CN" altLang="en-US" b="1"/>
              <a:t>微调策略</a:t>
            </a:r>
            <a:r>
              <a:rPr lang="zh-CN" altLang="en-US"/>
              <a:t>使</a:t>
            </a:r>
            <a:r>
              <a:rPr lang="en-US" altLang="zh-CN"/>
              <a:t>LLM</a:t>
            </a:r>
            <a:r>
              <a:rPr lang="zh-CN" altLang="en-US"/>
              <a:t>在不损害语言能力的前提下学习引文生成</a:t>
            </a:r>
            <a:endParaRPr lang="zh-CN" altLang="en-US"/>
          </a:p>
          <a:p>
            <a:r>
              <a:rPr lang="zh-CN" altLang="en-US"/>
              <a:t>方案核心是</a:t>
            </a:r>
            <a:r>
              <a:rPr lang="en-US" altLang="zh-CN"/>
              <a:t>FCMs </a:t>
            </a:r>
            <a:r>
              <a:rPr lang="zh-CN" altLang="en-US"/>
              <a:t>事实一致性模型：用于评估</a:t>
            </a:r>
            <a:r>
              <a:rPr lang="en-US" altLang="zh-CN"/>
              <a:t>claim</a:t>
            </a:r>
            <a:r>
              <a:rPr lang="zh-CN" altLang="en-US"/>
              <a:t>和</a:t>
            </a:r>
            <a:r>
              <a:rPr lang="en-US" altLang="zh-CN"/>
              <a:t>context</a:t>
            </a:r>
            <a:r>
              <a:rPr lang="zh-CN" altLang="en-US"/>
              <a:t>的逻辑一致性</a:t>
            </a:r>
            <a:endParaRPr lang="zh-CN" altLang="en-US"/>
          </a:p>
          <a:p>
            <a:r>
              <a:rPr lang="zh-CN" altLang="en-US"/>
              <a:t>我们创新性应用</a:t>
            </a:r>
            <a:r>
              <a:rPr lang="en-US" altLang="zh-CN"/>
              <a:t>FCMs</a:t>
            </a:r>
            <a:r>
              <a:rPr lang="zh-CN" altLang="en-US"/>
              <a:t>于双重设计：</a:t>
            </a:r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 b="1"/>
              <a:t>弱监督训练策略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LLM</a:t>
            </a:r>
            <a:r>
              <a:rPr lang="zh-CN" altLang="en-US"/>
              <a:t>生成含引文的多样化响应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FCM</a:t>
            </a:r>
            <a:r>
              <a:rPr lang="zh-CN" altLang="en-US"/>
              <a:t>筛选高质量引文数据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模型基于过滤数据微调</a:t>
            </a:r>
            <a:endParaRPr lang="zh-CN" altLang="en-US"/>
          </a:p>
          <a:p>
            <a:r>
              <a:rPr lang="en-US" altLang="zh-CN" b="1"/>
              <a:t>​​</a:t>
            </a:r>
            <a:r>
              <a:rPr lang="zh-CN" altLang="en-US" b="1"/>
              <a:t>聚焦学习机制</a:t>
            </a:r>
            <a:r>
              <a:rPr lang="en-US" altLang="zh-CN"/>
              <a:t>​​</a:t>
            </a:r>
            <a:r>
              <a:rPr lang="zh-CN" altLang="en-US"/>
              <a:t>：依据</a:t>
            </a:r>
            <a:r>
              <a:rPr lang="en-US" altLang="zh-CN"/>
              <a:t>FCM</a:t>
            </a:r>
            <a:r>
              <a:rPr lang="zh-CN" altLang="en-US"/>
              <a:t>度量的事实相关性，动态调整每个答案</a:t>
            </a:r>
            <a:r>
              <a:rPr lang="en-US" altLang="zh-CN"/>
              <a:t>token</a:t>
            </a:r>
            <a:r>
              <a:rPr lang="zh-CN" altLang="en-US"/>
              <a:t>的损失权重，使微调过程聚焦事实性知识相关</a:t>
            </a:r>
            <a:r>
              <a:rPr lang="en-US" altLang="zh-CN"/>
              <a:t>token</a:t>
            </a:r>
            <a:r>
              <a:rPr lang="zh-CN" altLang="en-US"/>
              <a:t>，最大限度保留原始语言能力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以下为论文指定部分的专业学术翻译：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引言</a:t>
            </a:r>
            <a:endParaRPr lang="zh-CN" altLang="en-US"/>
          </a:p>
          <a:p>
            <a:r>
              <a:rPr lang="zh-CN" altLang="en-US"/>
              <a:t>大型语言模型（</a:t>
            </a:r>
            <a:r>
              <a:rPr lang="en-US" altLang="zh-CN"/>
              <a:t>LLMs; Brown et al., 2020</a:t>
            </a:r>
            <a:r>
              <a:rPr lang="zh-CN" altLang="en-US"/>
              <a:t>）在信息检索任务中展现出卓越性能，但其可信度仍受限于模型不透明性和回复中的事实性幻觉（</a:t>
            </a:r>
            <a:r>
              <a:rPr lang="en-US" altLang="zh-CN"/>
              <a:t>Zhang et al., 2023; Mallen et al., 2023</a:t>
            </a:r>
            <a:r>
              <a:rPr lang="zh-CN" altLang="en-US"/>
              <a:t>）。对此，研究提出将检索文本片段引文与</a:t>
            </a:r>
            <a:r>
              <a:rPr lang="en-US" altLang="zh-CN"/>
              <a:t>LLM</a:t>
            </a:r>
            <a:r>
              <a:rPr lang="zh-CN" altLang="en-US"/>
              <a:t>生成内容结合（</a:t>
            </a:r>
            <a:r>
              <a:rPr lang="en-US" altLang="zh-CN"/>
              <a:t>Liu et al., 2023; Rashkin et al., 2023</a:t>
            </a:r>
            <a:r>
              <a:rPr lang="zh-CN" altLang="en-US"/>
              <a:t>）。通过在生成响应中嵌入引文，读者可便捷验证模型陈述。精确引文生成能力可使</a:t>
            </a:r>
            <a:r>
              <a:rPr lang="en-US" altLang="zh-CN"/>
              <a:t>LLM</a:t>
            </a:r>
            <a:r>
              <a:rPr lang="zh-CN" altLang="en-US"/>
              <a:t>输出与引用源高度一致，从而减少幻觉（</a:t>
            </a:r>
            <a:r>
              <a:rPr lang="en-US" altLang="zh-CN"/>
              <a:t>Gao et al., 2023b; Yue et al., 2023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然而精准引文生成面临严峻挑战。</a:t>
            </a:r>
            <a:r>
              <a:rPr lang="en-US" altLang="zh-CN"/>
              <a:t>ChatGPT</a:t>
            </a:r>
            <a:r>
              <a:rPr lang="zh-CN" altLang="en-US"/>
              <a:t>（</a:t>
            </a:r>
            <a:r>
              <a:rPr lang="en-US" altLang="zh-CN"/>
              <a:t>OpenAI, 2023</a:t>
            </a:r>
            <a:r>
              <a:rPr lang="zh-CN" altLang="en-US"/>
              <a:t>）等顶尖</a:t>
            </a:r>
            <a:r>
              <a:rPr lang="en-US" altLang="zh-CN"/>
              <a:t>LLM</a:t>
            </a:r>
            <a:r>
              <a:rPr lang="zh-CN" altLang="en-US"/>
              <a:t>及</a:t>
            </a:r>
            <a:r>
              <a:rPr lang="en-US" altLang="zh-CN"/>
              <a:t>Bing Chat</a:t>
            </a:r>
            <a:r>
              <a:rPr lang="zh-CN" altLang="en-US"/>
              <a:t>等商业生成引擎，其生成陈述的引文准确率不足</a:t>
            </a:r>
            <a:r>
              <a:rPr lang="en-US" altLang="zh-CN"/>
              <a:t>60%</a:t>
            </a:r>
            <a:r>
              <a:rPr lang="zh-CN" altLang="en-US"/>
              <a:t>（</a:t>
            </a:r>
            <a:r>
              <a:rPr lang="en-US" altLang="zh-CN"/>
              <a:t>Gao et al., 2023b; Liu et al., 2023</a:t>
            </a:r>
            <a:r>
              <a:rPr lang="zh-CN" altLang="en-US"/>
              <a:t>）。图</a:t>
            </a:r>
            <a:r>
              <a:rPr lang="en-US" altLang="zh-CN"/>
              <a:t>1</a:t>
            </a:r>
            <a:r>
              <a:rPr lang="zh-CN" altLang="en-US"/>
              <a:t>展示了典型引文错误类型（如幻觉陈述或错误归因）。因此亟需训练</a:t>
            </a:r>
            <a:r>
              <a:rPr lang="en-US" altLang="zh-CN"/>
              <a:t>LLM</a:t>
            </a:r>
            <a:r>
              <a:rPr lang="zh-CN" altLang="en-US"/>
              <a:t>实现精准引文生成。本文聚焦检索增强的长篇问答（</a:t>
            </a:r>
            <a:r>
              <a:rPr lang="en-US" altLang="zh-CN"/>
              <a:t>LFQA</a:t>
            </a:r>
            <a:r>
              <a:rPr lang="zh-CN" altLang="en-US"/>
              <a:t>）场景，旨在解决两大挑战：大规模高质量标注数据稀缺，以及引文生成微调过程中语言能力与泛化性受损的风险。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为此我们提出</a:t>
            </a:r>
            <a:r>
              <a:rPr lang="en-US" altLang="zh-CN"/>
              <a:t>​​CaLF</a:t>
            </a:r>
            <a:r>
              <a:rPr lang="zh-CN" altLang="en-US"/>
              <a:t>（基于事实一致性模型的引文学习法）</a:t>
            </a:r>
            <a:r>
              <a:rPr lang="en-US" altLang="zh-CN"/>
              <a:t>​​</a:t>
            </a:r>
            <a:r>
              <a:rPr lang="zh-CN" altLang="en-US"/>
              <a:t>，该微调策略使</a:t>
            </a:r>
            <a:r>
              <a:rPr lang="en-US" altLang="zh-CN"/>
              <a:t>LLM</a:t>
            </a:r>
            <a:r>
              <a:rPr lang="zh-CN" altLang="en-US"/>
              <a:t>在不损害语言能力的前提下学习引文生成。如图</a:t>
            </a:r>
            <a:r>
              <a:rPr lang="en-US" altLang="zh-CN"/>
              <a:t>2</a:t>
            </a:r>
            <a:r>
              <a:rPr lang="zh-CN" altLang="en-US"/>
              <a:t>所示，方案核心是</a:t>
            </a:r>
            <a:r>
              <a:rPr lang="en-US" altLang="zh-CN"/>
              <a:t>​​</a:t>
            </a:r>
            <a:r>
              <a:rPr lang="zh-CN" altLang="en-US"/>
              <a:t>事实一致性模型（</a:t>
            </a:r>
            <a:r>
              <a:rPr lang="en-US" altLang="zh-CN"/>
              <a:t>FCMs; Kryscinski et al.</a:t>
            </a:r>
            <a:r>
              <a:rPr lang="zh-CN" altLang="en-US"/>
              <a:t>等）</a:t>
            </a:r>
            <a:r>
              <a:rPr lang="en-US" altLang="zh-CN"/>
              <a:t>​​——</a:t>
            </a:r>
            <a:r>
              <a:rPr lang="zh-CN" altLang="en-US"/>
              <a:t>该神经模型用于评估主张与语境的逻辑一致性。我们创新性应用</a:t>
            </a:r>
            <a:r>
              <a:rPr lang="en-US" altLang="zh-CN"/>
              <a:t>FCMs</a:t>
            </a:r>
            <a:r>
              <a:rPr lang="zh-CN" altLang="en-US"/>
              <a:t>于双重设计：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弱监督训练策略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LLM</a:t>
            </a:r>
            <a:r>
              <a:rPr lang="zh-CN" altLang="en-US"/>
              <a:t>生成含引文的多样化响应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FCM</a:t>
            </a:r>
            <a:r>
              <a:rPr lang="zh-CN" altLang="en-US"/>
              <a:t>筛选高质量引文数据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模型基于过滤数据微调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聚焦学习机制</a:t>
            </a:r>
            <a:r>
              <a:rPr lang="en-US" altLang="zh-CN"/>
              <a:t>​​</a:t>
            </a:r>
            <a:r>
              <a:rPr lang="zh-CN" altLang="en-US"/>
              <a:t>：依据</a:t>
            </a:r>
            <a:r>
              <a:rPr lang="en-US" altLang="zh-CN"/>
              <a:t>FCM</a:t>
            </a:r>
            <a:r>
              <a:rPr lang="zh-CN" altLang="en-US"/>
              <a:t>度量的事实相关性，动态调整每个答案</a:t>
            </a:r>
            <a:r>
              <a:rPr lang="en-US" altLang="zh-CN"/>
              <a:t>token</a:t>
            </a:r>
            <a:r>
              <a:rPr lang="zh-CN" altLang="en-US"/>
              <a:t>的损失权重，使微调过程聚焦事实性知识相关</a:t>
            </a:r>
            <a:r>
              <a:rPr lang="en-US" altLang="zh-CN"/>
              <a:t>token</a:t>
            </a:r>
            <a:r>
              <a:rPr lang="zh-CN" altLang="en-US"/>
              <a:t>，最大限度保留原始语言能力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Llama2</a:t>
            </a:r>
            <a:r>
              <a:rPr lang="zh-CN" altLang="en-US"/>
              <a:t>（</a:t>
            </a:r>
            <a:r>
              <a:rPr lang="en-US" altLang="zh-CN"/>
              <a:t>Touvron et al., 2023</a:t>
            </a:r>
            <a:r>
              <a:rPr lang="zh-CN" altLang="en-US"/>
              <a:t>）、</a:t>
            </a:r>
            <a:r>
              <a:rPr lang="en-US" altLang="zh-CN"/>
              <a:t>Mistral-Instruct</a:t>
            </a:r>
            <a:r>
              <a:rPr lang="zh-CN" altLang="en-US"/>
              <a:t>及</a:t>
            </a:r>
            <a:r>
              <a:rPr lang="en-US" altLang="zh-CN"/>
              <a:t>MistralOrca</a:t>
            </a:r>
            <a:r>
              <a:rPr lang="zh-CN" altLang="en-US"/>
              <a:t>（</a:t>
            </a:r>
            <a:r>
              <a:rPr lang="en-US" altLang="zh-CN"/>
              <a:t>Jiang et al., 2023</a:t>
            </a:r>
            <a:r>
              <a:rPr lang="zh-CN" altLang="en-US"/>
              <a:t>）等</a:t>
            </a:r>
            <a:r>
              <a:rPr lang="en-US" altLang="zh-CN"/>
              <a:t>LLM</a:t>
            </a:r>
            <a:r>
              <a:rPr lang="zh-CN" altLang="en-US"/>
              <a:t>上的实验表明：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结果：</a:t>
            </a:r>
            <a:endParaRPr lang="en-US" altLang="zh-CN" b="1"/>
          </a:p>
          <a:p>
            <a:r>
              <a:rPr lang="zh-CN" altLang="en-US"/>
              <a:t>在</a:t>
            </a:r>
            <a:r>
              <a:rPr lang="en-US" altLang="zh-CN"/>
              <a:t>ALCE</a:t>
            </a:r>
            <a:r>
              <a:rPr lang="zh-CN" altLang="en-US"/>
              <a:t>自动小样本引文评估基准（</a:t>
            </a:r>
            <a:r>
              <a:rPr lang="en-US" altLang="zh-CN"/>
              <a:t>Gao et al., 2023b</a:t>
            </a:r>
            <a:r>
              <a:rPr lang="zh-CN" altLang="en-US"/>
              <a:t>）上，</a:t>
            </a:r>
            <a:r>
              <a:rPr lang="en-US" altLang="zh-CN"/>
              <a:t>CaLF</a:t>
            </a:r>
            <a:r>
              <a:rPr lang="zh-CN" altLang="en-US"/>
              <a:t>相较上下文学习与基线微调方法，引文</a:t>
            </a:r>
            <a:r>
              <a:rPr lang="en-US" altLang="zh-CN"/>
              <a:t>F1</a:t>
            </a:r>
            <a:r>
              <a:rPr lang="zh-CN" altLang="en-US"/>
              <a:t>值平均提升</a:t>
            </a:r>
            <a:r>
              <a:rPr lang="en-US" altLang="zh-CN"/>
              <a:t>34.1</a:t>
            </a:r>
            <a:r>
              <a:rPr lang="zh-CN" altLang="en-US"/>
              <a:t>与</a:t>
            </a:r>
            <a:r>
              <a:rPr lang="en-US" altLang="zh-CN"/>
              <a:t>15.5</a:t>
            </a:r>
            <a:r>
              <a:rPr lang="zh-CN" altLang="en-US"/>
              <a:t>，同时保持流畅性与准确性</a:t>
            </a:r>
            <a:endParaRPr lang="zh-CN" altLang="en-US"/>
          </a:p>
          <a:p>
            <a:r>
              <a:rPr lang="zh-CN" altLang="en-US"/>
              <a:t>所有</a:t>
            </a:r>
            <a:r>
              <a:rPr lang="en-US" altLang="zh-CN"/>
              <a:t>CaLF</a:t>
            </a:r>
            <a:r>
              <a:rPr lang="zh-CN" altLang="en-US"/>
              <a:t>训练模型均超越当前最优模型</a:t>
            </a:r>
            <a:r>
              <a:rPr lang="en-US" altLang="zh-CN"/>
              <a:t>Self-Rag</a:t>
            </a:r>
            <a:r>
              <a:rPr lang="zh-CN" altLang="en-US"/>
              <a:t>（</a:t>
            </a:r>
            <a:r>
              <a:rPr lang="en-US" altLang="zh-CN"/>
              <a:t>Asai et al., 2024</a:t>
            </a:r>
            <a:r>
              <a:rPr lang="zh-CN" altLang="en-US"/>
              <a:t>）和</a:t>
            </a:r>
            <a:r>
              <a:rPr lang="en-US" altLang="zh-CN"/>
              <a:t>ChatGPT</a:t>
            </a:r>
            <a:r>
              <a:rPr lang="zh-CN" altLang="en-US"/>
              <a:t>，引文</a:t>
            </a:r>
            <a:r>
              <a:rPr lang="en-US" altLang="zh-CN"/>
              <a:t>F1</a:t>
            </a:r>
            <a:r>
              <a:rPr lang="zh-CN" altLang="en-US"/>
              <a:t>值平均提升</a:t>
            </a:r>
            <a:r>
              <a:rPr lang="en-US" altLang="zh-CN"/>
              <a:t>24.8</a:t>
            </a:r>
            <a:r>
              <a:rPr lang="zh-CN" altLang="en-US"/>
              <a:t>与</a:t>
            </a:r>
            <a:r>
              <a:rPr lang="en-US" altLang="zh-CN"/>
              <a:t>10.5</a:t>
            </a:r>
            <a:endParaRPr lang="en-US" altLang="zh-CN"/>
          </a:p>
          <a:p>
            <a:r>
              <a:rPr lang="zh-CN" altLang="en-US"/>
              <a:t>跨领域迁移实验验证了</a:t>
            </a:r>
            <a:r>
              <a:rPr lang="en-US" altLang="zh-CN"/>
              <a:t>CaLF</a:t>
            </a:r>
            <a:r>
              <a:rPr lang="zh-CN" altLang="en-US"/>
              <a:t>的任务泛化能力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FactScore</a:t>
            </a:r>
            <a:r>
              <a:rPr lang="zh-CN" altLang="en-US"/>
              <a:t>人物传记生成基准（</a:t>
            </a:r>
            <a:r>
              <a:rPr lang="en-US" altLang="zh-CN"/>
              <a:t>Min et al., 2023</a:t>
            </a:r>
            <a:r>
              <a:rPr lang="zh-CN" altLang="en-US"/>
              <a:t>）上显著改善事实性</a:t>
            </a:r>
            <a:endParaRPr lang="zh-CN" altLang="en-US"/>
          </a:p>
          <a:p>
            <a:r>
              <a:rPr lang="zh-CN" altLang="en-US"/>
              <a:t>人工评估确认</a:t>
            </a:r>
            <a:r>
              <a:rPr lang="en-US" altLang="zh-CN"/>
              <a:t>CaLF</a:t>
            </a:r>
            <a:r>
              <a:rPr lang="zh-CN" altLang="en-US"/>
              <a:t>生成答案质量优于微调基线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给定一个信息检索类问题</a:t>
            </a:r>
            <a:r>
              <a:rPr lang="en-US" altLang="zh-CN"/>
              <a:t> q</a:t>
            </a:r>
            <a:r>
              <a:rPr lang="zh-CN" altLang="en-US"/>
              <a:t>（例如图</a:t>
            </a:r>
            <a:r>
              <a:rPr lang="en-US" altLang="zh-CN"/>
              <a:t>1</a:t>
            </a:r>
            <a:r>
              <a:rPr lang="zh-CN" altLang="en-US"/>
              <a:t>所示），任务是生成一个长格式回答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y^</a:t>
            </a:r>
            <a:r>
              <a:rPr lang="zh-CN" altLang="en-US"/>
              <a:t>，该回答由若干句子</a:t>
            </a:r>
            <a:r>
              <a:rPr lang="en-US" altLang="zh-CN"/>
              <a:t> si </a:t>
            </a:r>
            <a:r>
              <a:rPr lang="zh-CN" altLang="en-US"/>
              <a:t>组成，并基于从知识库中检索得到的段落</a:t>
            </a:r>
            <a:r>
              <a:rPr lang="en-US" altLang="zh-CN"/>
              <a:t> P</a:t>
            </a:r>
            <a:r>
              <a:rPr lang="zh-CN" altLang="en-US"/>
              <a:t>。带有引用的长格式回答要求每个生成的句子</a:t>
            </a:r>
            <a:r>
              <a:rPr lang="en-US" altLang="zh-CN"/>
              <a:t>si  </a:t>
            </a:r>
            <a:r>
              <a:rPr lang="zh-CN" altLang="en-US"/>
              <a:t>至少引用一个相关段落</a:t>
            </a:r>
            <a:r>
              <a:rPr lang="en-US" altLang="zh-CN"/>
              <a:t> </a:t>
            </a:r>
            <a:r>
              <a:rPr lang="zh-CN" altLang="en-US"/>
              <a:t>𝐶𝑖</a:t>
            </a:r>
            <a:r>
              <a:rPr lang="en-US" altLang="zh-CN"/>
              <a:t>⊆</a:t>
            </a:r>
            <a:r>
              <a:rPr lang="zh-CN" altLang="en-US"/>
              <a:t>𝑃（通常以括号中的段落索引表示，例如</a:t>
            </a:r>
            <a:r>
              <a:rPr lang="en-US" altLang="zh-CN"/>
              <a:t> "[1]" </a:t>
            </a:r>
            <a:r>
              <a:rPr lang="zh-CN" altLang="en-US"/>
              <a:t>表示引用段落</a:t>
            </a:r>
            <a:r>
              <a:rPr lang="en-US" altLang="zh-CN"/>
              <a:t> </a:t>
            </a:r>
            <a:r>
              <a:rPr lang="zh-CN" altLang="en-US"/>
              <a:t>𝑝</a:t>
            </a:r>
            <a:r>
              <a:rPr lang="en-US" altLang="zh-CN"/>
              <a:t>1 </a:t>
            </a:r>
            <a:r>
              <a:rPr lang="zh-CN" altLang="en-US"/>
              <a:t>），并且句子中的信息必须源自引用段落</a:t>
            </a:r>
            <a:r>
              <a:rPr lang="en-US" altLang="zh-CN"/>
              <a:t> </a:t>
            </a:r>
            <a:r>
              <a:rPr lang="zh-CN" altLang="en-US"/>
              <a:t>𝐶𝑖</a:t>
            </a:r>
            <a:r>
              <a:rPr lang="en-US" altLang="zh-CN"/>
              <a:t> </a:t>
            </a:r>
            <a:r>
              <a:rPr lang="zh-CN" altLang="en-US"/>
              <a:t>。该任务明确要求所有事实均来源于检索到的段落，确保生成的回答</a:t>
            </a:r>
            <a:r>
              <a:rPr lang="en-US" altLang="zh-CN"/>
              <a:t> </a:t>
            </a:r>
            <a:r>
              <a:rPr lang="zh-CN" altLang="en-US"/>
              <a:t>𝑦</a:t>
            </a:r>
            <a:r>
              <a:rPr lang="en-US" altLang="zh-CN"/>
              <a:t>^  </a:t>
            </a:r>
            <a:r>
              <a:rPr lang="zh-CN" altLang="en-US"/>
              <a:t>可以完全通过</a:t>
            </a:r>
            <a:r>
              <a:rPr lang="en-US" altLang="zh-CN"/>
              <a:t> P </a:t>
            </a:r>
            <a:r>
              <a:rPr lang="zh-CN" altLang="en-US"/>
              <a:t>验证。我们进一步假设存在少量训练样本</a:t>
            </a:r>
            <a:r>
              <a:rPr lang="en-US" altLang="zh-CN"/>
              <a:t> (q,P,y)∈D</a:t>
            </a:r>
            <a:r>
              <a:rPr lang="zh-CN" altLang="en-US"/>
              <a:t>，用于学习引用生成。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关注使用大型语言模型（</a:t>
            </a:r>
            <a:r>
              <a:rPr lang="en-US" altLang="zh-CN"/>
              <a:t>LLM</a:t>
            </a:r>
            <a:r>
              <a:rPr lang="zh-CN" altLang="en-US"/>
              <a:t>）来生成带引用的长格式回答。回答</a:t>
            </a:r>
            <a:r>
              <a:rPr lang="en-US" altLang="zh-CN"/>
              <a:t> </a:t>
            </a:r>
            <a:r>
              <a:rPr lang="zh-CN" altLang="en-US"/>
              <a:t>𝑦</a:t>
            </a:r>
            <a:r>
              <a:rPr lang="en-US" altLang="zh-CN"/>
              <a:t>^  </a:t>
            </a:r>
            <a:r>
              <a:rPr lang="zh-CN" altLang="en-US"/>
              <a:t>是通过自回归方式生成的，即在问题</a:t>
            </a:r>
            <a:r>
              <a:rPr lang="en-US" altLang="zh-CN"/>
              <a:t> q</a:t>
            </a:r>
            <a:r>
              <a:rPr lang="zh-CN" altLang="en-US"/>
              <a:t>、检索段落</a:t>
            </a:r>
            <a:r>
              <a:rPr lang="en-US" altLang="zh-CN"/>
              <a:t> P </a:t>
            </a:r>
            <a:r>
              <a:rPr lang="zh-CN" altLang="en-US"/>
              <a:t>以及当前已生成的回答前缀</a:t>
            </a:r>
            <a:r>
              <a:rPr lang="en-US" altLang="zh-CN"/>
              <a:t>y^&lt;t  </a:t>
            </a:r>
            <a:r>
              <a:rPr lang="zh-CN" altLang="en-US"/>
              <a:t>的条件下，迭代生成下一个标记：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​1. </a:t>
            </a:r>
            <a:r>
              <a:rPr lang="zh-CN" altLang="en-US"/>
              <a:t>多样答案生成</a:t>
            </a:r>
            <a:endParaRPr lang="zh-CN" altLang="en-US"/>
          </a:p>
          <a:p>
            <a:r>
              <a:rPr lang="zh-CN" altLang="en-US"/>
              <a:t>这张流程图详细展示了一个</a:t>
            </a:r>
            <a:r>
              <a:rPr lang="en-US" altLang="zh-CN"/>
              <a:t>​​</a:t>
            </a:r>
            <a:r>
              <a:rPr lang="zh-CN" altLang="en-US"/>
              <a:t>基于大语言模型（</a:t>
            </a:r>
            <a:r>
              <a:rPr lang="en-US" altLang="zh-CN"/>
              <a:t>LLM</a:t>
            </a:r>
            <a:r>
              <a:rPr lang="zh-CN" altLang="en-US"/>
              <a:t>）的迭代式问答优化系统</a:t>
            </a:r>
            <a:r>
              <a:rPr lang="en-US" altLang="zh-CN"/>
              <a:t>​​</a:t>
            </a:r>
            <a:r>
              <a:rPr lang="zh-CN" altLang="en-US"/>
              <a:t>，其核心目标是通过四步闭环流程提升回答的</a:t>
            </a:r>
            <a:r>
              <a:rPr lang="en-US" altLang="zh-CN"/>
              <a:t>​​</a:t>
            </a:r>
            <a:r>
              <a:rPr lang="zh-CN" altLang="en-US"/>
              <a:t>事实准确性</a:t>
            </a:r>
            <a:r>
              <a:rPr lang="en-US" altLang="zh-CN"/>
              <a:t>​​</a:t>
            </a:r>
            <a:r>
              <a:rPr lang="zh-CN" altLang="en-US"/>
              <a:t>和</a:t>
            </a:r>
            <a:r>
              <a:rPr lang="en-US" altLang="zh-CN"/>
              <a:t>​​</a:t>
            </a:r>
            <a:r>
              <a:rPr lang="zh-CN" altLang="en-US"/>
              <a:t>引文可靠性</a:t>
            </a:r>
            <a:r>
              <a:rPr lang="en-US" altLang="zh-CN"/>
              <a:t>​​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​​1. </a:t>
            </a:r>
            <a:r>
              <a:rPr lang="zh-CN" altLang="en-US"/>
              <a:t>多样答案生成（</a:t>
            </a:r>
            <a:r>
              <a:rPr lang="en-US" altLang="zh-CN"/>
              <a:t>Diverse Answer Generation</a:t>
            </a:r>
            <a:r>
              <a:rPr lang="zh-CN" altLang="en-US"/>
              <a:t>）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输入</a:t>
            </a:r>
            <a:r>
              <a:rPr lang="en-US" altLang="zh-CN"/>
              <a:t>​​</a:t>
            </a:r>
            <a:r>
              <a:rPr lang="zh-CN" altLang="en-US"/>
              <a:t>：用户问题（</a:t>
            </a:r>
            <a:r>
              <a:rPr lang="en-US" altLang="zh-CN"/>
              <a:t>"</a:t>
            </a:r>
            <a:r>
              <a:rPr lang="zh-CN" altLang="en-US"/>
              <a:t>谁在《人猿星球》中饰演</a:t>
            </a:r>
            <a:r>
              <a:rPr lang="en-US" altLang="zh-CN"/>
              <a:t>Galen</a:t>
            </a:r>
            <a:r>
              <a:rPr lang="zh-CN" altLang="en-US"/>
              <a:t>？</a:t>
            </a:r>
            <a:r>
              <a:rPr lang="en-US" altLang="zh-CN"/>
              <a:t>"</a:t>
            </a:r>
            <a:r>
              <a:rPr lang="zh-CN" altLang="en-US"/>
              <a:t>）</a:t>
            </a:r>
            <a:r>
              <a:rPr lang="en-US" altLang="zh-CN"/>
              <a:t> + </a:t>
            </a:r>
            <a:r>
              <a:rPr lang="zh-CN" altLang="en-US"/>
              <a:t>检索到的参考文档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机制</a:t>
            </a:r>
            <a:r>
              <a:rPr lang="en-US" altLang="zh-CN"/>
              <a:t>​​</a:t>
            </a:r>
            <a:r>
              <a:rPr lang="zh-CN" altLang="en-US"/>
              <a:t>：蓝色</a:t>
            </a:r>
            <a:r>
              <a:rPr lang="en-US" altLang="zh-CN"/>
              <a:t>LLM</a:t>
            </a:r>
            <a:r>
              <a:rPr lang="zh-CN" altLang="en-US"/>
              <a:t>生成</a:t>
            </a:r>
            <a:r>
              <a:rPr lang="en-US" altLang="zh-CN"/>
              <a:t>​​</a:t>
            </a:r>
            <a:r>
              <a:rPr lang="zh-CN" altLang="en-US"/>
              <a:t>多个候选答案</a:t>
            </a:r>
            <a:r>
              <a:rPr lang="en-US" altLang="zh-CN"/>
              <a:t>​​</a:t>
            </a:r>
            <a:r>
              <a:rPr lang="zh-CN" altLang="en-US"/>
              <a:t>（</a:t>
            </a:r>
            <a:endParaRPr lang="zh-CN" altLang="en-US"/>
          </a:p>
          <a:p>
            <a:r>
              <a:rPr lang="en-US" altLang="zh-CN"/>
              <a:t>​​2. </a:t>
            </a:r>
            <a:r>
              <a:rPr lang="zh-CN" altLang="en-US"/>
              <a:t>答案过滤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LLM</a:t>
            </a:r>
            <a:r>
              <a:rPr lang="zh-CN" altLang="en-US"/>
              <a:t>生成的答案与检索文档对比，过滤掉：无文献支持的陈述、事实矛盾的表述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创新性使用</a:t>
            </a:r>
            <a:r>
              <a:rPr lang="en-US" altLang="zh-CN"/>
              <a:t>​​Shapley</a:t>
            </a:r>
            <a:r>
              <a:rPr lang="zh-CN" altLang="en-US"/>
              <a:t>值</a:t>
            </a:r>
            <a:r>
              <a:rPr lang="en-US" altLang="zh-CN"/>
              <a:t>​</a:t>
            </a:r>
            <a:r>
              <a:rPr lang="zh-CN" altLang="en-US"/>
              <a:t>（博弈论）量化每个</a:t>
            </a:r>
            <a:r>
              <a:rPr lang="en-US" altLang="zh-CN"/>
              <a:t>token</a:t>
            </a:r>
            <a:r>
              <a:rPr lang="zh-CN" altLang="en-US"/>
              <a:t>对答案事实性的贡献</a:t>
            </a:r>
            <a:endParaRPr lang="zh-CN" altLang="en-US"/>
          </a:p>
          <a:p>
            <a:r>
              <a:rPr lang="en-US" altLang="zh-CN"/>
              <a:t>​4. </a:t>
            </a:r>
            <a:r>
              <a:rPr lang="zh-CN" altLang="en-US"/>
              <a:t>聚焦学习</a:t>
            </a:r>
            <a:r>
              <a:rPr lang="en-US" altLang="zh-CN"/>
              <a:t>    </a:t>
            </a:r>
            <a:endParaRPr lang="en-US" altLang="zh-CN"/>
          </a:p>
          <a:p>
            <a:r>
              <a:rPr lang="zh-CN" altLang="en-US"/>
              <a:t>红色</a:t>
            </a:r>
            <a:r>
              <a:rPr lang="en-US" altLang="zh-CN"/>
              <a:t>LLM</a:t>
            </a:r>
            <a:r>
              <a:rPr lang="zh-CN" altLang="en-US"/>
              <a:t>通过加权损失函数</a:t>
            </a:r>
            <a:r>
              <a:rPr lang="en-US" altLang="zh-CN"/>
              <a:t>L FL </a:t>
            </a:r>
            <a:r>
              <a:rPr lang="zh-CN" altLang="en-US"/>
              <a:t>学习生成高事实性回答：</a:t>
            </a:r>
            <a:r>
              <a:rPr lang="en-US" altLang="zh-CN"/>
              <a:t>         wt </a:t>
            </a:r>
            <a:r>
              <a:rPr lang="zh-CN" altLang="en-US"/>
              <a:t>：步骤</a:t>
            </a:r>
            <a:r>
              <a:rPr lang="en-US" altLang="zh-CN"/>
              <a:t>3</a:t>
            </a:r>
            <a:r>
              <a:rPr lang="zh-CN" altLang="en-US"/>
              <a:t>计算的</a:t>
            </a:r>
            <a:r>
              <a:rPr lang="en-US" altLang="zh-CN"/>
              <a:t>token</a:t>
            </a:r>
            <a:r>
              <a:rPr lang="zh-CN" altLang="en-US"/>
              <a:t>权重</a:t>
            </a:r>
            <a:r>
              <a:rPr lang="en-US" altLang="zh-CN"/>
              <a:t>     p θ </a:t>
            </a:r>
            <a:r>
              <a:rPr lang="zh-CN" altLang="en-US"/>
              <a:t>：</a:t>
            </a:r>
            <a:r>
              <a:rPr lang="en-US" altLang="zh-CN"/>
              <a:t>LLM</a:t>
            </a:r>
            <a:r>
              <a:rPr lang="zh-CN" altLang="en-US"/>
              <a:t>对当前</a:t>
            </a:r>
            <a:r>
              <a:rPr lang="en-US" altLang="zh-CN"/>
              <a:t>token</a:t>
            </a:r>
            <a:r>
              <a:rPr lang="zh-CN" altLang="en-US"/>
              <a:t>的预测概率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 SHAP </a:t>
            </a:r>
            <a:r>
              <a:rPr lang="zh-CN" altLang="en-US"/>
              <a:t>方法计算各</a:t>
            </a:r>
            <a:r>
              <a:rPr lang="en-US" altLang="zh-CN"/>
              <a:t> token </a:t>
            </a:r>
            <a:r>
              <a:rPr lang="zh-CN" altLang="en-US"/>
              <a:t>的</a:t>
            </a:r>
            <a:r>
              <a:rPr lang="en-US" altLang="zh-CN"/>
              <a:t> Shapley </a:t>
            </a:r>
            <a:r>
              <a:rPr lang="zh-CN" altLang="en-US"/>
              <a:t>值（表示其对一致性判断的影响程度）。为了避免因句子长度影响权重尺度，我们对每个句子的</a:t>
            </a:r>
            <a:r>
              <a:rPr lang="en-US" altLang="zh-CN"/>
              <a:t> Shapley </a:t>
            </a:r>
            <a:r>
              <a:rPr lang="zh-CN" altLang="en-US"/>
              <a:t>值使用</a:t>
            </a:r>
            <a:r>
              <a:rPr lang="en-US" altLang="zh-CN"/>
              <a:t> </a:t>
            </a:r>
            <a:r>
              <a:rPr lang="zh-CN" altLang="en-US"/>
              <a:t>最小</a:t>
            </a:r>
            <a:r>
              <a:rPr lang="en-US" altLang="zh-CN"/>
              <a:t>-</a:t>
            </a:r>
            <a:r>
              <a:rPr lang="zh-CN" altLang="en-US"/>
              <a:t>最大归一化：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词元级事实验证系统</a:t>
            </a:r>
            <a:r>
              <a:rPr lang="en-US" altLang="zh-CN"/>
              <a:t>​​</a:t>
            </a:r>
            <a:r>
              <a:rPr lang="zh-CN" altLang="en-US"/>
              <a:t>，通过三阶段流程量化生成内容与引用文献的关联强度，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输入层（</a:t>
            </a:r>
            <a:r>
              <a:rPr lang="en-US" altLang="zh-CN"/>
              <a:t>Input Layer</a:t>
            </a:r>
            <a:r>
              <a:rPr lang="zh-CN" altLang="en-US"/>
              <a:t>）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生成回答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s</a:t>
            </a:r>
            <a:r>
              <a:rPr lang="en-US" altLang="en-US"/>
              <a:t>₁</a:t>
            </a:r>
            <a:r>
              <a:rPr lang="en-US" altLang="zh-CN"/>
              <a:t>: "1968</a:t>
            </a:r>
            <a:r>
              <a:rPr lang="zh-CN" altLang="en-US"/>
              <a:t>年电影《人猿星球》中</a:t>
            </a:r>
            <a:r>
              <a:rPr lang="en-US" altLang="zh-CN"/>
              <a:t>Galen</a:t>
            </a:r>
            <a:r>
              <a:rPr lang="zh-CN" altLang="en-US"/>
              <a:t>由</a:t>
            </a:r>
            <a:r>
              <a:rPr lang="en-US" altLang="zh-CN"/>
              <a:t>Wright King</a:t>
            </a:r>
            <a:r>
              <a:rPr lang="zh-CN" altLang="en-US"/>
              <a:t>饰演</a:t>
            </a:r>
            <a:r>
              <a:rPr lang="en-US" altLang="zh-CN"/>
              <a:t>[2]"</a:t>
            </a:r>
            <a:r>
              <a:rPr lang="zh-CN" altLang="en-US"/>
              <a:t>（粉红背景）</a:t>
            </a:r>
            <a:endParaRPr lang="zh-CN" altLang="en-US"/>
          </a:p>
          <a:p>
            <a:r>
              <a:rPr lang="en-US" altLang="zh-CN"/>
              <a:t>s</a:t>
            </a:r>
            <a:r>
              <a:rPr lang="en-US" altLang="en-US"/>
              <a:t>₂</a:t>
            </a:r>
            <a:r>
              <a:rPr lang="en-US" altLang="zh-CN"/>
              <a:t>: </a:t>
            </a:r>
            <a:r>
              <a:rPr lang="zh-CN" altLang="en-US"/>
              <a:t>另一版本回答</a:t>
            </a:r>
            <a:endParaRPr lang="zh-CN" altLang="en-US"/>
          </a:p>
          <a:p>
            <a:r>
              <a:rPr lang="zh-CN" altLang="en-US"/>
              <a:t>引用文本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C</a:t>
            </a:r>
            <a:r>
              <a:rPr lang="en-US" altLang="en-US"/>
              <a:t>₁</a:t>
            </a:r>
            <a:r>
              <a:rPr lang="en-US" altLang="zh-CN"/>
              <a:t>: </a:t>
            </a:r>
            <a:r>
              <a:rPr lang="zh-CN" altLang="en-US"/>
              <a:t>来自文献</a:t>
            </a:r>
            <a:r>
              <a:rPr lang="en-US" altLang="zh-CN"/>
              <a:t>[1]</a:t>
            </a:r>
            <a:r>
              <a:rPr lang="zh-CN" altLang="en-US"/>
              <a:t>的原文片段：</a:t>
            </a:r>
            <a:r>
              <a:rPr lang="en-US" altLang="zh-CN"/>
              <a:t>"</a:t>
            </a:r>
            <a:r>
              <a:rPr lang="zh-CN" altLang="en-US"/>
              <a:t>动物心理学家</a:t>
            </a:r>
            <a:r>
              <a:rPr lang="en-US" altLang="zh-CN"/>
              <a:t>Zira (Kim Hunter) </a:t>
            </a:r>
            <a:r>
              <a:rPr lang="zh-CN" altLang="en-US"/>
              <a:t>和外科医生</a:t>
            </a:r>
            <a:r>
              <a:rPr lang="en-US" altLang="zh-CN"/>
              <a:t>Galen (Wright King)"</a:t>
            </a:r>
            <a:endParaRPr lang="en-US" altLang="zh-CN"/>
          </a:p>
          <a:p>
            <a:r>
              <a:rPr lang="en-US" altLang="zh-CN"/>
              <a:t>C</a:t>
            </a:r>
            <a:r>
              <a:rPr lang="en-US" altLang="en-US"/>
              <a:t>₂</a:t>
            </a:r>
            <a:r>
              <a:rPr lang="en-US" altLang="zh-CN"/>
              <a:t>: </a:t>
            </a:r>
            <a:r>
              <a:rPr lang="zh-CN" altLang="en-US"/>
              <a:t>文献标题《</a:t>
            </a:r>
            <a:r>
              <a:rPr lang="en-US" altLang="zh-CN"/>
              <a:t>Planet of the Apes (1968 film)</a:t>
            </a:r>
            <a:r>
              <a:rPr lang="zh-CN" altLang="en-US"/>
              <a:t>》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事实一致性模型（</a:t>
            </a:r>
            <a:r>
              <a:rPr lang="en-US" altLang="zh-CN"/>
              <a:t>FCM</a:t>
            </a:r>
            <a:r>
              <a:rPr lang="zh-CN" altLang="en-US"/>
              <a:t>）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zh-CN" altLang="en-US"/>
              <a:t>作用：作为</a:t>
            </a:r>
            <a:r>
              <a:rPr lang="en-US" altLang="zh-CN"/>
              <a:t>"</a:t>
            </a:r>
            <a:r>
              <a:rPr lang="zh-CN" altLang="en-US"/>
              <a:t>事实裁判员</a:t>
            </a:r>
            <a:r>
              <a:rPr lang="en-US" altLang="zh-CN"/>
              <a:t>"</a:t>
            </a:r>
            <a:r>
              <a:rPr lang="zh-CN" altLang="en-US"/>
              <a:t>，接收生成句与引用文本，输出一致性评分</a:t>
            </a:r>
            <a:r>
              <a:rPr lang="en-US" altLang="zh-CN"/>
              <a:t>φ(s i ,C i)=o 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阶段</a:t>
            </a:r>
            <a:r>
              <a:rPr lang="en-US" altLang="zh-CN" b="1"/>
              <a:t>3</a:t>
            </a:r>
            <a:r>
              <a:rPr lang="zh-CN" altLang="en-US" b="1"/>
              <a:t>：词元对齐</a:t>
            </a:r>
            <a:r>
              <a:rPr lang="en-US" altLang="zh-CN" b="1"/>
              <a:t>​​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技术挑战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FCM</a:t>
            </a:r>
            <a:r>
              <a:rPr lang="zh-CN" altLang="en-US"/>
              <a:t>与</a:t>
            </a:r>
            <a:r>
              <a:rPr lang="en-US" altLang="zh-CN"/>
              <a:t>LLM</a:t>
            </a:r>
            <a:r>
              <a:rPr lang="zh-CN" altLang="en-US"/>
              <a:t>可能采用不同分词器（如</a:t>
            </a:r>
            <a:r>
              <a:rPr lang="en-US" altLang="zh-CN"/>
              <a:t>FCM</a:t>
            </a:r>
            <a:r>
              <a:rPr lang="zh-CN" altLang="en-US"/>
              <a:t>用</a:t>
            </a:r>
            <a:r>
              <a:rPr lang="en-US" altLang="zh-CN"/>
              <a:t>WordPiece</a:t>
            </a:r>
            <a:r>
              <a:rPr lang="zh-CN" altLang="en-US"/>
              <a:t>，</a:t>
            </a:r>
            <a:r>
              <a:rPr lang="en-US" altLang="zh-CN"/>
              <a:t>LLM</a:t>
            </a:r>
            <a:r>
              <a:rPr lang="zh-CN" altLang="en-US"/>
              <a:t>用</a:t>
            </a:r>
            <a:r>
              <a:rPr lang="en-US" altLang="zh-CN"/>
              <a:t>BPE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解决方案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建立跨模型的</a:t>
            </a:r>
            <a:r>
              <a:rPr lang="en-US" altLang="zh-CN"/>
              <a:t>token</a:t>
            </a:r>
            <a:r>
              <a:rPr lang="zh-CN" altLang="en-US"/>
              <a:t>映射表</a:t>
            </a:r>
            <a:endParaRPr lang="zh-CN" altLang="en-US"/>
          </a:p>
          <a:p>
            <a:r>
              <a:rPr lang="zh-CN" altLang="en-US"/>
              <a:t>对未对齐</a:t>
            </a:r>
            <a:r>
              <a:rPr lang="en-US" altLang="zh-CN"/>
              <a:t>token</a:t>
            </a:r>
            <a:r>
              <a:rPr lang="zh-CN" altLang="en-US"/>
              <a:t>进行插值处理</a:t>
            </a:r>
            <a:endParaRPr lang="zh-CN" altLang="en-US"/>
          </a:p>
          <a:p>
            <a:r>
              <a:rPr lang="zh-CN" altLang="en-US"/>
              <a:t>最终输出适配</a:t>
            </a:r>
            <a:r>
              <a:rPr lang="en-US" altLang="zh-CN"/>
              <a:t>LLM</a:t>
            </a:r>
            <a:r>
              <a:rPr lang="zh-CN" altLang="en-US"/>
              <a:t>词表的权重矩阵</a:t>
            </a:r>
            <a:r>
              <a:rPr lang="en-US" altLang="zh-CN"/>
              <a:t>W </a:t>
            </a:r>
            <a:endParaRPr lang="en-US" altLang="zh-CN"/>
          </a:p>
          <a:p>
            <a:r>
              <a:rPr lang="en-US" altLang="zh-CN"/>
              <a:t>φ,i</a:t>
            </a:r>
            <a:endParaRPr lang="en-US" altLang="zh-CN"/>
          </a:p>
          <a:p>
            <a:r>
              <a:rPr lang="en-US" altLang="zh-CN"/>
              <a:t>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特征权重映射（</a:t>
            </a:r>
            <a:r>
              <a:rPr lang="en-US" altLang="zh-CN"/>
              <a:t>Token </a:t>
            </a:r>
            <a:r>
              <a:rPr lang="zh-CN" altLang="en-US"/>
              <a:t>对齐）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由于</a:t>
            </a:r>
            <a:r>
              <a:rPr lang="en-US" altLang="zh-CN"/>
              <a:t> FCM </a:t>
            </a:r>
            <a:r>
              <a:rPr lang="zh-CN" altLang="en-US"/>
              <a:t>和</a:t>
            </a:r>
            <a:r>
              <a:rPr lang="en-US" altLang="zh-CN"/>
              <a:t> LLM </a:t>
            </a:r>
            <a:r>
              <a:rPr lang="zh-CN" altLang="en-US"/>
              <a:t>可能使用不同的</a:t>
            </a:r>
            <a:r>
              <a:rPr lang="en-US" altLang="zh-CN"/>
              <a:t> tokenizer</a:t>
            </a:r>
            <a:r>
              <a:rPr lang="zh-CN" altLang="en-US"/>
              <a:t>，不能直接使用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𝑈</a:t>
            </a:r>
            <a:endParaRPr lang="zh-CN" altLang="en-US"/>
          </a:p>
          <a:p>
            <a:r>
              <a:rPr lang="en-US" altLang="zh-CN"/>
              <a:t>U </a:t>
            </a:r>
            <a:r>
              <a:rPr lang="zh-CN" altLang="en-US"/>
              <a:t>来调整损失。因此我们定义一个对齐函数，将</a:t>
            </a:r>
            <a:r>
              <a:rPr lang="en-US" altLang="zh-CN"/>
              <a:t> FCM </a:t>
            </a:r>
            <a:r>
              <a:rPr lang="zh-CN" altLang="en-US"/>
              <a:t>的</a:t>
            </a:r>
            <a:r>
              <a:rPr lang="en-US" altLang="zh-CN"/>
              <a:t> token </a:t>
            </a:r>
            <a:r>
              <a:rPr lang="zh-CN" altLang="en-US"/>
              <a:t>权重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𝑈</a:t>
            </a:r>
            <a:endParaRPr lang="zh-CN" altLang="en-US"/>
          </a:p>
          <a:p>
            <a:r>
              <a:rPr lang="en-US" altLang="zh-CN"/>
              <a:t>U </a:t>
            </a:r>
            <a:r>
              <a:rPr lang="zh-CN" altLang="en-US"/>
              <a:t>映射到</a:t>
            </a:r>
            <a:r>
              <a:rPr lang="en-US" altLang="zh-CN"/>
              <a:t> LLM token </a:t>
            </a:r>
            <a:r>
              <a:rPr lang="zh-CN" altLang="en-US"/>
              <a:t>权重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𝑊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。具体方法是：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找到最短的</a:t>
            </a:r>
            <a:r>
              <a:rPr lang="en-US" altLang="zh-CN"/>
              <a:t> FCM token span </a:t>
            </a:r>
            <a:r>
              <a:rPr lang="zh-CN" altLang="en-US"/>
              <a:t>与</a:t>
            </a:r>
            <a:r>
              <a:rPr lang="en-US" altLang="zh-CN"/>
              <a:t> LLM token span </a:t>
            </a:r>
            <a:r>
              <a:rPr lang="zh-CN" altLang="en-US"/>
              <a:t>的对应；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将对应区间上的</a:t>
            </a:r>
            <a:r>
              <a:rPr lang="en-US" altLang="zh-CN"/>
              <a:t> FCM </a:t>
            </a:r>
            <a:r>
              <a:rPr lang="zh-CN" altLang="en-US"/>
              <a:t>权重平均，作为该段</a:t>
            </a:r>
            <a:r>
              <a:rPr lang="en-US" altLang="zh-CN"/>
              <a:t> LLM token </a:t>
            </a:r>
            <a:r>
              <a:rPr lang="zh-CN" altLang="en-US"/>
              <a:t>的权重；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例如，图</a:t>
            </a:r>
            <a:r>
              <a:rPr lang="en-US" altLang="zh-CN"/>
              <a:t>3</a:t>
            </a:r>
            <a:r>
              <a:rPr lang="zh-CN" altLang="en-US"/>
              <a:t>中的</a:t>
            </a:r>
            <a:r>
              <a:rPr lang="en-US" altLang="zh-CN"/>
              <a:t> token “McDowall” </a:t>
            </a:r>
            <a:r>
              <a:rPr lang="zh-CN" altLang="en-US"/>
              <a:t>在</a:t>
            </a:r>
            <a:r>
              <a:rPr lang="en-US" altLang="zh-CN"/>
              <a:t> FCM </a:t>
            </a:r>
            <a:r>
              <a:rPr lang="zh-CN" altLang="en-US"/>
              <a:t>中为</a:t>
            </a:r>
            <a:r>
              <a:rPr lang="en-US" altLang="zh-CN"/>
              <a:t> "McD"</a:t>
            </a:r>
            <a:r>
              <a:rPr lang="zh-CN" altLang="en-US"/>
              <a:t>、</a:t>
            </a:r>
            <a:r>
              <a:rPr lang="en-US" altLang="zh-CN"/>
              <a:t>"ow"</a:t>
            </a:r>
            <a:r>
              <a:rPr lang="zh-CN" altLang="en-US"/>
              <a:t>、</a:t>
            </a:r>
            <a:r>
              <a:rPr lang="en-US" altLang="zh-CN"/>
              <a:t>"all" </a:t>
            </a:r>
            <a:r>
              <a:rPr lang="zh-CN" altLang="en-US"/>
              <a:t>三个</a:t>
            </a:r>
            <a:r>
              <a:rPr lang="en-US" altLang="zh-CN"/>
              <a:t> token</a:t>
            </a:r>
            <a:r>
              <a:rPr lang="zh-CN" altLang="en-US"/>
              <a:t>，对应的</a:t>
            </a:r>
            <a:r>
              <a:rPr lang="en-US" altLang="zh-CN"/>
              <a:t> LLM token </a:t>
            </a:r>
            <a:r>
              <a:rPr lang="zh-CN" altLang="en-US"/>
              <a:t>权重为三者平均值。而像</a:t>
            </a:r>
            <a:r>
              <a:rPr lang="en-US" altLang="zh-CN"/>
              <a:t> “K” </a:t>
            </a:r>
            <a:r>
              <a:rPr lang="zh-CN" altLang="en-US"/>
              <a:t>和</a:t>
            </a:r>
            <a:r>
              <a:rPr lang="en-US" altLang="zh-CN"/>
              <a:t> “ing” </a:t>
            </a:r>
            <a:r>
              <a:rPr lang="zh-CN" altLang="en-US"/>
              <a:t>这样的</a:t>
            </a:r>
            <a:r>
              <a:rPr lang="en-US" altLang="zh-CN"/>
              <a:t> LLM token </a:t>
            </a:r>
            <a:r>
              <a:rPr lang="zh-CN" altLang="en-US"/>
              <a:t>对应一个</a:t>
            </a:r>
            <a:r>
              <a:rPr lang="en-US" altLang="zh-CN"/>
              <a:t> FCM token “King”</a:t>
            </a:r>
            <a:r>
              <a:rPr lang="zh-CN" altLang="en-US"/>
              <a:t>，它们将共享相同的权重。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​​</a:t>
            </a:r>
            <a:r>
              <a:rPr lang="zh-CN" altLang="en-US"/>
              <a:t>词元级事实验证系统</a:t>
            </a:r>
            <a:r>
              <a:rPr lang="en-US" altLang="zh-CN"/>
              <a:t>​​</a:t>
            </a:r>
            <a:r>
              <a:rPr lang="zh-CN" altLang="en-US"/>
              <a:t>，通过三阶段流程量化生成内容与引用文献的关联强度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输入层（</a:t>
            </a:r>
            <a:r>
              <a:rPr lang="en-US" altLang="zh-CN"/>
              <a:t>Input Layer</a:t>
            </a:r>
            <a:r>
              <a:rPr lang="zh-CN" altLang="en-US"/>
              <a:t>）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生成回答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s</a:t>
            </a:r>
            <a:r>
              <a:rPr lang="en-US" altLang="en-US"/>
              <a:t>₁</a:t>
            </a:r>
            <a:r>
              <a:rPr lang="en-US" altLang="zh-CN"/>
              <a:t>: "1968</a:t>
            </a:r>
            <a:r>
              <a:rPr lang="zh-CN" altLang="en-US"/>
              <a:t>年电影《人猿星球》中</a:t>
            </a:r>
            <a:r>
              <a:rPr lang="en-US" altLang="zh-CN"/>
              <a:t>Galen</a:t>
            </a:r>
            <a:r>
              <a:rPr lang="zh-CN" altLang="en-US"/>
              <a:t>由</a:t>
            </a:r>
            <a:r>
              <a:rPr lang="en-US" altLang="zh-CN"/>
              <a:t>Wright King</a:t>
            </a:r>
            <a:r>
              <a:rPr lang="zh-CN" altLang="en-US"/>
              <a:t>饰演</a:t>
            </a:r>
            <a:r>
              <a:rPr lang="en-US" altLang="zh-CN"/>
              <a:t>[2]"</a:t>
            </a:r>
            <a:r>
              <a:rPr lang="zh-CN" altLang="en-US"/>
              <a:t>（粉红背景）</a:t>
            </a:r>
            <a:endParaRPr lang="zh-CN" altLang="en-US"/>
          </a:p>
          <a:p>
            <a:r>
              <a:rPr lang="en-US" altLang="zh-CN"/>
              <a:t>s</a:t>
            </a:r>
            <a:r>
              <a:rPr lang="en-US" altLang="en-US"/>
              <a:t>₂</a:t>
            </a:r>
            <a:r>
              <a:rPr lang="en-US" altLang="zh-CN"/>
              <a:t>: </a:t>
            </a:r>
            <a:r>
              <a:rPr lang="zh-CN" altLang="en-US"/>
              <a:t>另一版本回答</a:t>
            </a:r>
            <a:endParaRPr lang="zh-CN" altLang="en-US"/>
          </a:p>
          <a:p>
            <a:r>
              <a:rPr lang="zh-CN" altLang="en-US"/>
              <a:t>引用文本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en-US" altLang="zh-CN"/>
              <a:t>C</a:t>
            </a:r>
            <a:r>
              <a:rPr lang="en-US" altLang="en-US"/>
              <a:t>₁</a:t>
            </a:r>
            <a:r>
              <a:rPr lang="en-US" altLang="zh-CN"/>
              <a:t>: </a:t>
            </a:r>
            <a:r>
              <a:rPr lang="zh-CN" altLang="en-US"/>
              <a:t>来自文献</a:t>
            </a:r>
            <a:r>
              <a:rPr lang="en-US" altLang="zh-CN"/>
              <a:t>[1]</a:t>
            </a:r>
            <a:r>
              <a:rPr lang="zh-CN" altLang="en-US"/>
              <a:t>的原文片段：</a:t>
            </a:r>
            <a:r>
              <a:rPr lang="en-US" altLang="zh-CN"/>
              <a:t>"</a:t>
            </a:r>
            <a:r>
              <a:rPr lang="zh-CN" altLang="en-US"/>
              <a:t>动物心理学家</a:t>
            </a:r>
            <a:r>
              <a:rPr lang="en-US" altLang="zh-CN"/>
              <a:t>Zira (Kim Hunter) </a:t>
            </a:r>
            <a:r>
              <a:rPr lang="zh-CN" altLang="en-US"/>
              <a:t>和外科医生</a:t>
            </a:r>
            <a:r>
              <a:rPr lang="en-US" altLang="zh-CN"/>
              <a:t>Galen (Wright King)"</a:t>
            </a:r>
            <a:endParaRPr lang="en-US" altLang="zh-CN"/>
          </a:p>
          <a:p>
            <a:r>
              <a:rPr lang="en-US" altLang="zh-CN"/>
              <a:t>C</a:t>
            </a:r>
            <a:r>
              <a:rPr lang="en-US" altLang="en-US"/>
              <a:t>₂</a:t>
            </a:r>
            <a:r>
              <a:rPr lang="en-US" altLang="zh-CN"/>
              <a:t>: </a:t>
            </a:r>
            <a:r>
              <a:rPr lang="zh-CN" altLang="en-US"/>
              <a:t>文献标题《</a:t>
            </a:r>
            <a:r>
              <a:rPr lang="en-US" altLang="zh-CN"/>
              <a:t>Planet of the Apes (1968 film)</a:t>
            </a:r>
            <a:r>
              <a:rPr lang="zh-CN" altLang="en-US"/>
              <a:t>》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事实一致性模型（</a:t>
            </a:r>
            <a:r>
              <a:rPr lang="en-US" altLang="zh-CN"/>
              <a:t>FCM</a:t>
            </a:r>
            <a:r>
              <a:rPr lang="zh-CN" altLang="en-US"/>
              <a:t>）</a:t>
            </a:r>
            <a:r>
              <a:rPr lang="en-US" altLang="zh-CN"/>
              <a:t>​​</a:t>
            </a:r>
            <a:endParaRPr lang="en-US" altLang="zh-CN"/>
          </a:p>
          <a:p>
            <a:r>
              <a:rPr lang="zh-CN" altLang="en-US"/>
              <a:t>作用：作为</a:t>
            </a:r>
            <a:r>
              <a:rPr lang="en-US" altLang="zh-CN"/>
              <a:t>"</a:t>
            </a:r>
            <a:r>
              <a:rPr lang="zh-CN" altLang="en-US"/>
              <a:t>事实裁判员</a:t>
            </a:r>
            <a:r>
              <a:rPr lang="en-US" altLang="zh-CN"/>
              <a:t>"</a:t>
            </a:r>
            <a:r>
              <a:rPr lang="zh-CN" altLang="en-US"/>
              <a:t>，接收生成句与引用文本，输出一致性评分</a:t>
            </a:r>
            <a:r>
              <a:rPr lang="en-US" altLang="zh-CN"/>
              <a:t>φ(s i ,C i)=o 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阶段</a:t>
            </a:r>
            <a:r>
              <a:rPr lang="en-US" altLang="zh-CN" b="1"/>
              <a:t>3</a:t>
            </a:r>
            <a:r>
              <a:rPr lang="zh-CN" altLang="en-US" b="1"/>
              <a:t>：词元对齐</a:t>
            </a:r>
            <a:r>
              <a:rPr lang="en-US" altLang="zh-CN" b="1"/>
              <a:t>​​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​​</a:t>
            </a:r>
            <a:r>
              <a:rPr lang="zh-CN" altLang="en-US"/>
              <a:t>技术挑战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FCM</a:t>
            </a:r>
            <a:r>
              <a:rPr lang="zh-CN" altLang="en-US"/>
              <a:t>与</a:t>
            </a:r>
            <a:r>
              <a:rPr lang="en-US" altLang="zh-CN"/>
              <a:t>LLM</a:t>
            </a:r>
            <a:r>
              <a:rPr lang="zh-CN" altLang="en-US"/>
              <a:t>可能采用不同分词器（如</a:t>
            </a:r>
            <a:r>
              <a:rPr lang="en-US" altLang="zh-CN"/>
              <a:t>FCM</a:t>
            </a:r>
            <a:r>
              <a:rPr lang="zh-CN" altLang="en-US"/>
              <a:t>用</a:t>
            </a:r>
            <a:r>
              <a:rPr lang="en-US" altLang="zh-CN"/>
              <a:t>WordPiece</a:t>
            </a:r>
            <a:r>
              <a:rPr lang="zh-CN" altLang="en-US"/>
              <a:t>，</a:t>
            </a:r>
            <a:r>
              <a:rPr lang="en-US" altLang="zh-CN"/>
              <a:t>LLM</a:t>
            </a:r>
            <a:r>
              <a:rPr lang="zh-CN" altLang="en-US"/>
              <a:t>用</a:t>
            </a:r>
            <a:r>
              <a:rPr lang="en-US" altLang="zh-CN"/>
              <a:t>BPE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/>
              <a:t>解决方案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建立跨模型的</a:t>
            </a:r>
            <a:r>
              <a:rPr lang="en-US" altLang="zh-CN"/>
              <a:t>token</a:t>
            </a:r>
            <a:r>
              <a:rPr lang="zh-CN" altLang="en-US"/>
              <a:t>映射表</a:t>
            </a:r>
            <a:endParaRPr lang="zh-CN" altLang="en-US"/>
          </a:p>
          <a:p>
            <a:r>
              <a:rPr lang="zh-CN" altLang="en-US"/>
              <a:t>对未对齐</a:t>
            </a:r>
            <a:r>
              <a:rPr lang="en-US" altLang="zh-CN"/>
              <a:t>token</a:t>
            </a:r>
            <a:r>
              <a:rPr lang="zh-CN" altLang="en-US"/>
              <a:t>进行插值处理</a:t>
            </a:r>
            <a:endParaRPr lang="zh-CN" altLang="en-US"/>
          </a:p>
          <a:p>
            <a:r>
              <a:rPr lang="zh-CN" altLang="en-US"/>
              <a:t>最终输出适配</a:t>
            </a:r>
            <a:r>
              <a:rPr lang="en-US" altLang="zh-CN"/>
              <a:t>LLM</a:t>
            </a:r>
            <a:r>
              <a:rPr lang="zh-CN" altLang="en-US"/>
              <a:t>词表的权重矩阵</a:t>
            </a:r>
            <a:r>
              <a:rPr lang="en-US" altLang="zh-CN"/>
              <a:t>W </a:t>
            </a:r>
            <a:endParaRPr lang="en-US" altLang="zh-CN"/>
          </a:p>
          <a:p>
            <a:r>
              <a:rPr lang="en-US" altLang="zh-CN"/>
              <a:t>φ,i</a:t>
            </a:r>
            <a:endParaRPr lang="en-US" altLang="zh-CN"/>
          </a:p>
          <a:p>
            <a:r>
              <a:rPr lang="en-US" altLang="zh-CN"/>
              <a:t>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特征权重映射（</a:t>
            </a:r>
            <a:r>
              <a:rPr lang="en-US" altLang="zh-CN"/>
              <a:t>Token </a:t>
            </a:r>
            <a:r>
              <a:rPr lang="zh-CN" altLang="en-US"/>
              <a:t>对齐）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由于</a:t>
            </a:r>
            <a:r>
              <a:rPr lang="en-US" altLang="zh-CN"/>
              <a:t> FCM </a:t>
            </a:r>
            <a:r>
              <a:rPr lang="zh-CN" altLang="en-US"/>
              <a:t>和</a:t>
            </a:r>
            <a:r>
              <a:rPr lang="en-US" altLang="zh-CN"/>
              <a:t> LLM </a:t>
            </a:r>
            <a:r>
              <a:rPr lang="zh-CN" altLang="en-US"/>
              <a:t>可能使用不同的</a:t>
            </a:r>
            <a:r>
              <a:rPr lang="en-US" altLang="zh-CN"/>
              <a:t> tokenizer</a:t>
            </a:r>
            <a:r>
              <a:rPr lang="zh-CN" altLang="en-US"/>
              <a:t>，不能直接使用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𝑈</a:t>
            </a:r>
            <a:endParaRPr lang="zh-CN" altLang="en-US"/>
          </a:p>
          <a:p>
            <a:r>
              <a:rPr lang="en-US" altLang="zh-CN"/>
              <a:t>U </a:t>
            </a:r>
            <a:r>
              <a:rPr lang="zh-CN" altLang="en-US"/>
              <a:t>来调整损失。因此我们定义一个对齐函数，将</a:t>
            </a:r>
            <a:r>
              <a:rPr lang="en-US" altLang="zh-CN"/>
              <a:t> FCM </a:t>
            </a:r>
            <a:r>
              <a:rPr lang="zh-CN" altLang="en-US"/>
              <a:t>的</a:t>
            </a:r>
            <a:r>
              <a:rPr lang="en-US" altLang="zh-CN"/>
              <a:t> token </a:t>
            </a:r>
            <a:r>
              <a:rPr lang="zh-CN" altLang="en-US"/>
              <a:t>权重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𝑈</a:t>
            </a:r>
            <a:endParaRPr lang="zh-CN" altLang="en-US"/>
          </a:p>
          <a:p>
            <a:r>
              <a:rPr lang="en-US" altLang="zh-CN"/>
              <a:t>U </a:t>
            </a:r>
            <a:r>
              <a:rPr lang="zh-CN" altLang="en-US"/>
              <a:t>映射到</a:t>
            </a:r>
            <a:r>
              <a:rPr lang="en-US" altLang="zh-CN"/>
              <a:t> LLM token </a:t>
            </a:r>
            <a:r>
              <a:rPr lang="zh-CN" altLang="en-US"/>
              <a:t>权重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𝑊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。具体方法是：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找到最短的</a:t>
            </a:r>
            <a:r>
              <a:rPr lang="en-US" altLang="zh-CN"/>
              <a:t> FCM token span </a:t>
            </a:r>
            <a:r>
              <a:rPr lang="zh-CN" altLang="en-US"/>
              <a:t>与</a:t>
            </a:r>
            <a:r>
              <a:rPr lang="en-US" altLang="zh-CN"/>
              <a:t> LLM token span </a:t>
            </a:r>
            <a:r>
              <a:rPr lang="zh-CN" altLang="en-US"/>
              <a:t>的对应；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将对应区间上的</a:t>
            </a:r>
            <a:r>
              <a:rPr lang="en-US" altLang="zh-CN"/>
              <a:t> FCM </a:t>
            </a:r>
            <a:r>
              <a:rPr lang="zh-CN" altLang="en-US"/>
              <a:t>权重平均，作为该段</a:t>
            </a:r>
            <a:r>
              <a:rPr lang="en-US" altLang="zh-CN"/>
              <a:t> LLM token </a:t>
            </a:r>
            <a:r>
              <a:rPr lang="zh-CN" altLang="en-US"/>
              <a:t>的权重；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例如，图</a:t>
            </a:r>
            <a:r>
              <a:rPr lang="en-US" altLang="zh-CN"/>
              <a:t>3</a:t>
            </a:r>
            <a:r>
              <a:rPr lang="zh-CN" altLang="en-US"/>
              <a:t>中的</a:t>
            </a:r>
            <a:r>
              <a:rPr lang="en-US" altLang="zh-CN"/>
              <a:t> token “McDowall” </a:t>
            </a:r>
            <a:r>
              <a:rPr lang="zh-CN" altLang="en-US"/>
              <a:t>在</a:t>
            </a:r>
            <a:r>
              <a:rPr lang="en-US" altLang="zh-CN"/>
              <a:t> FCM </a:t>
            </a:r>
            <a:r>
              <a:rPr lang="zh-CN" altLang="en-US"/>
              <a:t>中为</a:t>
            </a:r>
            <a:r>
              <a:rPr lang="en-US" altLang="zh-CN"/>
              <a:t> "McD"</a:t>
            </a:r>
            <a:r>
              <a:rPr lang="zh-CN" altLang="en-US"/>
              <a:t>、</a:t>
            </a:r>
            <a:r>
              <a:rPr lang="en-US" altLang="zh-CN"/>
              <a:t>"ow"</a:t>
            </a:r>
            <a:r>
              <a:rPr lang="zh-CN" altLang="en-US"/>
              <a:t>、</a:t>
            </a:r>
            <a:r>
              <a:rPr lang="en-US" altLang="zh-CN"/>
              <a:t>"all" </a:t>
            </a:r>
            <a:r>
              <a:rPr lang="zh-CN" altLang="en-US"/>
              <a:t>三个</a:t>
            </a:r>
            <a:r>
              <a:rPr lang="en-US" altLang="zh-CN"/>
              <a:t> token</a:t>
            </a:r>
            <a:r>
              <a:rPr lang="zh-CN" altLang="en-US"/>
              <a:t>，对应的</a:t>
            </a:r>
            <a:r>
              <a:rPr lang="en-US" altLang="zh-CN"/>
              <a:t> LLM token </a:t>
            </a:r>
            <a:r>
              <a:rPr lang="zh-CN" altLang="en-US"/>
              <a:t>权重为三者平均值。而像</a:t>
            </a:r>
            <a:r>
              <a:rPr lang="en-US" altLang="zh-CN"/>
              <a:t> “K” </a:t>
            </a:r>
            <a:r>
              <a:rPr lang="zh-CN" altLang="en-US"/>
              <a:t>和</a:t>
            </a:r>
            <a:r>
              <a:rPr lang="en-US" altLang="zh-CN"/>
              <a:t> “ing” </a:t>
            </a:r>
            <a:r>
              <a:rPr lang="zh-CN" altLang="en-US"/>
              <a:t>这样的</a:t>
            </a:r>
            <a:r>
              <a:rPr lang="en-US" altLang="zh-CN"/>
              <a:t> LLM token </a:t>
            </a:r>
            <a:r>
              <a:rPr lang="zh-CN" altLang="en-US"/>
              <a:t>对应一个</a:t>
            </a:r>
            <a:r>
              <a:rPr lang="en-US" altLang="zh-CN"/>
              <a:t> FCM token “King”</a:t>
            </a:r>
            <a:r>
              <a:rPr lang="zh-CN" altLang="en-US"/>
              <a:t>，它们将共享相同的权重。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我们在多个</a:t>
            </a:r>
            <a:r>
              <a:rPr lang="en-US" altLang="zh-CN"/>
              <a:t> LLMs</a:t>
            </a:r>
            <a:r>
              <a:rPr lang="zh-CN" altLang="en-US"/>
              <a:t>（包括</a:t>
            </a:r>
            <a:r>
              <a:rPr lang="en-US" altLang="zh-CN"/>
              <a:t> Llama2</a:t>
            </a:r>
            <a:r>
              <a:rPr lang="zh-CN" altLang="en-US"/>
              <a:t>、</a:t>
            </a:r>
            <a:r>
              <a:rPr lang="en-US" altLang="zh-CN"/>
              <a:t>Mistral-Instruct </a:t>
            </a:r>
            <a:r>
              <a:rPr lang="zh-CN" altLang="en-US"/>
              <a:t>和</a:t>
            </a:r>
            <a:r>
              <a:rPr lang="en-US" altLang="zh-CN"/>
              <a:t> MistralOrca</a:t>
            </a:r>
            <a:r>
              <a:rPr lang="zh-CN" altLang="en-US"/>
              <a:t>）上评估</a:t>
            </a:r>
            <a:r>
              <a:rPr lang="en-US" altLang="zh-CN"/>
              <a:t> CaLF</a:t>
            </a:r>
            <a:r>
              <a:rPr lang="zh-CN" altLang="en-US"/>
              <a:t>。在</a:t>
            </a:r>
            <a:r>
              <a:rPr lang="en-US" altLang="zh-CN"/>
              <a:t> ALCE </a:t>
            </a:r>
            <a:r>
              <a:rPr lang="zh-CN" altLang="en-US"/>
              <a:t>自动化少样本引用评估基准上，</a:t>
            </a:r>
            <a:r>
              <a:rPr lang="en-US" altLang="zh-CN"/>
              <a:t>CaLF </a:t>
            </a:r>
            <a:r>
              <a:rPr lang="zh-CN" altLang="en-US"/>
              <a:t>相比上下文学习与普通微调平均提升</a:t>
            </a:r>
            <a:r>
              <a:rPr lang="en-US" altLang="zh-CN"/>
              <a:t> 34.1 </a:t>
            </a:r>
            <a:r>
              <a:rPr lang="zh-CN" altLang="en-US"/>
              <a:t>和</a:t>
            </a:r>
            <a:r>
              <a:rPr lang="en-US" altLang="zh-CN"/>
              <a:t> 15.5 </a:t>
            </a:r>
            <a:r>
              <a:rPr lang="zh-CN" altLang="en-US"/>
              <a:t>的</a:t>
            </a:r>
            <a:r>
              <a:rPr lang="en-US" altLang="zh-CN"/>
              <a:t> F1 </a:t>
            </a:r>
            <a:r>
              <a:rPr lang="zh-CN" altLang="en-US"/>
              <a:t>分数，同时保持流畅性与正确性。所有使用</a:t>
            </a:r>
            <a:r>
              <a:rPr lang="en-US" altLang="zh-CN"/>
              <a:t> CaLF </a:t>
            </a:r>
            <a:r>
              <a:rPr lang="zh-CN" altLang="en-US"/>
              <a:t>微调的模型均优于当前最先进模型</a:t>
            </a:r>
            <a:r>
              <a:rPr lang="en-US" altLang="zh-CN"/>
              <a:t> Self-RAG</a:t>
            </a:r>
            <a:r>
              <a:rPr lang="zh-CN" altLang="en-US"/>
              <a:t>（</a:t>
            </a:r>
            <a:r>
              <a:rPr lang="en-US" altLang="zh-CN"/>
              <a:t>Asai </a:t>
            </a:r>
            <a:r>
              <a:rPr lang="zh-CN" altLang="en-US"/>
              <a:t>等，</a:t>
            </a:r>
            <a:r>
              <a:rPr lang="en-US" altLang="zh-CN"/>
              <a:t>2024</a:t>
            </a:r>
            <a:r>
              <a:rPr lang="zh-CN" altLang="en-US"/>
              <a:t>）和</a:t>
            </a:r>
            <a:r>
              <a:rPr lang="en-US" altLang="zh-CN"/>
              <a:t> ChatGPT</a:t>
            </a:r>
            <a:r>
              <a:rPr lang="zh-CN" altLang="en-US"/>
              <a:t>（</a:t>
            </a:r>
            <a:r>
              <a:rPr lang="en-US" altLang="zh-CN"/>
              <a:t>OpenAI</a:t>
            </a:r>
            <a:r>
              <a:rPr lang="zh-CN" altLang="en-US"/>
              <a:t>，</a:t>
            </a:r>
            <a:r>
              <a:rPr lang="en-US" altLang="zh-CN"/>
              <a:t>2023</a:t>
            </a:r>
            <a:r>
              <a:rPr lang="zh-CN" altLang="en-US"/>
              <a:t>），平均分别提升</a:t>
            </a:r>
            <a:r>
              <a:rPr lang="en-US" altLang="zh-CN"/>
              <a:t> 24.8 </a:t>
            </a:r>
            <a:r>
              <a:rPr lang="zh-CN" altLang="en-US"/>
              <a:t>和</a:t>
            </a:r>
            <a:r>
              <a:rPr lang="en-US" altLang="zh-CN"/>
              <a:t> 10.5 </a:t>
            </a:r>
            <a:r>
              <a:rPr lang="zh-CN" altLang="en-US"/>
              <a:t>的引用</a:t>
            </a:r>
            <a:r>
              <a:rPr lang="en-US" altLang="zh-CN"/>
              <a:t> F1 </a:t>
            </a:r>
            <a:r>
              <a:rPr lang="zh-CN" altLang="en-US"/>
              <a:t>分数。跨领域实验显示</a:t>
            </a:r>
            <a:r>
              <a:rPr lang="en-US" altLang="zh-CN"/>
              <a:t> CaLF </a:t>
            </a:r>
            <a:r>
              <a:rPr lang="zh-CN" altLang="en-US"/>
              <a:t>的引用生成能力可良好泛化至其他任务和领域。同时，在</a:t>
            </a:r>
            <a:r>
              <a:rPr lang="en-US" altLang="zh-CN"/>
              <a:t> FactScore </a:t>
            </a:r>
            <a:r>
              <a:rPr lang="zh-CN" altLang="en-US"/>
              <a:t>传记生成基准上，</a:t>
            </a:r>
            <a:r>
              <a:rPr lang="en-US" altLang="zh-CN"/>
              <a:t>CaLF </a:t>
            </a:r>
            <a:r>
              <a:rPr lang="zh-CN" altLang="en-US"/>
              <a:t>也展现出更高的事实性。最后，人类评估表明，与普通微调相比，</a:t>
            </a:r>
            <a:r>
              <a:rPr lang="en-US" altLang="zh-CN"/>
              <a:t>CaLF </a:t>
            </a:r>
            <a:r>
              <a:rPr lang="zh-CN" altLang="en-US"/>
              <a:t>生成的回答更受偏好。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相比于</a:t>
            </a:r>
            <a:r>
              <a:rPr lang="en-US" altLang="zh-CN"/>
              <a:t>LLM debate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总性能提高</a:t>
            </a:r>
            <a:r>
              <a:rPr lang="en-US" altLang="zh-CN"/>
              <a:t>10.2%</a:t>
            </a:r>
            <a:r>
              <a:rPr lang="zh-CN" altLang="en-US"/>
              <a:t>，</a:t>
            </a:r>
            <a:r>
              <a:rPr lang="en-US" altLang="zh-CN"/>
              <a:t>APIcall </a:t>
            </a:r>
            <a:r>
              <a:rPr lang="zh-CN" altLang="en-US"/>
              <a:t>降低</a:t>
            </a:r>
            <a:r>
              <a:rPr lang="en-US" altLang="zh-CN"/>
              <a:t>10.6%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比如大部分</a:t>
            </a:r>
            <a:r>
              <a:rPr lang="en-US" altLang="zh-CN"/>
              <a:t>MMLU</a:t>
            </a:r>
            <a:r>
              <a:rPr lang="zh-CN" altLang="en-US"/>
              <a:t>的数据集难度比</a:t>
            </a:r>
            <a:r>
              <a:rPr lang="en-US" altLang="zh-CN"/>
              <a:t>MATH</a:t>
            </a:r>
            <a:r>
              <a:rPr lang="zh-CN" altLang="en-US"/>
              <a:t>数据集更简单</a:t>
            </a:r>
            <a:r>
              <a:rPr lang="en-US" altLang="zh-CN"/>
              <a:t>  DyLAN</a:t>
            </a:r>
            <a:r>
              <a:rPr lang="zh-CN" altLang="en-US"/>
              <a:t>的</a:t>
            </a:r>
            <a:r>
              <a:rPr lang="en-US" altLang="zh-CN"/>
              <a:t>API call</a:t>
            </a:r>
            <a:r>
              <a:rPr lang="zh-CN" altLang="en-US"/>
              <a:t>少了</a:t>
            </a:r>
            <a:r>
              <a:rPr lang="en-US" altLang="zh-CN"/>
              <a:t>2.76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领域迁移实验，检验</a:t>
            </a:r>
            <a:r>
              <a:rPr lang="en-US" altLang="zh-CN"/>
              <a:t> CaLF </a:t>
            </a:r>
            <a:r>
              <a:rPr lang="zh-CN" altLang="en-US"/>
              <a:t>是否具备良好的泛化能力</a:t>
            </a:r>
            <a:endParaRPr lang="zh-CN" altLang="en-US"/>
          </a:p>
          <a:p>
            <a:r>
              <a:rPr lang="zh-CN" altLang="en-US"/>
              <a:t>我们将模型在一个源数据集上用</a:t>
            </a:r>
            <a:r>
              <a:rPr lang="en-US" altLang="zh-CN"/>
              <a:t> CaLF </a:t>
            </a:r>
            <a:r>
              <a:rPr lang="zh-CN" altLang="en-US"/>
              <a:t>训练，并在另一个目标数据集上评估其表现。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领域迁移实验，检验</a:t>
            </a:r>
            <a:r>
              <a:rPr lang="en-US" altLang="zh-CN"/>
              <a:t> CaLF </a:t>
            </a:r>
            <a:r>
              <a:rPr lang="zh-CN" altLang="en-US"/>
              <a:t>是否具备良好的泛化能力</a:t>
            </a:r>
            <a:endParaRPr lang="zh-CN" altLang="en-US"/>
          </a:p>
          <a:p>
            <a:r>
              <a:rPr lang="zh-CN" altLang="en-US"/>
              <a:t>我们将模型在一个源数据集上用</a:t>
            </a:r>
            <a:r>
              <a:rPr lang="en-US" altLang="zh-CN"/>
              <a:t> CaLF </a:t>
            </a:r>
            <a:r>
              <a:rPr lang="zh-CN" altLang="en-US"/>
              <a:t>训练，并在另一个目标数据集上评估其表现。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MistralOrca-7B </a:t>
            </a:r>
            <a:r>
              <a:rPr lang="zh-CN" altLang="en-US"/>
              <a:t>时，模型对训练源数据的敏感性较小：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迁移至</a:t>
            </a:r>
            <a:r>
              <a:rPr lang="en-US" altLang="zh-CN"/>
              <a:t> ASQA </a:t>
            </a:r>
            <a:r>
              <a:rPr lang="zh-CN" altLang="en-US"/>
              <a:t>的引用</a:t>
            </a:r>
            <a:r>
              <a:rPr lang="en-US" altLang="zh-CN"/>
              <a:t> F1 </a:t>
            </a:r>
            <a:r>
              <a:rPr lang="zh-CN" altLang="en-US"/>
              <a:t>差异仅为</a:t>
            </a:r>
            <a:r>
              <a:rPr lang="en-US" altLang="zh-CN"/>
              <a:t> 0.5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迁移至</a:t>
            </a:r>
            <a:r>
              <a:rPr lang="en-US" altLang="zh-CN"/>
              <a:t> ELI5 </a:t>
            </a:r>
            <a:r>
              <a:rPr lang="zh-CN" altLang="en-US"/>
              <a:t>差异为</a:t>
            </a:r>
            <a:r>
              <a:rPr lang="en-US" altLang="zh-CN"/>
              <a:t> 2.7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相比</a:t>
            </a:r>
            <a:r>
              <a:rPr lang="en-US" altLang="zh-CN"/>
              <a:t> ASQA </a:t>
            </a:r>
            <a:r>
              <a:rPr lang="zh-CN" altLang="en-US"/>
              <a:t>的同域评估，引用分数下降</a:t>
            </a:r>
            <a:r>
              <a:rPr lang="en-US" altLang="zh-CN"/>
              <a:t> 3.9 </a:t>
            </a:r>
            <a:r>
              <a:rPr lang="zh-CN" altLang="en-US"/>
              <a:t>分；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 ELI5 </a:t>
            </a:r>
            <a:r>
              <a:rPr lang="zh-CN" altLang="en-US"/>
              <a:t>上下降更显著（</a:t>
            </a:r>
            <a:r>
              <a:rPr lang="en-US" altLang="zh-CN"/>
              <a:t>−11.9 </a:t>
            </a:r>
            <a:r>
              <a:rPr lang="zh-CN" altLang="en-US"/>
              <a:t>分），因其问题类型与知识来源（</a:t>
            </a:r>
            <a:r>
              <a:rPr lang="en-US" altLang="zh-CN"/>
              <a:t>CommonCrawl</a:t>
            </a:r>
            <a:r>
              <a:rPr lang="zh-CN" altLang="en-US"/>
              <a:t>）与其他数据集（</a:t>
            </a:r>
            <a:r>
              <a:rPr lang="en-US" altLang="zh-CN"/>
              <a:t>Wikipedia</a:t>
            </a:r>
            <a:r>
              <a:rPr lang="zh-CN" altLang="en-US"/>
              <a:t>）存在较大差异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领域迁移实验，检验</a:t>
            </a:r>
            <a:r>
              <a:rPr lang="en-US" altLang="zh-CN"/>
              <a:t> CaLF </a:t>
            </a:r>
            <a:r>
              <a:rPr lang="zh-CN" altLang="en-US"/>
              <a:t>是否具备良好的泛化能力</a:t>
            </a:r>
            <a:endParaRPr lang="zh-CN" altLang="en-US"/>
          </a:p>
          <a:p>
            <a:r>
              <a:rPr lang="zh-CN" altLang="en-US"/>
              <a:t>我们将模型在一个源数据集上用</a:t>
            </a:r>
            <a:r>
              <a:rPr lang="en-US" altLang="zh-CN"/>
              <a:t> CaLF </a:t>
            </a:r>
            <a:r>
              <a:rPr lang="zh-CN" altLang="en-US"/>
              <a:t>训练，并在另一个目标数据集上评估其表现。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MistralOrca-7B </a:t>
            </a:r>
            <a:r>
              <a:rPr lang="zh-CN" altLang="en-US"/>
              <a:t>时，模型对训练源数据的敏感性较小：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迁移至</a:t>
            </a:r>
            <a:r>
              <a:rPr lang="en-US" altLang="zh-CN"/>
              <a:t> ASQA </a:t>
            </a:r>
            <a:r>
              <a:rPr lang="zh-CN" altLang="en-US"/>
              <a:t>的引用</a:t>
            </a:r>
            <a:r>
              <a:rPr lang="en-US" altLang="zh-CN"/>
              <a:t> F1 </a:t>
            </a:r>
            <a:r>
              <a:rPr lang="zh-CN" altLang="en-US"/>
              <a:t>差异仅为</a:t>
            </a:r>
            <a:r>
              <a:rPr lang="en-US" altLang="zh-CN"/>
              <a:t> 0.5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迁移至</a:t>
            </a:r>
            <a:r>
              <a:rPr lang="en-US" altLang="zh-CN"/>
              <a:t> ELI5 </a:t>
            </a:r>
            <a:r>
              <a:rPr lang="zh-CN" altLang="en-US"/>
              <a:t>差异为</a:t>
            </a:r>
            <a:r>
              <a:rPr lang="en-US" altLang="zh-CN"/>
              <a:t> 2.7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相比</a:t>
            </a:r>
            <a:r>
              <a:rPr lang="en-US" altLang="zh-CN"/>
              <a:t> ASQA </a:t>
            </a:r>
            <a:r>
              <a:rPr lang="zh-CN" altLang="en-US"/>
              <a:t>的同域评估，引用分数下降</a:t>
            </a:r>
            <a:r>
              <a:rPr lang="en-US" altLang="zh-CN"/>
              <a:t> 3.9 </a:t>
            </a:r>
            <a:r>
              <a:rPr lang="zh-CN" altLang="en-US"/>
              <a:t>分；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 ELI5 </a:t>
            </a:r>
            <a:r>
              <a:rPr lang="zh-CN" altLang="en-US"/>
              <a:t>上下降更显著（</a:t>
            </a:r>
            <a:r>
              <a:rPr lang="en-US" altLang="zh-CN"/>
              <a:t>−11.9 </a:t>
            </a:r>
            <a:r>
              <a:rPr lang="zh-CN" altLang="en-US"/>
              <a:t>分），因其问题类型与知识来源（</a:t>
            </a:r>
            <a:r>
              <a:rPr lang="en-US" altLang="zh-CN"/>
              <a:t>CommonCrawl</a:t>
            </a:r>
            <a:r>
              <a:rPr lang="zh-CN" altLang="en-US"/>
              <a:t>）与其他数据集（</a:t>
            </a:r>
            <a:r>
              <a:rPr lang="en-US" altLang="zh-CN"/>
              <a:t>Wikipedia</a:t>
            </a:r>
            <a:r>
              <a:rPr lang="zh-CN" altLang="en-US"/>
              <a:t>）存在较大差异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未来的工作方向包括：为</a:t>
            </a:r>
            <a:r>
              <a:rPr lang="en-US" altLang="zh-CN"/>
              <a:t> CaLF </a:t>
            </a:r>
            <a:r>
              <a:rPr lang="zh-CN" altLang="en-US"/>
              <a:t>引入一种学习机制，使其在检索到的段落都不相关时，能够选择拒绝回答，从而进一步提升回答的真实性和可靠性。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通过将引用整合至生成响应中，读者可便捷验证模型陈述的真实性。</a:t>
            </a:r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准确生成引用的能力使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输出更贴近引用来源，从而减少幻觉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比如不同模型</a:t>
            </a:r>
            <a:r>
              <a:rPr lang="en-US" altLang="zh-CN"/>
              <a:t> </a:t>
            </a:r>
            <a:r>
              <a:rPr lang="zh-CN" altLang="en-US"/>
              <a:t>扮演不同角色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现有</a:t>
            </a:r>
            <a:r>
              <a:rPr lang="en-US" altLang="zh-CN"/>
              <a:t>LFQA</a:t>
            </a:r>
            <a:r>
              <a:rPr lang="zh-CN" altLang="en-US"/>
              <a:t>主要有三种方法：</a:t>
            </a:r>
            <a:endParaRPr lang="zh-CN" altLang="en-US"/>
          </a:p>
          <a:p>
            <a:r>
              <a:rPr lang="en-US" altLang="zh-CN" b="1"/>
              <a:t>​​</a:t>
            </a:r>
            <a:r>
              <a:rPr lang="zh-CN" altLang="en-US" b="1"/>
              <a:t>上下文示例引导法</a:t>
            </a:r>
            <a:r>
              <a:rPr lang="en-US" altLang="zh-CN" b="1"/>
              <a:t>​​</a:t>
            </a:r>
            <a:r>
              <a:rPr lang="zh-CN" altLang="en-US"/>
              <a:t>：基于少量含嵌入式引文的高质量上下文示例进行生成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 b="1"/>
              <a:t>后编辑归因法</a:t>
            </a:r>
            <a:r>
              <a:rPr lang="en-US" altLang="zh-CN" b="1"/>
              <a:t>​​</a:t>
            </a:r>
            <a:r>
              <a:rPr lang="zh-CN" altLang="en-US"/>
              <a:t>：对已生成响应进行事后编辑以添加引文，但会导致推理阶段计算开销增加</a:t>
            </a:r>
            <a:endParaRPr lang="zh-CN" altLang="en-US"/>
          </a:p>
          <a:p>
            <a:r>
              <a:rPr lang="en-US" altLang="zh-CN"/>
              <a:t>​​</a:t>
            </a:r>
            <a:r>
              <a:rPr lang="zh-CN" altLang="en-US" b="1"/>
              <a:t>人类偏好学习法</a:t>
            </a:r>
            <a:r>
              <a:rPr lang="en-US" altLang="zh-CN" b="1"/>
              <a:t>​​</a:t>
            </a:r>
            <a:r>
              <a:rPr lang="zh-CN" altLang="en-US" b="1"/>
              <a:t>：</a:t>
            </a:r>
            <a:r>
              <a:rPr lang="zh-CN" altLang="en-US"/>
              <a:t>通过专有系统探索人类偏好学习生成引文，但其基于人类反馈的强化学习方法成本高昂且稳定性弱于监督微调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最新进展中，</a:t>
            </a:r>
            <a:r>
              <a:rPr lang="en-US" altLang="zh-CN"/>
              <a:t>Asai</a:t>
            </a:r>
            <a:r>
              <a:rPr lang="zh-CN" altLang="en-US"/>
              <a:t>等（</a:t>
            </a:r>
            <a:r>
              <a:rPr lang="en-US" altLang="zh-CN"/>
              <a:t>2024</a:t>
            </a:r>
            <a:r>
              <a:rPr lang="zh-CN" altLang="en-US"/>
              <a:t>）将作为反馈与引文机制的批判性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critique tokens</a:t>
            </a:r>
            <a:r>
              <a:rPr lang="zh-CN" altLang="en-US"/>
              <a:t>）融入</a:t>
            </a:r>
            <a:r>
              <a:rPr lang="en-US" altLang="zh-CN"/>
              <a:t>GPT-4</a:t>
            </a:r>
            <a:r>
              <a:rPr lang="zh-CN" altLang="en-US"/>
              <a:t>的指令微调数据，实现灵活的检索增强生成。与现有工作不同，</a:t>
            </a:r>
            <a:r>
              <a:rPr lang="en-US" altLang="zh-CN" b="1"/>
              <a:t>​​CaLF</a:t>
            </a:r>
            <a:r>
              <a:rPr lang="zh-CN" altLang="en-US" b="1"/>
              <a:t>的创新在于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将开源事实一致性模型（</a:t>
            </a:r>
            <a:r>
              <a:rPr lang="en-US" altLang="zh-CN"/>
              <a:t>FCMs</a:t>
            </a:r>
            <a:r>
              <a:rPr lang="zh-CN" altLang="en-US"/>
              <a:t>）作为批判模型</a:t>
            </a:r>
            <a:endParaRPr lang="zh-CN" altLang="en-US"/>
          </a:p>
          <a:p>
            <a:r>
              <a:rPr lang="zh-CN" altLang="en-US"/>
              <a:t>直接应用于已完成指令微调的</a:t>
            </a:r>
            <a:r>
              <a:rPr lang="en-US" altLang="zh-CN"/>
              <a:t>LLMs</a:t>
            </a:r>
            <a:r>
              <a:rPr lang="zh-CN" altLang="en-US"/>
              <a:t>的再微调过程</a:t>
            </a:r>
            <a:endParaRPr lang="zh-CN" altLang="en-US"/>
          </a:p>
          <a:p>
            <a:r>
              <a:rPr lang="zh-CN" altLang="en-US"/>
              <a:t>保持推理架构不变以维持效率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hyperlink" Target="https://openreview.net/pdf?id=XII0Wp1XA9#:~:text=we%20build%20a%20framework%20named%20Dynamic" TargetMode="Externa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image" Target="../media/image2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15.png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1" Type="http://schemas.openxmlformats.org/officeDocument/2006/relationships/notesSlide" Target="../notesSlides/notesSlide1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0" Type="http://schemas.openxmlformats.org/officeDocument/2006/relationships/notesSlide" Target="../notesSlides/notesSlide16.xml"/><Relationship Id="rId2" Type="http://schemas.openxmlformats.org/officeDocument/2006/relationships/tags" Target="../tags/tag9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image" Target="../media/image16.png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0" Type="http://schemas.openxmlformats.org/officeDocument/2006/relationships/notesSlide" Target="../notesSlides/notesSlide17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image" Target="../media/image16.png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0" Type="http://schemas.openxmlformats.org/officeDocument/2006/relationships/notesSlide" Target="../notesSlides/notesSlide18.xml"/><Relationship Id="rId2" Type="http://schemas.openxmlformats.org/officeDocument/2006/relationships/tags" Target="../tags/tag127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image" Target="../media/image17.png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1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04099" y="104775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Improving In-context Learning of Multilingual Generative Language Models with Cross-lingual Alignment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389272" y="4690745"/>
            <a:ext cx="9405620" cy="51562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通过事实一致性模型（</a:t>
            </a:r>
            <a:r>
              <a:rPr lang="en-US" alt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FCMs</a:t>
            </a:r>
            <a:r>
              <a:rPr 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）学习生成带引用的答案</a:t>
            </a:r>
            <a:endParaRPr lang="zh-CN" sz="2400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00550" y="-7620"/>
            <a:ext cx="3390900" cy="2324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536555" y="6108065"/>
            <a:ext cx="1655445" cy="766445"/>
            <a:chOff x="16593" y="9655"/>
            <a:chExt cx="2607" cy="1207"/>
          </a:xfrm>
        </p:grpSpPr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16594" y="9655"/>
              <a:ext cx="2606" cy="6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b="1" dirty="0">
                  <a:solidFill>
                    <a:srgbClr val="2F5597"/>
                  </a:solidFill>
                  <a:latin typeface="Felix Titling" panose="04060505060202020A04" charset="0"/>
                  <a:ea typeface="华文中宋" panose="02010600040101010101" charset="-122"/>
                  <a:cs typeface="Felix Titling" panose="04060505060202020A04" charset="0"/>
                </a:rPr>
                <a:t>禚峻汐</a:t>
              </a:r>
              <a:endParaRPr lang="zh-CN" altLang="en-US" b="1" dirty="0">
                <a:solidFill>
                  <a:srgbClr val="2F5597"/>
                </a:solidFill>
                <a:latin typeface="Felix Titling" panose="04060505060202020A04" charset="0"/>
                <a:ea typeface="华文中宋" panose="02010600040101010101" charset="-122"/>
                <a:cs typeface="Felix Titling" panose="04060505060202020A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6593" y="10177"/>
              <a:ext cx="2592" cy="68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en-US" altLang="zh-CN" b="1" dirty="0">
                  <a:solidFill>
                    <a:srgbClr val="2F5597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2025.07.2</a:t>
              </a:r>
              <a:endParaRPr lang="en-US" altLang="zh-CN" b="1" dirty="0">
                <a:solidFill>
                  <a:srgbClr val="2F5597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6423025"/>
            <a:ext cx="82169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hlinkClick r:id="rId5" action="ppaction://hlinkfile"/>
              </a:rPr>
              <a:t>LINK</a:t>
            </a:r>
            <a:endParaRPr lang="en-US" altLang="zh-CN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177" y="2842578"/>
            <a:ext cx="9655810" cy="1198880"/>
          </a:xfrm>
          <a:prstGeom prst="rect">
            <a:avLst/>
          </a:prstGeom>
        </p:spPr>
        <p:txBody>
          <a:bodyPr wrap="square" bIns="45720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Learning to Generate Answers with Citations via Factual Consistency Models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196675" y="5234305"/>
            <a:ext cx="7790815" cy="4089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en-US" b="1" dirty="0">
                <a:solidFill>
                  <a:srgbClr val="2F5597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2024 / ACL long 2024</a:t>
            </a:r>
            <a:endParaRPr lang="en-US" b="1" dirty="0">
              <a:solidFill>
                <a:srgbClr val="2F5597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6275" y="1246505"/>
            <a:ext cx="72155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检索增强的长篇问答（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ong-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F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orm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Q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uestion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nswer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）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82320" y="1931035"/>
            <a:ext cx="10438765" cy="14662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检索增强生成技术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AI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通过从大型文档数据库或其他外部知识源中实时检索信息，来扩展预训练语言模型的知识。当面临问题时，模型不局限于其训练数据，而是主动检索相关信息，然后结合这些检索结果与自身已有的知识，生成一个连贯且准确的回答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5124450"/>
            <a:ext cx="5549265" cy="8299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挑战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1​​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：高质量标注数据的规模性稀缺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挑战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2​​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：微调过程可能损害原始语言性能与泛化能力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4297045"/>
            <a:ext cx="406400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检索增强的长篇问答场景的引用生成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方法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Method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82320" y="1246505"/>
            <a:ext cx="86633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（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it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tion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earning via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F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actual Consistency Models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）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基于事实一致性模型的引用学习框架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035" y="1600835"/>
            <a:ext cx="4322445" cy="5046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6140" y="2370455"/>
            <a:ext cx="5067300" cy="193802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目标：通过事实一致性验证提升回答的准确性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事实一致性模型（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本质：衡量声明与上下文一致性的神经网络指标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判断陈述中的所有事实信息是否与其引用文本中的信息一致。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6140" y="4464050"/>
            <a:ext cx="4774565" cy="12249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FCMs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实现双重功能：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弱监督训练样本构建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动态损失权重调整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615" y="1034415"/>
            <a:ext cx="4862830" cy="56775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01535" y="5782310"/>
            <a:ext cx="5157470" cy="40005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衡量一个句子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与其引用段落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之间的事实一致性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50" y="6278245"/>
            <a:ext cx="5349875" cy="32448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1152525"/>
            <a:ext cx="4020820" cy="5364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5690" y="1104900"/>
            <a:ext cx="7211695" cy="525399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Shapley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词元相关性计算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方法计算每个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token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Shapley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避免句子长度影响权重尺度，最小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最大归一化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：权重归一化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：不同句子间的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值尺度差异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：词元对齐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FCM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LLM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tokenizer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定义对齐函数：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FCMtoken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U-&gt;LLMtoken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找最短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FCM token span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LLM token span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的对应；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将对应区间的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FCM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权重平均，作为该段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LLM token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的权重；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245" y="3597910"/>
            <a:ext cx="4589145" cy="84709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1380490"/>
            <a:ext cx="4961890" cy="527939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49" name="文本框 48"/>
          <p:cNvSpPr txBox="1"/>
          <p:nvPr>
            <p:custDataLst>
              <p:tags r:id="rId8"/>
            </p:custDataLst>
          </p:nvPr>
        </p:nvSpPr>
        <p:spPr>
          <a:xfrm>
            <a:off x="737235" y="1096645"/>
            <a:ext cx="374777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训练算法全流程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1815" y="1495425"/>
            <a:ext cx="6386195" cy="114808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事实一致性模型（</a:t>
            </a:r>
            <a:r>
              <a:rPr lang="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问题集合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和答案事实集合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+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少样本示例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 +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迭代次数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微调后的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FK​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）和高质量引文数据（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D^K​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2460" y="3356610"/>
            <a:ext cx="618363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循环控制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：达到最大迭代次数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连续两轮合格数据比例下降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44210" y="4575175"/>
            <a:ext cx="569468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数据过滤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：通过质量函数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筛选合格样本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8390" y="3791585"/>
            <a:ext cx="3223260" cy="7632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43575" y="5010150"/>
            <a:ext cx="6274435" cy="8299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权重计算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：对保留样本计算加权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更新对齐后的权重集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22950" y="5840095"/>
            <a:ext cx="406400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模型更新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：采用聚焦学习优化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3" name="文本框 2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Experiment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4227195" y="1315720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流畅度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380" y="1585595"/>
            <a:ext cx="9281795" cy="336486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456940" y="1315720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摘要相似度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518150" y="1241425"/>
            <a:ext cx="770255" cy="4248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段落支持正确性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4870450" y="1315720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正确性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6940" y="967105"/>
            <a:ext cx="7087235" cy="36449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ALCE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：长文本问答引文评估基准，训练样本量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|D|=4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，三次随机种子测试均值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410970" y="5027930"/>
            <a:ext cx="4178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1.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51355" y="5080000"/>
            <a:ext cx="833501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在所有数据集和模型上，引用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F1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分数比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In-context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Few-shot FT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262890" y="3671570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上下文提示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12"/>
            </p:custDataLst>
          </p:nvPr>
        </p:nvSpPr>
        <p:spPr>
          <a:xfrm>
            <a:off x="269240" y="387286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少样本微调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216650" y="1276350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引文质量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284480" y="406717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3325" y="3514725"/>
            <a:ext cx="8023860" cy="2120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73325" y="4067175"/>
            <a:ext cx="8023860" cy="2120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73325" y="4619625"/>
            <a:ext cx="8023860" cy="2120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1404620" y="5523230"/>
            <a:ext cx="448945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2.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5005" y="5575300"/>
            <a:ext cx="833501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不仅引用得分高，同时保持了生成文本的高质量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16"/>
            </p:custDataLst>
          </p:nvPr>
        </p:nvSpPr>
        <p:spPr>
          <a:xfrm>
            <a:off x="1417320" y="5967730"/>
            <a:ext cx="4559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3.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57705" y="6019800"/>
            <a:ext cx="8335010" cy="75311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虽然在一般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上提升有限，但在段落支持的正确性上显著提升，说明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更擅长生成可验证的事实；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7"/>
            </p:custDataLst>
          </p:nvPr>
        </p:nvSpPr>
        <p:spPr>
          <a:xfrm>
            <a:off x="676275" y="1208405"/>
            <a:ext cx="13735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主实验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51" name="矩形 50"/>
            <p:cNvSpPr/>
            <p:nvPr>
              <p:custDataLst>
                <p:tags r:id="rId18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9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3178175" y="1489075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流畅度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407920" y="148907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摘要相似度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4469130" y="1414780"/>
            <a:ext cx="770255" cy="4248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段落支持正确性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821430" y="1489075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正确性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6940" y="967105"/>
            <a:ext cx="7087235" cy="36449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模型在一个源数据集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CaLF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训练，并在另一个目标数据集上评估其表现。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9"/>
            </p:custDataLst>
          </p:nvPr>
        </p:nvSpPr>
        <p:spPr>
          <a:xfrm>
            <a:off x="262890" y="2776220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零样本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269240" y="297751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少样本微调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5167630" y="1449705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引文质量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284480" y="317182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676275" y="1208405"/>
            <a:ext cx="20847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领域迁移实验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2695" y="1739265"/>
            <a:ext cx="9234170" cy="3428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2695" y="3255010"/>
            <a:ext cx="9111615" cy="3314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100" y="4488815"/>
            <a:ext cx="9172575" cy="4845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410970" y="5027930"/>
            <a:ext cx="4178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1.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1355" y="5080000"/>
            <a:ext cx="833501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在引文质量、段落依据正确性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全面超越所有基线方法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1404620" y="5523230"/>
            <a:ext cx="448945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2.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5005" y="5575300"/>
            <a:ext cx="833501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MistralOrca-7B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时，模型对训练源数据的敏感性较小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20" name="矩形 19"/>
            <p:cNvSpPr/>
            <p:nvPr>
              <p:custDataLst>
                <p:tags r:id="rId1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3178175" y="1489075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流畅度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407920" y="148907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摘要相似度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4469130" y="1414780"/>
            <a:ext cx="770255" cy="4248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段落支持正确性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821430" y="1489075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正确性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6940" y="967105"/>
            <a:ext cx="7087235" cy="36449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模型在一个源数据集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CaLF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训练，并在另一个目标数据集上评估其表现。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9"/>
            </p:custDataLst>
          </p:nvPr>
        </p:nvSpPr>
        <p:spPr>
          <a:xfrm>
            <a:off x="262890" y="2776220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零样本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269240" y="297751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少样本微调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5167630" y="1449705"/>
            <a:ext cx="77025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引文质量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284480" y="317182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676275" y="1208405"/>
            <a:ext cx="20847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领域迁移实验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2695" y="1739265"/>
            <a:ext cx="9234170" cy="34283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42060" y="3535045"/>
            <a:ext cx="9111615" cy="14382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410970" y="5027930"/>
            <a:ext cx="4178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1.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1355" y="5080000"/>
            <a:ext cx="833501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在引文质量、段落依据正确性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​​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全面超越所有基线方法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1404620" y="5523230"/>
            <a:ext cx="448945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2.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5005" y="5575300"/>
            <a:ext cx="833501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MistralOrca-7B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时，模型对训练源数据的敏感性较小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4" name="矩形 3"/>
            <p:cNvSpPr/>
            <p:nvPr>
              <p:custDataLst>
                <p:tags r:id="rId1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2" name="文本框 1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作者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Authors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591685" y="1548765"/>
            <a:ext cx="962660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FaxtScore</a:t>
            </a:r>
            <a:endParaRPr lang="en-US" alt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6940" y="967105"/>
            <a:ext cx="7087235" cy="36449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FactScore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衡量模型的事实准确性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406400" y="233235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无检索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262890" y="350075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少样本微调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5730875" y="1550035"/>
            <a:ext cx="1068070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引用召回率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9"/>
            </p:custDataLst>
          </p:nvPr>
        </p:nvSpPr>
        <p:spPr>
          <a:xfrm>
            <a:off x="262890" y="4011295"/>
            <a:ext cx="83756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</a:t>
            </a:r>
            <a:endParaRPr lang="zh-CN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10"/>
            </p:custDataLst>
          </p:nvPr>
        </p:nvSpPr>
        <p:spPr>
          <a:xfrm>
            <a:off x="676275" y="1208405"/>
            <a:ext cx="20847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事实性评估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1170305" y="4752975"/>
            <a:ext cx="4178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1.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0690" y="4805045"/>
            <a:ext cx="982154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取得最高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FactScore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83.4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），说明引用质量的提升确实转化为更高的事实性；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1163955" y="5248275"/>
            <a:ext cx="448945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2.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4340" y="5300345"/>
            <a:ext cx="9265285" cy="75311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引用召回率虽然是更严格的度量指标，但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在此项的得分甚至高于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FactScore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；原因可能是检索阶段的错误导致了事实覆盖缺失；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0455" y="1800860"/>
            <a:ext cx="6156325" cy="295338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40005" y="3771900"/>
            <a:ext cx="1488440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少样本微调</a:t>
            </a: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+</a:t>
            </a: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检索过滤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109855" y="4282440"/>
            <a:ext cx="1594485" cy="2711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</a:t>
            </a: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+</a:t>
            </a: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检索过滤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16"/>
            </p:custDataLst>
          </p:nvPr>
        </p:nvSpPr>
        <p:spPr>
          <a:xfrm>
            <a:off x="7385050" y="1243965"/>
            <a:ext cx="455930" cy="54165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3.</a:t>
            </a:r>
            <a:r>
              <a:rPr lang="en-US" altLang="zh-CN" sz="2400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 b="1" i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75525" y="2016760"/>
            <a:ext cx="4062730" cy="210248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为此引入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检索过滤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：若检索到的段落标题与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BIO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实体不匹配，模型可选择不回答；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应用该策略后，微调基线与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FactScore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分别提升至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86.1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88.9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，展示出引用提升带来的事实性增强。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6" name="文本框 5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总结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Conclusion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82320" y="1246505"/>
            <a:ext cx="866330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CaLF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（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C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it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tion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L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earning via </a:t>
            </a: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F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actual Consistency Models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）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基于事实一致性模型的引用学习框架</a:t>
            </a:r>
            <a:r>
              <a: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 -- </a:t>
            </a:r>
            <a:r>
              <a:rPr lang="zh-CN" altLang="en-US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微调方法</a:t>
            </a:r>
            <a:endParaRPr lang="zh-CN" altLang="en-US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035" y="1600835"/>
            <a:ext cx="4322445" cy="5046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6140" y="2370455"/>
            <a:ext cx="5067300" cy="107124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事实一致性模型（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作为训练信号，通过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过滤带引用的候选答案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根据词语的事实重要性重新加权损失函数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来指导模型学习。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6140" y="3858895"/>
            <a:ext cx="4774565" cy="146621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在引用质量和段落支持的正确性方面，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超越了所有对比基线；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在跨领域迁移实验中，我们进一步验证了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CaLF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的泛化能力。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04099" y="118745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483166" y="183505"/>
            <a:ext cx="7216679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THE END</a:t>
            </a:r>
            <a:endParaRPr lang="en-US" altLang="zh-CN" sz="54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389272" y="4690745"/>
            <a:ext cx="9405620" cy="51562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通过事实一致性模型（</a:t>
            </a:r>
            <a:r>
              <a:rPr lang="en-US" alt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FCMs</a:t>
            </a:r>
            <a:r>
              <a:rPr 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）学习生成带引用的答案</a:t>
            </a:r>
            <a:endParaRPr lang="zh-CN" sz="2400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177" y="2842578"/>
            <a:ext cx="9655810" cy="1198880"/>
          </a:xfrm>
          <a:prstGeom prst="rect">
            <a:avLst/>
          </a:prstGeom>
        </p:spPr>
        <p:txBody>
          <a:bodyPr wrap="square" bIns="45720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Learning to Generate Answers with Citations via Factual Consistency Models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3624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2"/>
            </p:custDataLst>
          </p:nvPr>
        </p:nvCxnSpPr>
        <p:spPr>
          <a:xfrm flipV="1">
            <a:off x="782320" y="960755"/>
            <a:ext cx="1065593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40" descr="教室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0200"/>
            <a:ext cx="701040" cy="7010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5" y="1276350"/>
            <a:ext cx="5913120" cy="179197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9185" y="2562225"/>
            <a:ext cx="9822815" cy="4135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3624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2"/>
            </p:custDataLst>
          </p:nvPr>
        </p:nvCxnSpPr>
        <p:spPr>
          <a:xfrm flipV="1">
            <a:off x="782320" y="960755"/>
            <a:ext cx="1065593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40" descr="教室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0200"/>
            <a:ext cx="701040" cy="7010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5" y="1276350"/>
            <a:ext cx="5913120" cy="179197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95" y="2002790"/>
            <a:ext cx="11767820" cy="4514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3624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2"/>
            </p:custDataLst>
          </p:nvPr>
        </p:nvCxnSpPr>
        <p:spPr>
          <a:xfrm flipV="1">
            <a:off x="782320" y="960755"/>
            <a:ext cx="1065593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40" descr="教室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0200"/>
            <a:ext cx="701040" cy="7010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5" y="1276350"/>
            <a:ext cx="5913120" cy="179197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905" y="1992630"/>
            <a:ext cx="11934190" cy="464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3624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2"/>
            </p:custDataLst>
          </p:nvPr>
        </p:nvCxnSpPr>
        <p:spPr>
          <a:xfrm flipV="1">
            <a:off x="782320" y="960755"/>
            <a:ext cx="1065593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40" descr="教室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0200"/>
            <a:ext cx="701040" cy="7010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5" y="1276350"/>
            <a:ext cx="5913120" cy="179197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610" y="2543810"/>
            <a:ext cx="10690860" cy="414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10" name="文本框 9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背景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Background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" name="矩形 2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119761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模型幻觉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676275" y="1779905"/>
            <a:ext cx="721614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经常产生幻觉内容，严重影响了其在关键任务场景中的可靠性。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54380" y="2349500"/>
            <a:ext cx="452628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一种方法：生成内容时附带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相关来源的引用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599430" y="2392045"/>
            <a:ext cx="811530" cy="3587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4025" y="2349500"/>
            <a:ext cx="479806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在答案中准确引用文献段落较困难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450" y="3107690"/>
            <a:ext cx="4064000" cy="75311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准确生成引用的能力使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输出更贴近引用来源，从而减少幻觉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0395" y="3107690"/>
            <a:ext cx="4064000" cy="1153795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先进模型（如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ChatGPT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）及商业聊天引擎（如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Bing Chat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引用准确率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不足答案的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60%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6275" y="1246505"/>
            <a:ext cx="72155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spAutoFit/>
          </a:bodyPr>
          <a:p>
            <a:r>
              <a:rPr 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引用中两种常见错误</a:t>
            </a:r>
            <a:endParaRPr 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" y="1931035"/>
            <a:ext cx="5000625" cy="4295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54165" y="4497070"/>
            <a:ext cx="406400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信息未得到来源支持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54165" y="5339715"/>
            <a:ext cx="406400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对来源的引用不准确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7315" y="2680335"/>
            <a:ext cx="688975" cy="29591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995" y="4932045"/>
            <a:ext cx="1344295" cy="29591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0715" y="5542280"/>
            <a:ext cx="2297430" cy="2959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788035"/>
            <a:chOff x="2177" y="488"/>
            <a:chExt cx="15319" cy="1241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7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350" dirty="0">
                  <a:solidFill>
                    <a:srgbClr val="2F5597"/>
                  </a:solidFill>
                  <a:latin typeface="Georgia" panose="02040502050405020303" pitchFamily="18" charset="0"/>
                  <a:ea typeface="微软雅黑 Light" panose="020B0502040204020203" pitchFamily="34" charset="-122"/>
                  <a:sym typeface="+mn-ea"/>
                </a:rPr>
                <a:t> Learning to Generate Answers with Citations via Factual Consistency Models</a:t>
              </a:r>
              <a:endParaRPr lang="en-US" altLang="zh-CN" sz="135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endParaRPr>
            </a:p>
            <a:p>
              <a:pPr lvl="0" algn="r">
                <a:buClrTx/>
                <a:buSzTx/>
                <a:buFontTx/>
              </a:pPr>
              <a:endParaRPr lang="en-US" altLang="zh-CN" sz="1350" b="1" dirty="0">
                <a:solidFill>
                  <a:srgbClr val="2E54A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9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通过事实一致性模型（</a:t>
              </a:r>
              <a:r>
                <a:rPr lang="en-US" altLang="zh-CN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FCMs</a:t>
              </a:r>
              <a:r>
                <a:rPr lang="zh-CN" altLang="en-US" sz="1400" b="1" dirty="0">
                  <a:solidFill>
                    <a:srgbClr val="2F5597"/>
                  </a:solidFill>
                  <a:latin typeface="+mj-ea"/>
                  <a:ea typeface="+mj-ea"/>
                  <a:sym typeface="+mn-ea"/>
                </a:rPr>
                <a:t>）学习生成带引用的答案</a:t>
              </a: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  <a:p>
              <a:pPr indent="0" algn="r" fontAlgn="auto">
                <a:lnSpc>
                  <a:spcPct val="115000"/>
                </a:lnSpc>
              </a:pPr>
              <a:endParaRPr lang="zh-CN" altLang="en-US" sz="1400" b="1" dirty="0">
                <a:solidFill>
                  <a:srgbClr val="2F5597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01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02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03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04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14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15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16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17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18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19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1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2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3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8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COMMONDATA" val="eyJoZGlkIjoiMmY2ZTgwNWI4OGY2OWUwZDIyNzFkODk4ODViMGVkY2EifQ=="/>
  <p:tag name="commondata" val="eyJoZGlkIjoiNjI1YzExMjVmYWEyNTQzYjY1Mzc4MDUwMjJmMzQzMzE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1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2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3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6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7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8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98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ags/tag99.xml><?xml version="1.0" encoding="utf-8"?>
<p:tagLst xmlns:p="http://schemas.openxmlformats.org/presentationml/2006/main">
  <p:tag name="KSO_WM_DIAGRAM_VIRTUALLY_FRAME" val="{&quot;height&quot;:291.75,&quot;left&quot;:8.4,&quot;top&quot;:208.75,&quot;width&quot;:68.05}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lang="zh-CN" altLang="en-US">
            <a:latin typeface="+mn-ea"/>
            <a:cs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rgbClr val="2F5597"/>
          </a:solidFill>
          <a:tailEnd type="none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bIns="71755" rtlCol="0" anchor="t">
        <a:spAutoFit/>
      </a:bodyPr>
      <a:lstStyle>
        <a:defPPr indent="0" fontAlgn="auto">
          <a:lnSpc>
            <a:spcPct val="115000"/>
          </a:lnSpc>
          <a:spcAft>
            <a:spcPts val="600"/>
          </a:spcAft>
          <a:def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4606</Words>
  <Application>WPS 演示</Application>
  <PresentationFormat>宽屏</PresentationFormat>
  <Paragraphs>396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华文中宋</vt:lpstr>
      <vt:lpstr>Felix Titling</vt:lpstr>
      <vt:lpstr>华文楷体</vt:lpstr>
      <vt:lpstr>Times New Roman</vt:lpstr>
      <vt:lpstr>Georgia</vt:lpstr>
      <vt:lpstr>微软雅黑 Light</vt:lpstr>
      <vt:lpstr>Arial Black</vt:lpstr>
      <vt:lpstr>Calibri</vt:lpstr>
      <vt:lpstr>Arial Unicode MS</vt:lpstr>
      <vt:lpstr>Impact</vt:lpstr>
      <vt:lpstr>Calibri</vt:lpstr>
      <vt:lpstr>PMingLiU</vt:lpstr>
      <vt:lpstr>PMingLiU-ExtB</vt:lpstr>
      <vt:lpstr>Microsoft JhengHei</vt:lpstr>
      <vt:lpstr>华文宋体</vt:lpstr>
      <vt:lpstr>BatangChe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 Xyzjx -</dc:creator>
  <cp:lastModifiedBy>Aaaaaaaaaans.    .</cp:lastModifiedBy>
  <cp:revision>163</cp:revision>
  <dcterms:created xsi:type="dcterms:W3CDTF">2023-09-26T13:49:00Z</dcterms:created>
  <dcterms:modified xsi:type="dcterms:W3CDTF">2025-07-16T06:06:52Z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FB6AC76497F947BBA2134ADFE93CC332_13</vt:lpwstr>
  </property>
  <property fmtid="{D5CDD505-2E9C-101B-9397-08002B2CF9AE}" pid="3" name="KSOProductBuildVer">
    <vt:lpwstr>2052-12.1.0.21915</vt:lpwstr>
  </property>
</Properties>
</file>