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9" r:id="rId3"/>
    <p:sldId id="330" r:id="rId4"/>
    <p:sldId id="275" r:id="rId5"/>
    <p:sldId id="277" r:id="rId6"/>
    <p:sldId id="331" r:id="rId7"/>
    <p:sldId id="310" r:id="rId8"/>
    <p:sldId id="311" r:id="rId9"/>
    <p:sldId id="270" r:id="rId10"/>
    <p:sldId id="332" r:id="rId11"/>
    <p:sldId id="314" r:id="rId12"/>
    <p:sldId id="304" r:id="rId13"/>
    <p:sldId id="333" r:id="rId14"/>
    <p:sldId id="335" r:id="rId15"/>
    <p:sldId id="336" r:id="rId16"/>
    <p:sldId id="337" r:id="rId17"/>
    <p:sldId id="338" r:id="rId18"/>
    <p:sldId id="339" r:id="rId19"/>
    <p:sldId id="273" r:id="rId20"/>
    <p:sldId id="341" r:id="rId21"/>
    <p:sldId id="342" r:id="rId22"/>
    <p:sldId id="274" r:id="rId23"/>
    <p:sldId id="327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0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E9B8-BB15-F841-B699-E4F81E85270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03B-E3B8-914A-B360-AF0466468923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700-38D5-6142-9944-83BA9030CDB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ABBE-AD94-A340-B430-1B3FF77815D1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C0E-3708-9E49-B7C0-62769D3CD57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90AF-F784-6B49-A6CE-E3C6AFE0E158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53AE-DB56-B44D-AD71-838AA9F0B156}" type="datetime1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875-6D15-914E-AC30-5088264C910E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84E5-EF0A-8047-A78A-7708994A2423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341-7AFE-3C46-9722-01029124358A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D1E-3920-E94E-AB91-528FAA5C17F4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9CC7B69-4E0B-FF48-97AB-2DF2EF2AE60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2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from operator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603104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Virtual Meeting</a:t>
            </a: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30,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 (scheme dependent)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54C9-C4F9-E14A-813B-F5124DDA4043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8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 RG 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  <a:p>
                <a:pPr>
                  <a:lnSpc>
                    <a:spcPct val="100000"/>
                  </a:lnSpc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3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4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10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7F53274A-8256-4F45-8C36-5F1FCF8B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58045-4AF9-9A41-B53D-935442E3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4" y="225636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8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2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9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high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~25%</a:t>
                </a:r>
                <a:r>
                  <a:rPr lang="en-US" sz="2400" dirty="0">
                    <a:cs typeface="Arial" panose="020B0604020202020204" pitchFamily="34" charset="0"/>
                  </a:rPr>
                  <a:t>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2"/>
                <a:stretch>
                  <a:fillRect l="-276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4461831" y="2379643"/>
            <a:ext cx="163416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25869-19A3-AA4B-A88C-FAFF98DAFEE2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80037" cy="7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E69B4-01CE-8248-B163-B4ED7B9F4DA3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19480" cy="1680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8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high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~25%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~95% </a:t>
                </a:r>
                <a:r>
                  <a:rPr lang="en-US" sz="2400" dirty="0">
                    <a:cs typeface="Arial" panose="020B0604020202020204" pitchFamily="34" charset="0"/>
                  </a:rPr>
                  <a:t>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2"/>
                <a:stretch>
                  <a:fillRect l="-2767" t="-872" r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9199084" y="2379643"/>
            <a:ext cx="158642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F8B79-177F-9E4C-92DA-DB3912386D9E}"/>
              </a:ext>
            </a:extLst>
          </p:cNvPr>
          <p:cNvCxnSpPr>
            <a:cxnSpLocks/>
          </p:cNvCxnSpPr>
          <p:nvPr/>
        </p:nvCxnSpPr>
        <p:spPr>
          <a:xfrm flipV="1">
            <a:off x="3068881" y="3016251"/>
            <a:ext cx="6460709" cy="1626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406DBC-0E81-2B4C-93B2-81ABC497B33F}"/>
              </a:ext>
            </a:extLst>
          </p:cNvPr>
          <p:cNvCxnSpPr>
            <a:cxnSpLocks/>
          </p:cNvCxnSpPr>
          <p:nvPr/>
        </p:nvCxnSpPr>
        <p:spPr>
          <a:xfrm flipV="1">
            <a:off x="3068881" y="4263528"/>
            <a:ext cx="6361558" cy="379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3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3" y="1526771"/>
            <a:ext cx="3538728" cy="4352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At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high resolution</a:t>
            </a:r>
            <a:r>
              <a:rPr lang="en-US" sz="2400" dirty="0">
                <a:latin typeface="Arial" panose="020B0604020202020204" pitchFamily="34" charset="0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Seen in the ratio of pairs produced where np dominates because the tensor force requires spin triplet pairs (pp are spin singlets)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BB7E4-C99D-B146-A7DD-88A8BDD12400}"/>
              </a:ext>
            </a:extLst>
          </p:cNvPr>
          <p:cNvSpPr txBox="1"/>
          <p:nvPr/>
        </p:nvSpPr>
        <p:spPr>
          <a:xfrm>
            <a:off x="3922005" y="4780877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6: (a) Ratio of two-nucleon to single-nucleon electron-scattering cross sections for carbon as a function of missing momentum. (b) Fraction of np to p and pp to p pairs versus the relative momentum. Figure from CLAS collaboration publication, arXiv:2004.07304.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89CE4-6EEA-1E40-86F9-CC58C80CC006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772A8-0C56-A14E-98D7-065457FAD51D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17F8D-2C83-F04A-913E-C60279C8F7A0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6A2E7-04BB-0442-B72F-36A990A22D95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High resolution description of SRC physics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342C4B-5F9C-6C4B-ACEF-B21E7B02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89" y="1304752"/>
            <a:ext cx="3519395" cy="54288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04458-C958-0044-B290-991B7513884F}"/>
              </a:ext>
            </a:extLst>
          </p:cNvPr>
          <p:cNvSpPr/>
          <p:nvPr/>
        </p:nvSpPr>
        <p:spPr>
          <a:xfrm>
            <a:off x="8416887" y="3922005"/>
            <a:ext cx="3775113" cy="2935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latin typeface="Arial" panose="020B0604020202020204" pitchFamily="34" charset="0"/>
                  </a:rPr>
                  <a:t>, SRCs are suppressed in the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Consider the pair momentum distribution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which </a:t>
                </a:r>
                <a:r>
                  <a:rPr lang="en-US" sz="2400" dirty="0"/>
                  <a:t>simply projects momentum </a:t>
                </a:r>
                <a:r>
                  <a:rPr lang="en-US" sz="2400" i="1" dirty="0"/>
                  <a:t>q </a:t>
                </a:r>
                <a:r>
                  <a:rPr lang="en-US" sz="2400" dirty="0"/>
                  <a:t>onto the SRG unitary transformations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only need the ratio of transformations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  <a:blipFill>
                <a:blip r:embed="rId3"/>
                <a:stretch>
                  <a:fillRect l="-2500" t="-1166" r="-3929" b="-1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4D06-FF50-6441-9EC7-88673EF9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46" y="1188096"/>
            <a:ext cx="4251252" cy="41808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C801C-CB3A-EC4D-B1B8-ACB1DA366F8A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17B8F-42E7-3E43-B5FA-596C02320CA2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6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4" y="1526771"/>
            <a:ext cx="353712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Reproduces the characteristics of the cross section ratios with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low RG resolution operators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4D06-FF50-6441-9EC7-88673EF9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46" y="1188096"/>
            <a:ext cx="4251252" cy="4180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5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C801C-CB3A-EC4D-B1B8-ACB1DA366F8A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17B8F-42E7-3E43-B5FA-596C02320CA2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207BD-B982-2543-955D-74138DA7F431}"/>
              </a:ext>
            </a:extLst>
          </p:cNvPr>
          <p:cNvCxnSpPr/>
          <p:nvPr/>
        </p:nvCxnSpPr>
        <p:spPr>
          <a:xfrm flipH="1">
            <a:off x="6014124" y="833694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33DE1A-E403-3D42-BF15-F346CE02D286}"/>
              </a:ext>
            </a:extLst>
          </p:cNvPr>
          <p:cNvCxnSpPr>
            <a:cxnSpLocks/>
          </p:cNvCxnSpPr>
          <p:nvPr/>
        </p:nvCxnSpPr>
        <p:spPr>
          <a:xfrm>
            <a:off x="7420893" y="3065055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74847-38A5-FD47-BECB-BEBB766C70E1}"/>
              </a:ext>
            </a:extLst>
          </p:cNvPr>
          <p:cNvSpPr txBox="1"/>
          <p:nvPr/>
        </p:nvSpPr>
        <p:spPr>
          <a:xfrm>
            <a:off x="5595298" y="4643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079C3-9E8B-3C44-B01A-4AB18F43A776}"/>
              </a:ext>
            </a:extLst>
          </p:cNvPr>
          <p:cNvSpPr txBox="1"/>
          <p:nvPr/>
        </p:nvSpPr>
        <p:spPr>
          <a:xfrm>
            <a:off x="6727273" y="2668356"/>
            <a:ext cx="121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F1D4EA-7DAD-DC42-A40F-13F2B33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5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Matching resolution scale between structure and reactions is crucial!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Calculate pair distributions in nuclei (N=Z, N&gt;Z) using local density approximation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Apply to different processes such as knock-out reactions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ADD CARTOONS HERE?</a:t>
            </a:r>
          </a:p>
        </p:txBody>
      </p:sp>
    </p:spTree>
    <p:extLst>
      <p:ext uri="{BB962C8B-B14F-4D97-AF65-F5344CB8AC3E}">
        <p14:creationId xmlns:p14="http://schemas.microsoft.com/office/powerpoint/2010/main" val="15312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Ratio of SRG transformations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low- and high-momentum values with respect to high-momentum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fixing the low-momentum of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varying the low-momentum of the numerator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blipFill>
                <a:blip r:embed="rId2"/>
                <a:stretch>
                  <a:fillRect l="-354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4A5D-291F-9C41-8252-EE988FA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31950"/>
            <a:ext cx="1154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High resolution description of SRC physics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Alternative viewpoint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Using renormalization group (RG) methods we can tune the </a:t>
            </a:r>
            <a:r>
              <a:rPr lang="en-US" sz="2000" dirty="0">
                <a:solidFill>
                  <a:srgbClr val="C00000"/>
                </a:solidFill>
              </a:rPr>
              <a:t>scale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C00000"/>
                </a:solidFill>
              </a:rPr>
              <a:t>low RG resolution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The SRC physics is shifted into the reaction operators from the nuclear wave function</a:t>
            </a:r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342C4B-5F9C-6C4B-ACEF-B21E7B02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89" y="1304752"/>
            <a:ext cx="3519395" cy="54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often rely on soft nuclear structure components (e.g., chiral EFT, nuclear shell model, etc.) but mismatch scales by using high resolution reaction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One can use low RG resolution operators to consistently match scales in structure and reaction components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The RG evolution of the hard potential does NOT make the reaction operator hard</a:t>
            </a:r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3EF272-E06F-BF4E-96BA-7D90C40C8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7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FA101-C83F-3548-A226-C344E0E854C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1781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sub>
                    </m:sSub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2299" t="-872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3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1D974C-657E-0642-86F5-C698206F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222F0A-0690-B14C-ADD2-9156DB8F89B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0E602-E25C-0940-8B99-5554CB038182}"/>
              </a:ext>
            </a:extLst>
          </p:cNvPr>
          <p:cNvCxnSpPr>
            <a:cxnSpLocks/>
          </p:cNvCxnSpPr>
          <p:nvPr/>
        </p:nvCxnSpPr>
        <p:spPr>
          <a:xfrm flipH="1">
            <a:off x="9676809" y="236552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2820B-7371-F94A-B0DB-A318DBF42C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39112" y="3078379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56F64-E66A-8940-A3BB-BCFB80D7A39A}"/>
              </a:ext>
            </a:extLst>
          </p:cNvPr>
          <p:cNvCxnSpPr>
            <a:cxnSpLocks/>
          </p:cNvCxnSpPr>
          <p:nvPr/>
        </p:nvCxnSpPr>
        <p:spPr>
          <a:xfrm flipH="1">
            <a:off x="9477113" y="430793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76E0AF-17E1-7148-9F4E-1B158F4CF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786902" y="499228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SRC modification at short-distances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258458"/>
            <a:ext cx="3062689" cy="2995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1458</Words>
  <Application>Microsoft Macintosh PowerPoint</Application>
  <PresentationFormat>Widescreen</PresentationFormat>
  <Paragraphs>138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Short-range correlation physics from operator evolution</vt:lpstr>
      <vt:lpstr>Motivation</vt:lpstr>
      <vt:lpstr>Motivation</vt:lpstr>
      <vt:lpstr>Motivation</vt:lpstr>
      <vt:lpstr>SRG formalism</vt:lpstr>
      <vt:lpstr>SRG formalism</vt:lpstr>
      <vt:lpstr>AV18 at low RG resolution</vt:lpstr>
      <vt:lpstr>AV18 at low RG resolution</vt:lpstr>
      <vt:lpstr>Deuteron wave function at low RG resolution</vt:lpstr>
      <vt:lpstr>Deuteron wave function at low RG resolution</vt:lpstr>
      <vt:lpstr>Connection to experiments</vt:lpstr>
      <vt:lpstr>Connection to experiments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NN pair ratios</vt:lpstr>
      <vt:lpstr>NN pair ratios</vt:lpstr>
      <vt:lpstr>NN pair ratios</vt:lpstr>
      <vt:lpstr>Summary and outlook</vt:lpstr>
      <vt:lpstr>Summary and outlook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Anthony Tropiano</dc:creator>
  <cp:lastModifiedBy>Anthony Tropiano</cp:lastModifiedBy>
  <cp:revision>32</cp:revision>
  <dcterms:created xsi:type="dcterms:W3CDTF">2020-10-21T14:50:21Z</dcterms:created>
  <dcterms:modified xsi:type="dcterms:W3CDTF">2020-10-22T20:08:07Z</dcterms:modified>
</cp:coreProperties>
</file>