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7" r:id="rId2"/>
    <p:sldId id="269" r:id="rId3"/>
    <p:sldId id="270" r:id="rId4"/>
    <p:sldId id="275" r:id="rId5"/>
    <p:sldId id="289" r:id="rId6"/>
    <p:sldId id="278" r:id="rId7"/>
    <p:sldId id="290" r:id="rId8"/>
    <p:sldId id="291" r:id="rId9"/>
    <p:sldId id="279" r:id="rId10"/>
    <p:sldId id="292" r:id="rId11"/>
    <p:sldId id="280" r:id="rId12"/>
    <p:sldId id="294" r:id="rId13"/>
    <p:sldId id="293" r:id="rId14"/>
    <p:sldId id="295" r:id="rId15"/>
    <p:sldId id="296" r:id="rId16"/>
    <p:sldId id="297" r:id="rId17"/>
    <p:sldId id="298" r:id="rId18"/>
    <p:sldId id="287" r:id="rId19"/>
    <p:sldId id="299" r:id="rId20"/>
    <p:sldId id="300" r:id="rId21"/>
    <p:sldId id="273" r:id="rId22"/>
    <p:sldId id="285" r:id="rId23"/>
    <p:sldId id="301" r:id="rId24"/>
    <p:sldId id="303" r:id="rId25"/>
    <p:sldId id="288" r:id="rId2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35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90D31AB-53DF-6F4D-8CDD-C1A488DC82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67A51-7840-4641-89F0-F7B5DCCECF7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D647510-D7C8-B54F-86BF-ACDF7FD9B76F}" type="datetimeFigureOut">
              <a:rPr lang="en-US"/>
              <a:pPr>
                <a:defRPr/>
              </a:pPr>
              <a:t>10/11/19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02CDFD2-153F-0D41-8BDB-0C0B223417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AB18762-3724-694E-B06D-F7B66D1AC4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35C34-89F3-BB4F-B166-9C76F65C8C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6040A-8F24-3D4D-B1A4-A62F3CD22D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6FD12C1-9067-1D40-AD54-66C9A1870AF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>
            <a:extLst>
              <a:ext uri="{FF2B5EF4-FFF2-40B4-BE49-F238E27FC236}">
                <a16:creationId xmlns:a16="http://schemas.microsoft.com/office/drawing/2014/main" id="{8518657A-88EA-2941-8419-03352D0288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>
            <a:extLst>
              <a:ext uri="{FF2B5EF4-FFF2-40B4-BE49-F238E27FC236}">
                <a16:creationId xmlns:a16="http://schemas.microsoft.com/office/drawing/2014/main" id="{1B23800D-E21B-3547-A186-327419E7FA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75F446EC-90F9-2044-B18F-D4E28CA4CE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E4B9A93-3127-7D46-B213-0B9537810AA6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0D91-B1E5-5142-A046-4D71EE50B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4A7C4-537C-8544-B586-FD1890FB2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82DBD-1A97-F448-9C6B-C0CEC3D02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210A9-8F82-A04F-A425-33131E4B856B}" type="datetimeFigureOut">
              <a:rPr lang="en-US" smtClean="0"/>
              <a:pPr>
                <a:defRPr/>
              </a:pPr>
              <a:t>10/11/19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B848B-1BCA-FB48-8158-4D1980EB4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B3419-161D-594E-A0A2-1C07FE2E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05F571-6F3A-E94F-BC27-1E64F05C61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5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7C01-DC1D-1B40-BC34-A6BD0E79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BC119-752A-FF45-8C18-A721DAC4F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8A126-3FF7-2149-B64F-19E8D6E10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FF2C6-AFC3-9448-BAB0-338223340D2B}" type="datetimeFigureOut">
              <a:rPr lang="en-US" smtClean="0"/>
              <a:pPr>
                <a:defRPr/>
              </a:pPr>
              <a:t>10/11/19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A7835-3AD3-A441-932E-128E47A0F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F055B-C055-A64F-A8D4-99ACFFE41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47A24-1AC5-A049-A899-588C4BED61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639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DAA4FA-81C0-664F-877E-AB3D78DC4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569F0-A3AF-DE46-8318-769E2784B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CAAB0-E8F8-114F-9EAF-D15CA96C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D3F7B-4AC6-DB4B-84DE-C1DCCB37E919}" type="datetimeFigureOut">
              <a:rPr lang="en-US" smtClean="0"/>
              <a:pPr>
                <a:defRPr/>
              </a:pPr>
              <a:t>10/11/19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0F175-96DB-E84D-AEFA-0AAC03802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0E04B-9FBA-A941-B853-3DE55C8A5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788C9-68F6-2C4F-91BB-B160F0C12F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85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1309-57A2-B949-991F-33ECA8252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57B5E-46F2-1C4A-8B0D-00F68B1DF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A549D-7264-C440-965E-59D3D92EC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0AE629-0172-054A-8750-C87896B5C93E}" type="datetimeFigureOut">
              <a:rPr lang="en-US" smtClean="0"/>
              <a:pPr>
                <a:defRPr/>
              </a:pPr>
              <a:t>10/11/19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87600-7500-EA45-B6E6-01C933CE8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CDE4C-712D-204E-8F53-A65126C08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8D99E4-633B-554F-A5C7-1514AC0240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525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304B0-D25E-6848-90C6-D464C5279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6877B-8DEB-0344-80BD-44E885D4E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1E310-7CDA-1348-AEE5-2B77F1EA3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4C94E3-771C-F842-8767-904E7D391936}" type="datetimeFigureOut">
              <a:rPr lang="en-US" smtClean="0"/>
              <a:pPr>
                <a:defRPr/>
              </a:pPr>
              <a:t>10/11/19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17FE3-796C-C94D-8E87-EA6CA777A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1CD94-6FF3-B34B-85BC-A6536E72A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8B714-46F2-214E-84D2-9FA88CF3A6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247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81FE-98F7-0240-9A84-688C7D02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1206A-D636-7A40-93ED-E61C1E14C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CBC79-C191-5542-8F89-78255A895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C379179-FF94-A14B-8750-EB8DF1DFE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BC97C-3BB4-6F4C-A812-EFF4E31C62C9}" type="datetimeFigureOut">
              <a:rPr lang="en-US" smtClean="0"/>
              <a:pPr>
                <a:defRPr/>
              </a:pPr>
              <a:t>10/11/19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CC528CC-8564-744A-B645-15D9AAA43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EC48F7A-C168-1E48-B95A-3860ABC4C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95C4F-22A8-794E-B30F-8D5EA85630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78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04604-98C5-4F40-803B-FCB7D61AD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52D42-1442-D44E-8BB5-53C1E8402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FD274-F59D-DE4E-B64C-5516C7027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D7AC6-2229-3845-9472-0E585BBC0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15559D-519B-974A-B49B-3D61A32FD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83940E9-63FD-A042-BF84-5922CB483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023C2-2C1D-7746-9938-6514170C4B33}" type="datetimeFigureOut">
              <a:rPr lang="en-US" smtClean="0"/>
              <a:pPr>
                <a:defRPr/>
              </a:pPr>
              <a:t>10/11/19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6A97F7E-23BF-1647-A7D7-33592907D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D04A668-FDAA-EB45-80BA-2A7F88C0D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C1BFA-6B47-3544-BB0A-E79C355758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69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0DCC-CA36-0048-A038-315980AC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03B1145-0102-A249-A736-8F3E5B937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B71BBF-CE0D-7B4B-8B40-394FDDA42477}" type="datetimeFigureOut">
              <a:rPr lang="en-US" smtClean="0"/>
              <a:pPr>
                <a:defRPr/>
              </a:pPr>
              <a:t>10/11/19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70B2195-ADF4-CC45-840C-25FAE7112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11D3AB6-DC1A-4246-A139-6140A5CE0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40023-792B-7B47-BEDB-834B131514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70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1960A6C-C635-5142-912B-967005B1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E08B8B-391F-BF4D-AB50-F30AFB09FDA3}" type="datetimeFigureOut">
              <a:rPr lang="en-US" smtClean="0"/>
              <a:pPr>
                <a:defRPr/>
              </a:pPr>
              <a:t>10/11/19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A85B013-887F-3B48-91E6-75DC3C23C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7501AC2-8142-8C46-A6EB-C9579B51D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ED51AD-7F8D-2A46-BD62-1EF4E53EE3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424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B2E0C-303C-5542-B19D-EA7D473DD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14C4B-1E32-5B4F-A314-83B736391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D2377-9141-9041-ACCC-0BFEB4680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6BEF66E-E340-9843-92AD-1735ECFD9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F70A46-0240-9E4F-A538-1597787688FA}" type="datetimeFigureOut">
              <a:rPr lang="en-US" smtClean="0"/>
              <a:pPr>
                <a:defRPr/>
              </a:pPr>
              <a:t>10/11/19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C75DA9E-CAB0-C14C-BCC3-370F90F4B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C4F5EF0-62D2-484A-97D8-DA6A20F50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4E2756-1727-904D-8CED-DE52C28F6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58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836B-9AEE-EB4F-999C-0079A0522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0A491-08CA-284C-A115-37EEF0FFF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5592D-CF7F-3F47-874A-7E1656F3B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70A3F91-F428-ED41-967B-50D60A722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AC7AC-4CD0-FD4F-A8F4-375C139D4A61}" type="datetimeFigureOut">
              <a:rPr lang="en-US" smtClean="0"/>
              <a:pPr>
                <a:defRPr/>
              </a:pPr>
              <a:t>10/11/19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C5E3323-9C3B-664C-BCEE-304911D28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FCA061B-AFAD-ED44-A421-42151EA6D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AC766-F5BF-B845-9025-6D81BF68C1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42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349D2BC6-6DF3-A34C-AFFA-30D720B5A3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3E470B8C-F743-FE42-8C58-FB5B610606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CA40F-B22F-304F-99B3-A9EEE2898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6CA544B-C343-A440-BF73-588B279AEFF2}" type="datetimeFigureOut">
              <a:rPr lang="en-US" smtClean="0"/>
              <a:pPr>
                <a:defRPr/>
              </a:pPr>
              <a:t>10/11/19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16F65-993C-6B4E-85AC-4635806D4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353B0-E8DE-2B45-AC37-589250102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A43CBE3-ADC0-F749-8E0D-2BAEC375DB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7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>
            <a:extLst>
              <a:ext uri="{FF2B5EF4-FFF2-40B4-BE49-F238E27FC236}">
                <a16:creationId xmlns:a16="http://schemas.microsoft.com/office/drawing/2014/main" id="{F68197F2-5BE8-2542-B2C4-511E65BA0D9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81200" y="365125"/>
            <a:ext cx="8229600" cy="1790700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sz="4400">
                <a:solidFill>
                  <a:srgbClr val="002060"/>
                </a:solidFill>
                <a:ea typeface="Arial Unicode MS" panose="020B0604020202020204" pitchFamily="34" charset="-128"/>
                <a:cs typeface="Arial" panose="020B0604020202020204" pitchFamily="34" charset="0"/>
              </a:rPr>
              <a:t>Operator evolution from the similarity renormalization group</a:t>
            </a:r>
          </a:p>
        </p:txBody>
      </p:sp>
      <p:sp>
        <p:nvSpPr>
          <p:cNvPr id="14338" name="Subtitle 2">
            <a:extLst>
              <a:ext uri="{FF2B5EF4-FFF2-40B4-BE49-F238E27FC236}">
                <a16:creationId xmlns:a16="http://schemas.microsoft.com/office/drawing/2014/main" id="{878DE665-6935-6B44-839E-C497F06B817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324100" y="2603500"/>
            <a:ext cx="7543800" cy="2174875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b="1">
                <a:ea typeface="Arial Unicode MS" panose="020B0604020202020204" pitchFamily="34" charset="-128"/>
                <a:cs typeface="Arial" panose="020B0604020202020204" pitchFamily="34" charset="0"/>
              </a:rPr>
              <a:t>Anthony Tropiano</a:t>
            </a:r>
            <a:r>
              <a:rPr lang="en-US" altLang="en-US" b="1" baseline="30000">
                <a:ea typeface="Arial Unicode MS" panose="020B0604020202020204" pitchFamily="34" charset="-128"/>
                <a:cs typeface="Arial" panose="020B0604020202020204" pitchFamily="34" charset="0"/>
              </a:rPr>
              <a:t>1</a:t>
            </a:r>
            <a:r>
              <a:rPr lang="en-US" altLang="en-US">
                <a:ea typeface="Arial Unicode MS" panose="020B0604020202020204" pitchFamily="34" charset="-128"/>
                <a:cs typeface="Arial" panose="020B0604020202020204" pitchFamily="34" charset="0"/>
              </a:rPr>
              <a:t>, Dick Furnstahl</a:t>
            </a:r>
            <a:r>
              <a:rPr lang="en-US" altLang="en-US" baseline="30000">
                <a:ea typeface="Arial Unicode MS" panose="020B0604020202020204" pitchFamily="34" charset="-128"/>
                <a:cs typeface="Arial" panose="020B0604020202020204" pitchFamily="34" charset="0"/>
              </a:rPr>
              <a:t>1</a:t>
            </a:r>
            <a:r>
              <a:rPr lang="en-US" altLang="en-US">
                <a:ea typeface="Arial Unicode MS" panose="020B0604020202020204" pitchFamily="34" charset="-128"/>
                <a:cs typeface="Arial" panose="020B0604020202020204" pitchFamily="34" charset="0"/>
              </a:rPr>
              <a:t>, Scott Bogner</a:t>
            </a:r>
            <a:r>
              <a:rPr lang="en-US" altLang="en-US" baseline="30000">
                <a:ea typeface="Arial Unicode MS" panose="020B0604020202020204" pitchFamily="34" charset="-128"/>
                <a:cs typeface="Arial" panose="020B0604020202020204" pitchFamily="34" charset="0"/>
              </a:rPr>
              <a:t>2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1800" baseline="30000">
                <a:ea typeface="Arial Unicode MS" panose="020B0604020202020204" pitchFamily="34" charset="-128"/>
                <a:cs typeface="Arial" panose="020B0604020202020204" pitchFamily="34" charset="0"/>
              </a:rPr>
              <a:t>1</a:t>
            </a:r>
            <a:r>
              <a:rPr lang="en-US" altLang="en-US" sz="1800">
                <a:ea typeface="Arial Unicode MS" panose="020B0604020202020204" pitchFamily="34" charset="-128"/>
                <a:cs typeface="Arial" panose="020B0604020202020204" pitchFamily="34" charset="0"/>
              </a:rPr>
              <a:t>Ohio State University, </a:t>
            </a:r>
            <a:r>
              <a:rPr lang="en-US" altLang="en-US" sz="1800" baseline="30000">
                <a:ea typeface="Arial Unicode MS" panose="020B0604020202020204" pitchFamily="34" charset="-128"/>
                <a:cs typeface="Arial" panose="020B0604020202020204" pitchFamily="34" charset="0"/>
              </a:rPr>
              <a:t>2</a:t>
            </a:r>
            <a:r>
              <a:rPr lang="en-US" altLang="en-US" sz="1800">
                <a:ea typeface="Arial Unicode MS" panose="020B0604020202020204" pitchFamily="34" charset="-128"/>
                <a:cs typeface="Arial" panose="020B0604020202020204" pitchFamily="34" charset="0"/>
              </a:rPr>
              <a:t>Michigan State University</a:t>
            </a:r>
            <a:endParaRPr lang="en-US" altLang="en-US" sz="2200"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</a:pPr>
            <a:endParaRPr lang="en-US" altLang="en-US" sz="2200">
              <a:solidFill>
                <a:srgbClr val="C00000"/>
              </a:solidFill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en-US" sz="2200">
                <a:solidFill>
                  <a:srgbClr val="C00000"/>
                </a:solidFill>
                <a:ea typeface="Arial Unicode MS" panose="020B0604020202020204" pitchFamily="34" charset="-128"/>
                <a:cs typeface="Arial" panose="020B0604020202020204" pitchFamily="34" charset="0"/>
              </a:rPr>
              <a:t>APS DNP Meeting – Arlington, Virginia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200">
                <a:solidFill>
                  <a:srgbClr val="C00000"/>
                </a:solidFill>
                <a:ea typeface="Arial Unicode MS" panose="020B0604020202020204" pitchFamily="34" charset="-128"/>
                <a:cs typeface="Arial" panose="020B0604020202020204" pitchFamily="34" charset="0"/>
              </a:rPr>
              <a:t>October 15, 2019</a:t>
            </a:r>
          </a:p>
        </p:txBody>
      </p:sp>
      <p:pic>
        <p:nvPicPr>
          <p:cNvPr id="14339" name="Picture 11">
            <a:extLst>
              <a:ext uri="{FF2B5EF4-FFF2-40B4-BE49-F238E27FC236}">
                <a16:creationId xmlns:a16="http://schemas.microsoft.com/office/drawing/2014/main" id="{1E8158FF-E267-5446-A5ED-6B7B77AE1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0" y="5064125"/>
            <a:ext cx="2376488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13">
            <a:extLst>
              <a:ext uri="{FF2B5EF4-FFF2-40B4-BE49-F238E27FC236}">
                <a16:creationId xmlns:a16="http://schemas.microsoft.com/office/drawing/2014/main" id="{5AE054A7-1BC9-A74F-9D78-42331C1FA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5429250"/>
            <a:ext cx="314483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15">
            <a:extLst>
              <a:ext uri="{FF2B5EF4-FFF2-40B4-BE49-F238E27FC236}">
                <a16:creationId xmlns:a16="http://schemas.microsoft.com/office/drawing/2014/main" id="{D1C930FC-99F4-0E41-A55E-4B57D8990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975" y="520065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4">
            <a:extLst>
              <a:ext uri="{FF2B5EF4-FFF2-40B4-BE49-F238E27FC236}">
                <a16:creationId xmlns:a16="http://schemas.microsoft.com/office/drawing/2014/main" id="{3851F770-95E5-DF4B-8CE7-04ADEA25B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725" y="5110163"/>
            <a:ext cx="2763838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B70F871E-3E99-6449-8437-153E7B1716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Universality in SRG-evolved potentials</a:t>
            </a:r>
          </a:p>
        </p:txBody>
      </p:sp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0F4D668E-6A42-7247-B4E1-8604F5DA2A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762565"/>
            <a:ext cx="10515600" cy="4351338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sz="2200" dirty="0">
                <a:solidFill>
                  <a:srgbClr val="C00000"/>
                </a:solidFill>
              </a:rPr>
              <a:t>Universality in potential matrix elements is due to equivalent low-energy phase shifts</a:t>
            </a:r>
            <a:r>
              <a:rPr lang="en-US" altLang="en-US" sz="2200" baseline="30000" dirty="0">
                <a:solidFill>
                  <a:srgbClr val="C00000"/>
                </a:solidFill>
              </a:rPr>
              <a:t>1</a:t>
            </a:r>
            <a:endParaRPr lang="en-US" altLang="en-US" sz="2200" dirty="0">
              <a:solidFill>
                <a:srgbClr val="C00000"/>
              </a:solidFill>
            </a:endParaRPr>
          </a:p>
        </p:txBody>
      </p:sp>
      <p:pic>
        <p:nvPicPr>
          <p:cNvPr id="23555" name="Picture 3">
            <a:extLst>
              <a:ext uri="{FF2B5EF4-FFF2-40B4-BE49-F238E27FC236}">
                <a16:creationId xmlns:a16="http://schemas.microsoft.com/office/drawing/2014/main" id="{7FF8D23C-56B2-1947-A6F1-64717E040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37" y="2478860"/>
            <a:ext cx="7601448" cy="219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>
            <a:extLst>
              <a:ext uri="{FF2B5EF4-FFF2-40B4-BE49-F238E27FC236}">
                <a16:creationId xmlns:a16="http://schemas.microsoft.com/office/drawing/2014/main" id="{B4F0EEF6-1F91-D84D-BE49-CF42E7789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37" y="4673420"/>
            <a:ext cx="7595654" cy="219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90E58442-9D4B-A447-902C-D08639867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564" y="2738748"/>
            <a:ext cx="3896139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3E08E1-3135-1749-B2DB-982E8128202A}"/>
              </a:ext>
            </a:extLst>
          </p:cNvPr>
          <p:cNvSpPr txBox="1"/>
          <p:nvPr/>
        </p:nvSpPr>
        <p:spPr>
          <a:xfrm>
            <a:off x="8039180" y="6381779"/>
            <a:ext cx="4163334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Dainton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et al., Phys. Rev. C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89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014001 (2014) </a:t>
            </a:r>
          </a:p>
          <a:p>
            <a:endParaRPr lang="en-US" sz="14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698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64234FE0-8C8B-0A40-8D58-FB9613ECA7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SRG evolution for other operators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78" name="Content Placeholder 2">
                <a:extLst>
                  <a:ext uri="{FF2B5EF4-FFF2-40B4-BE49-F238E27FC236}">
                    <a16:creationId xmlns:a16="http://schemas.microsoft.com/office/drawing/2014/main" id="{BE361A91-FF38-0E48-B6A4-A3252B30FE25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en-US" dirty="0"/>
                  <a:t>SRG transformations will decouple the Hamiltonian but this behavior is not necessarily true for any operator</a:t>
                </a:r>
              </a:p>
              <a:p>
                <a:pPr eaLnBrk="1" hangingPunct="1">
                  <a:lnSpc>
                    <a:spcPct val="100000"/>
                  </a:lnSpc>
                </a:pPr>
                <a:endParaRPr lang="en-US" altLang="en-US" dirty="0"/>
              </a:p>
              <a:p>
                <a:pPr marL="0" indent="0" algn="ctr" eaLnBrk="1" hangingPunct="1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𝑑𝑂</m:t>
                          </m:r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578" name="Content Placeholder 2">
                <a:extLst>
                  <a:ext uri="{FF2B5EF4-FFF2-40B4-BE49-F238E27FC236}">
                    <a16:creationId xmlns:a16="http://schemas.microsoft.com/office/drawing/2014/main" id="{BE361A91-FF38-0E48-B6A4-A3252B30F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64234FE0-8C8B-0A40-8D58-FB9613ECA7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SRG evolution for other operators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78" name="Content Placeholder 2">
                <a:extLst>
                  <a:ext uri="{FF2B5EF4-FFF2-40B4-BE49-F238E27FC236}">
                    <a16:creationId xmlns:a16="http://schemas.microsoft.com/office/drawing/2014/main" id="{BE361A91-FF38-0E48-B6A4-A3252B30FE25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en-US" dirty="0"/>
                  <a:t>SRG transformations will decouple the Hamiltonian but this behavior is not necessarily true for any operator</a:t>
                </a:r>
              </a:p>
              <a:p>
                <a:pPr eaLnBrk="1" hangingPunct="1">
                  <a:lnSpc>
                    <a:spcPct val="100000"/>
                  </a:lnSpc>
                </a:pPr>
                <a:endParaRPr lang="en-US" altLang="en-US" dirty="0"/>
              </a:p>
              <a:p>
                <a:pPr marL="0" indent="0" algn="ctr" eaLnBrk="1" hangingPunct="1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𝑑𝑂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en-US" dirty="0">
                  <a:solidFill>
                    <a:schemeClr val="tx1"/>
                  </a:solidFill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buNone/>
                </a:pPr>
                <a:endParaRPr lang="en-US" altLang="en-US" dirty="0">
                  <a:solidFill>
                    <a:schemeClr val="tx1"/>
                  </a:solidFill>
                </a:endParaRP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altLang="en-US" dirty="0">
                    <a:solidFill>
                      <a:srgbClr val="C00000"/>
                    </a:solidFill>
                  </a:rPr>
                  <a:t>What are the characteristics of other evolved operators?</a:t>
                </a:r>
              </a:p>
            </p:txBody>
          </p:sp>
        </mc:Choice>
        <mc:Fallback xmlns="">
          <p:sp>
            <p:nvSpPr>
              <p:cNvPr id="24578" name="Content Placeholder 2">
                <a:extLst>
                  <a:ext uri="{FF2B5EF4-FFF2-40B4-BE49-F238E27FC236}">
                    <a16:creationId xmlns:a16="http://schemas.microsoft.com/office/drawing/2014/main" id="{BE361A91-FF38-0E48-B6A4-A3252B30F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6346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64234FE0-8C8B-0A40-8D58-FB9613ECA7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SRG evolution for other operators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78" name="Content Placeholder 2">
                <a:extLst>
                  <a:ext uri="{FF2B5EF4-FFF2-40B4-BE49-F238E27FC236}">
                    <a16:creationId xmlns:a16="http://schemas.microsoft.com/office/drawing/2014/main" id="{BE361A91-FF38-0E48-B6A4-A3252B30FE25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en-US" dirty="0"/>
                  <a:t>SRG transformations will decouple the Hamiltonian but this behavior is not necessarily true for any operator</a:t>
                </a:r>
              </a:p>
              <a:p>
                <a:pPr eaLnBrk="1" hangingPunct="1">
                  <a:lnSpc>
                    <a:spcPct val="100000"/>
                  </a:lnSpc>
                </a:pPr>
                <a:endParaRPr lang="en-US" altLang="en-US" dirty="0"/>
              </a:p>
              <a:p>
                <a:pPr marL="0" indent="0" algn="ctr" eaLnBrk="1" hangingPunct="1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𝑑𝑂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en-US" dirty="0"/>
              </a:p>
              <a:p>
                <a:pPr marL="0" indent="0" algn="ctr" eaLnBrk="1" hangingPunct="1">
                  <a:lnSpc>
                    <a:spcPct val="100000"/>
                  </a:lnSpc>
                  <a:buNone/>
                </a:pPr>
                <a:endParaRPr lang="en-US" altLang="en-US" dirty="0"/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altLang="en-US" dirty="0"/>
                  <a:t>What are the characteristics of other evolved operators?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altLang="en-US" dirty="0">
                    <a:solidFill>
                      <a:srgbClr val="C00000"/>
                    </a:solidFill>
                  </a:rPr>
                  <a:t>Does universality hold for evolved operators?</a:t>
                </a:r>
              </a:p>
            </p:txBody>
          </p:sp>
        </mc:Choice>
        <mc:Fallback xmlns="">
          <p:sp>
            <p:nvSpPr>
              <p:cNvPr id="24578" name="Content Placeholder 2">
                <a:extLst>
                  <a:ext uri="{FF2B5EF4-FFF2-40B4-BE49-F238E27FC236}">
                    <a16:creationId xmlns:a16="http://schemas.microsoft.com/office/drawing/2014/main" id="{BE361A91-FF38-0E48-B6A4-A3252B30F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2792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980D9CD6-308A-B246-A941-32252B1B08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Momentum projection operator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2" name="Content Placeholder 2">
                <a:extLst>
                  <a:ext uri="{FF2B5EF4-FFF2-40B4-BE49-F238E27FC236}">
                    <a16:creationId xmlns:a16="http://schemas.microsoft.com/office/drawing/2014/main" id="{D72D19D2-7722-844A-AF59-AF710FBE9EB1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0" y="1994810"/>
                <a:ext cx="3195146" cy="4351338"/>
              </a:xfrm>
            </p:spPr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100" dirty="0"/>
                  <a:t>We use the momentum projection operator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en-US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altLang="en-US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en-US" sz="2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100" dirty="0"/>
                  <a:t>as a test case</a:t>
                </a:r>
              </a:p>
              <a:p>
                <a:pPr eaLnBrk="1" hangingPunct="1">
                  <a:lnSpc>
                    <a:spcPct val="100000"/>
                  </a:lnSpc>
                </a:pPr>
                <a:endParaRPr lang="en-US" altLang="en-US" sz="2100" dirty="0"/>
              </a:p>
              <a:p>
                <a:pPr marL="0" indent="0" algn="ctr" eaLnBrk="1" hangingPunct="1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en-US" sz="21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sz="2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en-US" sz="2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en-US" sz="21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altLang="en-US" sz="21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en-US" sz="2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en-US" sz="21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altLang="en-US" sz="2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en-US" sz="21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en-US" sz="21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altLang="en-US" sz="21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sz="21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altLang="en-US" sz="21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1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602" name="Content Placeholder 2">
                <a:extLst>
                  <a:ext uri="{FF2B5EF4-FFF2-40B4-BE49-F238E27FC236}">
                    <a16:creationId xmlns:a16="http://schemas.microsoft.com/office/drawing/2014/main" id="{D72D19D2-7722-844A-AF59-AF710FBE9E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94810"/>
                <a:ext cx="3195146" cy="4351338"/>
              </a:xfrm>
              <a:blipFill>
                <a:blip r:embed="rId2"/>
                <a:stretch>
                  <a:fillRect l="-1587" t="-581" r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B2BABD3-4CE7-D546-AFF6-1DC56BE63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760" y="3885248"/>
            <a:ext cx="8778240" cy="219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9E9FA00-BC59-1841-9FAF-F1934D0BC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760" y="1690688"/>
            <a:ext cx="8778240" cy="219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F875F8-D6B6-6D4C-BBC9-8C74D67114D3}"/>
                  </a:ext>
                </a:extLst>
              </p:cNvPr>
              <p:cNvSpPr txBox="1"/>
              <p:nvPr/>
            </p:nvSpPr>
            <p:spPr>
              <a:xfrm>
                <a:off x="5255172" y="6079808"/>
                <a:ext cx="6989381" cy="890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4: SRG evolution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several values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where the transformations are done using the RKE N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LO potential. Here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</m:t>
                    </m:r>
                  </m:oMath>
                </a14:m>
                <a:r>
                  <a:rPr lang="en-US" sz="1600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F875F8-D6B6-6D4C-BBC9-8C74D6711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172" y="6079808"/>
                <a:ext cx="6989381" cy="890500"/>
              </a:xfrm>
              <a:prstGeom prst="rect">
                <a:avLst/>
              </a:prstGeom>
              <a:blipFill>
                <a:blip r:embed="rId5"/>
                <a:stretch>
                  <a:fillRect l="-363" r="-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263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980D9CD6-308A-B246-A941-32252B1B08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Momentum projection operator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2" name="Content Placeholder 2">
                <a:extLst>
                  <a:ext uri="{FF2B5EF4-FFF2-40B4-BE49-F238E27FC236}">
                    <a16:creationId xmlns:a16="http://schemas.microsoft.com/office/drawing/2014/main" id="{D72D19D2-7722-844A-AF59-AF710FBE9EB1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0" y="1994810"/>
                <a:ext cx="3195146" cy="4351338"/>
              </a:xfrm>
            </p:spPr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100" dirty="0"/>
                  <a:t>We use the momentum projection operator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en-US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altLang="en-US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en-US" sz="2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100" dirty="0"/>
                  <a:t>as a test case</a:t>
                </a:r>
              </a:p>
              <a:p>
                <a:pPr eaLnBrk="1" hangingPunct="1">
                  <a:lnSpc>
                    <a:spcPct val="100000"/>
                  </a:lnSpc>
                </a:pPr>
                <a:endParaRPr lang="en-US" altLang="en-US" sz="2100" dirty="0"/>
              </a:p>
              <a:p>
                <a:pPr marL="0" indent="0" algn="ctr" eaLnBrk="1" hangingPunct="1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en-US" sz="2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en-US" sz="2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altLang="en-US" sz="2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en-US" sz="21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alt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alt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alt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100" dirty="0">
                  <a:solidFill>
                    <a:schemeClr val="tx1"/>
                  </a:solidFill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buNone/>
                </a:pPr>
                <a:endParaRPr lang="en-US" altLang="en-US" sz="2100" dirty="0"/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100" dirty="0"/>
                  <a:t>Initially starts out as a </a:t>
                </a:r>
                <a14:m>
                  <m:oMath xmlns:m="http://schemas.openxmlformats.org/officeDocument/2006/math">
                    <m:r>
                      <a:rPr lang="en-US" altLang="en-US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en-US" sz="2100" dirty="0"/>
                  <a:t>-function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100" dirty="0">
                    <a:solidFill>
                      <a:srgbClr val="C00000"/>
                    </a:solidFill>
                  </a:rPr>
                  <a:t>SRG transformations induce low-momentum contributions</a:t>
                </a:r>
              </a:p>
            </p:txBody>
          </p:sp>
        </mc:Choice>
        <mc:Fallback xmlns="">
          <p:sp>
            <p:nvSpPr>
              <p:cNvPr id="25602" name="Content Placeholder 2">
                <a:extLst>
                  <a:ext uri="{FF2B5EF4-FFF2-40B4-BE49-F238E27FC236}">
                    <a16:creationId xmlns:a16="http://schemas.microsoft.com/office/drawing/2014/main" id="{D72D19D2-7722-844A-AF59-AF710FBE9E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94810"/>
                <a:ext cx="3195146" cy="4351338"/>
              </a:xfrm>
              <a:blipFill>
                <a:blip r:embed="rId2"/>
                <a:stretch>
                  <a:fillRect l="-1587" t="-581" r="-3175" b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B2BABD3-4CE7-D546-AFF6-1DC56BE63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760" y="3885248"/>
            <a:ext cx="8778240" cy="219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9E9FA00-BC59-1841-9FAF-F1934D0BC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760" y="1690688"/>
            <a:ext cx="8778240" cy="219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06BBE3-A137-5042-97F4-6C7963DA77C8}"/>
                  </a:ext>
                </a:extLst>
              </p:cNvPr>
              <p:cNvSpPr txBox="1"/>
              <p:nvPr/>
            </p:nvSpPr>
            <p:spPr>
              <a:xfrm>
                <a:off x="5255172" y="6079808"/>
                <a:ext cx="6989381" cy="890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4: SRG evolution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several values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where the transformations are done using the RKE N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LO potential. Here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</m:t>
                    </m:r>
                  </m:oMath>
                </a14:m>
                <a:r>
                  <a:rPr lang="en-US" sz="1600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06BBE3-A137-5042-97F4-6C7963DA7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172" y="6079808"/>
                <a:ext cx="6989381" cy="890500"/>
              </a:xfrm>
              <a:prstGeom prst="rect">
                <a:avLst/>
              </a:prstGeom>
              <a:blipFill>
                <a:blip r:embed="rId5"/>
                <a:stretch>
                  <a:fillRect l="-363" r="-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5485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980D9CD6-308A-B246-A941-32252B1B08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Momentum projection operator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2" name="Content Placeholder 2">
                <a:extLst>
                  <a:ext uri="{FF2B5EF4-FFF2-40B4-BE49-F238E27FC236}">
                    <a16:creationId xmlns:a16="http://schemas.microsoft.com/office/drawing/2014/main" id="{D72D19D2-7722-844A-AF59-AF710FBE9EB1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0" y="1994810"/>
                <a:ext cx="3195146" cy="4351338"/>
              </a:xfrm>
            </p:spPr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100" dirty="0"/>
                  <a:t>We use the momentum projection operator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en-US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altLang="en-US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en-US" sz="2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100" dirty="0"/>
                  <a:t>as a test case</a:t>
                </a:r>
              </a:p>
              <a:p>
                <a:pPr eaLnBrk="1" hangingPunct="1">
                  <a:lnSpc>
                    <a:spcPct val="100000"/>
                  </a:lnSpc>
                </a:pPr>
                <a:endParaRPr lang="en-US" altLang="en-US" sz="2100" dirty="0"/>
              </a:p>
              <a:p>
                <a:pPr marL="0" indent="0" algn="ctr" eaLnBrk="1" hangingPunct="1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en-US" sz="2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en-US" sz="2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altLang="en-US" sz="2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en-US" sz="21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alt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alt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alt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100" dirty="0">
                  <a:solidFill>
                    <a:schemeClr val="tx1"/>
                  </a:solidFill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buNone/>
                </a:pPr>
                <a:endParaRPr lang="en-US" altLang="en-US" sz="2100" dirty="0"/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100" dirty="0"/>
                  <a:t>Initially starts out as a </a:t>
                </a:r>
                <a14:m>
                  <m:oMath xmlns:m="http://schemas.openxmlformats.org/officeDocument/2006/math">
                    <m:r>
                      <a:rPr lang="en-US" altLang="en-US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en-US" sz="2100" dirty="0"/>
                  <a:t>-function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100" dirty="0">
                    <a:solidFill>
                      <a:srgbClr val="C00000"/>
                    </a:solidFill>
                  </a:rPr>
                  <a:t>SRG transformations induce low-momentum contributions</a:t>
                </a:r>
              </a:p>
            </p:txBody>
          </p:sp>
        </mc:Choice>
        <mc:Fallback xmlns="">
          <p:sp>
            <p:nvSpPr>
              <p:cNvPr id="25602" name="Content Placeholder 2">
                <a:extLst>
                  <a:ext uri="{FF2B5EF4-FFF2-40B4-BE49-F238E27FC236}">
                    <a16:creationId xmlns:a16="http://schemas.microsoft.com/office/drawing/2014/main" id="{D72D19D2-7722-844A-AF59-AF710FBE9E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94810"/>
                <a:ext cx="3195146" cy="4351338"/>
              </a:xfrm>
              <a:blipFill>
                <a:blip r:embed="rId2"/>
                <a:stretch>
                  <a:fillRect l="-1587" t="-581" r="-3175" b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B2BABD3-4CE7-D546-AFF6-1DC56BE63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760" y="3885248"/>
            <a:ext cx="8778240" cy="219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9E9FA00-BC59-1841-9FAF-F1934D0BC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760" y="1690688"/>
            <a:ext cx="8778240" cy="219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671F6130-8365-2344-9553-D2530C473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746447"/>
            <a:ext cx="5370786" cy="494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6A8AA8-0A4D-674E-97C0-5C6F1591DA69}"/>
                  </a:ext>
                </a:extLst>
              </p:cNvPr>
              <p:cNvSpPr txBox="1"/>
              <p:nvPr/>
            </p:nvSpPr>
            <p:spPr>
              <a:xfrm>
                <a:off x="5255172" y="6079808"/>
                <a:ext cx="6989381" cy="890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4: SRG evolution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several values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where the transformations are done using the RKE N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LO potential. Here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</m:t>
                    </m:r>
                  </m:oMath>
                </a14:m>
                <a:r>
                  <a:rPr lang="en-US" sz="1600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6A8AA8-0A4D-674E-97C0-5C6F1591D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172" y="6079808"/>
                <a:ext cx="6989381" cy="890500"/>
              </a:xfrm>
              <a:prstGeom prst="rect">
                <a:avLst/>
              </a:prstGeom>
              <a:blipFill>
                <a:blip r:embed="rId6"/>
                <a:stretch>
                  <a:fillRect l="-363" r="-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1078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980D9CD6-308A-B246-A941-32252B1B08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Momentum projection operator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2" name="Content Placeholder 2">
                <a:extLst>
                  <a:ext uri="{FF2B5EF4-FFF2-40B4-BE49-F238E27FC236}">
                    <a16:creationId xmlns:a16="http://schemas.microsoft.com/office/drawing/2014/main" id="{D72D19D2-7722-844A-AF59-AF710FBE9EB1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0" y="1994810"/>
                <a:ext cx="3195146" cy="4351338"/>
              </a:xfrm>
            </p:spPr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100" dirty="0"/>
                  <a:t>We use the momentum projection operator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en-US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altLang="en-US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en-US" sz="2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100" dirty="0"/>
                  <a:t>as a test case</a:t>
                </a:r>
              </a:p>
              <a:p>
                <a:pPr eaLnBrk="1" hangingPunct="1">
                  <a:lnSpc>
                    <a:spcPct val="100000"/>
                  </a:lnSpc>
                </a:pPr>
                <a:endParaRPr lang="en-US" altLang="en-US" sz="2100" dirty="0"/>
              </a:p>
              <a:p>
                <a:pPr marL="0" indent="0" algn="ctr" eaLnBrk="1" hangingPunct="1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en-US" sz="2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en-US" sz="2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altLang="en-US" sz="2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en-US" sz="21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alt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alt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alt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100" dirty="0">
                  <a:solidFill>
                    <a:schemeClr val="tx1"/>
                  </a:solidFill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buNone/>
                </a:pPr>
                <a:endParaRPr lang="en-US" altLang="en-US" sz="2100" dirty="0"/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100" dirty="0"/>
                  <a:t>Initially starts out as a </a:t>
                </a:r>
                <a14:m>
                  <m:oMath xmlns:m="http://schemas.openxmlformats.org/officeDocument/2006/math">
                    <m:r>
                      <a:rPr lang="en-US" altLang="en-US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en-US" sz="2100" dirty="0"/>
                  <a:t>-function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100" dirty="0">
                    <a:solidFill>
                      <a:srgbClr val="C00000"/>
                    </a:solidFill>
                  </a:rPr>
                  <a:t>SRG transformations induce low-momentum contributions</a:t>
                </a:r>
              </a:p>
            </p:txBody>
          </p:sp>
        </mc:Choice>
        <mc:Fallback xmlns="">
          <p:sp>
            <p:nvSpPr>
              <p:cNvPr id="25602" name="Content Placeholder 2">
                <a:extLst>
                  <a:ext uri="{FF2B5EF4-FFF2-40B4-BE49-F238E27FC236}">
                    <a16:creationId xmlns:a16="http://schemas.microsoft.com/office/drawing/2014/main" id="{D72D19D2-7722-844A-AF59-AF710FBE9E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94810"/>
                <a:ext cx="3195146" cy="4351338"/>
              </a:xfrm>
              <a:blipFill>
                <a:blip r:embed="rId2"/>
                <a:stretch>
                  <a:fillRect l="-1587" t="-581" r="-3175" b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B2BABD3-4CE7-D546-AFF6-1DC56BE63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760" y="3885248"/>
            <a:ext cx="8778240" cy="219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9E9FA00-BC59-1841-9FAF-F1934D0BC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760" y="1690688"/>
            <a:ext cx="8778240" cy="219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671F6130-8365-2344-9553-D2530C473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746447"/>
            <a:ext cx="5370786" cy="494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6A8AA8-0A4D-674E-97C0-5C6F1591DA69}"/>
                  </a:ext>
                </a:extLst>
              </p:cNvPr>
              <p:cNvSpPr txBox="1"/>
              <p:nvPr/>
            </p:nvSpPr>
            <p:spPr>
              <a:xfrm>
                <a:off x="5255172" y="6079808"/>
                <a:ext cx="6989381" cy="890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4: SRG evolution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several values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where the transformations are done using the RKE N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LO potential. Here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</m:t>
                    </m:r>
                  </m:oMath>
                </a14:m>
                <a:r>
                  <a:rPr lang="en-US" sz="1600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6A8AA8-0A4D-674E-97C0-5C6F1591D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172" y="6079808"/>
                <a:ext cx="6989381" cy="890500"/>
              </a:xfrm>
              <a:prstGeom prst="rect">
                <a:avLst/>
              </a:prstGeom>
              <a:blipFill>
                <a:blip r:embed="rId6"/>
                <a:stretch>
                  <a:fillRect l="-363" r="-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921EF24-47E5-F048-AD4F-BF3DFE2BB135}"/>
                  </a:ext>
                </a:extLst>
              </p:cNvPr>
              <p:cNvSpPr txBox="1"/>
              <p:nvPr/>
            </p:nvSpPr>
            <p:spPr>
              <a:xfrm>
                <a:off x="5770706" y="3016251"/>
                <a:ext cx="5276193" cy="25135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Strength of wave function shifted to low-momentum</a:t>
                </a:r>
              </a:p>
              <a:p>
                <a:endParaRPr lang="en-US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(0)</m:t>
                        </m:r>
                      </m: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(0)</m:t>
                        </m:r>
                      </m: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(0)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sz="2200" b="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d>
                  </m:oMath>
                </a14:m>
                <a:endParaRPr lang="en-US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Transformations on the operator must induce low-momentum contributions!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921EF24-47E5-F048-AD4F-BF3DFE2BB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706" y="3016251"/>
                <a:ext cx="5276193" cy="2513573"/>
              </a:xfrm>
              <a:prstGeom prst="rect">
                <a:avLst/>
              </a:prstGeom>
              <a:blipFill>
                <a:blip r:embed="rId7"/>
                <a:stretch>
                  <a:fillRect l="-1196" t="-1508" r="-2153" b="-15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7176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830C073B-E429-BD4E-BC96-7EB76A0C35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Momentum projection operator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698" name="Content Placeholder 2">
                <a:extLst>
                  <a:ext uri="{FF2B5EF4-FFF2-40B4-BE49-F238E27FC236}">
                    <a16:creationId xmlns:a16="http://schemas.microsoft.com/office/drawing/2014/main" id="{5C90EF02-C1E2-2B4E-940D-292625AD1D37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624528" y="2129918"/>
                <a:ext cx="3389767" cy="4685095"/>
              </a:xfrm>
            </p:spPr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200" dirty="0"/>
                  <a:t>Evolution of high-momentum operator (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</m:t>
                    </m:r>
                  </m:oMath>
                </a14:m>
                <a:r>
                  <a:rPr lang="en-US" altLang="en-US" sz="2200" dirty="0"/>
                  <a:t> </a:t>
                </a:r>
                <a:r>
                  <a:rPr lang="en-US" sz="22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fm</a:t>
                </a:r>
                <a:r>
                  <a:rPr lang="en-US" sz="2200" baseline="300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-1</a:t>
                </a:r>
                <a:r>
                  <a:rPr lang="en-US" altLang="en-US" sz="2200" dirty="0"/>
                  <a:t>) shifts strength to low-momentum matrix elements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200" dirty="0"/>
                  <a:t>Low-momentum operator (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=0.3</m:t>
                    </m:r>
                  </m:oMath>
                </a14:m>
                <a:r>
                  <a:rPr lang="en-US" altLang="en-US" sz="2200" dirty="0"/>
                  <a:t> </a:t>
                </a:r>
                <a:r>
                  <a:rPr lang="en-US" sz="22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fm</a:t>
                </a:r>
                <a:r>
                  <a:rPr lang="en-US" sz="2200" baseline="300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-1</a:t>
                </a:r>
                <a:r>
                  <a:rPr lang="en-US" altLang="en-US" sz="2200" dirty="0"/>
                  <a:t>) retains the same momentum scale</a:t>
                </a:r>
              </a:p>
            </p:txBody>
          </p:sp>
        </mc:Choice>
        <mc:Fallback xmlns="">
          <p:sp>
            <p:nvSpPr>
              <p:cNvPr id="29698" name="Content Placeholder 2">
                <a:extLst>
                  <a:ext uri="{FF2B5EF4-FFF2-40B4-BE49-F238E27FC236}">
                    <a16:creationId xmlns:a16="http://schemas.microsoft.com/office/drawing/2014/main" id="{5C90EF02-C1E2-2B4E-940D-292625AD1D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24528" y="2129918"/>
                <a:ext cx="3389767" cy="4685095"/>
              </a:xfrm>
              <a:blipFill>
                <a:blip r:embed="rId2"/>
                <a:stretch>
                  <a:fillRect l="-1866" t="-1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699" name="Picture 3">
            <a:extLst>
              <a:ext uri="{FF2B5EF4-FFF2-40B4-BE49-F238E27FC236}">
                <a16:creationId xmlns:a16="http://schemas.microsoft.com/office/drawing/2014/main" id="{551FA7BB-A837-0840-AF6C-B5C3C7FB4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1" y="1790193"/>
            <a:ext cx="8586024" cy="219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FB372EB-3256-7B41-AA54-570D7DFBD0D7}"/>
                  </a:ext>
                </a:extLst>
              </p:cNvPr>
              <p:cNvSpPr/>
              <p:nvPr/>
            </p:nvSpPr>
            <p:spPr>
              <a:xfrm>
                <a:off x="40421" y="6170734"/>
                <a:ext cx="9734200" cy="6442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6: </a:t>
                </a:r>
                <a:r>
                  <a:rPr lang="en-US" altLang="en-US" sz="1600" dirty="0"/>
                  <a:t>Integrand of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en-US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1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  <m:e>
                        <m:sSubSup>
                          <m:sSubSupPr>
                            <m:ctrlPr>
                              <a:rPr lang="en-US" altLang="en-US" sz="1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US" altLang="en-US" sz="1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en-US" sz="1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en-US" sz="1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sz="1600" dirty="0"/>
                  <a:t> in momentum-space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</m:t>
                    </m:r>
                  </m:oMath>
                </a14:m>
                <a:r>
                  <a:rPr lang="en-US" sz="16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(top)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en-US" sz="16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0.3</m:t>
                    </m:r>
                  </m:oMath>
                </a14:m>
                <a:r>
                  <a:rPr lang="en-US" sz="16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(bottom) fm</a:t>
                </a:r>
                <a:r>
                  <a:rPr lang="en-US" sz="1600" baseline="300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with SRG transformations for several values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where the transformations are done using the RKE N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LO potential.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FB372EB-3256-7B41-AA54-570D7DFBD0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1" y="6170734"/>
                <a:ext cx="9734200" cy="644279"/>
              </a:xfrm>
              <a:prstGeom prst="rect">
                <a:avLst/>
              </a:prstGeom>
              <a:blipFill>
                <a:blip r:embed="rId4"/>
                <a:stretch>
                  <a:fillRect l="-260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3179002-82D9-D841-8CBD-3C358101F2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1" y="3980464"/>
            <a:ext cx="8584107" cy="219456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6ECB3342-0B39-2541-84E0-CECF10A1D6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Momentum projection operator</a:t>
            </a:r>
          </a:p>
        </p:txBody>
      </p:sp>
      <p:sp>
        <p:nvSpPr>
          <p:cNvPr id="28674" name="Content Placeholder 2">
            <a:extLst>
              <a:ext uri="{FF2B5EF4-FFF2-40B4-BE49-F238E27FC236}">
                <a16:creationId xmlns:a16="http://schemas.microsoft.com/office/drawing/2014/main" id="{0A30034E-BC2B-EC41-A226-09B831E59D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819296" y="1825625"/>
            <a:ext cx="4246580" cy="4351338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sz="2400" dirty="0">
                <a:solidFill>
                  <a:srgbClr val="C00000"/>
                </a:solidFill>
              </a:rPr>
              <a:t>Matrix elements do not collapse for different cases</a:t>
            </a:r>
          </a:p>
        </p:txBody>
      </p:sp>
      <p:pic>
        <p:nvPicPr>
          <p:cNvPr id="28675" name="Picture 2">
            <a:extLst>
              <a:ext uri="{FF2B5EF4-FFF2-40B4-BE49-F238E27FC236}">
                <a16:creationId xmlns:a16="http://schemas.microsoft.com/office/drawing/2014/main" id="{B4D30163-B4E9-984D-AEE8-1BCDA8805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0" y="2003771"/>
            <a:ext cx="7790688" cy="2178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4">
            <a:extLst>
              <a:ext uri="{FF2B5EF4-FFF2-40B4-BE49-F238E27FC236}">
                <a16:creationId xmlns:a16="http://schemas.microsoft.com/office/drawing/2014/main" id="{43D161EB-F1C6-2547-BD44-68C15AF4A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8" y="4182594"/>
            <a:ext cx="7791638" cy="219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3AEA1A-EE62-D548-B17E-8AE53D1E27D8}"/>
                  </a:ext>
                </a:extLst>
              </p:cNvPr>
              <p:cNvSpPr/>
              <p:nvPr/>
            </p:nvSpPr>
            <p:spPr>
              <a:xfrm>
                <a:off x="7869873" y="5263321"/>
                <a:ext cx="4196003" cy="13829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5: Diagonal matrix elements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</m:t>
                    </m:r>
                  </m:oMath>
                </a14:m>
                <a:r>
                  <a:rPr lang="en-US" sz="16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(top)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en-US" sz="16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0.3</m:t>
                    </m:r>
                  </m:oMath>
                </a14:m>
                <a:r>
                  <a:rPr lang="en-US" sz="16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(bottom) fm</a:t>
                </a:r>
                <a:r>
                  <a:rPr lang="en-US" sz="1600" baseline="300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with SRG transformations from several chiral potentials with band- and block-diagonal decoupling.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3AEA1A-EE62-D548-B17E-8AE53D1E27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873" y="5263321"/>
                <a:ext cx="4196003" cy="1382943"/>
              </a:xfrm>
              <a:prstGeom prst="rect">
                <a:avLst/>
              </a:prstGeom>
              <a:blipFill>
                <a:blip r:embed="rId4"/>
                <a:stretch>
                  <a:fillRect l="-604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1903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>
            <a:extLst>
              <a:ext uri="{FF2B5EF4-FFF2-40B4-BE49-F238E27FC236}">
                <a16:creationId xmlns:a16="http://schemas.microsoft.com/office/drawing/2014/main" id="{9BDDD22C-8128-5F47-B475-27C774A223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Motivation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6" name="Content Placeholder 2">
                <a:extLst>
                  <a:ext uri="{FF2B5EF4-FFF2-40B4-BE49-F238E27FC236}">
                    <a16:creationId xmlns:a16="http://schemas.microsoft.com/office/drawing/2014/main" id="{1E545BB1-32E9-674B-9038-39B228DDBB3F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dirty="0"/>
                  <a:t>Explosion of new NN interactions from chiral effective field theory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baseline="30000" dirty="0"/>
                  <a:t>EFT</a:t>
                </a:r>
                <a:r>
                  <a:rPr lang="en-US" dirty="0"/>
                  <a:t>) in the last few years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dirty="0"/>
                  <a:t>Previous SRG studies of operators were limited to phenomenological models or one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baseline="30000" dirty="0"/>
                  <a:t>EFT</a:t>
                </a:r>
                <a:r>
                  <a:rPr lang="en-US" dirty="0"/>
                  <a:t> interaction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dirty="0">
                    <a:solidFill>
                      <a:srgbClr val="C00000"/>
                    </a:solidFill>
                  </a:rPr>
                  <a:t>Revisit the question of how different potentials (regulator functions, cutoff, order, etc.) change under SRG transformations and how these transformations affect other operators</a:t>
                </a:r>
              </a:p>
              <a:p>
                <a:pPr eaLnBrk="1" hangingPunct="1">
                  <a:lnSpc>
                    <a:spcPct val="100000"/>
                  </a:lnSpc>
                </a:pPr>
                <a:endParaRPr lang="en-US" dirty="0"/>
              </a:p>
              <a:p>
                <a:pPr eaLnBrk="1" hangingPunct="1">
                  <a:lnSpc>
                    <a:spcPct val="100000"/>
                  </a:lnSpc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16386" name="Content Placeholder 2">
                <a:extLst>
                  <a:ext uri="{FF2B5EF4-FFF2-40B4-BE49-F238E27FC236}">
                    <a16:creationId xmlns:a16="http://schemas.microsoft.com/office/drawing/2014/main" id="{1E545BB1-32E9-674B-9038-39B228DDBB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54" r="-1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6ECB3342-0B39-2541-84E0-CECF10A1D6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Momentum projection operator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4" name="Content Placeholder 2">
                <a:extLst>
                  <a:ext uri="{FF2B5EF4-FFF2-40B4-BE49-F238E27FC236}">
                    <a16:creationId xmlns:a16="http://schemas.microsoft.com/office/drawing/2014/main" id="{0A30034E-BC2B-EC41-A226-09B831E59D85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7819296" y="1825625"/>
                <a:ext cx="4246580" cy="4351338"/>
              </a:xfrm>
            </p:spPr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400" dirty="0"/>
                  <a:t>Matrix elements do not collapse for different cases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400" dirty="0"/>
                  <a:t>Initial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sz="2400" dirty="0"/>
                  <a:t> is not the same for various potentials</a:t>
                </a:r>
              </a:p>
              <a:p>
                <a:pPr marL="0" indent="0" eaLnBrk="1" hangingPunct="1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en-US" sz="2400" dirty="0">
                    <a:solidFill>
                      <a:srgbClr val="C00000"/>
                    </a:solidFill>
                  </a:rPr>
                  <a:t> No universality in SRG-evolved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solidFill>
                      <a:srgbClr val="C00000"/>
                    </a:solidFill>
                  </a:rPr>
                  <a:t> operator</a:t>
                </a:r>
              </a:p>
            </p:txBody>
          </p:sp>
        </mc:Choice>
        <mc:Fallback xmlns="">
          <p:sp>
            <p:nvSpPr>
              <p:cNvPr id="28674" name="Content Placeholder 2">
                <a:extLst>
                  <a:ext uri="{FF2B5EF4-FFF2-40B4-BE49-F238E27FC236}">
                    <a16:creationId xmlns:a16="http://schemas.microsoft.com/office/drawing/2014/main" id="{0A30034E-BC2B-EC41-A226-09B831E59D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19296" y="1825625"/>
                <a:ext cx="4246580" cy="4351338"/>
              </a:xfrm>
              <a:blipFill>
                <a:blip r:embed="rId2"/>
                <a:stretch>
                  <a:fillRect l="-2090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DF37624B-60C1-304D-A91E-D189C0EB2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>
                <a:solidFill>
                  <a:srgbClr val="002060"/>
                </a:solidFill>
              </a:rPr>
              <a:t>Momentum projection operator</a:t>
            </a:r>
            <a:endParaRPr lang="en-US" altLang="en-US" dirty="0">
              <a:solidFill>
                <a:srgbClr val="002060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EDEB4BB-AD80-384C-83BF-82ADCF3D2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0" y="2003771"/>
            <a:ext cx="7790688" cy="2178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E9EDC83B-078E-FE4B-8814-DC3B57645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8" y="4182594"/>
            <a:ext cx="7791638" cy="219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D010624-F24A-8845-B020-143EF0ECEA93}"/>
                  </a:ext>
                </a:extLst>
              </p:cNvPr>
              <p:cNvSpPr/>
              <p:nvPr/>
            </p:nvSpPr>
            <p:spPr>
              <a:xfrm>
                <a:off x="7869873" y="5263321"/>
                <a:ext cx="4196003" cy="13829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5: Diagonal matrix elements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</m:t>
                    </m:r>
                  </m:oMath>
                </a14:m>
                <a:r>
                  <a:rPr lang="en-US" sz="16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(top)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en-US" sz="16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0.3</m:t>
                    </m:r>
                  </m:oMath>
                </a14:m>
                <a:r>
                  <a:rPr lang="en-US" sz="16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(bottom) fm</a:t>
                </a:r>
                <a:r>
                  <a:rPr lang="en-US" sz="1600" baseline="300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with SRG transformations from several chiral potentials with band- and block-diagonal decoupling.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D010624-F24A-8845-B020-143EF0ECEA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873" y="5263321"/>
                <a:ext cx="4196003" cy="1382943"/>
              </a:xfrm>
              <a:prstGeom prst="rect">
                <a:avLst/>
              </a:prstGeom>
              <a:blipFill>
                <a:blip r:embed="rId5"/>
                <a:stretch>
                  <a:fillRect l="-604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7551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id="{89125116-9CBE-6240-BBA8-612AD8FC77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Summary</a:t>
            </a:r>
          </a:p>
        </p:txBody>
      </p:sp>
      <p:sp>
        <p:nvSpPr>
          <p:cNvPr id="31746" name="Content Placeholder 2">
            <a:extLst>
              <a:ext uri="{FF2B5EF4-FFF2-40B4-BE49-F238E27FC236}">
                <a16:creationId xmlns:a16="http://schemas.microsoft.com/office/drawing/2014/main" id="{ED55B191-6817-5241-A23D-1E8A2E293B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/>
              <a:t>Different SRG softened interactions collapse to universal form at low-energy if corresponding phase shifts are the same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dirty="0"/>
              <a:t>Universality depends on the pattern of SRG decoupling – the SRG generator (band- or block-diagonal)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dirty="0"/>
              <a:t>Other operators do not necessarily decouple like evolved potentials but reflect changes in the evolved wave function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77B55FB8-3DB9-FC45-AAE0-190505D0F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Outlook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0" name="Content Placeholder 2">
                <a:extLst>
                  <a:ext uri="{FF2B5EF4-FFF2-40B4-BE49-F238E27FC236}">
                    <a16:creationId xmlns:a16="http://schemas.microsoft.com/office/drawing/2014/main" id="{FAE87B20-C27B-164C-B21C-70E62B6DC4B4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600" dirty="0">
                    <a:solidFill>
                      <a:srgbClr val="C00000"/>
                    </a:solidFill>
                  </a:rPr>
                  <a:t>Further test SRG-evolution of other operators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p>
                        <m:r>
                          <a:rPr lang="en-US" alt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sz="2600" dirty="0">
                    <a:solidFill>
                      <a:srgbClr val="C00000"/>
                    </a:solidFill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en-US" altLang="en-US" sz="2600" dirty="0">
                    <a:solidFill>
                      <a:srgbClr val="C00000"/>
                    </a:solidFill>
                  </a:rPr>
                  <a:t>, etc.)</a:t>
                </a:r>
              </a:p>
            </p:txBody>
          </p:sp>
        </mc:Choice>
        <mc:Fallback xmlns="">
          <p:sp>
            <p:nvSpPr>
              <p:cNvPr id="32770" name="Content Placeholder 2">
                <a:extLst>
                  <a:ext uri="{FF2B5EF4-FFF2-40B4-BE49-F238E27FC236}">
                    <a16:creationId xmlns:a16="http://schemas.microsoft.com/office/drawing/2014/main" id="{FAE87B20-C27B-164C-B21C-70E62B6DC4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77B55FB8-3DB9-FC45-AAE0-190505D0F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Outlook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770" name="Content Placeholder 2">
                <a:extLst>
                  <a:ext uri="{FF2B5EF4-FFF2-40B4-BE49-F238E27FC236}">
                    <a16:creationId xmlns:a16="http://schemas.microsoft.com/office/drawing/2014/main" id="{FAE87B20-C27B-164C-B21C-70E62B6DC4B4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600" dirty="0">
                    <a:solidFill>
                      <a:schemeClr val="tx1"/>
                    </a:solidFill>
                  </a:rPr>
                  <a:t>Further test SRG-evolution of other operators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en-US" sz="2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p>
                        <m:r>
                          <a:rPr lang="en-US" alt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sz="26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en-US" altLang="en-US" sz="2600" dirty="0">
                    <a:solidFill>
                      <a:schemeClr val="tx1"/>
                    </a:solidFill>
                  </a:rPr>
                  <a:t>, etc.)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600" dirty="0">
                    <a:solidFill>
                      <a:srgbClr val="C00000"/>
                    </a:solidFill>
                  </a:rPr>
                  <a:t>Recent interest in high cutoff potentials and spurious, deeply bound states</a:t>
                </a:r>
                <a:r>
                  <a:rPr lang="en-US" altLang="en-US" sz="2600" baseline="30000" dirty="0">
                    <a:solidFill>
                      <a:srgbClr val="C00000"/>
                    </a:solidFill>
                  </a:rPr>
                  <a:t>1</a:t>
                </a:r>
                <a:endParaRPr lang="en-US" altLang="en-US" sz="2600" dirty="0">
                  <a:solidFill>
                    <a:srgbClr val="C00000"/>
                  </a:solidFill>
                </a:endParaRPr>
              </a:p>
              <a:p>
                <a:pPr lvl="1" eaLnBrk="1" hangingPunct="1">
                  <a:lnSpc>
                    <a:spcPct val="100000"/>
                  </a:lnSpc>
                </a:pPr>
                <a:r>
                  <a:rPr lang="en-US" altLang="en-US" sz="2200" dirty="0">
                    <a:solidFill>
                      <a:srgbClr val="C00000"/>
                    </a:solidFill>
                  </a:rPr>
                  <a:t>Spurious bound states can affect decoupling and universality (choice in     </a:t>
                </a:r>
                <a14:m>
                  <m:oMath xmlns:m="http://schemas.openxmlformats.org/officeDocument/2006/math">
                    <m:r>
                      <a:rPr lang="en-US" alt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en-US" sz="2200" dirty="0">
                    <a:solidFill>
                      <a:srgbClr val="C00000"/>
                    </a:solidFill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𝑟𝑒𝑙</m:t>
                        </m:r>
                      </m:sub>
                    </m:sSub>
                  </m:oMath>
                </a14:m>
                <a:r>
                  <a:rPr lang="en-US" altLang="en-US" sz="2200" dirty="0">
                    <a:solidFill>
                      <a:srgbClr val="C00000"/>
                    </a:solidFill>
                  </a:rPr>
                  <a:t> is important)</a:t>
                </a:r>
                <a:r>
                  <a:rPr lang="en-US" altLang="en-US" sz="2200" baseline="30000" dirty="0">
                    <a:solidFill>
                      <a:srgbClr val="C00000"/>
                    </a:solidFill>
                  </a:rPr>
                  <a:t>2</a:t>
                </a:r>
                <a:endParaRPr lang="en-US" altLang="en-US" sz="2200" dirty="0">
                  <a:solidFill>
                    <a:srgbClr val="C00000"/>
                  </a:solidFill>
                </a:endParaRPr>
              </a:p>
              <a:p>
                <a:pPr lvl="1" eaLnBrk="1" hangingPunct="1">
                  <a:lnSpc>
                    <a:spcPct val="100000"/>
                  </a:lnSpc>
                </a:pPr>
                <a:r>
                  <a:rPr lang="en-US" altLang="en-US" sz="2200" dirty="0">
                    <a:solidFill>
                      <a:srgbClr val="C00000"/>
                    </a:solidFill>
                  </a:rPr>
                  <a:t>How do other operators change with these potentials?</a:t>
                </a:r>
              </a:p>
            </p:txBody>
          </p:sp>
        </mc:Choice>
        <mc:Fallback>
          <p:sp>
            <p:nvSpPr>
              <p:cNvPr id="32770" name="Content Placeholder 2">
                <a:extLst>
                  <a:ext uri="{FF2B5EF4-FFF2-40B4-BE49-F238E27FC236}">
                    <a16:creationId xmlns:a16="http://schemas.microsoft.com/office/drawing/2014/main" id="{FAE87B20-C27B-164C-B21C-70E62B6DC4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4983B8F-2912-9240-AE63-C6B5A47ABAF1}"/>
              </a:ext>
            </a:extLst>
          </p:cNvPr>
          <p:cNvSpPr txBox="1"/>
          <p:nvPr/>
        </p:nvSpPr>
        <p:spPr>
          <a:xfrm>
            <a:off x="2514924" y="6338986"/>
            <a:ext cx="7162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30000" dirty="0"/>
              <a:t>1</a:t>
            </a:r>
            <a:r>
              <a:rPr lang="en-US" sz="1400" dirty="0"/>
              <a:t>I. </a:t>
            </a:r>
            <a:r>
              <a:rPr lang="en-US" sz="1400" dirty="0" err="1"/>
              <a:t>Tews</a:t>
            </a:r>
            <a:r>
              <a:rPr lang="en-US" sz="1400" dirty="0"/>
              <a:t> et al., Phys. Rev. C </a:t>
            </a:r>
            <a:r>
              <a:rPr lang="en-US" sz="1400" b="1" dirty="0"/>
              <a:t>98</a:t>
            </a:r>
            <a:r>
              <a:rPr lang="en-US" sz="1400" dirty="0"/>
              <a:t>, 024001 (2018), </a:t>
            </a:r>
            <a:r>
              <a:rPr lang="en-US" sz="1400" baseline="30000" dirty="0"/>
              <a:t>2</a:t>
            </a:r>
            <a:r>
              <a:rPr lang="en-US" sz="1400" dirty="0"/>
              <a:t>K.A. Wendt et al., Phys. Rev. C </a:t>
            </a:r>
            <a:r>
              <a:rPr lang="en-US" sz="1400" b="1" dirty="0"/>
              <a:t>83</a:t>
            </a:r>
            <a:r>
              <a:rPr lang="en-US" sz="1400" dirty="0"/>
              <a:t>, 034005 (2011)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78763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77B55FB8-3DB9-FC45-AAE0-190505D0F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Outlook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770" name="Content Placeholder 2">
                <a:extLst>
                  <a:ext uri="{FF2B5EF4-FFF2-40B4-BE49-F238E27FC236}">
                    <a16:creationId xmlns:a16="http://schemas.microsoft.com/office/drawing/2014/main" id="{FAE87B20-C27B-164C-B21C-70E62B6DC4B4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600" dirty="0">
                    <a:solidFill>
                      <a:schemeClr val="tx1"/>
                    </a:solidFill>
                  </a:rPr>
                  <a:t>Further test SRG-evolution of other operators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en-US" sz="2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p>
                        <m:r>
                          <a:rPr lang="en-US" alt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sz="26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en-US" altLang="en-US" sz="2600" dirty="0"/>
                  <a:t>, etc.)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600" dirty="0"/>
                  <a:t>Recent interest in high cutoff potentials and spurious, deeply bound states</a:t>
                </a:r>
                <a:r>
                  <a:rPr lang="en-US" altLang="en-US" sz="2600" baseline="30000" dirty="0"/>
                  <a:t>1</a:t>
                </a:r>
                <a:endParaRPr lang="en-US" altLang="en-US" sz="2600" dirty="0"/>
              </a:p>
              <a:p>
                <a:pPr lvl="1" eaLnBrk="1" hangingPunct="1">
                  <a:lnSpc>
                    <a:spcPct val="100000"/>
                  </a:lnSpc>
                </a:pPr>
                <a:r>
                  <a:rPr lang="en-US" altLang="en-US" sz="2200" dirty="0">
                    <a:solidFill>
                      <a:schemeClr val="tx1"/>
                    </a:solidFill>
                  </a:rPr>
                  <a:t>Spurious bound states can affect decoupling and universality (choice in     </a:t>
                </a:r>
                <a14:m>
                  <m:oMath xmlns:m="http://schemas.openxmlformats.org/officeDocument/2006/math">
                    <m:r>
                      <a:rPr lang="en-US" alt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en-US" sz="2200" dirty="0">
                    <a:solidFill>
                      <a:schemeClr val="tx1"/>
                    </a:solidFill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𝑟𝑒𝑙</m:t>
                        </m:r>
                      </m:sub>
                    </m:sSub>
                  </m:oMath>
                </a14:m>
                <a:r>
                  <a:rPr lang="en-US" altLang="en-US" sz="2200" dirty="0">
                    <a:solidFill>
                      <a:schemeClr val="tx1"/>
                    </a:solidFill>
                  </a:rPr>
                  <a:t> is important)</a:t>
                </a:r>
                <a:r>
                  <a:rPr lang="en-US" altLang="en-US" sz="2200" baseline="30000" dirty="0">
                    <a:solidFill>
                      <a:schemeClr val="tx1"/>
                    </a:solidFill>
                  </a:rPr>
                  <a:t>2</a:t>
                </a:r>
                <a:endParaRPr lang="en-US" altLang="en-US" sz="2200" dirty="0">
                  <a:solidFill>
                    <a:schemeClr val="tx1"/>
                  </a:solidFill>
                </a:endParaRPr>
              </a:p>
              <a:p>
                <a:pPr lvl="1" eaLnBrk="1" hangingPunct="1">
                  <a:lnSpc>
                    <a:spcPct val="100000"/>
                  </a:lnSpc>
                </a:pPr>
                <a:r>
                  <a:rPr lang="en-US" altLang="en-US" sz="2200" dirty="0"/>
                  <a:t>How do other operators change with these potentials?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600" dirty="0">
                    <a:solidFill>
                      <a:srgbClr val="C00000"/>
                    </a:solidFill>
                  </a:rPr>
                  <a:t>The Magnus expansion provides an improved approach to the SRG</a:t>
                </a:r>
                <a:r>
                  <a:rPr lang="en-US" altLang="en-US" sz="2600" baseline="30000" dirty="0">
                    <a:solidFill>
                      <a:srgbClr val="C00000"/>
                    </a:solidFill>
                  </a:rPr>
                  <a:t>3</a:t>
                </a:r>
                <a:endParaRPr lang="en-US" altLang="en-US" sz="2600" dirty="0">
                  <a:solidFill>
                    <a:srgbClr val="C00000"/>
                  </a:solidFill>
                </a:endParaRPr>
              </a:p>
              <a:p>
                <a:pPr lvl="1" eaLnBrk="1" hangingPunct="1">
                  <a:lnSpc>
                    <a:spcPct val="100000"/>
                  </a:lnSpc>
                </a:pPr>
                <a:r>
                  <a:rPr lang="en-US" altLang="en-US" sz="2200" dirty="0">
                    <a:solidFill>
                      <a:srgbClr val="C00000"/>
                    </a:solidFill>
                  </a:rPr>
                  <a:t>Do the same characteristics of operator evolution, universality, and </a:t>
                </a:r>
                <a:r>
                  <a:rPr lang="en-US" altLang="en-US" sz="2200">
                    <a:solidFill>
                      <a:srgbClr val="C00000"/>
                    </a:solidFill>
                  </a:rPr>
                  <a:t>generator dependence </a:t>
                </a:r>
                <a:r>
                  <a:rPr lang="en-US" altLang="en-US" sz="2200" dirty="0">
                    <a:solidFill>
                      <a:srgbClr val="C00000"/>
                    </a:solidFill>
                  </a:rPr>
                  <a:t>hold in this approach?</a:t>
                </a:r>
              </a:p>
              <a:p>
                <a:pPr lvl="1" eaLnBrk="1" hangingPunct="1">
                  <a:lnSpc>
                    <a:spcPct val="100000"/>
                  </a:lnSpc>
                </a:pPr>
                <a:r>
                  <a:rPr lang="en-US" altLang="en-US" sz="2200" dirty="0">
                    <a:solidFill>
                      <a:srgbClr val="C00000"/>
                    </a:solidFill>
                  </a:rPr>
                  <a:t>What does this imply for IMSRG calculations?</a:t>
                </a:r>
              </a:p>
            </p:txBody>
          </p:sp>
        </mc:Choice>
        <mc:Fallback>
          <p:sp>
            <p:nvSpPr>
              <p:cNvPr id="32770" name="Content Placeholder 2">
                <a:extLst>
                  <a:ext uri="{FF2B5EF4-FFF2-40B4-BE49-F238E27FC236}">
                    <a16:creationId xmlns:a16="http://schemas.microsoft.com/office/drawing/2014/main" id="{FAE87B20-C27B-164C-B21C-70E62B6DC4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1170" r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0275396-9B73-CD4A-9960-5F3E92AE1A23}"/>
              </a:ext>
            </a:extLst>
          </p:cNvPr>
          <p:cNvSpPr txBox="1"/>
          <p:nvPr/>
        </p:nvSpPr>
        <p:spPr>
          <a:xfrm>
            <a:off x="734148" y="6338986"/>
            <a:ext cx="10723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30000" dirty="0"/>
              <a:t>1</a:t>
            </a:r>
            <a:r>
              <a:rPr lang="en-US" sz="1400" dirty="0"/>
              <a:t>I. </a:t>
            </a:r>
            <a:r>
              <a:rPr lang="en-US" sz="1400" dirty="0" err="1"/>
              <a:t>Tews</a:t>
            </a:r>
            <a:r>
              <a:rPr lang="en-US" sz="1400" dirty="0"/>
              <a:t> et al., Phys. Rev. C </a:t>
            </a:r>
            <a:r>
              <a:rPr lang="en-US" sz="1400" b="1" dirty="0"/>
              <a:t>98</a:t>
            </a:r>
            <a:r>
              <a:rPr lang="en-US" sz="1400" dirty="0"/>
              <a:t>, 024001 (2018), </a:t>
            </a:r>
            <a:r>
              <a:rPr lang="en-US" sz="1400" baseline="30000" dirty="0"/>
              <a:t>2</a:t>
            </a:r>
            <a:r>
              <a:rPr lang="en-US" sz="1400" dirty="0"/>
              <a:t>K.A. Wendt et al., Phys. Rev. C </a:t>
            </a:r>
            <a:r>
              <a:rPr lang="en-US" sz="1400" b="1" dirty="0"/>
              <a:t>83</a:t>
            </a:r>
            <a:r>
              <a:rPr lang="en-US" sz="1400" dirty="0"/>
              <a:t>, 034005 (2011), </a:t>
            </a:r>
            <a:r>
              <a:rPr lang="en-US" sz="1400" baseline="30000" dirty="0"/>
              <a:t>3</a:t>
            </a:r>
            <a:r>
              <a:rPr lang="en-US" sz="1400" dirty="0"/>
              <a:t>T.D. Morris et al., Phys. Rev. C </a:t>
            </a:r>
            <a:r>
              <a:rPr lang="en-US" sz="1400" b="1" dirty="0"/>
              <a:t>92</a:t>
            </a:r>
            <a:r>
              <a:rPr lang="en-US" sz="1400" dirty="0"/>
              <a:t>, 034331 (2015)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60836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075253A1-56FB-1248-87F2-E39A89F9DE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Extras</a:t>
            </a:r>
          </a:p>
        </p:txBody>
      </p:sp>
      <p:pic>
        <p:nvPicPr>
          <p:cNvPr id="30723" name="Picture 3">
            <a:extLst>
              <a:ext uri="{FF2B5EF4-FFF2-40B4-BE49-F238E27FC236}">
                <a16:creationId xmlns:a16="http://schemas.microsoft.com/office/drawing/2014/main" id="{C74867CB-7D59-0C45-A8ED-C11309581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068" y="2122718"/>
            <a:ext cx="9859863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4F2A1AE4-1B03-D942-9FF5-F2CDD4D8FF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>
                <a:solidFill>
                  <a:srgbClr val="002060"/>
                </a:solidFill>
              </a:rPr>
              <a:t>SRG formalism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Content Placeholder 2">
                <a:extLst>
                  <a:ext uri="{FF2B5EF4-FFF2-40B4-BE49-F238E27FC236}">
                    <a16:creationId xmlns:a16="http://schemas.microsoft.com/office/drawing/2014/main" id="{F553BEE9-73C7-4F41-AB20-0FA186D3C4BC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dirty="0">
                    <a:cs typeface="Arial" panose="020B0604020202020204" pitchFamily="34" charset="0"/>
                  </a:rPr>
                  <a:t>SRG transformations decouple low- and high-momenta in Hamiltonian</a:t>
                </a:r>
              </a:p>
              <a:p>
                <a:pPr marL="0" indent="0" algn="ctr" eaLnBrk="1" hangingPunct="1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dirty="0">
                  <a:solidFill>
                    <a:srgbClr val="C00000"/>
                  </a:solidFill>
                </a:endParaRPr>
              </a:p>
              <a:p>
                <a:pPr marL="0" indent="0" eaLnBrk="1" hangingPunct="1">
                  <a:lnSpc>
                    <a:spcPct val="100000"/>
                  </a:lnSpc>
                  <a:buNone/>
                </a:pPr>
                <a:r>
                  <a:rPr lang="en-US" altLang="en-US" dirty="0"/>
                  <a:t>where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=0→∞</m:t>
                    </m:r>
                  </m:oMath>
                </a14:m>
                <a:endParaRPr lang="en-US" altLang="en-US" b="0" dirty="0">
                  <a:ea typeface="Cambria Math" panose="02040503050406030204" pitchFamily="18" charset="0"/>
                </a:endParaRP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altLang="en-US" dirty="0"/>
                  <a:t>In practice, solve differential flow equation</a:t>
                </a:r>
              </a:p>
              <a:p>
                <a:pPr marL="0" indent="0" algn="ctr" eaLnBrk="1" hangingPunct="1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𝑑𝐻</m:t>
                          </m:r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en-US" dirty="0">
                  <a:solidFill>
                    <a:srgbClr val="C00000"/>
                  </a:solidFill>
                </a:endParaRPr>
              </a:p>
              <a:p>
                <a:pPr marL="0" indent="0" eaLnBrk="1" hangingPunct="1">
                  <a:lnSpc>
                    <a:spcPct val="100000"/>
                  </a:lnSpc>
                  <a:buNone/>
                </a:pPr>
                <a:r>
                  <a:rPr lang="en-US" dirty="0">
                    <a:ea typeface="Cambria Math" panose="02040503050406030204" pitchFamily="18" charset="0"/>
                    <a:cs typeface="Arial" panose="020B0604020202020204" pitchFamily="34" charset="0"/>
                  </a:rPr>
                  <a:t>with SRG generator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is-I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𝑑𝑈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  <m:sSup>
                      <m:sSupPr>
                        <m:ctrlPr>
                          <a:rPr lang="is-I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is-I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cs typeface="Arial" panose="020B0604020202020204" pitchFamily="34" charset="0"/>
                </a:endParaRPr>
              </a:p>
              <a:p>
                <a:pPr marL="0" indent="0" eaLnBrk="1" hangingPunct="1">
                  <a:lnSpc>
                    <a:spcPct val="100000"/>
                  </a:lnSpc>
                  <a:buNone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17410" name="Content Placeholder 2">
                <a:extLst>
                  <a:ext uri="{FF2B5EF4-FFF2-40B4-BE49-F238E27FC236}">
                    <a16:creationId xmlns:a16="http://schemas.microsoft.com/office/drawing/2014/main" id="{F553BEE9-73C7-4F41-AB20-0FA186D3C4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748BCF8A-4CCA-6342-9FEE-45F0EDB292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SRG formalism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4" name="Content Placeholder 2">
                <a:extLst>
                  <a:ext uri="{FF2B5EF4-FFF2-40B4-BE49-F238E27FC236}">
                    <a16:creationId xmlns:a16="http://schemas.microsoft.com/office/drawing/2014/main" id="{14C8AB94-CE4B-3149-8CDE-59C14AA9AA9E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94290" y="1825625"/>
                <a:ext cx="3090041" cy="4351338"/>
              </a:xfrm>
            </p:spPr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2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en-US" sz="2200" dirty="0"/>
                  <a:t>for band-diagonal decoupling and </a:t>
                </a:r>
                <a14:m>
                  <m:oMath xmlns:m="http://schemas.openxmlformats.org/officeDocument/2006/math">
                    <m:r>
                      <a:rPr lang="en-US" alt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𝐵𝐷</m:t>
                        </m:r>
                      </m:sub>
                    </m:sSub>
                    <m:r>
                      <a:rPr lang="en-US" alt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2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en-US" sz="2200" dirty="0"/>
                  <a:t>for block-diagonal decoupling</a:t>
                </a:r>
              </a:p>
            </p:txBody>
          </p:sp>
        </mc:Choice>
        <mc:Fallback xmlns="">
          <p:sp>
            <p:nvSpPr>
              <p:cNvPr id="18434" name="Content Placeholder 2">
                <a:extLst>
                  <a:ext uri="{FF2B5EF4-FFF2-40B4-BE49-F238E27FC236}">
                    <a16:creationId xmlns:a16="http://schemas.microsoft.com/office/drawing/2014/main" id="{14C8AB94-CE4B-3149-8CDE-59C14AA9AA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290" y="1825625"/>
                <a:ext cx="3090041" cy="4351338"/>
              </a:xfrm>
              <a:blipFill>
                <a:blip r:embed="rId2"/>
                <a:stretch>
                  <a:fillRect l="-2049" t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98F31AC-2157-B44F-A54D-2A6CA439E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432" y="1690688"/>
            <a:ext cx="8950568" cy="228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B6FDC8-E476-6B4A-B4BA-BD66EC92C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5585" y="4001294"/>
            <a:ext cx="8950568" cy="2286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F15FF7-1B55-0B48-A37C-D6D892389F82}"/>
                  </a:ext>
                </a:extLst>
              </p:cNvPr>
              <p:cNvSpPr txBox="1"/>
              <p:nvPr/>
            </p:nvSpPr>
            <p:spPr>
              <a:xfrm>
                <a:off x="3146839" y="6208836"/>
                <a:ext cx="895056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1: SRG evolution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several values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the 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16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channel. Potentials from P. Reinert et al., Eur. Phys. J. A </a:t>
                </a:r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54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, 86 (2018) which will be referred to as the RKE potentials.</a:t>
                </a:r>
                <a:endParaRPr lang="en-US" sz="1600" dirty="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6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F15FF7-1B55-0B48-A37C-D6D892389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839" y="6208836"/>
                <a:ext cx="8950568" cy="830997"/>
              </a:xfrm>
              <a:prstGeom prst="rect">
                <a:avLst/>
              </a:prstGeom>
              <a:blipFill>
                <a:blip r:embed="rId5"/>
                <a:stretch>
                  <a:fillRect l="-283" t="-1515" r="-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764DA6D-97A6-6342-B554-A7BC77386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432" y="1690688"/>
            <a:ext cx="8950568" cy="2286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F3A6B0B-BEBF-024F-8F04-43006CC87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585" y="4001294"/>
            <a:ext cx="8950568" cy="2286000"/>
          </a:xfrm>
          <a:prstGeom prst="rect">
            <a:avLst/>
          </a:prstGeom>
        </p:spPr>
      </p:pic>
      <p:sp>
        <p:nvSpPr>
          <p:cNvPr id="18433" name="Title 1">
            <a:extLst>
              <a:ext uri="{FF2B5EF4-FFF2-40B4-BE49-F238E27FC236}">
                <a16:creationId xmlns:a16="http://schemas.microsoft.com/office/drawing/2014/main" id="{748BCF8A-4CCA-6342-9FEE-45F0EDB292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SRG formalism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4" name="Content Placeholder 2">
                <a:extLst>
                  <a:ext uri="{FF2B5EF4-FFF2-40B4-BE49-F238E27FC236}">
                    <a16:creationId xmlns:a16="http://schemas.microsoft.com/office/drawing/2014/main" id="{14C8AB94-CE4B-3149-8CDE-59C14AA9AA9E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94290" y="1825625"/>
                <a:ext cx="3090041" cy="4351338"/>
              </a:xfrm>
            </p:spPr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en-US" sz="22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sz="2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2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200" dirty="0"/>
                  <a:t> for band-diagonal decoupling and </a:t>
                </a:r>
                <a14:m>
                  <m:oMath xmlns:m="http://schemas.openxmlformats.org/officeDocument/2006/math">
                    <m:r>
                      <a:rPr lang="en-US" altLang="en-US" sz="22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sz="2200" b="0" i="1" smtClean="0">
                            <a:latin typeface="Cambria Math" panose="02040503050406030204" pitchFamily="18" charset="0"/>
                          </a:rPr>
                          <m:t>𝐵𝐷</m:t>
                        </m:r>
                      </m:sub>
                    </m:sSub>
                    <m:r>
                      <a:rPr lang="en-US" alt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2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200" dirty="0"/>
                  <a:t> for block-diagonal decoupling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200" dirty="0"/>
                  <a:t>Parameters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2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−1/4</m:t>
                        </m:r>
                      </m:sup>
                    </m:sSup>
                  </m:oMath>
                </a14:m>
                <a:r>
                  <a:rPr lang="en-US" altLang="en-US" sz="22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altLang="en-US" sz="2200" dirty="0"/>
                  <a:t> describe the decoupling of the evolved Hamiltonian</a:t>
                </a:r>
              </a:p>
            </p:txBody>
          </p:sp>
        </mc:Choice>
        <mc:Fallback xmlns="">
          <p:sp>
            <p:nvSpPr>
              <p:cNvPr id="18434" name="Content Placeholder 2">
                <a:extLst>
                  <a:ext uri="{FF2B5EF4-FFF2-40B4-BE49-F238E27FC236}">
                    <a16:creationId xmlns:a16="http://schemas.microsoft.com/office/drawing/2014/main" id="{14C8AB94-CE4B-3149-8CDE-59C14AA9AA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290" y="1825625"/>
                <a:ext cx="3090041" cy="4351338"/>
              </a:xfrm>
              <a:blipFill>
                <a:blip r:embed="rId4"/>
                <a:stretch>
                  <a:fillRect l="-2049" t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A160381-9D6A-C047-A9C3-01B2BAC94511}"/>
              </a:ext>
            </a:extLst>
          </p:cNvPr>
          <p:cNvCxnSpPr>
            <a:cxnSpLocks/>
          </p:cNvCxnSpPr>
          <p:nvPr/>
        </p:nvCxnSpPr>
        <p:spPr>
          <a:xfrm flipH="1">
            <a:off x="9637987" y="2017991"/>
            <a:ext cx="546537" cy="5360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7CCE59-81F4-CE4F-AF45-DAEC71E3FD4C}"/>
              </a:ext>
            </a:extLst>
          </p:cNvPr>
          <p:cNvCxnSpPr>
            <a:cxnSpLocks/>
          </p:cNvCxnSpPr>
          <p:nvPr/>
        </p:nvCxnSpPr>
        <p:spPr>
          <a:xfrm rot="10800000" flipH="1">
            <a:off x="8860221" y="2808892"/>
            <a:ext cx="546537" cy="5360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D10B09-C446-5D48-AF87-A6F7D0F881C9}"/>
              </a:ext>
            </a:extLst>
          </p:cNvPr>
          <p:cNvCxnSpPr>
            <a:cxnSpLocks/>
          </p:cNvCxnSpPr>
          <p:nvPr/>
        </p:nvCxnSpPr>
        <p:spPr>
          <a:xfrm flipH="1">
            <a:off x="9627477" y="4785333"/>
            <a:ext cx="74623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ED0587-8842-D54D-B90F-09FB60EC0DC7}"/>
              </a:ext>
            </a:extLst>
          </p:cNvPr>
          <p:cNvCxnSpPr>
            <a:cxnSpLocks/>
          </p:cNvCxnSpPr>
          <p:nvPr/>
        </p:nvCxnSpPr>
        <p:spPr>
          <a:xfrm rot="5400000" flipH="1">
            <a:off x="8886497" y="5449462"/>
            <a:ext cx="74623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70380B-770C-704F-A245-633019ADF2DE}"/>
                  </a:ext>
                </a:extLst>
              </p:cNvPr>
              <p:cNvSpPr txBox="1"/>
              <p:nvPr/>
            </p:nvSpPr>
            <p:spPr>
              <a:xfrm>
                <a:off x="3146839" y="6208836"/>
                <a:ext cx="895056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1: SRG evolution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several values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the 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16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channel. Potentials from P. Reinert et al., Eur. Phys. J. A </a:t>
                </a:r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54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, 86 (2018) which will be referred to as the RKE potentials.</a:t>
                </a:r>
                <a:endParaRPr lang="en-US" sz="1600" dirty="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6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70380B-770C-704F-A245-633019ADF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839" y="6208836"/>
                <a:ext cx="8950568" cy="830997"/>
              </a:xfrm>
              <a:prstGeom prst="rect">
                <a:avLst/>
              </a:prstGeom>
              <a:blipFill>
                <a:blip r:embed="rId5"/>
                <a:stretch>
                  <a:fillRect l="-283" t="-1515" r="-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1516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4DA26F07-9829-F04A-B78F-6AF8C4238F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SRG evolution of modern chiral potentials</a:t>
            </a:r>
          </a:p>
        </p:txBody>
      </p:sp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47703506-8BE2-4F44-956F-0DCD4EC10C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6841" y="1825625"/>
            <a:ext cx="4684703" cy="4351338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sz="2200" dirty="0">
                <a:solidFill>
                  <a:srgbClr val="C00000"/>
                </a:solidFill>
              </a:rPr>
              <a:t>How do different potentials change under SRG transformations?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524433-D725-AE42-85A9-A3E913BA4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545" y="1353243"/>
            <a:ext cx="7160453" cy="1828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89E9F1-4E1B-7648-AEFF-BFCCC1001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546" y="3200400"/>
            <a:ext cx="7160453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BCB12C-CC8E-4245-8BB3-08C1433D5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1547" y="5029200"/>
            <a:ext cx="7160453" cy="1828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3874A8-0B66-A042-89EF-5639AB892AB5}"/>
                  </a:ext>
                </a:extLst>
              </p:cNvPr>
              <p:cNvSpPr txBox="1"/>
              <p:nvPr/>
            </p:nvSpPr>
            <p:spPr>
              <a:xfrm>
                <a:off x="346841" y="6274678"/>
                <a:ext cx="46847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2: SRG evolution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several chiral potentials.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3874A8-0B66-A042-89EF-5639AB892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41" y="6274678"/>
                <a:ext cx="4684703" cy="584775"/>
              </a:xfrm>
              <a:prstGeom prst="rect">
                <a:avLst/>
              </a:prstGeom>
              <a:blipFill>
                <a:blip r:embed="rId5"/>
                <a:stretch>
                  <a:fillRect l="-541" t="-2128" r="-1622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4DA26F07-9829-F04A-B78F-6AF8C4238F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SRG evolution of modern chiral potentials</a:t>
            </a:r>
          </a:p>
        </p:txBody>
      </p:sp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47703506-8BE2-4F44-956F-0DCD4EC10C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6841" y="1825625"/>
            <a:ext cx="4684703" cy="4351338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sz="2200" dirty="0"/>
              <a:t>How do different potentials change under SRG transformations?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200" dirty="0"/>
              <a:t>Use </a:t>
            </a:r>
            <a:r>
              <a:rPr lang="en-US" altLang="en-US" sz="2200" dirty="0">
                <a:solidFill>
                  <a:srgbClr val="C00000"/>
                </a:solidFill>
              </a:rPr>
              <a:t>non-local Entem-Machleidt</a:t>
            </a:r>
            <a:r>
              <a:rPr lang="en-US" altLang="en-US" sz="2200" baseline="30000" dirty="0">
                <a:solidFill>
                  <a:srgbClr val="C00000"/>
                </a:solidFill>
              </a:rPr>
              <a:t>1</a:t>
            </a:r>
            <a:r>
              <a:rPr lang="en-US" altLang="en-US" sz="2200" dirty="0"/>
              <a:t>, </a:t>
            </a:r>
            <a:r>
              <a:rPr lang="en-US" altLang="en-US" sz="2200" dirty="0">
                <a:solidFill>
                  <a:srgbClr val="C00000"/>
                </a:solidFill>
              </a:rPr>
              <a:t>semi-local RKE</a:t>
            </a:r>
            <a:r>
              <a:rPr lang="en-US" altLang="en-US" sz="2200" baseline="30000" dirty="0">
                <a:solidFill>
                  <a:srgbClr val="C00000"/>
                </a:solidFill>
              </a:rPr>
              <a:t>2</a:t>
            </a:r>
            <a:r>
              <a:rPr lang="en-US" altLang="en-US" sz="2200" dirty="0"/>
              <a:t>, and </a:t>
            </a:r>
            <a:r>
              <a:rPr lang="en-US" altLang="en-US" sz="2200" dirty="0">
                <a:solidFill>
                  <a:srgbClr val="C00000"/>
                </a:solidFill>
              </a:rPr>
              <a:t>local </a:t>
            </a:r>
            <a:r>
              <a:rPr lang="en-US" altLang="en-US" sz="2200" dirty="0" err="1">
                <a:solidFill>
                  <a:srgbClr val="C00000"/>
                </a:solidFill>
              </a:rPr>
              <a:t>Gezerlis</a:t>
            </a:r>
            <a:r>
              <a:rPr lang="en-US" altLang="en-US" sz="2200" dirty="0">
                <a:solidFill>
                  <a:srgbClr val="C00000"/>
                </a:solidFill>
              </a:rPr>
              <a:t> et al.</a:t>
            </a:r>
            <a:r>
              <a:rPr lang="en-US" altLang="en-US" sz="2200" baseline="30000" dirty="0">
                <a:solidFill>
                  <a:srgbClr val="C00000"/>
                </a:solidFill>
              </a:rPr>
              <a:t>3</a:t>
            </a:r>
            <a:r>
              <a:rPr lang="en-US" altLang="en-US" sz="2200" dirty="0"/>
              <a:t> potentials as examples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en-US" sz="1400" baseline="30000" dirty="0"/>
              <a:t>1</a:t>
            </a:r>
            <a:r>
              <a:rPr lang="en-US" sz="1400" dirty="0"/>
              <a:t>D.R. </a:t>
            </a:r>
            <a:r>
              <a:rPr lang="en-US" sz="1400" dirty="0" err="1"/>
              <a:t>Entem</a:t>
            </a:r>
            <a:r>
              <a:rPr lang="en-US" sz="1400" dirty="0"/>
              <a:t> and R. </a:t>
            </a:r>
            <a:r>
              <a:rPr lang="en-US" sz="1400" dirty="0" err="1"/>
              <a:t>Machleidt</a:t>
            </a:r>
            <a:r>
              <a:rPr lang="en-US" sz="1400" dirty="0"/>
              <a:t>, Phys. Rev. C </a:t>
            </a:r>
            <a:r>
              <a:rPr lang="en-US" sz="1400" b="1" dirty="0"/>
              <a:t>68</a:t>
            </a:r>
            <a:r>
              <a:rPr lang="en-US" sz="1400" dirty="0"/>
              <a:t>, 041001 (2003)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sz="1400" baseline="30000" dirty="0"/>
              <a:t>2</a:t>
            </a:r>
            <a:r>
              <a:rPr lang="en-US" sz="1400" dirty="0"/>
              <a:t>P. Reinert, H. Krebs, and E. </a:t>
            </a:r>
            <a:r>
              <a:rPr lang="en-US" sz="1400" dirty="0" err="1"/>
              <a:t>Epelbaum</a:t>
            </a:r>
            <a:r>
              <a:rPr lang="en-US" sz="1400" dirty="0"/>
              <a:t>, Eur. Phys. J. A </a:t>
            </a:r>
            <a:r>
              <a:rPr lang="en-US" sz="1400" b="1" dirty="0"/>
              <a:t>54</a:t>
            </a:r>
            <a:r>
              <a:rPr lang="en-US" sz="1400" dirty="0"/>
              <a:t>, 86 (2018)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sz="1400" baseline="30000" dirty="0">
                <a:effectLst/>
              </a:rPr>
              <a:t>3</a:t>
            </a:r>
            <a:r>
              <a:rPr lang="en-US" sz="1400" dirty="0"/>
              <a:t>A. </a:t>
            </a:r>
            <a:r>
              <a:rPr lang="en-US" sz="1400" dirty="0" err="1"/>
              <a:t>Gezerlis</a:t>
            </a:r>
            <a:r>
              <a:rPr lang="en-US" sz="1400" dirty="0"/>
              <a:t>, et al., Phys. Rev. C </a:t>
            </a:r>
            <a:r>
              <a:rPr lang="en-US" sz="1400" b="1" dirty="0"/>
              <a:t>90</a:t>
            </a:r>
            <a:r>
              <a:rPr lang="en-US" sz="1400" dirty="0"/>
              <a:t>, 054323 (2014)</a:t>
            </a:r>
            <a:endParaRPr lang="en-US" sz="1400" baseline="30000" dirty="0">
              <a:effectLst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endParaRPr lang="en-US" sz="1600" baseline="30000" dirty="0"/>
          </a:p>
          <a:p>
            <a:pPr marL="0" indent="0" eaLnBrk="1" hangingPunct="1">
              <a:lnSpc>
                <a:spcPct val="100000"/>
              </a:lnSpc>
              <a:buNone/>
            </a:pPr>
            <a:endParaRPr lang="en-US" altLang="en-US" sz="1600" baseline="30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524433-D725-AE42-85A9-A3E913BA4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545" y="1353243"/>
            <a:ext cx="7160453" cy="1828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89E9F1-4E1B-7648-AEFF-BFCCC1001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546" y="3200400"/>
            <a:ext cx="7160453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BCB12C-CC8E-4245-8BB3-08C1433D5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1547" y="5029200"/>
            <a:ext cx="7160453" cy="1828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6D6892-7779-1C44-8097-158E24FDE2CB}"/>
                  </a:ext>
                </a:extLst>
              </p:cNvPr>
              <p:cNvSpPr txBox="1"/>
              <p:nvPr/>
            </p:nvSpPr>
            <p:spPr>
              <a:xfrm>
                <a:off x="346841" y="6274678"/>
                <a:ext cx="46847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2: SRG evolution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several chiral potentials.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6D6892-7779-1C44-8097-158E24FDE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41" y="6274678"/>
                <a:ext cx="4684703" cy="584775"/>
              </a:xfrm>
              <a:prstGeom prst="rect">
                <a:avLst/>
              </a:prstGeom>
              <a:blipFill>
                <a:blip r:embed="rId5"/>
                <a:stretch>
                  <a:fillRect l="-541" t="-2128" r="-1622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9898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4DA26F07-9829-F04A-B78F-6AF8C4238F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SRG evolution of modern chiral potentials</a:t>
            </a:r>
          </a:p>
        </p:txBody>
      </p:sp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47703506-8BE2-4F44-956F-0DCD4EC10C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6840" y="1807014"/>
            <a:ext cx="4684703" cy="4351338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sz="2200" dirty="0"/>
              <a:t>How do different potentials change under SRG transformations?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200" dirty="0"/>
              <a:t>Use non-local Entem-Machleidt</a:t>
            </a:r>
            <a:r>
              <a:rPr lang="en-US" altLang="en-US" sz="2200" baseline="30000" dirty="0"/>
              <a:t>1</a:t>
            </a:r>
            <a:r>
              <a:rPr lang="en-US" altLang="en-US" sz="2200" dirty="0"/>
              <a:t>, semi-local RKE</a:t>
            </a:r>
            <a:r>
              <a:rPr lang="en-US" altLang="en-US" sz="2200" baseline="30000" dirty="0"/>
              <a:t>2</a:t>
            </a:r>
            <a:r>
              <a:rPr lang="en-US" altLang="en-US" sz="2200" dirty="0"/>
              <a:t>, and local </a:t>
            </a:r>
            <a:r>
              <a:rPr lang="en-US" altLang="en-US" sz="2200" dirty="0" err="1"/>
              <a:t>Gezerlis</a:t>
            </a:r>
            <a:r>
              <a:rPr lang="en-US" altLang="en-US" sz="2200" dirty="0"/>
              <a:t> et al.</a:t>
            </a:r>
            <a:r>
              <a:rPr lang="en-US" altLang="en-US" sz="2200" baseline="30000" dirty="0"/>
              <a:t>3</a:t>
            </a:r>
            <a:r>
              <a:rPr lang="en-US" altLang="en-US" sz="2200" dirty="0"/>
              <a:t> potentials as examples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200" dirty="0">
                <a:solidFill>
                  <a:srgbClr val="C00000"/>
                </a:solidFill>
              </a:rPr>
              <a:t>Different potentials evolve to the same low-momentum matrix elements!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524433-D725-AE42-85A9-A3E913BA4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545" y="1353243"/>
            <a:ext cx="7160453" cy="1828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89E9F1-4E1B-7648-AEFF-BFCCC1001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546" y="3200400"/>
            <a:ext cx="7160453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BCB12C-CC8E-4245-8BB3-08C1433D5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1547" y="5029200"/>
            <a:ext cx="7160453" cy="1828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52F796-A278-944E-B575-566DF1FD81B3}"/>
                  </a:ext>
                </a:extLst>
              </p:cNvPr>
              <p:cNvSpPr txBox="1"/>
              <p:nvPr/>
            </p:nvSpPr>
            <p:spPr>
              <a:xfrm>
                <a:off x="346841" y="6274678"/>
                <a:ext cx="46847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2: SRG evolution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several chiral potentials.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52F796-A278-944E-B575-566DF1FD8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41" y="6274678"/>
                <a:ext cx="4684703" cy="584775"/>
              </a:xfrm>
              <a:prstGeom prst="rect">
                <a:avLst/>
              </a:prstGeom>
              <a:blipFill>
                <a:blip r:embed="rId5"/>
                <a:stretch>
                  <a:fillRect l="-541" t="-2128" r="-1622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B355A340-28D9-AB48-A766-5EFA10814877}"/>
              </a:ext>
            </a:extLst>
          </p:cNvPr>
          <p:cNvSpPr/>
          <p:nvPr/>
        </p:nvSpPr>
        <p:spPr>
          <a:xfrm>
            <a:off x="9406758" y="1497722"/>
            <a:ext cx="914400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FB6B6FD-29F3-B24E-9D05-2DBCFB5FCB66}"/>
              </a:ext>
            </a:extLst>
          </p:cNvPr>
          <p:cNvSpPr/>
          <p:nvPr/>
        </p:nvSpPr>
        <p:spPr>
          <a:xfrm>
            <a:off x="9406758" y="3361870"/>
            <a:ext cx="914400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452C671-B2D3-6E44-B704-F86D7C4123E5}"/>
              </a:ext>
            </a:extLst>
          </p:cNvPr>
          <p:cNvSpPr/>
          <p:nvPr/>
        </p:nvSpPr>
        <p:spPr>
          <a:xfrm>
            <a:off x="9406758" y="5190670"/>
            <a:ext cx="914400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57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B70F871E-3E99-6449-8437-153E7B1716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Universality in SRG-evolved potentials</a:t>
            </a:r>
          </a:p>
        </p:txBody>
      </p:sp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0F4D668E-6A42-7247-B4E1-8604F5DA2A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762565"/>
            <a:ext cx="10515600" cy="4351338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sz="2200" dirty="0">
                <a:solidFill>
                  <a:srgbClr val="C00000"/>
                </a:solidFill>
              </a:rPr>
              <a:t>Evolved matrix elements collapse to the same lines</a:t>
            </a:r>
          </a:p>
        </p:txBody>
      </p:sp>
      <p:pic>
        <p:nvPicPr>
          <p:cNvPr id="23555" name="Picture 3">
            <a:extLst>
              <a:ext uri="{FF2B5EF4-FFF2-40B4-BE49-F238E27FC236}">
                <a16:creationId xmlns:a16="http://schemas.microsoft.com/office/drawing/2014/main" id="{7FF8D23C-56B2-1947-A6F1-64717E040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37" y="2478860"/>
            <a:ext cx="7601448" cy="219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>
            <a:extLst>
              <a:ext uri="{FF2B5EF4-FFF2-40B4-BE49-F238E27FC236}">
                <a16:creationId xmlns:a16="http://schemas.microsoft.com/office/drawing/2014/main" id="{B4F0EEF6-1F91-D84D-BE49-CF42E7789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37" y="4673420"/>
            <a:ext cx="7595654" cy="219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E304D8-CD2D-824E-B384-D7B0FE185E18}"/>
                  </a:ext>
                </a:extLst>
              </p:cNvPr>
              <p:cNvSpPr txBox="1"/>
              <p:nvPr/>
            </p:nvSpPr>
            <p:spPr>
              <a:xfrm>
                <a:off x="8439648" y="2478860"/>
                <a:ext cx="339747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3: Diagonal and far off-diagonal matrix elements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several chiral potentials with band- and block-diagonal decoupling.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E304D8-CD2D-824E-B384-D7B0FE185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9648" y="2478860"/>
                <a:ext cx="3397470" cy="1323439"/>
              </a:xfrm>
              <a:prstGeom prst="rect">
                <a:avLst/>
              </a:prstGeom>
              <a:blipFill>
                <a:blip r:embed="rId4"/>
                <a:stretch>
                  <a:fillRect l="-1119" t="-952" r="-2239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_tropiano_template" id="{8ACF2334-C2FD-8141-999E-28AEB25033D5}" vid="{ABC7C493-BD48-4F45-A297-EB76FB0789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1824</TotalTime>
  <Words>1526</Words>
  <Application>Microsoft Macintosh PowerPoint</Application>
  <PresentationFormat>Widescreen</PresentationFormat>
  <Paragraphs>132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Cambria Math</vt:lpstr>
      <vt:lpstr>Office Theme</vt:lpstr>
      <vt:lpstr>Operator evolution from the similarity renormalization group</vt:lpstr>
      <vt:lpstr>Motivation</vt:lpstr>
      <vt:lpstr>SRG formalism</vt:lpstr>
      <vt:lpstr>SRG formalism</vt:lpstr>
      <vt:lpstr>SRG formalism</vt:lpstr>
      <vt:lpstr>SRG evolution of modern chiral potentials</vt:lpstr>
      <vt:lpstr>SRG evolution of modern chiral potentials</vt:lpstr>
      <vt:lpstr>SRG evolution of modern chiral potentials</vt:lpstr>
      <vt:lpstr>Universality in SRG-evolved potentials</vt:lpstr>
      <vt:lpstr>Universality in SRG-evolved potentials</vt:lpstr>
      <vt:lpstr>SRG evolution for other operators</vt:lpstr>
      <vt:lpstr>SRG evolution for other operators</vt:lpstr>
      <vt:lpstr>SRG evolution for other operators</vt:lpstr>
      <vt:lpstr>Momentum projection operator</vt:lpstr>
      <vt:lpstr>Momentum projection operator</vt:lpstr>
      <vt:lpstr>Momentum projection operator</vt:lpstr>
      <vt:lpstr>Momentum projection operator</vt:lpstr>
      <vt:lpstr>Momentum projection operator</vt:lpstr>
      <vt:lpstr>Momentum projection operator</vt:lpstr>
      <vt:lpstr>Momentum projection operator</vt:lpstr>
      <vt:lpstr>Summary</vt:lpstr>
      <vt:lpstr>Outlook</vt:lpstr>
      <vt:lpstr>Outlook</vt:lpstr>
      <vt:lpstr>Outlook</vt:lpstr>
      <vt:lpstr>Extras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Anthony Tropiano</dc:creator>
  <cp:lastModifiedBy>Anthony Tropiano</cp:lastModifiedBy>
  <cp:revision>59</cp:revision>
  <cp:lastPrinted>2019-10-11T14:26:54Z</cp:lastPrinted>
  <dcterms:created xsi:type="dcterms:W3CDTF">2018-10-11T17:02:15Z</dcterms:created>
  <dcterms:modified xsi:type="dcterms:W3CDTF">2019-10-11T15:46:47Z</dcterms:modified>
</cp:coreProperties>
</file>