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60" r:id="rId2"/>
    <p:sldId id="275" r:id="rId3"/>
    <p:sldId id="284" r:id="rId4"/>
    <p:sldId id="285" r:id="rId5"/>
    <p:sldId id="278" r:id="rId6"/>
    <p:sldId id="286" r:id="rId7"/>
    <p:sldId id="280" r:id="rId8"/>
    <p:sldId id="287" r:id="rId9"/>
    <p:sldId id="281" r:id="rId10"/>
    <p:sldId id="292" r:id="rId11"/>
    <p:sldId id="293" r:id="rId12"/>
    <p:sldId id="282" r:id="rId13"/>
    <p:sldId id="279" r:id="rId14"/>
    <p:sldId id="283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Analogous to deuteron, look at high-q part of proton distribution in several nuclei.</a:t>
            </a:r>
          </a:p>
          <a:p>
            <a:r>
              <a:rPr lang="en-US" dirty="0"/>
              <a:t>Dividing by Z, we get roughly the same distribution. Illustrate this with factorization equation </a:t>
            </a:r>
            <a:r>
              <a:rPr lang="en-US" dirty="0" err="1"/>
              <a:t>F^hi</a:t>
            </a:r>
            <a:r>
              <a:rPr lang="en-US" dirty="0"/>
              <a:t>(q)^2 &lt; A_\lambda | </a:t>
            </a:r>
            <a:r>
              <a:rPr lang="en-US" dirty="0" err="1"/>
              <a:t>F^lo</a:t>
            </a:r>
            <a:r>
              <a:rPr lang="en-US" dirty="0"/>
              <a:t>(k)^2 | A_\lambda &gt; / Z ~ </a:t>
            </a:r>
            <a:r>
              <a:rPr lang="en-US" dirty="0" err="1"/>
              <a:t>F^hi</a:t>
            </a:r>
            <a:r>
              <a:rPr lang="en-US" dirty="0"/>
              <a:t>(q)^2 -&gt; does not depend on A!</a:t>
            </a:r>
          </a:p>
          <a:p>
            <a:r>
              <a:rPr lang="en-US" dirty="0"/>
              <a:t>Overlay this slide with AV18 results for 12C, 16O, 40Ca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SRC phenomenology: np dominance from tensor force.</a:t>
            </a:r>
          </a:p>
          <a:p>
            <a:r>
              <a:rPr lang="en-US" dirty="0"/>
              <a:t>Highlight weak nuclear dependence from factorization (and LDA).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pp/p np/p pictures?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7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where to put the high-k tail figure.</a:t>
            </a:r>
          </a:p>
          <a:p>
            <a:r>
              <a:rPr lang="en-US" dirty="0"/>
              <a:t>White out the low RG part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high RG bullet with low RG bullet?</a:t>
            </a:r>
          </a:p>
          <a:p>
            <a:r>
              <a:rPr lang="en-US" dirty="0"/>
              <a:t>Get rid of high-k figure?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this last point as box overlay.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the same as previous two slides on the wave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the short distance physics go?</a:t>
            </a:r>
          </a:p>
          <a:p>
            <a:r>
              <a:rPr lang="en-US" dirty="0"/>
              <a:t>Expand SRG transformation. For high-q operator (high-q momentum distribution tails), we isolate the \delta U \delta U^\dagger term.</a:t>
            </a:r>
          </a:p>
          <a:p>
            <a:r>
              <a:rPr lang="en-US" dirty="0"/>
              <a:t>Factorization of \delta U’s gives high-q function and low-q A-body matrix element.</a:t>
            </a:r>
          </a:p>
          <a:p>
            <a:r>
              <a:rPr lang="en-US" dirty="0"/>
              <a:t>Deuteron example. Step through each piece (see SB talk)</a:t>
            </a:r>
          </a:p>
          <a:p>
            <a:r>
              <a:rPr lang="en-US" dirty="0"/>
              <a:t>Evaluate A-body matrix elements using LDA.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2B86-F89E-48E0-931B-C9C1E7F4FAE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9FE-7B6F-4F61-BF3F-5F42374B797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53F9-94FF-4575-9E9E-A8F0546751C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C334-8D28-402E-9D78-64A2D0A0FD5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E0C-2A4D-448D-A46A-670579D6E8A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807A-78D0-4C40-B71F-9BD1052499A2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22F-867B-4129-9DDB-C236E95C8E62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668-46BE-4B7C-B1C5-5AD3279024A3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9CDD-2515-4811-A48E-16738885511E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57D9-822A-4634-B3E4-8069902CD2B9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5D28-B544-4401-A613-EAF7467E93A9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800354A-EB5A-41A1-BAB5-1F8B23827F8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681199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8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Factorization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Very brief second quantized equations of U(</a:t>
            </a:r>
            <a:r>
              <a:rPr lang="en-US" sz="2600" dirty="0" err="1"/>
              <a:t>k,k</a:t>
            </a:r>
            <a:r>
              <a:rPr lang="en-US" sz="2600" dirty="0"/>
              <a:t>'), n(q), etc. (Maybe write final expression stating what is important (high-q piece).)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Highlight factorization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ym typeface="Wingdings" panose="05000000000000000000" pitchFamily="2" charset="2"/>
              </a:rPr>
              <a:t>Evaluate A-body matrix elements with LDA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7" y="3956235"/>
            <a:ext cx="2697653" cy="265176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D2D9EBA-87A7-4F89-9406-BB2C6BE8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5" y="3740719"/>
            <a:ext cx="2697653" cy="265176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FB8CD3-B4FC-4245-8EA6-110695F2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32" y="3740719"/>
            <a:ext cx="2697653" cy="265176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745A9EA-E410-4EB8-921B-E73D55BDA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347" y="3875724"/>
            <a:ext cx="269765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8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Factorization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Very brief second quantized equations of U(</a:t>
            </a:r>
            <a:r>
              <a:rPr lang="en-US" sz="2600" dirty="0" err="1"/>
              <a:t>k,k</a:t>
            </a:r>
            <a:r>
              <a:rPr lang="en-US" sz="2600" dirty="0"/>
              <a:t>'), n(q), etc. (Maybe write final expression stating what is important (high-q piece).)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Highlight factorization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ym typeface="Wingdings" panose="05000000000000000000" pitchFamily="2" charset="2"/>
              </a:rPr>
              <a:t>Evaluate A-body matrix elements with LDA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7" y="3956235"/>
            <a:ext cx="2697653" cy="265176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D2D9EBA-87A7-4F89-9406-BB2C6BE8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5" y="3740719"/>
            <a:ext cx="2697653" cy="265176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FB8CD3-B4FC-4245-8EA6-110695F2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32" y="3740719"/>
            <a:ext cx="2697653" cy="265176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745A9EA-E410-4EB8-921B-E73D55BDA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347" y="3875724"/>
            <a:ext cx="269765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from factorization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Show factorized ratios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Normalization work in progress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Compare to Argonne after universality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0F0E9E-50EE-4276-B960-3A34C1181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1" y="2151916"/>
            <a:ext cx="3758191" cy="36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Highlight np dominance and weak A dependence from factorization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C25C-C11D-4AA6-A2B1-70BEA3E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0511B-0D5A-4246-ADFB-F37A9C64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35" y="2604477"/>
            <a:ext cx="3838202" cy="36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7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Highlight np dominance to scalar counting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85" y="2604477"/>
            <a:ext cx="4960630" cy="3662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E96BC-3617-44AD-9DF5-D35FBCB11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15" y="2831534"/>
            <a:ext cx="3753619" cy="36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8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Add equation and state decent agreement with LCA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C25C-C11D-4AA6-A2B1-70BEA3E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706E7-9C93-49F6-9350-576E457C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37" y="2514784"/>
            <a:ext cx="3419863" cy="36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Summary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Cross sections, scale/scheme dependence of extracted properties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Impact of FSI's, how physical interpretations depend on the RG scale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Knock-out reactions (high resolution operators with low resolution structure mixes scales) – see </a:t>
            </a:r>
            <a:r>
              <a:rPr lang="en-US" sz="2600" dirty="0" err="1">
                <a:solidFill>
                  <a:srgbClr val="C00000"/>
                </a:solidFill>
              </a:rPr>
              <a:t>Mostofa</a:t>
            </a:r>
            <a:r>
              <a:rPr lang="en-US" sz="2600" dirty="0">
                <a:solidFill>
                  <a:srgbClr val="C00000"/>
                </a:solidFill>
              </a:rPr>
              <a:t> Hisham’s talk (add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C25C-C11D-4AA6-A2B1-70BEA3E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Extras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C25C-C11D-4AA6-A2B1-70BEA3E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409950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F827-1E98-4502-B5F4-999E31F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45" y="0"/>
            <a:ext cx="2629478" cy="1901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AC5B0-3649-40B7-B9B3-98194885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DB1E28-D624-4E84-A8BC-8B32EC5319DF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6442D0-4BED-4053-B146-03BA7A04AC10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77253-BAD4-48BC-AEB0-ED81A5E5A172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13897-9FCE-4359-B4AF-86E1CC88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93220-C571-4F8C-8AC5-2D96D6AF618F}"/>
              </a:ext>
            </a:extLst>
          </p:cNvPr>
          <p:cNvGrpSpPr/>
          <p:nvPr/>
        </p:nvGrpSpPr>
        <p:grpSpPr>
          <a:xfrm>
            <a:off x="9391421" y="6073250"/>
            <a:ext cx="2078861" cy="706839"/>
            <a:chOff x="9391421" y="6073250"/>
            <a:chExt cx="2078861" cy="7068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ED7563-F6C3-4D11-B99A-F7C668E6D3A9}"/>
                </a:ext>
              </a:extLst>
            </p:cNvPr>
            <p:cNvSpPr txBox="1"/>
            <p:nvPr/>
          </p:nvSpPr>
          <p:spPr>
            <a:xfrm>
              <a:off x="9391421" y="6410757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2F546C-8EDC-4390-9A03-B38F06081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C7F4F02-811E-4152-AD21-539CD563A60E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renormalization group (RG) methods we can tune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SRC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shifted into the reaction operators from the nuclear wave function (which becomes soft)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F827-1E98-4502-B5F4-999E31F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45" y="0"/>
            <a:ext cx="2629478" cy="1901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AC5B0-3649-40B7-B9B3-98194885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DB1E28-D624-4E84-A8BC-8B32EC5319DF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6442D0-4BED-4053-B146-03BA7A04AC10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77253-BAD4-48BC-AEB0-ED81A5E5A172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13897-9FCE-4359-B4AF-86E1CC88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93220-C571-4F8C-8AC5-2D96D6AF618F}"/>
              </a:ext>
            </a:extLst>
          </p:cNvPr>
          <p:cNvGrpSpPr/>
          <p:nvPr/>
        </p:nvGrpSpPr>
        <p:grpSpPr>
          <a:xfrm>
            <a:off x="9391421" y="6073250"/>
            <a:ext cx="2078861" cy="706839"/>
            <a:chOff x="9391421" y="6073250"/>
            <a:chExt cx="2078861" cy="7068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ED7563-F6C3-4D11-B99A-F7C668E6D3A9}"/>
                </a:ext>
              </a:extLst>
            </p:cNvPr>
            <p:cNvSpPr txBox="1"/>
            <p:nvPr/>
          </p:nvSpPr>
          <p:spPr>
            <a:xfrm>
              <a:off x="9391421" y="6410757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2F546C-8EDC-4390-9A03-B38F06081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C7F4F02-811E-4152-AD21-539CD563A60E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renormalization group (RG) methods we can tune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SRC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shifted into the reaction operators from the nuclear wave function (which becomes soft)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ADD: 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F827-1E98-4502-B5F4-999E31F2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45" y="0"/>
            <a:ext cx="2629478" cy="1901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AC5B0-3649-40B7-B9B3-98194885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DB1E28-D624-4E84-A8BC-8B32EC5319DF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6442D0-4BED-4053-B146-03BA7A04AC10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E77253-BAD4-48BC-AEB0-ED81A5E5A172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13897-9FCE-4359-B4AF-86E1CC88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93220-C571-4F8C-8AC5-2D96D6AF618F}"/>
              </a:ext>
            </a:extLst>
          </p:cNvPr>
          <p:cNvGrpSpPr/>
          <p:nvPr/>
        </p:nvGrpSpPr>
        <p:grpSpPr>
          <a:xfrm>
            <a:off x="9391421" y="6073250"/>
            <a:ext cx="2078861" cy="706839"/>
            <a:chOff x="9391421" y="6073250"/>
            <a:chExt cx="2078861" cy="7068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ED7563-F6C3-4D11-B99A-F7C668E6D3A9}"/>
                </a:ext>
              </a:extLst>
            </p:cNvPr>
            <p:cNvSpPr txBox="1"/>
            <p:nvPr/>
          </p:nvSpPr>
          <p:spPr>
            <a:xfrm>
              <a:off x="9391421" y="6410757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2F546C-8EDC-4390-9A03-B38F06081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C7F4F02-811E-4152-AD21-539CD563A60E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13503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>
                    <a:cs typeface="Arial" panose="020B0604020202020204" pitchFamily="34" charset="0"/>
                  </a:rPr>
                  <a:t>In practice, solve differential flow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40853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is </a:t>
                </a:r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Add \lambda 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66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SRG evolution of AV18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wave function at low RG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</a:rPr>
              <a:t>What happens to the</a:t>
            </a:r>
            <a:r>
              <a:rPr lang="en-US" sz="2800" dirty="0"/>
              <a:t> wave function at low RG resolution?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SRC physics in AV18 (scheme dependent)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84209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wave function at low RG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</a:rPr>
              <a:t>What happens to the</a:t>
            </a:r>
            <a:r>
              <a:rPr lang="en-US" sz="2800" dirty="0"/>
              <a:t> wave function at low RG resolution?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SRC physics in AV18 (scheme dependent)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A2D0B-F99F-4C72-88CC-FCB8456A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86" y="1839571"/>
            <a:ext cx="7350596" cy="3840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2A652-F411-4E96-A701-1399EE210AB9}"/>
              </a:ext>
            </a:extLst>
          </p:cNvPr>
          <p:cNvSpPr txBox="1"/>
          <p:nvPr/>
        </p:nvSpPr>
        <p:spPr>
          <a:xfrm>
            <a:off x="6630997" y="143763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10091-ED46-4F26-8351-F86C9113E5CB}"/>
              </a:ext>
            </a:extLst>
          </p:cNvPr>
          <p:cNvSpPr txBox="1"/>
          <p:nvPr/>
        </p:nvSpPr>
        <p:spPr>
          <a:xfrm>
            <a:off x="9152986" y="1437631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026AE-F120-4AE7-B568-8203D7BD9516}"/>
              </a:ext>
            </a:extLst>
          </p:cNvPr>
          <p:cNvSpPr txBox="1"/>
          <p:nvPr/>
        </p:nvSpPr>
        <p:spPr>
          <a:xfrm>
            <a:off x="6357052" y="5620325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275E1-56FA-4DD7-AA2B-886E7C71BB73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C22A37-F93F-4C71-913A-E291AC1CDAEC}"/>
              </a:ext>
            </a:extLst>
          </p:cNvPr>
          <p:cNvCxnSpPr>
            <a:cxnSpLocks/>
          </p:cNvCxnSpPr>
          <p:nvPr/>
        </p:nvCxnSpPr>
        <p:spPr>
          <a:xfrm flipH="1">
            <a:off x="6127640" y="1984004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DCC2F8-3FB9-4CFC-9118-EDF382688060}"/>
              </a:ext>
            </a:extLst>
          </p:cNvPr>
          <p:cNvCxnSpPr>
            <a:cxnSpLocks/>
          </p:cNvCxnSpPr>
          <p:nvPr/>
        </p:nvCxnSpPr>
        <p:spPr>
          <a:xfrm flipH="1">
            <a:off x="9152986" y="1913242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Factorization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Very brief second quantized equations of U(</a:t>
            </a:r>
            <a:r>
              <a:rPr lang="en-US" sz="2600" dirty="0" err="1"/>
              <a:t>k,k</a:t>
            </a:r>
            <a:r>
              <a:rPr lang="en-US" sz="2600" dirty="0"/>
              <a:t>'), n(q), etc. (Maybe write final expression stating what is important (high-q piece).)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Highlight factorization (add schematic)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ym typeface="Wingdings" panose="05000000000000000000" pitchFamily="2" charset="2"/>
              </a:rPr>
              <a:t>Evaluate A-body matrix elements with LDA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425D-2D21-4B89-BE68-7E7B8A9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7" y="3956235"/>
            <a:ext cx="2697653" cy="265176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D2D9EBA-87A7-4F89-9406-BB2C6BE84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5" y="3740719"/>
            <a:ext cx="2697653" cy="265176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FB8CD3-B4FC-4245-8EA6-110695F28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32" y="3740719"/>
            <a:ext cx="2697653" cy="265176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745A9EA-E410-4EB8-921B-E73D55BDA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347" y="3875724"/>
            <a:ext cx="269765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1274</Words>
  <Application>Microsoft Office PowerPoint</Application>
  <PresentationFormat>Widescreen</PresentationFormat>
  <Paragraphs>166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Factorization</vt:lpstr>
      <vt:lpstr>Factorization</vt:lpstr>
      <vt:lpstr>Factorization</vt:lpstr>
      <vt:lpstr>LDA results</vt:lpstr>
      <vt:lpstr>LDA results</vt:lpstr>
      <vt:lpstr>LDA results</vt:lpstr>
      <vt:lpstr>LDA results</vt:lpstr>
      <vt:lpstr>Summary and outlook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Tropiano, Anthony</cp:lastModifiedBy>
  <cp:revision>21</cp:revision>
  <dcterms:created xsi:type="dcterms:W3CDTF">2021-04-13T22:10:52Z</dcterms:created>
  <dcterms:modified xsi:type="dcterms:W3CDTF">2021-04-14T20:45:06Z</dcterms:modified>
</cp:coreProperties>
</file>