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69" r:id="rId3"/>
    <p:sldId id="330" r:id="rId4"/>
    <p:sldId id="275" r:id="rId5"/>
    <p:sldId id="277" r:id="rId6"/>
    <p:sldId id="331" r:id="rId7"/>
    <p:sldId id="310" r:id="rId8"/>
    <p:sldId id="311" r:id="rId9"/>
    <p:sldId id="270" r:id="rId10"/>
    <p:sldId id="332" r:id="rId11"/>
    <p:sldId id="314" r:id="rId12"/>
    <p:sldId id="304" r:id="rId13"/>
    <p:sldId id="333" r:id="rId14"/>
    <p:sldId id="335" r:id="rId15"/>
    <p:sldId id="336" r:id="rId16"/>
    <p:sldId id="337" r:id="rId17"/>
    <p:sldId id="338" r:id="rId18"/>
    <p:sldId id="339" r:id="rId19"/>
    <p:sldId id="273" r:id="rId20"/>
    <p:sldId id="341" r:id="rId21"/>
    <p:sldId id="342" r:id="rId22"/>
    <p:sldId id="274" r:id="rId23"/>
    <p:sldId id="327" r:id="rId24"/>
    <p:sldId id="34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593"/>
  </p:normalViewPr>
  <p:slideViewPr>
    <p:cSldViewPr snapToGrid="0" snapToObjects="1">
      <p:cViewPr varScale="1">
        <p:scale>
          <a:sx n="112" d="100"/>
          <a:sy n="112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0A84EC41-ECD6-7F4B-B508-87B276563826}" type="datetimeFigureOut">
              <a:rPr lang="en-US" smtClean="0"/>
              <a:pPr/>
              <a:t>10/22/20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B1E5513-1272-A44C-AF68-F8AE51C323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2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4E43-1A43-5740-A2F1-516489818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1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E5513-1272-A44C-AF68-F8AE51C323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83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E5513-1272-A44C-AF68-F8AE51C323E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0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E5513-1272-A44C-AF68-F8AE51C323E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7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E9B8-BB15-F841-B699-E4F81E852702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E03B-E3B8-914A-B360-AF0466468923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A700-38D5-6142-9944-83BA9030CDB2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ABBE-AD94-A340-B430-1B3FF77815D1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8C0E-3708-9E49-B7C0-62769D3CD57E}" type="datetime1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390AF-F784-6B49-A6CE-E3C6AFE0E158}" type="datetime1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53AE-DB56-B44D-AD71-838AA9F0B156}" type="datetime1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2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A875-6D15-914E-AC30-5088264C910E}" type="datetime1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84E5-EF0A-8047-A78A-7708994A2423}" type="datetime1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4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7341-7AFE-3C46-9722-01029124358A}" type="datetime1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0D1E-3920-E94E-AB91-528FAA5C17F4}" type="datetime1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9CC7B69-4E0B-FF48-97AB-2DF2EF2AE600}" type="datetime1">
              <a:rPr lang="en-US" smtClean="0"/>
              <a:t>10/22/20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365482"/>
            <a:ext cx="8229600" cy="1790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00206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Short-range correlation physics from operator evolution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2603104"/>
            <a:ext cx="7543800" cy="217590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b="1" dirty="0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b="1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dirty="0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dirty="0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00000"/>
              </a:lnSpc>
            </a:pP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  <a:endParaRPr lang="en-US" altLang="en-US" sz="2200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en-US" sz="2200" dirty="0">
              <a:solidFill>
                <a:srgbClr val="C00000"/>
              </a:solidFill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APS DNP Meeting – Virtual Meeting</a:t>
            </a:r>
          </a:p>
          <a:p>
            <a:pPr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October 30, 2020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848367-2624-1C42-BB16-5BE1F881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225" y="5063879"/>
            <a:ext cx="2376460" cy="1645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D0B37D-A927-A64A-A340-0BC4CDBC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36" y="5429639"/>
            <a:ext cx="3145537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7F2C15-FD2A-054E-9CB9-C8322E45C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371" y="5201039"/>
            <a:ext cx="13716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48F84-F4C5-E34C-930C-87ABBE6E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2423" y="5109599"/>
            <a:ext cx="276352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0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Deuteron wave function at low RG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040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SRC physics in AV18 (scheme dependent) is gone from wave function at low RG resolution 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Deuteron wave functions become soft and D-state probability goes down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Observables such as asymptotic D-S ratio are the same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F29B-3234-BA48-90EA-50225537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04" y="2081054"/>
            <a:ext cx="7350596" cy="3840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CCC00C-E7C2-4E47-ADAE-11896A8744AA}"/>
              </a:ext>
            </a:extLst>
          </p:cNvPr>
          <p:cNvSpPr txBox="1"/>
          <p:nvPr/>
        </p:nvSpPr>
        <p:spPr>
          <a:xfrm>
            <a:off x="6580474" y="1705581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SRC in AV18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18CC6-8ABB-A242-96B5-03D2A36F1058}"/>
              </a:ext>
            </a:extLst>
          </p:cNvPr>
          <p:cNvCxnSpPr>
            <a:cxnSpLocks/>
          </p:cNvCxnSpPr>
          <p:nvPr/>
        </p:nvCxnSpPr>
        <p:spPr>
          <a:xfrm flipH="1">
            <a:off x="6096000" y="2152353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71F045-D8BC-4749-95CE-E502A86CED68}"/>
              </a:ext>
            </a:extLst>
          </p:cNvPr>
          <p:cNvCxnSpPr>
            <a:cxnSpLocks/>
          </p:cNvCxnSpPr>
          <p:nvPr/>
        </p:nvCxnSpPr>
        <p:spPr>
          <a:xfrm flipH="1">
            <a:off x="9121346" y="2081591"/>
            <a:ext cx="290351" cy="50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A3A9BA-3767-1D49-958A-C176B6C7E964}"/>
              </a:ext>
            </a:extLst>
          </p:cNvPr>
          <p:cNvSpPr txBox="1"/>
          <p:nvPr/>
        </p:nvSpPr>
        <p:spPr>
          <a:xfrm>
            <a:off x="9032314" y="1690688"/>
            <a:ext cx="135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SRC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8C490-D018-D042-B618-D75D7384DD8E}"/>
              </a:ext>
            </a:extLst>
          </p:cNvPr>
          <p:cNvSpPr txBox="1"/>
          <p:nvPr/>
        </p:nvSpPr>
        <p:spPr>
          <a:xfrm>
            <a:off x="6292467" y="5809637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Fig. 2: SRG evolution of deuteron wave function in coordinate space for AV18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Gezerlis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N2LO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D054C9-C4F9-E14A-813B-F5124DDA4043}"/>
              </a:ext>
            </a:extLst>
          </p:cNvPr>
          <p:cNvSpPr txBox="1"/>
          <p:nvPr/>
        </p:nvSpPr>
        <p:spPr>
          <a:xfrm>
            <a:off x="0" y="6455968"/>
            <a:ext cx="4856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Gezerlis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et al., Phys. Rev. C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054323 (2014)</a:t>
            </a:r>
            <a:endParaRPr lang="en-US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5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Connection to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In analyzing scattering observables, there is </a:t>
                </a:r>
                <a:r>
                  <a:rPr lang="en-US" sz="26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scale</a:t>
                </a:r>
                <a:r>
                  <a:rPr lang="en-US" sz="2600" dirty="0">
                    <a:latin typeface="Arial" panose="020B0604020202020204" pitchFamily="34" charset="0"/>
                  </a:rPr>
                  <a:t> and </a:t>
                </a:r>
                <a:r>
                  <a:rPr lang="en-US" sz="26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scheme</a:t>
                </a:r>
                <a:r>
                  <a:rPr lang="en-US" sz="2600" dirty="0">
                    <a:latin typeface="Arial" panose="020B0604020202020204" pitchFamily="34" charset="0"/>
                  </a:rPr>
                  <a:t> dependence in factorization of structure and reaction</a:t>
                </a:r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General </a:t>
                </a:r>
                <a:r>
                  <a:rPr lang="en-US" sz="2600" dirty="0"/>
                  <a:t>problem for any matrix element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80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Connection to experiments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In analyzing scattering observables, there is scale and scheme dependence in factorization of structure and reaction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General problem for any matrix element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Use </a:t>
                </a:r>
                <a:r>
                  <a:rPr lang="en-US" sz="2600" dirty="0">
                    <a:solidFill>
                      <a:srgbClr val="C00000"/>
                    </a:solidFill>
                  </a:rPr>
                  <a:t>low RG resolution wave function</a:t>
                </a:r>
                <a:r>
                  <a:rPr lang="en-US" sz="2600" dirty="0"/>
                  <a:t> to calculate </a:t>
                </a:r>
                <a:r>
                  <a:rPr lang="en-US" sz="2600" dirty="0">
                    <a:solidFill>
                      <a:srgbClr val="C00000"/>
                    </a:solidFill>
                  </a:rPr>
                  <a:t>high-energy reactions</a:t>
                </a:r>
                <a:r>
                  <a:rPr lang="en-US" sz="2600" dirty="0"/>
                  <a:t> by consistently evolving the operator</a:t>
                </a:r>
              </a:p>
              <a:p>
                <a:pPr marL="457200" lvl="1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solidFill>
                      <a:srgbClr val="C00000"/>
                    </a:solidFill>
                  </a:rPr>
                  <a:t>Mismatch of scales leads to incorrect observable (e.g., theory knock-out cross section compared to experiment)</a:t>
                </a:r>
              </a:p>
              <a:p>
                <a:pPr>
                  <a:lnSpc>
                    <a:spcPct val="100000"/>
                  </a:lnSpc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23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Deuteron momentum distribution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Use simple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which projects onto relative momentum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  <a:blipFill>
                <a:blip r:embed="rId2"/>
                <a:stretch>
                  <a:fillRect l="-2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5475890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Transformations done with AV18.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5475890" cy="644279"/>
              </a:xfrm>
              <a:prstGeom prst="rect">
                <a:avLst/>
              </a:prstGeom>
              <a:blipFill>
                <a:blip r:embed="rId3"/>
                <a:stretch>
                  <a:fillRect l="-46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D767D8-D6EE-6643-8701-2106E42CF7EE}"/>
              </a:ext>
            </a:extLst>
          </p:cNvPr>
          <p:cNvCxnSpPr>
            <a:cxnSpLocks/>
          </p:cNvCxnSpPr>
          <p:nvPr/>
        </p:nvCxnSpPr>
        <p:spPr>
          <a:xfrm>
            <a:off x="6421821" y="1965434"/>
            <a:ext cx="17131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377D44-6772-6F4F-83A0-4D92B7ED42D4}"/>
              </a:ext>
            </a:extLst>
          </p:cNvPr>
          <p:cNvCxnSpPr>
            <a:cxnSpLocks/>
          </p:cNvCxnSpPr>
          <p:nvPr/>
        </p:nvCxnSpPr>
        <p:spPr>
          <a:xfrm>
            <a:off x="3878274" y="3289737"/>
            <a:ext cx="0" cy="1319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E783F4-4CC1-2841-A404-43AE93285FBA}"/>
              </a:ext>
            </a:extLst>
          </p:cNvPr>
          <p:cNvSpPr txBox="1"/>
          <p:nvPr/>
        </p:nvSpPr>
        <p:spPr>
          <a:xfrm>
            <a:off x="5496911" y="1770871"/>
            <a:ext cx="82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A2013-4E5C-6A4C-8ED4-7B9882263273}"/>
              </a:ext>
            </a:extLst>
          </p:cNvPr>
          <p:cNvSpPr txBox="1"/>
          <p:nvPr/>
        </p:nvSpPr>
        <p:spPr>
          <a:xfrm>
            <a:off x="2529802" y="4147120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Scheme</a:t>
            </a:r>
          </a:p>
        </p:txBody>
      </p:sp>
      <p:pic>
        <p:nvPicPr>
          <p:cNvPr id="12" name="Picture 11" descr="Timeline&#10;&#10;Description automatically generated">
            <a:extLst>
              <a:ext uri="{FF2B5EF4-FFF2-40B4-BE49-F238E27FC236}">
                <a16:creationId xmlns:a16="http://schemas.microsoft.com/office/drawing/2014/main" id="{ED06EBB1-7B4E-5843-895C-00079C71F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632" y="2149632"/>
            <a:ext cx="8138160" cy="359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Deuteron momentum distribution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Use simple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which projects onto relative momentum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Smooth induced contributions at low momentum reproduce UV physics of the original NN potential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  <a:blipFill>
                <a:blip r:embed="rId2"/>
                <a:stretch>
                  <a:fillRect l="-2229" r="-2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Timeline&#10;&#10;Description automatically generated">
            <a:extLst>
              <a:ext uri="{FF2B5EF4-FFF2-40B4-BE49-F238E27FC236}">
                <a16:creationId xmlns:a16="http://schemas.microsoft.com/office/drawing/2014/main" id="{ED06EBB1-7B4E-5843-895C-00079C71F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632" y="2149632"/>
            <a:ext cx="8138160" cy="359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6EB030-A40F-5049-8242-9C5F4634E05E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5475890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Transformations done with AV18.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6EB030-A40F-5049-8242-9C5F4634E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5475890" cy="644279"/>
              </a:xfrm>
              <a:prstGeom prst="rect">
                <a:avLst/>
              </a:prstGeom>
              <a:blipFill>
                <a:blip r:embed="rId4"/>
                <a:stretch>
                  <a:fillRect l="-46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106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Deuteron momentum distribution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1" descr="Timeline&#10;&#10;Description automatically generated">
            <a:extLst>
              <a:ext uri="{FF2B5EF4-FFF2-40B4-BE49-F238E27FC236}">
                <a16:creationId xmlns:a16="http://schemas.microsoft.com/office/drawing/2014/main" id="{7F53274A-8256-4F45-8C36-5F1FCF8B2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632" y="2149632"/>
            <a:ext cx="8138160" cy="359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79A3CD-A370-0241-9FE7-BE4398893D96}"/>
                  </a:ext>
                </a:extLst>
              </p:cNvPr>
              <p:cNvSpPr txBox="1"/>
              <p:nvPr/>
            </p:nvSpPr>
            <p:spPr>
              <a:xfrm>
                <a:off x="4130655" y="2981961"/>
                <a:ext cx="4855690" cy="22467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Strength of wave function shifted to low-momentum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0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Transformations on the operator must induce low-momentum contributions!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79A3CD-A370-0241-9FE7-BE4398893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655" y="2981961"/>
                <a:ext cx="4855690" cy="2246769"/>
              </a:xfrm>
              <a:prstGeom prst="rect">
                <a:avLst/>
              </a:prstGeom>
              <a:blipFill>
                <a:blip r:embed="rId5"/>
                <a:stretch>
                  <a:fillRect l="-1039" t="-1117" r="-779" b="-27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E89A96-489F-6247-AABC-F5B2782C7927}"/>
                  </a:ext>
                </a:extLst>
              </p:cNvPr>
              <p:cNvSpPr/>
              <p:nvPr/>
            </p:nvSpPr>
            <p:spPr>
              <a:xfrm>
                <a:off x="316405" y="5850017"/>
                <a:ext cx="3949700" cy="34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E89A96-489F-6247-AABC-F5B2782C7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05" y="5850017"/>
                <a:ext cx="3949700" cy="348300"/>
              </a:xfrm>
              <a:prstGeom prst="rect">
                <a:avLst/>
              </a:prstGeom>
              <a:blipFill>
                <a:blip r:embed="rId6"/>
                <a:stretch>
                  <a:fillRect l="-641" t="-344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BD26011-3783-0940-9CD3-FB5B0DF5764D}"/>
              </a:ext>
            </a:extLst>
          </p:cNvPr>
          <p:cNvSpPr txBox="1"/>
          <p:nvPr/>
        </p:nvSpPr>
        <p:spPr>
          <a:xfrm>
            <a:off x="94594" y="1794701"/>
            <a:ext cx="5125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Consistently evolve the wave functions!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058045-4AF9-9A41-B53D-935442E3CB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64" y="2256366"/>
            <a:ext cx="3949700" cy="3581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08E4DA-567A-8347-92C9-725C41C52F90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5475890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Transformations done with AV18.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08E4DA-567A-8347-92C9-725C41C52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5475890" cy="644279"/>
              </a:xfrm>
              <a:prstGeom prst="rect">
                <a:avLst/>
              </a:prstGeom>
              <a:blipFill>
                <a:blip r:embed="rId8"/>
                <a:stretch>
                  <a:fillRect l="-46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46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Deuteron momentum distribution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62BC27-48CF-864D-801E-2DB2C191EDFB}"/>
                  </a:ext>
                </a:extLst>
              </p:cNvPr>
              <p:cNvSpPr txBox="1"/>
              <p:nvPr/>
            </p:nvSpPr>
            <p:spPr>
              <a:xfrm>
                <a:off x="4847168" y="5804079"/>
                <a:ext cx="5850463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SRG-evolved matrix elements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AV18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62BC27-48CF-864D-801E-2DB2C191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68" y="5804079"/>
                <a:ext cx="5850463" cy="644279"/>
              </a:xfrm>
              <a:prstGeom prst="rect">
                <a:avLst/>
              </a:prstGeom>
              <a:blipFill>
                <a:blip r:embed="rId2"/>
                <a:stretch>
                  <a:fillRect l="-43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320565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Expectation value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driven to low-momentum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Note, each panel gives the correct result from unitarity of transformation!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3205656" cy="4351338"/>
              </a:xfrm>
              <a:blipFill>
                <a:blip r:embed="rId4"/>
                <a:stretch>
                  <a:fillRect l="-238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046A3-B6D3-5C43-A8D6-93FFFED4456D}"/>
              </a:ext>
            </a:extLst>
          </p:cNvPr>
          <p:cNvCxnSpPr>
            <a:cxnSpLocks/>
          </p:cNvCxnSpPr>
          <p:nvPr/>
        </p:nvCxnSpPr>
        <p:spPr>
          <a:xfrm>
            <a:off x="6915807" y="1797204"/>
            <a:ext cx="17131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1C0286-C4AA-E245-B6E5-288838A9FB94}"/>
              </a:ext>
            </a:extLst>
          </p:cNvPr>
          <p:cNvCxnSpPr>
            <a:cxnSpLocks/>
          </p:cNvCxnSpPr>
          <p:nvPr/>
        </p:nvCxnSpPr>
        <p:spPr>
          <a:xfrm>
            <a:off x="3894082" y="3211589"/>
            <a:ext cx="0" cy="1319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706CC61-6EF0-BC4C-BE01-4CB91E013C38}"/>
              </a:ext>
            </a:extLst>
          </p:cNvPr>
          <p:cNvSpPr txBox="1"/>
          <p:nvPr/>
        </p:nvSpPr>
        <p:spPr>
          <a:xfrm>
            <a:off x="5990897" y="1602641"/>
            <a:ext cx="82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C27CC-53F3-CE47-B2C1-4DA061F94E7C}"/>
              </a:ext>
            </a:extLst>
          </p:cNvPr>
          <p:cNvSpPr txBox="1"/>
          <p:nvPr/>
        </p:nvSpPr>
        <p:spPr>
          <a:xfrm>
            <a:off x="2723569" y="288735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Scheme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342BB3-BB3A-F14F-AC8B-AE8F01203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9499" y="1971842"/>
            <a:ext cx="813250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96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Deuteron momentum distribution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320565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At </a:t>
                </a:r>
                <a:r>
                  <a:rPr lang="en-US" sz="2400" dirty="0">
                    <a:solidFill>
                      <a:srgbClr val="C00000"/>
                    </a:solidFill>
                  </a:rPr>
                  <a:t>high resolution </a:t>
                </a:r>
                <a:r>
                  <a:rPr lang="en-US" sz="2400" baseline="30000" dirty="0">
                    <a:cs typeface="Arial" panose="020B0604020202020204" pitchFamily="34" charset="0"/>
                  </a:rPr>
                  <a:t>3</a:t>
                </a:r>
                <a:r>
                  <a:rPr lang="en-US" sz="2400" dirty="0">
                    <a:cs typeface="Arial" panose="020B0604020202020204" pitchFamily="34" charset="0"/>
                  </a:rPr>
                  <a:t>S</a:t>
                </a:r>
                <a:r>
                  <a:rPr lang="en-US" sz="2400" baseline="-25000" dirty="0"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cs typeface="Arial" panose="020B0604020202020204" pitchFamily="34" charset="0"/>
                  </a:rPr>
                  <a:t>-</a:t>
                </a:r>
                <a:r>
                  <a:rPr lang="en-US" sz="2400" baseline="30000" dirty="0">
                    <a:cs typeface="Arial" panose="020B0604020202020204" pitchFamily="34" charset="0"/>
                  </a:rPr>
                  <a:t> 3</a:t>
                </a:r>
                <a:r>
                  <a:rPr lang="en-US" sz="2400" dirty="0">
                    <a:cs typeface="Arial" panose="020B0604020202020204" pitchFamily="34" charset="0"/>
                  </a:rPr>
                  <a:t>S</a:t>
                </a:r>
                <a:r>
                  <a:rPr lang="en-US" sz="2400" baseline="-25000" dirty="0"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cs typeface="Arial" panose="020B0604020202020204" pitchFamily="34" charset="0"/>
                  </a:rPr>
                  <a:t> channel contributes to </a:t>
                </a:r>
                <a:r>
                  <a:rPr lang="en-US" sz="24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~25%</a:t>
                </a:r>
                <a:r>
                  <a:rPr lang="en-US" sz="2400" dirty="0">
                    <a:cs typeface="Arial" panose="020B0604020202020204" pitchFamily="34" charset="0"/>
                  </a:rPr>
                  <a:t> of the expectation value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3205656" cy="4351338"/>
              </a:xfrm>
              <a:blipFill>
                <a:blip r:embed="rId2"/>
                <a:stretch>
                  <a:fillRect l="-2767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342BB3-BB3A-F14F-AC8B-AE8F01203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499" y="1971842"/>
            <a:ext cx="8132501" cy="3657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1E30C4-B90C-F64A-9984-522C4E6D1528}"/>
              </a:ext>
            </a:extLst>
          </p:cNvPr>
          <p:cNvSpPr/>
          <p:nvPr/>
        </p:nvSpPr>
        <p:spPr>
          <a:xfrm>
            <a:off x="4461831" y="2379643"/>
            <a:ext cx="1634169" cy="3128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725869-19A3-AA4B-A88C-FAFF98DAFEE2}"/>
              </a:ext>
            </a:extLst>
          </p:cNvPr>
          <p:cNvCxnSpPr>
            <a:cxnSpLocks/>
          </p:cNvCxnSpPr>
          <p:nvPr/>
        </p:nvCxnSpPr>
        <p:spPr>
          <a:xfrm>
            <a:off x="3117773" y="2715658"/>
            <a:ext cx="1680037" cy="71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4E69B4-01CE-8248-B163-B4ED7B9F4DA3}"/>
              </a:ext>
            </a:extLst>
          </p:cNvPr>
          <p:cNvCxnSpPr>
            <a:cxnSpLocks/>
          </p:cNvCxnSpPr>
          <p:nvPr/>
        </p:nvCxnSpPr>
        <p:spPr>
          <a:xfrm>
            <a:off x="3117773" y="2715658"/>
            <a:ext cx="1619480" cy="1680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D451BF-30A2-744C-A6AE-9D86511372F6}"/>
                  </a:ext>
                </a:extLst>
              </p:cNvPr>
              <p:cNvSpPr txBox="1"/>
              <p:nvPr/>
            </p:nvSpPr>
            <p:spPr>
              <a:xfrm>
                <a:off x="4847168" y="5804079"/>
                <a:ext cx="5850463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SRG-evolved matrix elements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AV18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D451BF-30A2-744C-A6AE-9D8651137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68" y="5804079"/>
                <a:ext cx="5850463" cy="644279"/>
              </a:xfrm>
              <a:prstGeom prst="rect">
                <a:avLst/>
              </a:prstGeom>
              <a:blipFill>
                <a:blip r:embed="rId4"/>
                <a:stretch>
                  <a:fillRect l="-43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582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Deuteron momentum distribution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320565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At high resolution </a:t>
                </a:r>
                <a:r>
                  <a:rPr lang="en-US" sz="2400" baseline="30000" dirty="0">
                    <a:cs typeface="Arial" panose="020B0604020202020204" pitchFamily="34" charset="0"/>
                  </a:rPr>
                  <a:t>3</a:t>
                </a:r>
                <a:r>
                  <a:rPr lang="en-US" sz="2400" dirty="0">
                    <a:cs typeface="Arial" panose="020B0604020202020204" pitchFamily="34" charset="0"/>
                  </a:rPr>
                  <a:t>S</a:t>
                </a:r>
                <a:r>
                  <a:rPr lang="en-US" sz="2400" baseline="-25000" dirty="0"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cs typeface="Arial" panose="020B0604020202020204" pitchFamily="34" charset="0"/>
                  </a:rPr>
                  <a:t>-</a:t>
                </a:r>
                <a:r>
                  <a:rPr lang="en-US" sz="2400" baseline="30000" dirty="0">
                    <a:cs typeface="Arial" panose="020B0604020202020204" pitchFamily="34" charset="0"/>
                  </a:rPr>
                  <a:t> 3</a:t>
                </a:r>
                <a:r>
                  <a:rPr lang="en-US" sz="2400" dirty="0">
                    <a:cs typeface="Arial" panose="020B0604020202020204" pitchFamily="34" charset="0"/>
                  </a:rPr>
                  <a:t>S</a:t>
                </a:r>
                <a:r>
                  <a:rPr lang="en-US" sz="2400" baseline="-25000" dirty="0"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cs typeface="Arial" panose="020B0604020202020204" pitchFamily="34" charset="0"/>
                  </a:rPr>
                  <a:t> channel contributes to ~25% of the expectation value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cs typeface="Arial" panose="020B0604020202020204" pitchFamily="34" charset="0"/>
                  </a:rPr>
                  <a:t>At </a:t>
                </a:r>
                <a:r>
                  <a:rPr lang="en-US" sz="24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low RG resolution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baseline="30000" dirty="0">
                    <a:cs typeface="Arial" panose="020B0604020202020204" pitchFamily="34" charset="0"/>
                  </a:rPr>
                  <a:t>3</a:t>
                </a:r>
                <a:r>
                  <a:rPr lang="en-US" sz="2400" dirty="0">
                    <a:cs typeface="Arial" panose="020B0604020202020204" pitchFamily="34" charset="0"/>
                  </a:rPr>
                  <a:t>S</a:t>
                </a:r>
                <a:r>
                  <a:rPr lang="en-US" sz="2400" baseline="-25000" dirty="0"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cs typeface="Arial" panose="020B0604020202020204" pitchFamily="34" charset="0"/>
                  </a:rPr>
                  <a:t>-</a:t>
                </a:r>
                <a:r>
                  <a:rPr lang="en-US" sz="2400" baseline="30000" dirty="0">
                    <a:cs typeface="Arial" panose="020B0604020202020204" pitchFamily="34" charset="0"/>
                  </a:rPr>
                  <a:t> 3</a:t>
                </a:r>
                <a:r>
                  <a:rPr lang="en-US" sz="2400" dirty="0">
                    <a:cs typeface="Arial" panose="020B0604020202020204" pitchFamily="34" charset="0"/>
                  </a:rPr>
                  <a:t>S</a:t>
                </a:r>
                <a:r>
                  <a:rPr lang="en-US" sz="2400" baseline="-25000" dirty="0"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cs typeface="Arial" panose="020B0604020202020204" pitchFamily="34" charset="0"/>
                  </a:rPr>
                  <a:t> channel contributes to </a:t>
                </a:r>
                <a:r>
                  <a:rPr lang="en-US" sz="24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~95% </a:t>
                </a:r>
                <a:r>
                  <a:rPr lang="en-US" sz="2400" dirty="0">
                    <a:cs typeface="Arial" panose="020B0604020202020204" pitchFamily="34" charset="0"/>
                  </a:rPr>
                  <a:t>of the expectation value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3205656" cy="4351338"/>
              </a:xfrm>
              <a:blipFill>
                <a:blip r:embed="rId2"/>
                <a:stretch>
                  <a:fillRect l="-2767" t="-872" r="-2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342BB3-BB3A-F14F-AC8B-AE8F01203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499" y="1971842"/>
            <a:ext cx="8132501" cy="3657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1E30C4-B90C-F64A-9984-522C4E6D1528}"/>
              </a:ext>
            </a:extLst>
          </p:cNvPr>
          <p:cNvSpPr/>
          <p:nvPr/>
        </p:nvSpPr>
        <p:spPr>
          <a:xfrm>
            <a:off x="9199084" y="2379643"/>
            <a:ext cx="1586429" cy="3128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CF8B79-177F-9E4C-92DA-DB3912386D9E}"/>
              </a:ext>
            </a:extLst>
          </p:cNvPr>
          <p:cNvCxnSpPr>
            <a:cxnSpLocks/>
          </p:cNvCxnSpPr>
          <p:nvPr/>
        </p:nvCxnSpPr>
        <p:spPr>
          <a:xfrm flipV="1">
            <a:off x="3068881" y="3016251"/>
            <a:ext cx="6460709" cy="16268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406DBC-0E81-2B4C-93B2-81ABC497B33F}"/>
              </a:ext>
            </a:extLst>
          </p:cNvPr>
          <p:cNvCxnSpPr>
            <a:cxnSpLocks/>
          </p:cNvCxnSpPr>
          <p:nvPr/>
        </p:nvCxnSpPr>
        <p:spPr>
          <a:xfrm flipV="1">
            <a:off x="3068881" y="4263528"/>
            <a:ext cx="6361558" cy="3795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DF5904-55BD-9C40-A038-32537B6351EE}"/>
                  </a:ext>
                </a:extLst>
              </p:cNvPr>
              <p:cNvSpPr txBox="1"/>
              <p:nvPr/>
            </p:nvSpPr>
            <p:spPr>
              <a:xfrm>
                <a:off x="4847168" y="5804079"/>
                <a:ext cx="5850463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SRG-evolved matrix elements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AV18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DF5904-55BD-9C40-A038-32537B635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68" y="5804079"/>
                <a:ext cx="5850463" cy="644279"/>
              </a:xfrm>
              <a:prstGeom prst="rect">
                <a:avLst/>
              </a:prstGeom>
              <a:blipFill>
                <a:blip r:embed="rId4"/>
                <a:stretch>
                  <a:fillRect l="-43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530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NN pair ratios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53" y="1526771"/>
            <a:ext cx="3538728" cy="4352544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</a:rPr>
              <a:t>At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high resolution</a:t>
            </a:r>
            <a:r>
              <a:rPr lang="en-US" sz="2400" dirty="0">
                <a:latin typeface="Arial" panose="020B0604020202020204" pitchFamily="34" charset="0"/>
              </a:rPr>
              <a:t>, the tensor force and the repulsive core of the NN interaction kicks nucleon pairs into SRCs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Seen in the ratio of pairs produced where np dominates because the tensor force requires spin triplet pairs (pp are spin singlets)</a:t>
            </a:r>
            <a:endParaRPr lang="en-US" sz="24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4C11B-F0D8-E445-8719-58CB080A4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797" y="1489037"/>
            <a:ext cx="8824203" cy="3291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0BB7E4-C99D-B146-A7DD-88A8BDD12400}"/>
              </a:ext>
            </a:extLst>
          </p:cNvPr>
          <p:cNvSpPr txBox="1"/>
          <p:nvPr/>
        </p:nvSpPr>
        <p:spPr>
          <a:xfrm>
            <a:off x="3922005" y="4780877"/>
            <a:ext cx="835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6: (a) Ratio of two-nucleon to single-nucleon electron-scattering cross sections for carbon as a function of missing momentum. (b) Fraction of np to p and pp to p pairs versus the relative momentum. Figure from CLAS collaboration publication, arXiv:2004.07304.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F89CE4-6EEA-1E40-86F9-CC58C80CC006}"/>
              </a:ext>
            </a:extLst>
          </p:cNvPr>
          <p:cNvCxnSpPr/>
          <p:nvPr/>
        </p:nvCxnSpPr>
        <p:spPr>
          <a:xfrm flipH="1">
            <a:off x="9155723" y="1078523"/>
            <a:ext cx="199292" cy="61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B772A8-0C56-A14E-98D7-065457FAD51D}"/>
              </a:ext>
            </a:extLst>
          </p:cNvPr>
          <p:cNvCxnSpPr>
            <a:cxnSpLocks/>
          </p:cNvCxnSpPr>
          <p:nvPr/>
        </p:nvCxnSpPr>
        <p:spPr>
          <a:xfrm>
            <a:off x="11769969" y="1301262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A17F8D-2C83-F04A-913E-C60279C8F7A0}"/>
              </a:ext>
            </a:extLst>
          </p:cNvPr>
          <p:cNvSpPr txBox="1"/>
          <p:nvPr/>
        </p:nvSpPr>
        <p:spPr>
          <a:xfrm>
            <a:off x="8736897" y="70919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in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D6A2E7-04BB-0442-B72F-36A990A22D95}"/>
              </a:ext>
            </a:extLst>
          </p:cNvPr>
          <p:cNvSpPr txBox="1"/>
          <p:nvPr/>
        </p:nvSpPr>
        <p:spPr>
          <a:xfrm>
            <a:off x="10977607" y="931929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</p:spTree>
    <p:extLst>
      <p:ext uri="{BB962C8B-B14F-4D97-AF65-F5344CB8AC3E}">
        <p14:creationId xmlns:p14="http://schemas.microsoft.com/office/powerpoint/2010/main" val="256918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78687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described by SRC phenomenology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High resolution description of SRC physics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SRC pairs are components in the nuclear wave function with relative momenta above the Fermi momentum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FF0B2-009D-704F-8298-5F7AFB8B7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304458-C958-0044-B290-991B7513884F}"/>
              </a:ext>
            </a:extLst>
          </p:cNvPr>
          <p:cNvSpPr/>
          <p:nvPr/>
        </p:nvSpPr>
        <p:spPr>
          <a:xfrm>
            <a:off x="8416887" y="3600254"/>
            <a:ext cx="3775113" cy="2935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450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754" y="1526771"/>
                <a:ext cx="3537123" cy="435133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>
                    <a:latin typeface="Arial" panose="020B0604020202020204" pitchFamily="34" charset="0"/>
                  </a:rPr>
                  <a:t>At </a:t>
                </a:r>
                <a:r>
                  <a:rPr lang="en-US" sz="24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low RG resolution</a:t>
                </a:r>
                <a:r>
                  <a:rPr lang="en-US" sz="2400" dirty="0">
                    <a:latin typeface="Arial" panose="020B0604020202020204" pitchFamily="34" charset="0"/>
                  </a:rPr>
                  <a:t>, SRCs are suppressed in the potential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latin typeface="Arial" panose="020B0604020202020204" pitchFamily="34" charset="0"/>
                  </a:rPr>
                  <a:t>Consider the pair momentum distribution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panose="020B0604020202020204" pitchFamily="34" charset="0"/>
                  </a:rPr>
                  <a:t> which </a:t>
                </a:r>
                <a:r>
                  <a:rPr lang="en-US" sz="2400" dirty="0"/>
                  <a:t>simply projects momentum </a:t>
                </a:r>
                <a:r>
                  <a:rPr lang="en-US" sz="2400" i="1" dirty="0"/>
                  <a:t>q </a:t>
                </a:r>
                <a:r>
                  <a:rPr lang="en-US" sz="2400" dirty="0"/>
                  <a:t>onto the SRG unitary transformations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only need the ratio of transformations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754" y="1526771"/>
                <a:ext cx="3537123" cy="4351338"/>
              </a:xfrm>
              <a:blipFill>
                <a:blip r:embed="rId3"/>
                <a:stretch>
                  <a:fillRect l="-2500" t="-2041" r="-3929" b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7C4C11B-F0D8-E445-8719-58CB080A4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97" y="1489037"/>
            <a:ext cx="8824203" cy="3291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6A4D06-FF50-6441-9EC7-88673EF9A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646" y="1188096"/>
            <a:ext cx="4251252" cy="418086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EC801C-CB3A-EC4D-B1B8-ACB1DA366F8A}"/>
              </a:ext>
            </a:extLst>
          </p:cNvPr>
          <p:cNvCxnSpPr/>
          <p:nvPr/>
        </p:nvCxnSpPr>
        <p:spPr>
          <a:xfrm flipH="1">
            <a:off x="9155723" y="1078523"/>
            <a:ext cx="199292" cy="61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NN pair ratios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1343DE-00C1-494C-A482-4C0BDC45E4F2}"/>
              </a:ext>
            </a:extLst>
          </p:cNvPr>
          <p:cNvCxnSpPr>
            <a:cxnSpLocks/>
          </p:cNvCxnSpPr>
          <p:nvPr/>
        </p:nvCxnSpPr>
        <p:spPr>
          <a:xfrm>
            <a:off x="11769969" y="1301262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F17B8F-42E7-3E43-B5FA-596C02320CA2}"/>
              </a:ext>
            </a:extLst>
          </p:cNvPr>
          <p:cNvSpPr txBox="1"/>
          <p:nvPr/>
        </p:nvSpPr>
        <p:spPr>
          <a:xfrm>
            <a:off x="8736897" y="70919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in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DEB5B-837B-2241-A42B-B9DE25FE1E6B}"/>
              </a:ext>
            </a:extLst>
          </p:cNvPr>
          <p:cNvSpPr txBox="1"/>
          <p:nvPr/>
        </p:nvSpPr>
        <p:spPr>
          <a:xfrm>
            <a:off x="10977607" y="931929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C97734-1C5F-F449-91E7-7454472521C8}"/>
                  </a:ext>
                </a:extLst>
              </p:cNvPr>
              <p:cNvSpPr txBox="1"/>
              <p:nvPr/>
            </p:nvSpPr>
            <p:spPr>
              <a:xfrm>
                <a:off x="3789500" y="5412141"/>
                <a:ext cx="4449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7: Ratio of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SRG transformations for low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high momentum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C97734-1C5F-F449-91E7-745447252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500" y="5412141"/>
                <a:ext cx="4449248" cy="584775"/>
              </a:xfrm>
              <a:prstGeom prst="rect">
                <a:avLst/>
              </a:prstGeom>
              <a:blipFill>
                <a:blip r:embed="rId6"/>
                <a:stretch>
                  <a:fillRect l="-855" t="-4255" r="-28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60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54" y="1526771"/>
            <a:ext cx="3537123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</a:rPr>
              <a:t>Reproduces the characteristics of the cross section ratios with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low RG resolution operators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4C11B-F0D8-E445-8719-58CB080A4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797" y="1489037"/>
            <a:ext cx="8824203" cy="3291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6A4D06-FF50-6441-9EC7-88673EF9A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646" y="1188096"/>
            <a:ext cx="4251252" cy="41808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F6EB2F-B56D-8249-AD48-D35B132F8042}"/>
                  </a:ext>
                </a:extLst>
              </p:cNvPr>
              <p:cNvSpPr txBox="1"/>
              <p:nvPr/>
            </p:nvSpPr>
            <p:spPr>
              <a:xfrm>
                <a:off x="3789500" y="5412141"/>
                <a:ext cx="4449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7: Ratio of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SRG transformations for low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high momentum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F6EB2F-B56D-8249-AD48-D35B132F8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500" y="5412141"/>
                <a:ext cx="4449248" cy="584775"/>
              </a:xfrm>
              <a:prstGeom prst="rect">
                <a:avLst/>
              </a:prstGeom>
              <a:blipFill>
                <a:blip r:embed="rId5"/>
                <a:stretch>
                  <a:fillRect l="-855" t="-4255" r="-28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EC801C-CB3A-EC4D-B1B8-ACB1DA366F8A}"/>
              </a:ext>
            </a:extLst>
          </p:cNvPr>
          <p:cNvCxnSpPr/>
          <p:nvPr/>
        </p:nvCxnSpPr>
        <p:spPr>
          <a:xfrm flipH="1">
            <a:off x="9155723" y="1078523"/>
            <a:ext cx="199292" cy="61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1343DE-00C1-494C-A482-4C0BDC45E4F2}"/>
              </a:ext>
            </a:extLst>
          </p:cNvPr>
          <p:cNvCxnSpPr>
            <a:cxnSpLocks/>
          </p:cNvCxnSpPr>
          <p:nvPr/>
        </p:nvCxnSpPr>
        <p:spPr>
          <a:xfrm>
            <a:off x="11769969" y="1301262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F17B8F-42E7-3E43-B5FA-596C02320CA2}"/>
              </a:ext>
            </a:extLst>
          </p:cNvPr>
          <p:cNvSpPr txBox="1"/>
          <p:nvPr/>
        </p:nvSpPr>
        <p:spPr>
          <a:xfrm>
            <a:off x="8736897" y="70919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in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DEB5B-837B-2241-A42B-B9DE25FE1E6B}"/>
              </a:ext>
            </a:extLst>
          </p:cNvPr>
          <p:cNvSpPr txBox="1"/>
          <p:nvPr/>
        </p:nvSpPr>
        <p:spPr>
          <a:xfrm>
            <a:off x="10977607" y="931929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9207BD-B982-2543-955D-74138DA7F431}"/>
              </a:ext>
            </a:extLst>
          </p:cNvPr>
          <p:cNvCxnSpPr/>
          <p:nvPr/>
        </p:nvCxnSpPr>
        <p:spPr>
          <a:xfrm flipH="1">
            <a:off x="6014124" y="833694"/>
            <a:ext cx="199292" cy="61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33DE1A-E403-3D42-BF15-F346CE02D286}"/>
              </a:ext>
            </a:extLst>
          </p:cNvPr>
          <p:cNvCxnSpPr>
            <a:cxnSpLocks/>
          </p:cNvCxnSpPr>
          <p:nvPr/>
        </p:nvCxnSpPr>
        <p:spPr>
          <a:xfrm>
            <a:off x="7420893" y="3065055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B74847-38A5-FD47-BECB-BEBB766C70E1}"/>
              </a:ext>
            </a:extLst>
          </p:cNvPr>
          <p:cNvSpPr txBox="1"/>
          <p:nvPr/>
        </p:nvSpPr>
        <p:spPr>
          <a:xfrm>
            <a:off x="5595298" y="46436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in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2079C3-9E8B-3C44-B01A-4AB18F43A776}"/>
              </a:ext>
            </a:extLst>
          </p:cNvPr>
          <p:cNvSpPr txBox="1"/>
          <p:nvPr/>
        </p:nvSpPr>
        <p:spPr>
          <a:xfrm>
            <a:off x="6727273" y="2668356"/>
            <a:ext cx="12134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F1D4EA-7DAD-DC42-A40F-13F2B33B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57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NN pair ratios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85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Summary and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Results suggest that we can analyze high-energy nuclear reactions with low RG resolution structure (e.g., shell model) and evolved operator (and correct initial operator)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Matching resolution scale between structure and reactions is crucial!</a:t>
            </a:r>
          </a:p>
        </p:txBody>
      </p:sp>
    </p:spTree>
    <p:extLst>
      <p:ext uri="{BB962C8B-B14F-4D97-AF65-F5344CB8AC3E}">
        <p14:creationId xmlns:p14="http://schemas.microsoft.com/office/powerpoint/2010/main" val="3678640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Summary and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Results suggest that we can analyze high-energy nuclear reactions with low RG resolution structure (e.g., shell model) and evolved operator (and correct initial operator)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Matching resolution scale between structure and reactions is crucial!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Future work: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Calculate pair distributions in nuclei (N=Z, N&gt;Z) using local density approximation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Apply to different processes such as knock-out reactions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Add cartoons here?</a:t>
            </a:r>
          </a:p>
        </p:txBody>
      </p:sp>
    </p:spTree>
    <p:extLst>
      <p:ext uri="{BB962C8B-B14F-4D97-AF65-F5344CB8AC3E}">
        <p14:creationId xmlns:p14="http://schemas.microsoft.com/office/powerpoint/2010/main" val="1531206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6706-54E2-8948-AC16-32BCCF6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2C74F1-6ACF-9640-B5B5-F9CA7AEEE56F}"/>
                  </a:ext>
                </a:extLst>
              </p:cNvPr>
              <p:cNvSpPr txBox="1"/>
              <p:nvPr/>
            </p:nvSpPr>
            <p:spPr>
              <a:xfrm>
                <a:off x="1681655" y="5375701"/>
                <a:ext cx="71680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8: Ratio of SRG transformations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low- and high-momentum values with respect to high-momentum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fixing the low-momentum of the denominator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varying the low-momentum of the numerator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2C74F1-6ACF-9640-B5B5-F9CA7AEEE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655" y="5375701"/>
                <a:ext cx="7168055" cy="830997"/>
              </a:xfrm>
              <a:prstGeom prst="rect">
                <a:avLst/>
              </a:prstGeom>
              <a:blipFill>
                <a:blip r:embed="rId2"/>
                <a:stretch>
                  <a:fillRect l="-354" t="-303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0AA5F37-D4E8-8B4B-8F18-CE699E75501B}"/>
              </a:ext>
            </a:extLst>
          </p:cNvPr>
          <p:cNvSpPr txBox="1"/>
          <p:nvPr/>
        </p:nvSpPr>
        <p:spPr>
          <a:xfrm>
            <a:off x="4340772" y="2448910"/>
            <a:ext cx="238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factorization figure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58109-E385-AB41-99B9-1DFFD3F4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1A4A5D-291F-9C41-8252-EE988FAD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631950"/>
            <a:ext cx="115443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78687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Recent experiments have been able to isolate processes where short-range correlation (SRC) physics is dominant and well described by SRC phenomenology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High resolution description of SRC physics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SRC pairs are components in the nuclear wave function with relative momenta above the Fermi momentum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C00000"/>
                </a:solidFill>
              </a:rPr>
              <a:t>Alternative viewpoint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Using renormalization group (RG) methods we can tune the </a:t>
            </a:r>
            <a:r>
              <a:rPr lang="en-US" sz="2000" dirty="0">
                <a:solidFill>
                  <a:srgbClr val="C00000"/>
                </a:solidFill>
              </a:rPr>
              <a:t>scale</a:t>
            </a:r>
            <a:r>
              <a:rPr lang="en-US" sz="2000" dirty="0"/>
              <a:t> to </a:t>
            </a:r>
            <a:r>
              <a:rPr lang="en-US" sz="2000" dirty="0">
                <a:solidFill>
                  <a:srgbClr val="C00000"/>
                </a:solidFill>
              </a:rPr>
              <a:t>low RG resolution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The SRC physics is shifted into the reaction operators from the nuclear wave function</a:t>
            </a:r>
          </a:p>
          <a:p>
            <a:pPr>
              <a:lnSpc>
                <a:spcPct val="100000"/>
              </a:lnSpc>
            </a:pP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1A378-2FD1-EC47-983F-65AF55C3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9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Experiments often rely on soft nuclear structure components (e.g., nuclear </a:t>
            </a:r>
            <a:r>
              <a:rPr lang="en-US"/>
              <a:t>shell model) </a:t>
            </a:r>
            <a:r>
              <a:rPr lang="en-US" dirty="0"/>
              <a:t>but mismatch scales by using high resolution reaction operators</a:t>
            </a:r>
          </a:p>
          <a:p>
            <a:pPr>
              <a:lnSpc>
                <a:spcPct val="100000"/>
              </a:lnSpc>
            </a:pPr>
            <a:r>
              <a:rPr lang="en-US" dirty="0"/>
              <a:t>One can use low RG resolution operators to consistently match scales in structure and reaction components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The RG evolution of the hard potential does NOT make the reaction operator hard</a:t>
            </a:r>
          </a:p>
        </p:txBody>
      </p:sp>
    </p:spTree>
    <p:extLst>
      <p:ext uri="{BB962C8B-B14F-4D97-AF65-F5344CB8AC3E}">
        <p14:creationId xmlns:p14="http://schemas.microsoft.com/office/powerpoint/2010/main" val="263983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585" y="1825625"/>
                <a:ext cx="10938831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We use the similarity renormalization group (SRG) to evolve operators to low RG resolution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600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600" dirty="0"/>
                  <a:t>  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2600" dirty="0"/>
                  <a:t>In practice, solve differential flow equation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sz="2600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with SRG generator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s-IS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𝑑𝑈</m:t>
                        </m:r>
                        <m:d>
                          <m:d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lang="is-IS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s-I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600" dirty="0">
                    <a:cs typeface="Arial" panose="020B0604020202020204" pitchFamily="34" charset="0"/>
                  </a:rPr>
                  <a:t> and Hamiltonian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6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585" y="1825625"/>
                <a:ext cx="10938831" cy="4351338"/>
              </a:xfrm>
              <a:blipFill>
                <a:blip r:embed="rId2"/>
                <a:stretch>
                  <a:fillRect l="-928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13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585" y="1825625"/>
                <a:ext cx="10938831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We use the similarity renormalization group (SRG) to evolve operators to low RG resolution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600" dirty="0"/>
                  <a:t>  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2600" dirty="0"/>
                  <a:t>In practice, solve differential flow equation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with SRG generator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s-IS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𝑑𝑈</m:t>
                        </m:r>
                        <m:d>
                          <m:d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lang="is-IS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s-I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600" dirty="0">
                    <a:cs typeface="Arial" panose="020B0604020202020204" pitchFamily="34" charset="0"/>
                  </a:rPr>
                  <a:t> and Hamiltonian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600" dirty="0"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gives the scheme and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gives the scale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585" y="1825625"/>
                <a:ext cx="10938831" cy="4351338"/>
              </a:xfrm>
              <a:blipFill>
                <a:blip r:embed="rId2"/>
                <a:stretch>
                  <a:fillRect l="-928" t="-116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1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AV18 at low RG resolution</a:t>
            </a:r>
            <a:endParaRPr lang="en-US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0C044A3-4B96-EC46-88D8-5369D91B82A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0" y="1825625"/>
                <a:ext cx="331076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band-diagonal decoupling and </a:t>
                </a:r>
                <a14:m>
                  <m:oMath xmlns:m="http://schemas.openxmlformats.org/officeDocument/2006/math"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block-diagonal decoupling </a:t>
                </a:r>
                <a:r>
                  <a:rPr lang="en-US" altLang="en-US" sz="2200" dirty="0">
                    <a:solidFill>
                      <a:srgbClr val="C00000"/>
                    </a:solidFill>
                  </a:rPr>
                  <a:t>scheme</a:t>
                </a:r>
              </a:p>
              <a:p>
                <a:pPr>
                  <a:lnSpc>
                    <a:spcPct val="100000"/>
                  </a:lnSpc>
                </a:pPr>
                <a:endParaRPr lang="en-US" altLang="en-US" sz="22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0C044A3-4B96-EC46-88D8-5369D91B8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5625"/>
                <a:ext cx="3310760" cy="4351338"/>
              </a:xfrm>
              <a:prstGeom prst="rect">
                <a:avLst/>
              </a:prstGeom>
              <a:blipFill>
                <a:blip r:embed="rId5"/>
                <a:stretch>
                  <a:fillRect l="-1916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F3EF272-E06F-BF4E-96BA-7D90C40C86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5917" y="1825625"/>
            <a:ext cx="8990249" cy="4023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1812EA-15FC-B041-8274-776492CCC4DC}"/>
                  </a:ext>
                </a:extLst>
              </p:cNvPr>
              <p:cNvSpPr txBox="1"/>
              <p:nvPr/>
            </p:nvSpPr>
            <p:spPr>
              <a:xfrm>
                <a:off x="4285945" y="5999991"/>
                <a:ext cx="612981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1812EA-15FC-B041-8274-776492CCC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45" y="5999991"/>
                <a:ext cx="6129811" cy="353943"/>
              </a:xfrm>
              <a:prstGeom prst="rect">
                <a:avLst/>
              </a:prstGeom>
              <a:blipFill>
                <a:blip r:embed="rId7"/>
                <a:stretch>
                  <a:fillRect l="-620" t="-10345" r="-207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60FA101-C83F-3548-A226-C344E0E854C5}"/>
              </a:ext>
            </a:extLst>
          </p:cNvPr>
          <p:cNvSpPr txBox="1"/>
          <p:nvPr/>
        </p:nvSpPr>
        <p:spPr>
          <a:xfrm>
            <a:off x="7767144" y="1492600"/>
            <a:ext cx="3436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AV18 in </a:t>
            </a:r>
            <a:r>
              <a:rPr lang="en-US" sz="20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channel</a:t>
            </a:r>
          </a:p>
        </p:txBody>
      </p:sp>
    </p:spTree>
    <p:extLst>
      <p:ext uri="{BB962C8B-B14F-4D97-AF65-F5344CB8AC3E}">
        <p14:creationId xmlns:p14="http://schemas.microsoft.com/office/powerpoint/2010/main" val="178150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AV18 at low RG resolution</a:t>
            </a:r>
            <a:endParaRPr lang="en-US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825625"/>
                <a:ext cx="3310760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</a:rPr>
                  <a:t> for band-diagonal decoupling and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</a:rPr>
                  <a:t> for block-diagonal decoupling scheme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2200" dirty="0"/>
                  <a:t>Parameters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−1/4</m:t>
                        </m:r>
                      </m:sup>
                    </m:sSup>
                  </m:oMath>
                </a14:m>
                <a:r>
                  <a:rPr lang="en-US" alt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𝐵𝐷</m:t>
                        </m:r>
                      </m:sub>
                    </m:sSub>
                  </m:oMath>
                </a14:m>
                <a:r>
                  <a:rPr lang="en-US" altLang="en-US" sz="2200" dirty="0"/>
                  <a:t> describe the decoupling </a:t>
                </a:r>
                <a:r>
                  <a:rPr lang="en-US" altLang="en-US" sz="2200" dirty="0">
                    <a:solidFill>
                      <a:srgbClr val="C00000"/>
                    </a:solidFill>
                  </a:rPr>
                  <a:t>scale </a:t>
                </a:r>
                <a:r>
                  <a:rPr lang="en-US" altLang="en-US" sz="2200" dirty="0"/>
                  <a:t>of the evolved Hamiltonian</a:t>
                </a:r>
                <a:endParaRPr lang="en-US" altLang="en-US" sz="2200" dirty="0">
                  <a:solidFill>
                    <a:srgbClr val="C00000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200" dirty="0"/>
              </a:p>
            </p:txBody>
          </p:sp>
        </mc:Choice>
        <mc:Fallback xmlns="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3310760" cy="4351338"/>
              </a:xfrm>
              <a:blipFill>
                <a:blip r:embed="rId2"/>
                <a:stretch>
                  <a:fillRect l="-2299" t="-872"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/>
              <p:nvPr/>
            </p:nvSpPr>
            <p:spPr>
              <a:xfrm>
                <a:off x="4285945" y="5999991"/>
                <a:ext cx="612981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45" y="5999991"/>
                <a:ext cx="6129811" cy="353943"/>
              </a:xfrm>
              <a:prstGeom prst="rect">
                <a:avLst/>
              </a:prstGeom>
              <a:blipFill>
                <a:blip r:embed="rId3"/>
                <a:stretch>
                  <a:fillRect l="-620" t="-10345" r="-207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C24296-68D4-9F41-9119-5548DDFFCA64}"/>
              </a:ext>
            </a:extLst>
          </p:cNvPr>
          <p:cNvCxnSpPr>
            <a:cxnSpLocks/>
          </p:cNvCxnSpPr>
          <p:nvPr/>
        </p:nvCxnSpPr>
        <p:spPr>
          <a:xfrm flipH="1">
            <a:off x="9627479" y="2282135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5F6A7E-5997-924D-9CFA-B44363267AC6}"/>
              </a:ext>
            </a:extLst>
          </p:cNvPr>
          <p:cNvCxnSpPr>
            <a:cxnSpLocks/>
          </p:cNvCxnSpPr>
          <p:nvPr/>
        </p:nvCxnSpPr>
        <p:spPr>
          <a:xfrm rot="10800000" flipH="1">
            <a:off x="8918029" y="2996405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0E7AF5-1FD2-CC45-AA5E-83ED231DAF45}"/>
              </a:ext>
            </a:extLst>
          </p:cNvPr>
          <p:cNvCxnSpPr>
            <a:cxnSpLocks/>
          </p:cNvCxnSpPr>
          <p:nvPr/>
        </p:nvCxnSpPr>
        <p:spPr>
          <a:xfrm flipH="1">
            <a:off x="9669523" y="4385050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3939FB-1063-BA4C-9634-2A2F1D56EF01}"/>
              </a:ext>
            </a:extLst>
          </p:cNvPr>
          <p:cNvCxnSpPr>
            <a:cxnSpLocks/>
          </p:cNvCxnSpPr>
          <p:nvPr/>
        </p:nvCxnSpPr>
        <p:spPr>
          <a:xfrm rot="5400000" flipH="1">
            <a:off x="8928539" y="5091219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61D974C-657E-0642-86F5-C698206F4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917" y="1825625"/>
            <a:ext cx="8990249" cy="40233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222F0A-0690-B14C-ADD2-9156DB8F89B5}"/>
              </a:ext>
            </a:extLst>
          </p:cNvPr>
          <p:cNvSpPr txBox="1"/>
          <p:nvPr/>
        </p:nvSpPr>
        <p:spPr>
          <a:xfrm>
            <a:off x="7767144" y="1492600"/>
            <a:ext cx="3436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AV18 in </a:t>
            </a:r>
            <a:r>
              <a:rPr lang="en-US" sz="20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channel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F0E602-E25C-0940-8B99-5554CB038182}"/>
              </a:ext>
            </a:extLst>
          </p:cNvPr>
          <p:cNvCxnSpPr>
            <a:cxnSpLocks/>
          </p:cNvCxnSpPr>
          <p:nvPr/>
        </p:nvCxnSpPr>
        <p:spPr>
          <a:xfrm flipH="1">
            <a:off x="9676809" y="2365525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02820B-7371-F94A-B0DB-A318DBF42C8C}"/>
              </a:ext>
            </a:extLst>
          </p:cNvPr>
          <p:cNvCxnSpPr>
            <a:cxnSpLocks/>
          </p:cNvCxnSpPr>
          <p:nvPr/>
        </p:nvCxnSpPr>
        <p:spPr>
          <a:xfrm rot="10800000" flipH="1">
            <a:off x="8939112" y="3078379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C56F64-E66A-8940-A3BB-BCFB80D7A39A}"/>
              </a:ext>
            </a:extLst>
          </p:cNvPr>
          <p:cNvCxnSpPr>
            <a:cxnSpLocks/>
          </p:cNvCxnSpPr>
          <p:nvPr/>
        </p:nvCxnSpPr>
        <p:spPr>
          <a:xfrm flipH="1">
            <a:off x="9477113" y="4307932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76E0AF-17E1-7148-9F4E-1B158F4CFC30}"/>
              </a:ext>
            </a:extLst>
          </p:cNvPr>
          <p:cNvCxnSpPr>
            <a:cxnSpLocks/>
          </p:cNvCxnSpPr>
          <p:nvPr/>
        </p:nvCxnSpPr>
        <p:spPr>
          <a:xfrm rot="5400000" flipH="1">
            <a:off x="8786902" y="4992283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75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Deuteron wave function at low RG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040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AV18 wave function has SRC modification at short-distances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</a:rPr>
              <a:t>What happens to the</a:t>
            </a:r>
            <a:r>
              <a:rPr lang="en-US" sz="2400" dirty="0"/>
              <a:t> wave function at low RG resolution?</a:t>
            </a:r>
            <a:endParaRPr lang="en-US" sz="24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F29B-3234-BA48-90EA-50225537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04" y="2081054"/>
            <a:ext cx="7350596" cy="3840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51776D-BB55-0846-A6D9-97884EF81016}"/>
              </a:ext>
            </a:extLst>
          </p:cNvPr>
          <p:cNvSpPr/>
          <p:nvPr/>
        </p:nvSpPr>
        <p:spPr>
          <a:xfrm>
            <a:off x="8967729" y="2258458"/>
            <a:ext cx="3062689" cy="2995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CC00C-E7C2-4E47-ADAE-11896A8744AA}"/>
              </a:ext>
            </a:extLst>
          </p:cNvPr>
          <p:cNvSpPr txBox="1"/>
          <p:nvPr/>
        </p:nvSpPr>
        <p:spPr>
          <a:xfrm>
            <a:off x="6580474" y="1705581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SRC in AV18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18CC6-8ABB-A242-96B5-03D2A36F1058}"/>
              </a:ext>
            </a:extLst>
          </p:cNvPr>
          <p:cNvCxnSpPr>
            <a:cxnSpLocks/>
          </p:cNvCxnSpPr>
          <p:nvPr/>
        </p:nvCxnSpPr>
        <p:spPr>
          <a:xfrm flipH="1">
            <a:off x="6096000" y="2152353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5B1B5A-8357-5748-BF0C-BB90B4AC953C}"/>
              </a:ext>
            </a:extLst>
          </p:cNvPr>
          <p:cNvSpPr txBox="1"/>
          <p:nvPr/>
        </p:nvSpPr>
        <p:spPr>
          <a:xfrm>
            <a:off x="6292467" y="5809637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Fig. 2: SRG evolution of deuteron wave function in coordinate space for AV18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Gezerlis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N2LO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A4C36-4CC4-EF4E-AAC3-123C17150A47}"/>
              </a:ext>
            </a:extLst>
          </p:cNvPr>
          <p:cNvSpPr txBox="1"/>
          <p:nvPr/>
        </p:nvSpPr>
        <p:spPr>
          <a:xfrm>
            <a:off x="0" y="6455968"/>
            <a:ext cx="4856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Gezerlis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et al., Phys. Rev. C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054323 (2014)</a:t>
            </a:r>
            <a:endParaRPr lang="en-US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</TotalTime>
  <Words>1453</Words>
  <Application>Microsoft Macintosh PowerPoint</Application>
  <PresentationFormat>Widescreen</PresentationFormat>
  <Paragraphs>138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Office Theme</vt:lpstr>
      <vt:lpstr>Short-range correlation physics from operator evolution</vt:lpstr>
      <vt:lpstr>Motivation</vt:lpstr>
      <vt:lpstr>Motivation</vt:lpstr>
      <vt:lpstr>Motivation</vt:lpstr>
      <vt:lpstr>SRG formalism</vt:lpstr>
      <vt:lpstr>SRG formalism</vt:lpstr>
      <vt:lpstr>AV18 at low RG resolution</vt:lpstr>
      <vt:lpstr>AV18 at low RG resolution</vt:lpstr>
      <vt:lpstr>Deuteron wave function at low RG resolution</vt:lpstr>
      <vt:lpstr>Deuteron wave function at low RG resolution</vt:lpstr>
      <vt:lpstr>Connection to experiments</vt:lpstr>
      <vt:lpstr>Connection to experiments</vt:lpstr>
      <vt:lpstr>Deuteron momentum distribution</vt:lpstr>
      <vt:lpstr>Deuteron momentum distribution</vt:lpstr>
      <vt:lpstr>Deuteron momentum distribution</vt:lpstr>
      <vt:lpstr>Deuteron momentum distribution</vt:lpstr>
      <vt:lpstr>Deuteron momentum distribution</vt:lpstr>
      <vt:lpstr>Deuteron momentum distribution</vt:lpstr>
      <vt:lpstr>NN pair ratios</vt:lpstr>
      <vt:lpstr>NN pair ratios</vt:lpstr>
      <vt:lpstr>NN pair ratios</vt:lpstr>
      <vt:lpstr>Summary and outlook</vt:lpstr>
      <vt:lpstr>Summary and outlook</vt:lpstr>
      <vt:lpstr>Back up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Short-range correlation physics from operator evolution</dc:title>
  <dc:creator>Anthony Tropiano</dc:creator>
  <cp:lastModifiedBy>Furnstahl, Dick</cp:lastModifiedBy>
  <cp:revision>37</cp:revision>
  <dcterms:created xsi:type="dcterms:W3CDTF">2020-10-21T14:50:21Z</dcterms:created>
  <dcterms:modified xsi:type="dcterms:W3CDTF">2020-10-22T23:19:14Z</dcterms:modified>
</cp:coreProperties>
</file>