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7"/>
  </p:notesMasterIdLst>
  <p:sldIdLst>
    <p:sldId id="260" r:id="rId3"/>
    <p:sldId id="275" r:id="rId4"/>
    <p:sldId id="284" r:id="rId5"/>
    <p:sldId id="295" r:id="rId6"/>
    <p:sldId id="286" r:id="rId7"/>
    <p:sldId id="296" r:id="rId8"/>
    <p:sldId id="270" r:id="rId9"/>
    <p:sldId id="332" r:id="rId10"/>
    <p:sldId id="281" r:id="rId11"/>
    <p:sldId id="334" r:id="rId12"/>
    <p:sldId id="335" r:id="rId13"/>
    <p:sldId id="338" r:id="rId14"/>
    <p:sldId id="339" r:id="rId15"/>
    <p:sldId id="343" r:id="rId16"/>
    <p:sldId id="345" r:id="rId17"/>
    <p:sldId id="346" r:id="rId18"/>
    <p:sldId id="351" r:id="rId19"/>
    <p:sldId id="352" r:id="rId20"/>
    <p:sldId id="353" r:id="rId21"/>
    <p:sldId id="283" r:id="rId22"/>
    <p:sldId id="355" r:id="rId23"/>
    <p:sldId id="288" r:id="rId24"/>
    <p:sldId id="289" r:id="rId25"/>
    <p:sldId id="29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62846-A322-4A91-AADC-BD2991192A7F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D4A79-22BD-45A7-A8A3-66A4B5D75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E64E43-1A43-5740-A2F1-516489818B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513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4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8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63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79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23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35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Analogous to deuteron, look at high-q part of proton distribution in several nuclei.</a:t>
            </a:r>
          </a:p>
          <a:p>
            <a:r>
              <a:rPr lang="en-US" dirty="0"/>
              <a:t>Dividing by Z, we get roughly the same distribution. Illustrate this with factorization equation </a:t>
            </a:r>
            <a:r>
              <a:rPr lang="en-US" dirty="0" err="1"/>
              <a:t>F^hi</a:t>
            </a:r>
            <a:r>
              <a:rPr lang="en-US" dirty="0"/>
              <a:t>(q)^2 &lt; A_\lambda | </a:t>
            </a:r>
            <a:r>
              <a:rPr lang="en-US" dirty="0" err="1"/>
              <a:t>F^lo</a:t>
            </a:r>
            <a:r>
              <a:rPr lang="en-US" dirty="0"/>
              <a:t>(k)^2 | A_\lambda &gt; / Z ~ </a:t>
            </a:r>
            <a:r>
              <a:rPr lang="en-US" dirty="0" err="1"/>
              <a:t>F^hi</a:t>
            </a:r>
            <a:r>
              <a:rPr lang="en-US" dirty="0"/>
              <a:t>(q)^2 -&gt; does not depend on A!</a:t>
            </a:r>
          </a:p>
          <a:p>
            <a:r>
              <a:rPr lang="en-US" dirty="0"/>
              <a:t>Overlay this slide with AV18 results for 12C, 16O, 40Ca separately.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10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Analogous to deuteron, look at high-q part of proton distribution in several nuclei.</a:t>
            </a:r>
          </a:p>
          <a:p>
            <a:r>
              <a:rPr lang="en-US" dirty="0"/>
              <a:t>Dividing by Z, we get roughly the same distribution. Illustrate this with factorization equation </a:t>
            </a:r>
            <a:r>
              <a:rPr lang="en-US" dirty="0" err="1"/>
              <a:t>F^hi</a:t>
            </a:r>
            <a:r>
              <a:rPr lang="en-US" dirty="0"/>
              <a:t>(q)^2 &lt; A_\lambda | </a:t>
            </a:r>
            <a:r>
              <a:rPr lang="en-US" dirty="0" err="1"/>
              <a:t>F^lo</a:t>
            </a:r>
            <a:r>
              <a:rPr lang="en-US" dirty="0"/>
              <a:t>(k)^2 | A_\lambda &gt; / Z ~ </a:t>
            </a:r>
            <a:r>
              <a:rPr lang="en-US" dirty="0" err="1"/>
              <a:t>F^hi</a:t>
            </a:r>
            <a:r>
              <a:rPr lang="en-US" dirty="0"/>
              <a:t>(q)^2 -&gt; does not depend on A!</a:t>
            </a:r>
          </a:p>
          <a:p>
            <a:r>
              <a:rPr lang="en-US" dirty="0"/>
              <a:t>Overlay this slide with AV18 results for 12C, 16O, 40Ca separately.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41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 to SRC phenomenology: np dominance from tensor force.</a:t>
            </a:r>
          </a:p>
          <a:p>
            <a:r>
              <a:rPr lang="en-US" dirty="0"/>
              <a:t>Highlight weak nuclear dependence from factorization (and LDA).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pp/p np/p pictures?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1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pp/p np/p pictures?</a:t>
            </a:r>
          </a:p>
          <a:p>
            <a:r>
              <a:rPr lang="en-US" dirty="0"/>
              <a:t>Node in 1S0. Tensor dominance at 400 MeV -&gt; np dominance.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27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53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pp/p np/p pictures?</a:t>
            </a:r>
          </a:p>
          <a:p>
            <a:r>
              <a:rPr lang="en-US" dirty="0"/>
              <a:t>Node in 1S0. Tensor dominance at 400 MeV -&gt; np dominance.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477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in experimental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21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03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29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\lambda bullet point and add arrows to 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50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\lambda bullet point and add arrows to 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84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make sure you say AV18 lies on top of </a:t>
            </a:r>
            <a:r>
              <a:rPr lang="en-US" dirty="0" err="1"/>
              <a:t>Gezerlis</a:t>
            </a:r>
            <a:r>
              <a:rPr lang="en-US" dirty="0"/>
              <a:t>. Where does the SRC physics go? Use this as transition into next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1E5513-1272-A44C-AF68-F8AE51C323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435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63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18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91-B1E5-5142-A046-4D71EE50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4A7C4-537C-8544-B586-FD1890FB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0C6C-C0FD-B145-9F2A-11D3162A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4952-25D0-48F3-B9A6-DDD173CFC10B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5123-9D1F-E043-8190-2A14273A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71C7-D939-C84C-8C44-59C249C6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6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C01-DC1D-1B40-BC34-A6BD0E7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BC119-752A-FF45-8C18-A721DAC4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8C19-ED11-4A4A-BF2A-2668F17A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0533-62D0-4628-87B8-8B05CAED2D50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91BEC-F116-6345-8F26-9C684D62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A012-5A3B-9346-B695-BE861893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8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AA4FA-81C0-664F-877E-AB3D78DC4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69F0-A3AF-DE46-8318-769E2784B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F6FF-B821-7D41-830E-1EC8F683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213E-46D9-4F85-A7A1-AC80546E79AC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BDBAC-2AF3-2D4E-A2E8-AE5CE6CA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2597-E96D-EC46-8252-E74B0EA5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08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91-B1E5-5142-A046-4D71EE50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4A7C4-537C-8544-B586-FD1890FB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0C6C-C0FD-B145-9F2A-11D3162A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D429-401C-44CA-949A-BAE33D8092F6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5123-9D1F-E043-8190-2A14273A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71C7-D939-C84C-8C44-59C249C6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13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1309-57A2-B949-991F-33ECA825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B5E-46F2-1C4A-8B0D-00F68B1D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194E-CAC0-4B46-9177-1DB018D7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2D0C-C2D9-4EF2-8A4F-175C25128BC0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4D1E-5399-6146-9E0D-81AD7D86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2B9D-BFA1-C747-B5FD-1FA8DF45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69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04B0-D25E-6848-90C6-D464C52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877B-8DEB-0344-80BD-44E885D4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0666-6413-DB42-A2F0-BA0DB547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860C-0BFB-4C89-9590-B1B3623EDB0D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8F18-695B-7249-9E85-CBB31819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7550-F2BF-ED4F-BD23-77E19AD3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87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FE-98F7-0240-9A84-688C7D02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206A-D636-7A40-93ED-E61C1E14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CBC79-C191-5542-8F89-78255A89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6FCE-A560-2C45-8BD7-FD965E31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9812-83DA-43A9-9B25-C52DC38DA199}" type="datetime1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0BFF9-03A0-5E4B-956B-76CD31E8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1D0CC-BF6C-DB41-9881-C5DF1CA9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07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4604-98C5-4F40-803B-FCB7D61A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52D42-1442-D44E-8BB5-53C1E840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FD274-F59D-DE4E-B64C-5516C702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D7AC6-2229-3845-9472-0E585BBC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5559D-519B-974A-B49B-3D61A32F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0DD3C-A354-C449-9BF0-C0DFDEB6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12D8-3B3C-40E7-8FE0-4BC82A5431F2}" type="datetime1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62197-883C-7D43-A4E7-7E3E6F1B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BE219-ED69-EE4A-932A-C5E462FE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0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0DCC-CA36-0048-A038-315980AC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9BA0D-8DD4-3E4C-8779-07E19259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436-E252-48AF-ACF1-AC7DD58761FA}" type="datetime1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E07BA-8188-AA45-BF5D-EF6C043D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7AB1-ECC1-FF4C-9AC1-01B4FA7B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D3A30-8CE6-F04D-9428-91762F9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8BCE-4D4A-4908-A9D9-BE2909934289}" type="datetime1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A3462-98CA-E14C-992A-51DDE768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F7442-61E9-DB4E-BFCA-B6C15B56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95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2E0C-303C-5542-B19D-EA7D473D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4C4B-1E32-5B4F-A314-83B73639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D2377-9141-9041-ACCC-0BFEB468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2C9D6-757B-9E4F-B62C-9B18758E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4CEE-F3C9-422B-BA59-418B095FE11F}" type="datetime1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CA156-1218-8746-A8AC-27E1BC6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2363-D3FE-314A-B65B-97BC485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3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1309-57A2-B949-991F-33ECA825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B5E-46F2-1C4A-8B0D-00F68B1D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194E-CAC0-4B46-9177-1DB018D7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27D5-9D01-4C9A-BAB7-31C96A19A7B4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4D1E-5399-6146-9E0D-81AD7D86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2B9D-BFA1-C747-B5FD-1FA8DF45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968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836B-9AEE-EB4F-999C-0079A05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0A491-08CA-284C-A115-37EEF0FFF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592D-CF7F-3F47-874A-7E1656F3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941A-75F1-FB46-9714-DB74FAEC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6888-0649-4903-A156-E553867CDA81}" type="datetime1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A092-016D-1043-9604-929A9F0A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E2F12-8438-9742-844A-DA4FF5E3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897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C01-DC1D-1B40-BC34-A6BD0E7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BC119-752A-FF45-8C18-A721DAC4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8C19-ED11-4A4A-BF2A-2668F17A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33AB-F88C-40CB-B989-3E1E77646775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91BEC-F116-6345-8F26-9C684D62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A012-5A3B-9346-B695-BE861893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901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AA4FA-81C0-664F-877E-AB3D78DC4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69F0-A3AF-DE46-8318-769E2784B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F6FF-B821-7D41-830E-1EC8F683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E0E5-782A-4B23-8A53-F1C789AB7E0B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BDBAC-2AF3-2D4E-A2E8-AE5CE6CA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2597-E96D-EC46-8252-E74B0EA5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2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04B0-D25E-6848-90C6-D464C52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877B-8DEB-0344-80BD-44E885D4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0666-6413-DB42-A2F0-BA0DB547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90CC-BB54-423D-BF89-BBB7066663F7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8F18-695B-7249-9E85-CBB31819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7550-F2BF-ED4F-BD23-77E19AD3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9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FE-98F7-0240-9A84-688C7D02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206A-D636-7A40-93ED-E61C1E14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CBC79-C191-5542-8F89-78255A89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6FCE-A560-2C45-8BD7-FD965E31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8861-A898-447A-A3E7-FCBDC8A3AE97}" type="datetime1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0BFF9-03A0-5E4B-956B-76CD31E8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1D0CC-BF6C-DB41-9881-C5DF1CA9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4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4604-98C5-4F40-803B-FCB7D61A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52D42-1442-D44E-8BB5-53C1E840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FD274-F59D-DE4E-B64C-5516C702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D7AC6-2229-3845-9472-0E585BBC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5559D-519B-974A-B49B-3D61A32F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0DD3C-A354-C449-9BF0-C0DFDEB6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4AFA-7BCD-4FC1-831C-FD67ABE00F70}" type="datetime1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62197-883C-7D43-A4E7-7E3E6F1B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BE219-ED69-EE4A-932A-C5E462FE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8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0DCC-CA36-0048-A038-315980AC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9BA0D-8DD4-3E4C-8779-07E19259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E428-A6A5-4EEE-8780-F0B6EEFB83D5}" type="datetime1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E07BA-8188-AA45-BF5D-EF6C043D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7AB1-ECC1-FF4C-9AC1-01B4FA7B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0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D3A30-8CE6-F04D-9428-91762F9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D24-3E18-47B6-8215-733C9684F273}" type="datetime1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A3462-98CA-E14C-992A-51DDE768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F7442-61E9-DB4E-BFCA-B6C15B56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8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2E0C-303C-5542-B19D-EA7D473D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4C4B-1E32-5B4F-A314-83B73639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D2377-9141-9041-ACCC-0BFEB468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2C9D6-757B-9E4F-B62C-9B18758E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5FB1-F39C-4721-9FBE-5CF18B3498DF}" type="datetime1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CA156-1218-8746-A8AC-27E1BC6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2363-D3FE-314A-B65B-97BC485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3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836B-9AEE-EB4F-999C-0079A05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0A491-08CA-284C-A115-37EEF0FFF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592D-CF7F-3F47-874A-7E1656F3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941A-75F1-FB46-9714-DB74FAEC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09DC-8019-490A-A5C6-1E9B38F9A4ED}" type="datetime1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A092-016D-1043-9604-929A9F0A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E2F12-8438-9742-844A-DA4FF5E3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5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DB979-E96F-CD40-9050-248DA7E9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181CA-FC92-7F49-BBBD-4238A7EA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A40F-B22F-304F-99B3-A9EEE289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2E1A0A7A-E6E7-4480-AADD-98CCD889893F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6F65-993C-6B4E-85AC-4635806D4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Anthony Tropiano, APS April 2021 Meeting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53B0-E8DE-2B45-AC37-58925010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D20F09D-B375-B446-8D61-90653E4E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2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DB979-E96F-CD40-9050-248DA7E9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181CA-FC92-7F49-BBBD-4238A7EA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A40F-B22F-304F-99B3-A9EEE289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DD3B7D1-4027-4C3A-9F2D-D21C2FB6AED5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6F65-993C-6B4E-85AC-4635806D4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Anthony Tropiano, APS April 2021 Meeting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53B0-E8DE-2B45-AC37-58925010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D20F09D-B375-B446-8D61-90653E4E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7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-176702"/>
            <a:ext cx="8229600" cy="1790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Short-range correlation physics </a:t>
            </a:r>
            <a:r>
              <a:rPr lang="en-US" sz="4000" dirty="0">
                <a:solidFill>
                  <a:srgbClr val="00206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0" y="1681199"/>
            <a:ext cx="7543800" cy="331547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en-US" sz="2200" b="1" dirty="0">
                <a:ea typeface="Arial Unicode MS" panose="020B0604020202020204" pitchFamily="34" charset="-128"/>
                <a:cs typeface="Arial" panose="020B0604020202020204" pitchFamily="34" charset="0"/>
              </a:rPr>
              <a:t>Anthony Tropiano</a:t>
            </a:r>
            <a:r>
              <a:rPr lang="en-US" altLang="en-US" sz="2200" b="1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2200" dirty="0">
                <a:ea typeface="Arial Unicode MS" panose="020B0604020202020204" pitchFamily="34" charset="-128"/>
                <a:cs typeface="Arial" panose="020B0604020202020204" pitchFamily="34" charset="0"/>
              </a:rPr>
              <a:t>, Dick Furnstahl</a:t>
            </a:r>
            <a:r>
              <a:rPr lang="en-US" altLang="en-US" sz="22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2200" dirty="0">
                <a:ea typeface="Arial Unicode MS" panose="020B0604020202020204" pitchFamily="34" charset="-128"/>
                <a:cs typeface="Arial" panose="020B0604020202020204" pitchFamily="34" charset="0"/>
              </a:rPr>
              <a:t>, Scott Bogner</a:t>
            </a:r>
            <a:r>
              <a:rPr lang="en-US" altLang="en-US" sz="22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altLang="en-US" sz="18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1800" dirty="0">
                <a:ea typeface="Arial Unicode MS" panose="020B0604020202020204" pitchFamily="34" charset="-128"/>
                <a:cs typeface="Arial" panose="020B0604020202020204" pitchFamily="34" charset="0"/>
              </a:rPr>
              <a:t>Ohio State University, </a:t>
            </a:r>
            <a:r>
              <a:rPr lang="en-US" altLang="en-US" sz="18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1800" dirty="0">
                <a:ea typeface="Arial Unicode MS" panose="020B0604020202020204" pitchFamily="34" charset="-128"/>
                <a:cs typeface="Arial" panose="020B0604020202020204" pitchFamily="34" charset="0"/>
              </a:rPr>
              <a:t>Michigan State University</a:t>
            </a:r>
          </a:p>
          <a:p>
            <a:pPr>
              <a:lnSpc>
                <a:spcPct val="110000"/>
              </a:lnSpc>
            </a:pPr>
            <a:endParaRPr lang="en-US" altLang="en-US" sz="1800" dirty="0"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000" dirty="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APS April Meeting – Virtual Meeting</a:t>
            </a:r>
          </a:p>
          <a:p>
            <a:pPr>
              <a:lnSpc>
                <a:spcPct val="110000"/>
              </a:lnSpc>
            </a:pPr>
            <a:r>
              <a:rPr lang="en-US" altLang="en-US" sz="2000" dirty="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April 19, 2021</a:t>
            </a:r>
            <a:endParaRPr lang="en-US" altLang="en-US" sz="2000" i="1" dirty="0"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600" i="1" dirty="0" err="1"/>
              <a:t>ajt</a:t>
            </a:r>
            <a:r>
              <a:rPr lang="en-US" sz="1600" i="1" dirty="0"/>
              <a:t>, S.K. Bogner, and R.J. Furnstahl, arXiv:2006.11186</a:t>
            </a:r>
          </a:p>
          <a:p>
            <a:pPr>
              <a:lnSpc>
                <a:spcPct val="110000"/>
              </a:lnSpc>
            </a:pPr>
            <a:r>
              <a:rPr lang="en-US" sz="1600" i="1" dirty="0"/>
              <a:t>Phys. Rev. C </a:t>
            </a:r>
            <a:r>
              <a:rPr lang="en-US" sz="1600" b="1" i="1" dirty="0"/>
              <a:t>102</a:t>
            </a:r>
            <a:r>
              <a:rPr lang="en-US" sz="1600" i="1" dirty="0"/>
              <a:t>, 034005 (2020)</a:t>
            </a:r>
          </a:p>
          <a:p>
            <a:pPr>
              <a:lnSpc>
                <a:spcPct val="110000"/>
              </a:lnSpc>
            </a:pPr>
            <a:r>
              <a:rPr lang="en-US" sz="1600" i="1" dirty="0" err="1"/>
              <a:t>ajt</a:t>
            </a:r>
            <a:r>
              <a:rPr lang="en-US" sz="1600" i="1" dirty="0"/>
              <a:t>, S.K. Bogner, and R.J. </a:t>
            </a:r>
            <a:r>
              <a:rPr lang="en-US" sz="1600" i="1" dirty="0" err="1"/>
              <a:t>Furnstahl</a:t>
            </a:r>
            <a:r>
              <a:rPr lang="en-US" sz="1600" i="1" dirty="0"/>
              <a:t>, in progress</a:t>
            </a:r>
          </a:p>
          <a:p>
            <a:pPr>
              <a:lnSpc>
                <a:spcPct val="100000"/>
              </a:lnSpc>
            </a:pPr>
            <a:endParaRPr lang="en-US" sz="1800" i="1" dirty="0"/>
          </a:p>
          <a:p>
            <a:pPr>
              <a:lnSpc>
                <a:spcPct val="100000"/>
              </a:lnSpc>
            </a:pPr>
            <a:endParaRPr lang="en-US" altLang="en-US" sz="2000" i="1" dirty="0"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848367-2624-1C42-BB16-5BE1F8815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225" y="5063879"/>
            <a:ext cx="2376460" cy="16459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D0B37D-A927-A64A-A340-0BC4CDBCB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36" y="5429639"/>
            <a:ext cx="3145537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7F2C15-FD2A-054E-9CB9-C8322E45C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371" y="5201039"/>
            <a:ext cx="1371600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648F84-F4C5-E34C-930C-87ABBE6E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2423" y="5109599"/>
            <a:ext cx="276352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06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Deuteron example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  <a:blipFill>
                <a:blip r:embed="rId3"/>
                <a:stretch>
                  <a:fillRect l="-150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9BBB5479-FE3B-4C53-969D-FF59EFF8F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8" y="1690688"/>
            <a:ext cx="4882718" cy="479965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</p:spTree>
    <p:extLst>
      <p:ext uri="{BB962C8B-B14F-4D97-AF65-F5344CB8AC3E}">
        <p14:creationId xmlns:p14="http://schemas.microsoft.com/office/powerpoint/2010/main" val="3441146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Deuteron example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  <a:blipFill>
                <a:blip r:embed="rId3"/>
                <a:stretch>
                  <a:fillRect l="-150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9BBB5479-FE3B-4C53-969D-FF59EFF8F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8" y="1690688"/>
            <a:ext cx="4882718" cy="479965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98B744CA-BF7D-4425-A11A-C89384D5A7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2" y="1689741"/>
            <a:ext cx="4883694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59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Deuteron example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600" b="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  <a:blipFill>
                <a:blip r:embed="rId3"/>
                <a:stretch>
                  <a:fillRect l="-150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9BBB5479-FE3B-4C53-969D-FF59EFF8F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8" y="1690688"/>
            <a:ext cx="4882718" cy="479965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98B744CA-BF7D-4425-A11A-C89384D5A7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2" y="1689741"/>
            <a:ext cx="4883694" cy="480060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8EF30B7C-BEE5-4ECC-BC1B-C30CFD2F82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2" y="1689741"/>
            <a:ext cx="488369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86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Deuteron example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r>
                            <a:rPr lang="en-US" sz="2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600" b="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6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  <a:blipFill>
                <a:blip r:embed="rId3"/>
                <a:stretch>
                  <a:fillRect l="-150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9BBB5479-FE3B-4C53-969D-FF59EFF8F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8" y="1690688"/>
            <a:ext cx="4882718" cy="479965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98B744CA-BF7D-4425-A11A-C89384D5A7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2" y="1689741"/>
            <a:ext cx="4883694" cy="480060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8EF30B7C-BEE5-4ECC-BC1B-C30CFD2F82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2" y="1689741"/>
            <a:ext cx="4883693" cy="480060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3F9E7D0B-25CA-4B18-98A8-A0A74D9603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1" y="1689741"/>
            <a:ext cx="4883682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0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9BBB5479-FE3B-4C53-969D-FF59EFF8F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8" y="1690688"/>
            <a:ext cx="4882718" cy="479965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98B744CA-BF7D-4425-A11A-C89384D5A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2" y="1689741"/>
            <a:ext cx="4883694" cy="480060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8EF30B7C-BEE5-4ECC-BC1B-C30CFD2F8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2" y="1689741"/>
            <a:ext cx="4883693" cy="480060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3F9E7D0B-25CA-4B18-98A8-A0A74D9603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1" y="1689741"/>
            <a:ext cx="4883682" cy="4800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73336" y="1825625"/>
                <a:ext cx="6080464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400" dirty="0"/>
                  <a:t>For high-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</m:oMath>
                </a14:m>
                <a:r>
                  <a:rPr lang="en-US" sz="2400" dirty="0"/>
                  <a:t> term dominates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336" y="1825625"/>
                <a:ext cx="6080464" cy="4351338"/>
              </a:xfrm>
              <a:prstGeom prst="rect">
                <a:avLst/>
              </a:prstGeom>
              <a:blipFill>
                <a:blip r:embed="rId7"/>
                <a:stretch>
                  <a:fillRect l="-1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00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9BBB5479-FE3B-4C53-969D-FF59EFF8F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8" y="1690688"/>
            <a:ext cx="4882718" cy="479965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98B744CA-BF7D-4425-A11A-C89384D5A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2" y="1689741"/>
            <a:ext cx="4883694" cy="480060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8EF30B7C-BEE5-4ECC-BC1B-C30CFD2F8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2" y="1689741"/>
            <a:ext cx="4883693" cy="480060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3F9E7D0B-25CA-4B18-98A8-A0A74D9603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1" y="1689741"/>
            <a:ext cx="4883682" cy="4800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73336" y="1825625"/>
                <a:ext cx="6080464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400" dirty="0"/>
                  <a:t>For high-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</m:oMath>
                </a14:m>
                <a:r>
                  <a:rPr lang="en-US" sz="2400" dirty="0"/>
                  <a:t> term dominates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>
                          <m:r>
                            <a:rPr lang="en-US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</m:t>
                                  </m:r>
                                </m:sup>
                              </m:sSubSup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336" y="1825625"/>
                <a:ext cx="6080464" cy="4351338"/>
              </a:xfrm>
              <a:prstGeom prst="rect">
                <a:avLst/>
              </a:prstGeom>
              <a:blipFill>
                <a:blip r:embed="rId7"/>
                <a:stretch>
                  <a:fillRect l="-1303" r="-3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2CF048-64B8-42A4-90B5-E6F541B03C43}"/>
                  </a:ext>
                </a:extLst>
              </p:cNvPr>
              <p:cNvSpPr txBox="1"/>
              <p:nvPr/>
            </p:nvSpPr>
            <p:spPr>
              <a:xfrm>
                <a:off x="6096000" y="4090041"/>
                <a:ext cx="5933982" cy="502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Factorization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</m:sup>
                    </m:sSubSup>
                    <m:sSubSup>
                      <m:sSubSup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h𝑖</m:t>
                        </m:r>
                      </m:sup>
                    </m:sSub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2CF048-64B8-42A4-90B5-E6F541B03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90041"/>
                <a:ext cx="5933982" cy="502061"/>
              </a:xfrm>
              <a:prstGeom prst="rect">
                <a:avLst/>
              </a:prstGeom>
              <a:blipFill>
                <a:blip r:embed="rId8"/>
                <a:stretch>
                  <a:fillRect l="-1542" t="-3659" b="-25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6C1EAC-42A8-4335-ABB2-B459EB238FBD}"/>
              </a:ext>
            </a:extLst>
          </p:cNvPr>
          <p:cNvCxnSpPr/>
          <p:nvPr/>
        </p:nvCxnSpPr>
        <p:spPr>
          <a:xfrm>
            <a:off x="8753383" y="4767309"/>
            <a:ext cx="0" cy="3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E1FC5F-9B1F-4230-9047-E48CEEC3330B}"/>
              </a:ext>
            </a:extLst>
          </p:cNvPr>
          <p:cNvCxnSpPr/>
          <p:nvPr/>
        </p:nvCxnSpPr>
        <p:spPr>
          <a:xfrm>
            <a:off x="8753383" y="3676837"/>
            <a:ext cx="0" cy="3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82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9BBB5479-FE3B-4C53-969D-FF59EFF8F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8" y="1690688"/>
            <a:ext cx="4882718" cy="479965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98B744CA-BF7D-4425-A11A-C89384D5A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2" y="1689741"/>
            <a:ext cx="4883694" cy="480060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8EF30B7C-BEE5-4ECC-BC1B-C30CFD2F8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2" y="1689741"/>
            <a:ext cx="4883693" cy="480060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3F9E7D0B-25CA-4B18-98A8-A0A74D9603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1" y="1689741"/>
            <a:ext cx="4883682" cy="4800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73336" y="1825625"/>
                <a:ext cx="6080464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For high-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sSubSup>
                      <m:sSubSup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term dominates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i="1" dirty="0">
                  <a:solidFill>
                    <a:schemeClr val="bg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2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22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>
                          <m:r>
                            <a:rPr lang="en-US" sz="22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</m:t>
                                  </m:r>
                                </m:sup>
                              </m:sSubSup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336" y="1825625"/>
                <a:ext cx="6080464" cy="4351338"/>
              </a:xfrm>
              <a:prstGeom prst="rect">
                <a:avLst/>
              </a:prstGeom>
              <a:blipFill>
                <a:blip r:embed="rId7"/>
                <a:stretch>
                  <a:fillRect l="-1303" r="-3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2CF048-64B8-42A4-90B5-E6F541B03C43}"/>
                  </a:ext>
                </a:extLst>
              </p:cNvPr>
              <p:cNvSpPr txBox="1"/>
              <p:nvPr/>
            </p:nvSpPr>
            <p:spPr>
              <a:xfrm>
                <a:off x="6096000" y="4090041"/>
                <a:ext cx="5933982" cy="502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Factorization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sz="240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</m:sup>
                    </m:sSubSup>
                    <m:sSubSup>
                      <m:sSubSup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h𝑖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2CF048-64B8-42A4-90B5-E6F541B03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90041"/>
                <a:ext cx="5933982" cy="502061"/>
              </a:xfrm>
              <a:prstGeom prst="rect">
                <a:avLst/>
              </a:prstGeom>
              <a:blipFill>
                <a:blip r:embed="rId8"/>
                <a:stretch>
                  <a:fillRect l="-1542" t="-3659" b="-25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6C1EAC-42A8-4335-ABB2-B459EB238FBD}"/>
              </a:ext>
            </a:extLst>
          </p:cNvPr>
          <p:cNvCxnSpPr/>
          <p:nvPr/>
        </p:nvCxnSpPr>
        <p:spPr>
          <a:xfrm>
            <a:off x="8753383" y="4767309"/>
            <a:ext cx="0" cy="3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E1FC5F-9B1F-4230-9047-E48CEEC3330B}"/>
              </a:ext>
            </a:extLst>
          </p:cNvPr>
          <p:cNvCxnSpPr/>
          <p:nvPr/>
        </p:nvCxnSpPr>
        <p:spPr>
          <a:xfrm>
            <a:off x="8753383" y="3676837"/>
            <a:ext cx="0" cy="3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5250289-5B13-4C81-A478-5E94D823D1BA}"/>
              </a:ext>
            </a:extLst>
          </p:cNvPr>
          <p:cNvSpPr txBox="1"/>
          <p:nvPr/>
        </p:nvSpPr>
        <p:spPr>
          <a:xfrm>
            <a:off x="6298310" y="3579475"/>
            <a:ext cx="4452536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this strategy to nuclear momentum distributions using local density approximation (LDA)!</a:t>
            </a:r>
          </a:p>
        </p:txBody>
      </p:sp>
    </p:spTree>
    <p:extLst>
      <p:ext uri="{BB962C8B-B14F-4D97-AF65-F5344CB8AC3E}">
        <p14:creationId xmlns:p14="http://schemas.microsoft.com/office/powerpoint/2010/main" val="221442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Preliminary 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2302" y="1690688"/>
                <a:ext cx="625136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Universality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High-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tail only depends on the NN interaction (AV18)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up to an overall factor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𝑙𝑜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302" y="1690688"/>
                <a:ext cx="6251360" cy="4351338"/>
              </a:xfrm>
              <a:blipFill>
                <a:blip r:embed="rId3"/>
                <a:stretch>
                  <a:fillRect l="-1756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FD6FD-6BEC-4F1C-8D36-B0AA13CA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4F977F56-07E7-4BAC-AAA6-E0A8EAAA9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662" y="1114425"/>
            <a:ext cx="5418338" cy="537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4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Preliminary 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302" y="1690688"/>
            <a:ext cx="1083149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Comparison to AV18 data gives good agreement </a:t>
            </a:r>
          </a:p>
          <a:p>
            <a:pPr lvl="1">
              <a:lnSpc>
                <a:spcPct val="100000"/>
              </a:lnSpc>
            </a:pPr>
            <a:r>
              <a:rPr lang="en-US" i="1" dirty="0"/>
              <a:t>Absolute normalization still a work in progress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FD6FD-6BEC-4F1C-8D36-B0AA13CA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037C1B4-C2C3-4525-971C-59C1A2BF4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61" y="2698750"/>
            <a:ext cx="3684727" cy="365760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8F20ACA1-AC5F-4A4A-B2ED-7C27B1A40F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244" y="2698750"/>
            <a:ext cx="3684727" cy="3657600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D5640953-C2AB-4F09-A4C5-FAD983D30E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727" y="2698750"/>
            <a:ext cx="368472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71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Preliminary 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614" y="1736294"/>
            <a:ext cx="7217547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pp pairs are spin-singlets whereas the tensor force requires spin-triplets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C00000"/>
                </a:solidFill>
              </a:rPr>
              <a:t>pn</a:t>
            </a:r>
            <a:r>
              <a:rPr lang="en-US" dirty="0">
                <a:solidFill>
                  <a:srgbClr val="C00000"/>
                </a:solidFill>
              </a:rPr>
              <a:t> pairs dominate in region of tensor force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B0511B-0D5A-4246-ADFB-F37A9C646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9" y="1736294"/>
            <a:ext cx="4842119" cy="4620056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840A7-42AC-432D-88BC-9CDD206C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2D56E1-DF6E-4273-937E-693B3FC2119F}"/>
              </a:ext>
            </a:extLst>
          </p:cNvPr>
          <p:cNvCxnSpPr>
            <a:cxnSpLocks/>
          </p:cNvCxnSpPr>
          <p:nvPr/>
        </p:nvCxnSpPr>
        <p:spPr>
          <a:xfrm flipH="1">
            <a:off x="1784412" y="4230988"/>
            <a:ext cx="1257997" cy="1015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9EFC8E7-2541-48A3-9FC0-B510A5FD86D1}"/>
              </a:ext>
            </a:extLst>
          </p:cNvPr>
          <p:cNvSpPr txBox="1"/>
          <p:nvPr/>
        </p:nvSpPr>
        <p:spPr>
          <a:xfrm>
            <a:off x="2534351" y="3861656"/>
            <a:ext cx="133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Tensor force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D76642D1-4BAD-4F6F-964E-D43DAC7A4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958" y="3210812"/>
            <a:ext cx="3309153" cy="32386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15B4248-472C-45D0-B925-68B58013EF10}"/>
              </a:ext>
            </a:extLst>
          </p:cNvPr>
          <p:cNvSpPr/>
          <p:nvPr/>
        </p:nvSpPr>
        <p:spPr>
          <a:xfrm>
            <a:off x="6687533" y="3497802"/>
            <a:ext cx="249877" cy="249462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C76581-7B67-4F1A-87BD-9F256256E0BE}"/>
              </a:ext>
            </a:extLst>
          </p:cNvPr>
          <p:cNvCxnSpPr>
            <a:cxnSpLocks/>
          </p:cNvCxnSpPr>
          <p:nvPr/>
        </p:nvCxnSpPr>
        <p:spPr>
          <a:xfrm flipH="1">
            <a:off x="6834425" y="4862287"/>
            <a:ext cx="396658" cy="31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F9A9F44-02BB-4043-9135-6DF81ABEF644}"/>
              </a:ext>
            </a:extLst>
          </p:cNvPr>
          <p:cNvSpPr txBox="1"/>
          <p:nvPr/>
        </p:nvSpPr>
        <p:spPr>
          <a:xfrm>
            <a:off x="7209131" y="4520920"/>
            <a:ext cx="130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Tensor force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E2713C1-C2EB-48C9-8D10-34C6D732BF25}"/>
              </a:ext>
            </a:extLst>
          </p:cNvPr>
          <p:cNvSpPr/>
          <p:nvPr/>
        </p:nvSpPr>
        <p:spPr>
          <a:xfrm>
            <a:off x="1305357" y="4927540"/>
            <a:ext cx="819694" cy="823532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7E4B58-E2C1-4B1E-A123-53AD3B1BBF55}"/>
              </a:ext>
            </a:extLst>
          </p:cNvPr>
          <p:cNvSpPr txBox="1"/>
          <p:nvPr/>
        </p:nvSpPr>
        <p:spPr>
          <a:xfrm>
            <a:off x="8153400" y="3323047"/>
            <a:ext cx="38312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Reproduces characteristics of the cross section ratios with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low RG resolution operators</a:t>
            </a:r>
          </a:p>
        </p:txBody>
      </p:sp>
    </p:spTree>
    <p:extLst>
      <p:ext uri="{BB962C8B-B14F-4D97-AF65-F5344CB8AC3E}">
        <p14:creationId xmlns:p14="http://schemas.microsoft.com/office/powerpoint/2010/main" val="355200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Motivation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5773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Recent experiments have been able to isolate processes where short-range correlation (SRC) physics is dominant and well accounted for by SRC phenomenology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High resolution description of SRC physics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SRC pairs are components in the nuclear wave function with relative momenta above the Fermi momentum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7452DF-4AA0-4D39-90B6-4FC6D8911A33}"/>
              </a:ext>
            </a:extLst>
          </p:cNvPr>
          <p:cNvSpPr/>
          <p:nvPr/>
        </p:nvSpPr>
        <p:spPr>
          <a:xfrm>
            <a:off x="10886159" y="3345518"/>
            <a:ext cx="1234048" cy="489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FF64D8-5F78-468D-9D0A-3889AA23C2A1}"/>
              </a:ext>
            </a:extLst>
          </p:cNvPr>
          <p:cNvSpPr/>
          <p:nvPr/>
        </p:nvSpPr>
        <p:spPr>
          <a:xfrm>
            <a:off x="10941851" y="2598792"/>
            <a:ext cx="1234048" cy="489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947AD9-CEFF-4588-BADC-5B6DE5FB5086}"/>
              </a:ext>
            </a:extLst>
          </p:cNvPr>
          <p:cNvSpPr/>
          <p:nvPr/>
        </p:nvSpPr>
        <p:spPr>
          <a:xfrm>
            <a:off x="8495930" y="2273569"/>
            <a:ext cx="1234048" cy="489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520CBBC-A0F7-4076-AB99-0F768639D57B}"/>
              </a:ext>
            </a:extLst>
          </p:cNvPr>
          <p:cNvSpPr/>
          <p:nvPr/>
        </p:nvSpPr>
        <p:spPr>
          <a:xfrm>
            <a:off x="6998492" y="5526887"/>
            <a:ext cx="2252593" cy="265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5FD4F9-11FB-4391-ACFF-6CA718E1DCBF}"/>
              </a:ext>
            </a:extLst>
          </p:cNvPr>
          <p:cNvSpPr/>
          <p:nvPr/>
        </p:nvSpPr>
        <p:spPr>
          <a:xfrm>
            <a:off x="5314475" y="5615172"/>
            <a:ext cx="2252593" cy="265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79F7FA1-19CB-4316-9964-8F0B1B14D66F}"/>
              </a:ext>
            </a:extLst>
          </p:cNvPr>
          <p:cNvSpPr/>
          <p:nvPr/>
        </p:nvSpPr>
        <p:spPr>
          <a:xfrm>
            <a:off x="9094387" y="7122454"/>
            <a:ext cx="2252593" cy="265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F27D95-8503-46DA-947D-3D3653A7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C0DF36A-00A4-4D21-85DA-6ECEE64B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71C235C-6EB9-4851-8A30-E773FBEC9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0" y="703897"/>
            <a:ext cx="3703320" cy="569741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3219D33-8280-4E1D-AFC1-209474D4C01E}"/>
              </a:ext>
            </a:extLst>
          </p:cNvPr>
          <p:cNvSpPr txBox="1"/>
          <p:nvPr/>
        </p:nvSpPr>
        <p:spPr>
          <a:xfrm>
            <a:off x="10782312" y="106168"/>
            <a:ext cx="123441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knock-out 2 high-k nucleons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00A4FD-5032-42D4-A6B7-DEC5EF4E3229}"/>
              </a:ext>
            </a:extLst>
          </p:cNvPr>
          <p:cNvGrpSpPr/>
          <p:nvPr/>
        </p:nvGrpSpPr>
        <p:grpSpPr>
          <a:xfrm>
            <a:off x="8848752" y="3017520"/>
            <a:ext cx="1819248" cy="719750"/>
            <a:chOff x="8848752" y="3017520"/>
            <a:chExt cx="1819248" cy="71975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C8AFF3C-0FAD-42DC-98F7-C3E5FC02FA5E}"/>
                </a:ext>
              </a:extLst>
            </p:cNvPr>
            <p:cNvSpPr txBox="1"/>
            <p:nvPr/>
          </p:nvSpPr>
          <p:spPr>
            <a:xfrm>
              <a:off x="8848752" y="3367938"/>
              <a:ext cx="15819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excite SRC pair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424D64B-058B-4477-B844-C43C685E68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7007" y="3017520"/>
              <a:ext cx="520993" cy="350418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001C466-6C84-40BC-951A-E140A8E458DB}"/>
              </a:ext>
            </a:extLst>
          </p:cNvPr>
          <p:cNvGrpSpPr/>
          <p:nvPr/>
        </p:nvGrpSpPr>
        <p:grpSpPr>
          <a:xfrm>
            <a:off x="8690547" y="6073250"/>
            <a:ext cx="2078861" cy="713217"/>
            <a:chOff x="8690547" y="6073250"/>
            <a:chExt cx="2078861" cy="71321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B4CBD54-1386-4534-80A4-6D1FF7E1F3BF}"/>
                </a:ext>
              </a:extLst>
            </p:cNvPr>
            <p:cNvSpPr txBox="1"/>
            <p:nvPr/>
          </p:nvSpPr>
          <p:spPr>
            <a:xfrm>
              <a:off x="8690547" y="6417135"/>
              <a:ext cx="207886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low-k initial pair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D03A78C-A3CC-4FCB-9639-54CD7AAD03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2710" y="6073250"/>
              <a:ext cx="361306" cy="328062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6134C10-F6D8-4422-BD77-681935A05550}"/>
              </a:ext>
            </a:extLst>
          </p:cNvPr>
          <p:cNvSpPr txBox="1"/>
          <p:nvPr/>
        </p:nvSpPr>
        <p:spPr>
          <a:xfrm>
            <a:off x="10886159" y="3354963"/>
            <a:ext cx="1234415" cy="646331"/>
          </a:xfrm>
          <a:prstGeom prst="rect">
            <a:avLst/>
          </a:prstGeom>
          <a:solidFill>
            <a:srgbClr val="F8D4C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same</a:t>
            </a:r>
            <a:r>
              <a:rPr lang="en-US" b="1" dirty="0"/>
              <a:t> expt. resolution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CBF8D4-A50C-465C-B76B-363EE07D9008}"/>
              </a:ext>
            </a:extLst>
          </p:cNvPr>
          <p:cNvSpPr/>
          <p:nvPr/>
        </p:nvSpPr>
        <p:spPr>
          <a:xfrm>
            <a:off x="10886159" y="3345518"/>
            <a:ext cx="1234048" cy="700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441A96-D6FF-42D0-8925-3F202969B9E2}"/>
              </a:ext>
            </a:extLst>
          </p:cNvPr>
          <p:cNvSpPr/>
          <p:nvPr/>
        </p:nvSpPr>
        <p:spPr>
          <a:xfrm>
            <a:off x="8743580" y="3737270"/>
            <a:ext cx="2142579" cy="30491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243D920-3414-4631-876D-30BF4EC44489}"/>
              </a:ext>
            </a:extLst>
          </p:cNvPr>
          <p:cNvSpPr/>
          <p:nvPr/>
        </p:nvSpPr>
        <p:spPr>
          <a:xfrm>
            <a:off x="8608899" y="3965667"/>
            <a:ext cx="3511307" cy="23906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5A5B253-7CF5-4199-BF10-28D39C7AE75F}"/>
              </a:ext>
            </a:extLst>
          </p:cNvPr>
          <p:cNvSpPr/>
          <p:nvPr/>
        </p:nvSpPr>
        <p:spPr>
          <a:xfrm>
            <a:off x="8362950" y="5406501"/>
            <a:ext cx="380630" cy="1379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AEE92E74-7B81-4A86-B270-B59B1A17BF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842" y="4062776"/>
            <a:ext cx="3341351" cy="241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3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Preliminary 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37410" y="1825625"/>
                <a:ext cx="4216459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Ratio should be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independent of N/Z in </a:t>
                </a:r>
                <a:r>
                  <a:rPr lang="en-US" dirty="0" err="1">
                    <a:solidFill>
                      <a:schemeClr val="tx1"/>
                    </a:solidFill>
                  </a:rPr>
                  <a:t>pn</a:t>
                </a:r>
                <a:r>
                  <a:rPr lang="en-US" dirty="0">
                    <a:solidFill>
                      <a:schemeClr val="tx1"/>
                    </a:solidFill>
                  </a:rPr>
                  <a:t> dominant region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37410" y="1825625"/>
                <a:ext cx="4216459" cy="4351338"/>
              </a:xfrm>
              <a:blipFill>
                <a:blip r:embed="rId3"/>
                <a:stretch>
                  <a:fillRect l="-2601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012FE1-3E12-471B-ACFB-2D426BCBD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171636" cy="455620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2F63D-E4B1-4414-B59E-2ABB48D3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7C6CB6-0B43-46B2-83D3-DFF3C3BE29F4}"/>
              </a:ext>
            </a:extLst>
          </p:cNvPr>
          <p:cNvSpPr/>
          <p:nvPr/>
        </p:nvSpPr>
        <p:spPr>
          <a:xfrm>
            <a:off x="1219240" y="2100404"/>
            <a:ext cx="546186" cy="348461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53208A-C27A-4ED4-AA7F-FD861FCB400B}"/>
              </a:ext>
            </a:extLst>
          </p:cNvPr>
          <p:cNvCxnSpPr>
            <a:cxnSpLocks/>
          </p:cNvCxnSpPr>
          <p:nvPr/>
        </p:nvCxnSpPr>
        <p:spPr>
          <a:xfrm flipH="1" flipV="1">
            <a:off x="1567097" y="4894168"/>
            <a:ext cx="832071" cy="1214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0C0905-9AA2-4D2D-9B39-3CEE45D137EF}"/>
              </a:ext>
            </a:extLst>
          </p:cNvPr>
          <p:cNvSpPr txBox="1"/>
          <p:nvPr/>
        </p:nvSpPr>
        <p:spPr>
          <a:xfrm>
            <a:off x="2394616" y="4692454"/>
            <a:ext cx="130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Tensor force</a:t>
            </a:r>
          </a:p>
        </p:txBody>
      </p:sp>
    </p:spTree>
    <p:extLst>
      <p:ext uri="{BB962C8B-B14F-4D97-AF65-F5344CB8AC3E}">
        <p14:creationId xmlns:p14="http://schemas.microsoft.com/office/powerpoint/2010/main" val="1610183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Preliminary 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37410" y="1825625"/>
                <a:ext cx="4216459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Ratio should be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independent of N/Z in </a:t>
                </a:r>
                <a:r>
                  <a:rPr lang="en-US" dirty="0" err="1">
                    <a:solidFill>
                      <a:schemeClr val="tx1"/>
                    </a:solidFill>
                  </a:rPr>
                  <a:t>pn</a:t>
                </a:r>
                <a:r>
                  <a:rPr lang="en-US" dirty="0">
                    <a:solidFill>
                      <a:schemeClr val="tx1"/>
                    </a:solidFill>
                  </a:rPr>
                  <a:t> dominant region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Outside </a:t>
                </a:r>
                <a:r>
                  <a:rPr lang="en-US" dirty="0" err="1">
                    <a:solidFill>
                      <a:srgbClr val="C00000"/>
                    </a:solidFill>
                  </a:rPr>
                  <a:t>pn</a:t>
                </a:r>
                <a:r>
                  <a:rPr lang="en-US" dirty="0">
                    <a:solidFill>
                      <a:srgbClr val="C00000"/>
                    </a:solidFill>
                  </a:rPr>
                  <a:t> dominant region ratio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for nuclei where 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Z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37410" y="1825625"/>
                <a:ext cx="4216459" cy="4351338"/>
              </a:xfrm>
              <a:blipFill>
                <a:blip r:embed="rId3"/>
                <a:stretch>
                  <a:fillRect l="-2601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012FE1-3E12-471B-ACFB-2D426BCBD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171636" cy="455620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2F63D-E4B1-4414-B59E-2ABB48D3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7C6CB6-0B43-46B2-83D3-DFF3C3BE29F4}"/>
              </a:ext>
            </a:extLst>
          </p:cNvPr>
          <p:cNvSpPr/>
          <p:nvPr/>
        </p:nvSpPr>
        <p:spPr>
          <a:xfrm>
            <a:off x="1219240" y="2100404"/>
            <a:ext cx="546186" cy="348461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53208A-C27A-4ED4-AA7F-FD861FCB400B}"/>
              </a:ext>
            </a:extLst>
          </p:cNvPr>
          <p:cNvCxnSpPr>
            <a:cxnSpLocks/>
          </p:cNvCxnSpPr>
          <p:nvPr/>
        </p:nvCxnSpPr>
        <p:spPr>
          <a:xfrm flipH="1" flipV="1">
            <a:off x="1567097" y="4894168"/>
            <a:ext cx="832071" cy="1214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0C0905-9AA2-4D2D-9B39-3CEE45D137EF}"/>
              </a:ext>
            </a:extLst>
          </p:cNvPr>
          <p:cNvSpPr txBox="1"/>
          <p:nvPr/>
        </p:nvSpPr>
        <p:spPr>
          <a:xfrm>
            <a:off x="2394616" y="4692454"/>
            <a:ext cx="130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Tensor force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B9D205-F2D0-401F-8D8C-928682F5E0AB}"/>
              </a:ext>
            </a:extLst>
          </p:cNvPr>
          <p:cNvCxnSpPr>
            <a:cxnSpLocks/>
          </p:cNvCxnSpPr>
          <p:nvPr/>
        </p:nvCxnSpPr>
        <p:spPr>
          <a:xfrm flipH="1">
            <a:off x="3497802" y="3968789"/>
            <a:ext cx="3545112" cy="44341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447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Preliminary 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5580" y="1825625"/>
                <a:ext cx="6098219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SRC scale factors</a:t>
                </a:r>
              </a:p>
              <a:p>
                <a:pPr>
                  <a:lnSpc>
                    <a:spcPct val="100000"/>
                  </a:lnSpc>
                </a:pPr>
                <a:endParaRPr lang="en-US" sz="14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</m:func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𝑑𝑞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𝑑𝑞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400" dirty="0"/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400" dirty="0"/>
                  <a:t> is the single-nucleon probability distribution in nucleus A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rgbClr val="C00000"/>
                    </a:solidFill>
                  </a:rPr>
                  <a:t>Decent agreement with experiment and LCA calculations </a:t>
                </a:r>
                <a:r>
                  <a:rPr lang="en-US" sz="2400" dirty="0">
                    <a:solidFill>
                      <a:srgbClr val="00B0F0"/>
                    </a:solidFill>
                  </a:rPr>
                  <a:t>(add ref.) </a:t>
                </a:r>
                <a:r>
                  <a:rPr lang="en-US" sz="2400" dirty="0">
                    <a:solidFill>
                      <a:srgbClr val="C00000"/>
                    </a:solidFill>
                  </a:rPr>
                  <a:t>but need to further test systematics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5580" y="1825625"/>
                <a:ext cx="6098219" cy="4351338"/>
              </a:xfrm>
              <a:blipFill>
                <a:blip r:embed="rId3"/>
                <a:stretch>
                  <a:fillRect l="-1300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3B1C2-5FED-4346-BBDF-4C67C293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ED15B157-D2F6-4DF0-AE4D-E7889BCEDF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7819"/>
            <a:ext cx="4359913" cy="466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27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Summary and outlook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27" y="1825625"/>
            <a:ext cx="11789546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Results suggest that we can analyze high-energy </a:t>
            </a:r>
            <a:r>
              <a:rPr lang="en-US" sz="2600" dirty="0"/>
              <a:t>nuclear reactions using low RG resolution structure (e.g., shell model) and consistently evolved operators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Matching resolution scale between structure and reactions is crucial!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C00000"/>
                </a:solidFill>
              </a:rPr>
              <a:t>Ongoing work: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Extend to cross sections and test scale and scheme dependence of extracted properties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Further investigate how final state interactions (FSI’s) and physical interpretations depend on the RG scale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Apply to knock-out reactions (optical potentials) – see </a:t>
            </a:r>
            <a:r>
              <a:rPr lang="en-US" sz="2200" dirty="0" err="1">
                <a:solidFill>
                  <a:srgbClr val="C00000"/>
                </a:solidFill>
              </a:rPr>
              <a:t>Mostofa</a:t>
            </a:r>
            <a:r>
              <a:rPr lang="en-US" sz="2200" dirty="0">
                <a:solidFill>
                  <a:srgbClr val="C00000"/>
                </a:solidFill>
              </a:rPr>
              <a:t> Hisham’s talk (</a:t>
            </a:r>
            <a:r>
              <a:rPr lang="en-US" sz="2200" dirty="0">
                <a:solidFill>
                  <a:srgbClr val="00B0F0"/>
                </a:solidFill>
              </a:rPr>
              <a:t>add time/session</a:t>
            </a:r>
            <a:r>
              <a:rPr lang="en-US" sz="22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E489D-C774-493D-9776-6F883098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</p:spTree>
    <p:extLst>
      <p:ext uri="{BB962C8B-B14F-4D97-AF65-F5344CB8AC3E}">
        <p14:creationId xmlns:p14="http://schemas.microsoft.com/office/powerpoint/2010/main" val="2458220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Extras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5A7D4-CB5D-46D3-902C-E5A0DA031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1F4BE25-9464-4557-8781-85C333996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915" y="1852931"/>
            <a:ext cx="8824203" cy="32918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FF8773C-A7BB-4645-91F2-FB3317B6F739}"/>
              </a:ext>
            </a:extLst>
          </p:cNvPr>
          <p:cNvSpPr txBox="1"/>
          <p:nvPr/>
        </p:nvSpPr>
        <p:spPr>
          <a:xfrm>
            <a:off x="2373123" y="5144771"/>
            <a:ext cx="8350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Fig. 10: (a) Ratio of two-nucleon to single-nucleon electron-scattering cross sections for carbon as a function of missing momentum. (b) Fraction of np to p and pp to p pairs versus the relative momentum. Figure from CLAS collaboration publication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FBA6A6-4B5E-4660-AAE6-A09209CE8A04}"/>
              </a:ext>
            </a:extLst>
          </p:cNvPr>
          <p:cNvCxnSpPr>
            <a:cxnSpLocks/>
          </p:cNvCxnSpPr>
          <p:nvPr/>
        </p:nvCxnSpPr>
        <p:spPr>
          <a:xfrm>
            <a:off x="10221087" y="1665156"/>
            <a:ext cx="114643" cy="890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782540-B3B1-42F3-BF26-5B49CF0FA326}"/>
              </a:ext>
            </a:extLst>
          </p:cNvPr>
          <p:cNvSpPr txBox="1"/>
          <p:nvPr/>
        </p:nvSpPr>
        <p:spPr>
          <a:xfrm>
            <a:off x="9428725" y="1295823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058E09-F606-4BDB-93CC-BCC348022765}"/>
              </a:ext>
            </a:extLst>
          </p:cNvPr>
          <p:cNvCxnSpPr>
            <a:cxnSpLocks/>
          </p:cNvCxnSpPr>
          <p:nvPr/>
        </p:nvCxnSpPr>
        <p:spPr>
          <a:xfrm>
            <a:off x="7513056" y="1418448"/>
            <a:ext cx="193433" cy="6157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92B99EE-9AA0-4E78-A785-BE04AE859744}"/>
              </a:ext>
            </a:extLst>
          </p:cNvPr>
          <p:cNvSpPr txBox="1"/>
          <p:nvPr/>
        </p:nvSpPr>
        <p:spPr>
          <a:xfrm>
            <a:off x="6573523" y="1022468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 includes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and </a:t>
            </a:r>
            <a:r>
              <a:rPr lang="en-US" baseline="30000" dirty="0"/>
              <a:t>3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-</a:t>
            </a:r>
            <a:r>
              <a:rPr lang="en-US" baseline="30000" dirty="0"/>
              <a:t>3</a:t>
            </a:r>
            <a:r>
              <a:rPr lang="en-US" dirty="0"/>
              <a:t>D</a:t>
            </a:r>
            <a:r>
              <a:rPr lang="en-US" baseline="-250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0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Motivation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5773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Recent experiments have been able to isolate processes where short-range correlation (SRC) physics is dominant and well accounted for by SRC phenomenology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Low RG resolution description of SRC physics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Using renormalization group (RG) methods we can tune the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scale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to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low RG resolution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SRC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physics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is shifted into the reaction operators from the nuclear wave function (which becomes soft)</a:t>
            </a: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9B0A8-4217-4ADF-88ED-4DAEDFEE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127FBCB-EBB5-4F55-B02B-00C1796D2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0" y="703897"/>
            <a:ext cx="3703320" cy="569741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706FAC-0C3C-4F74-B1DA-9200450A14F3}"/>
              </a:ext>
            </a:extLst>
          </p:cNvPr>
          <p:cNvSpPr txBox="1"/>
          <p:nvPr/>
        </p:nvSpPr>
        <p:spPr>
          <a:xfrm>
            <a:off x="10782312" y="106168"/>
            <a:ext cx="123441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knock-out 2 high-k nucleons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ACA173-ECD2-4C4F-A676-7CA966D73397}"/>
              </a:ext>
            </a:extLst>
          </p:cNvPr>
          <p:cNvGrpSpPr/>
          <p:nvPr/>
        </p:nvGrpSpPr>
        <p:grpSpPr>
          <a:xfrm>
            <a:off x="8848752" y="3017520"/>
            <a:ext cx="1819248" cy="719750"/>
            <a:chOff x="8848752" y="3017520"/>
            <a:chExt cx="1819248" cy="71975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99D78D-1E45-48E5-9818-5A688A828B9A}"/>
                </a:ext>
              </a:extLst>
            </p:cNvPr>
            <p:cNvSpPr txBox="1"/>
            <p:nvPr/>
          </p:nvSpPr>
          <p:spPr>
            <a:xfrm>
              <a:off x="8848752" y="3367938"/>
              <a:ext cx="15819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excite SRC pair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123B21-FB28-470C-AB2E-D7DEDE6D6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7007" y="3017520"/>
              <a:ext cx="520993" cy="350418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18DC32-9233-4F75-9587-D82B38C8A499}"/>
              </a:ext>
            </a:extLst>
          </p:cNvPr>
          <p:cNvGrpSpPr/>
          <p:nvPr/>
        </p:nvGrpSpPr>
        <p:grpSpPr>
          <a:xfrm>
            <a:off x="8690547" y="6073250"/>
            <a:ext cx="2078861" cy="713217"/>
            <a:chOff x="8690547" y="6073250"/>
            <a:chExt cx="2078861" cy="71321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49AFEA-A3E7-40E8-9C14-2C1CBFEE0971}"/>
                </a:ext>
              </a:extLst>
            </p:cNvPr>
            <p:cNvSpPr txBox="1"/>
            <p:nvPr/>
          </p:nvSpPr>
          <p:spPr>
            <a:xfrm>
              <a:off x="8690547" y="6417135"/>
              <a:ext cx="207886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low-k initial pair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D364BFE-AEB0-4ADD-AF00-5F52015DF0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2710" y="6073250"/>
              <a:ext cx="361306" cy="328062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35C4B3E-824C-4738-9D47-36969E0D28A0}"/>
              </a:ext>
            </a:extLst>
          </p:cNvPr>
          <p:cNvSpPr txBox="1"/>
          <p:nvPr/>
        </p:nvSpPr>
        <p:spPr>
          <a:xfrm>
            <a:off x="10886159" y="3354963"/>
            <a:ext cx="1234415" cy="646331"/>
          </a:xfrm>
          <a:prstGeom prst="rect">
            <a:avLst/>
          </a:prstGeom>
          <a:solidFill>
            <a:srgbClr val="F8D4C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same</a:t>
            </a:r>
            <a:r>
              <a:rPr lang="en-US" b="1" dirty="0"/>
              <a:t> expt. resolution</a:t>
            </a:r>
          </a:p>
        </p:txBody>
      </p:sp>
    </p:spTree>
    <p:extLst>
      <p:ext uri="{BB962C8B-B14F-4D97-AF65-F5344CB8AC3E}">
        <p14:creationId xmlns:p14="http://schemas.microsoft.com/office/powerpoint/2010/main" val="352861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Motivation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5773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Recent experiments have been able to isolate processes where short-range correlation (SRC) physics is dominant and well accounted for by SRC phenomenology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Low RG resolution description of SRC physics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Using renormalization group (RG) methods we can tune the scale to low RG resolution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SRC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physics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is shifted into the reaction operators from the nuclear wave function (which becomes soft)</a:t>
            </a:r>
          </a:p>
          <a:p>
            <a:pPr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2400" dirty="0">
                <a:solidFill>
                  <a:srgbClr val="C00000"/>
                </a:solidFill>
              </a:rPr>
              <a:t>Same observables but different physical interpretation!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9B0A8-4217-4ADF-88ED-4DAEDFEE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127FBCB-EBB5-4F55-B02B-00C1796D2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0" y="703897"/>
            <a:ext cx="3703320" cy="569741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706FAC-0C3C-4F74-B1DA-9200450A14F3}"/>
              </a:ext>
            </a:extLst>
          </p:cNvPr>
          <p:cNvSpPr txBox="1"/>
          <p:nvPr/>
        </p:nvSpPr>
        <p:spPr>
          <a:xfrm>
            <a:off x="10782312" y="106168"/>
            <a:ext cx="123441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knock-out 2 high-k nucleons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ACA173-ECD2-4C4F-A676-7CA966D73397}"/>
              </a:ext>
            </a:extLst>
          </p:cNvPr>
          <p:cNvGrpSpPr/>
          <p:nvPr/>
        </p:nvGrpSpPr>
        <p:grpSpPr>
          <a:xfrm>
            <a:off x="8848752" y="3017520"/>
            <a:ext cx="1819248" cy="719750"/>
            <a:chOff x="8848752" y="3017520"/>
            <a:chExt cx="1819248" cy="71975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99D78D-1E45-48E5-9818-5A688A828B9A}"/>
                </a:ext>
              </a:extLst>
            </p:cNvPr>
            <p:cNvSpPr txBox="1"/>
            <p:nvPr/>
          </p:nvSpPr>
          <p:spPr>
            <a:xfrm>
              <a:off x="8848752" y="3367938"/>
              <a:ext cx="15819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excite SRC pair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123B21-FB28-470C-AB2E-D7DEDE6D6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7007" y="3017520"/>
              <a:ext cx="520993" cy="350418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18DC32-9233-4F75-9587-D82B38C8A499}"/>
              </a:ext>
            </a:extLst>
          </p:cNvPr>
          <p:cNvGrpSpPr/>
          <p:nvPr/>
        </p:nvGrpSpPr>
        <p:grpSpPr>
          <a:xfrm>
            <a:off x="8690547" y="6073250"/>
            <a:ext cx="2078861" cy="713217"/>
            <a:chOff x="8690547" y="6073250"/>
            <a:chExt cx="2078861" cy="71321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49AFEA-A3E7-40E8-9C14-2C1CBFEE0971}"/>
                </a:ext>
              </a:extLst>
            </p:cNvPr>
            <p:cNvSpPr txBox="1"/>
            <p:nvPr/>
          </p:nvSpPr>
          <p:spPr>
            <a:xfrm>
              <a:off x="8690547" y="6417135"/>
              <a:ext cx="207886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low-k initial pair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D364BFE-AEB0-4ADD-AF00-5F52015DF0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2710" y="6073250"/>
              <a:ext cx="361306" cy="328062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35C4B3E-824C-4738-9D47-36969E0D28A0}"/>
              </a:ext>
            </a:extLst>
          </p:cNvPr>
          <p:cNvSpPr txBox="1"/>
          <p:nvPr/>
        </p:nvSpPr>
        <p:spPr>
          <a:xfrm>
            <a:off x="10886159" y="3354963"/>
            <a:ext cx="1234415" cy="646331"/>
          </a:xfrm>
          <a:prstGeom prst="rect">
            <a:avLst/>
          </a:prstGeom>
          <a:solidFill>
            <a:srgbClr val="F8D4C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same</a:t>
            </a:r>
            <a:r>
              <a:rPr lang="en-US" b="1" dirty="0"/>
              <a:t> expt. resolution</a:t>
            </a:r>
          </a:p>
        </p:txBody>
      </p:sp>
    </p:spTree>
    <p:extLst>
      <p:ext uri="{BB962C8B-B14F-4D97-AF65-F5344CB8AC3E}">
        <p14:creationId xmlns:p14="http://schemas.microsoft.com/office/powerpoint/2010/main" val="333949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Similarity Renormalization Group (SRG)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3598" y="1825625"/>
                <a:ext cx="4114801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cs typeface="Arial" panose="020B0604020202020204" pitchFamily="34" charset="0"/>
                  </a:rPr>
                  <a:t>Evolve operators to low RG resolution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altLang="en-US" sz="2600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altLang="en-US" sz="2600" dirty="0"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en-US" sz="2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600" i="1">
                        <a:latin typeface="Cambria Math" panose="02040503050406030204" pitchFamily="18" charset="0"/>
                      </a:rPr>
                      <m:t>=0→∞</m:t>
                    </m:r>
                  </m:oMath>
                </a14:m>
                <a:r>
                  <a:rPr lang="en-US" altLang="en-US" sz="2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sz="2600" dirty="0">
                    <a:solidFill>
                      <a:srgbClr val="C0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is unitary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3598" y="1825625"/>
                <a:ext cx="4114801" cy="4351338"/>
              </a:xfrm>
              <a:blipFill>
                <a:blip r:embed="rId3"/>
                <a:stretch>
                  <a:fillRect l="-2370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1" name="Picture 1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0BEE4DF-D326-47B8-8C8A-A16243FC5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136" y="1690688"/>
            <a:ext cx="6984127" cy="332698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EB458-08A8-4A67-A6DF-74E2B17A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659709-938F-4D3F-B90B-C23E69FBCECD}"/>
              </a:ext>
            </a:extLst>
          </p:cNvPr>
          <p:cNvSpPr txBox="1"/>
          <p:nvPr/>
        </p:nvSpPr>
        <p:spPr>
          <a:xfrm>
            <a:off x="5685221" y="5017672"/>
            <a:ext cx="6392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Fig. 1: Momentum space matrix elements of Argonne v18 (AV18) under SRG evolution in 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channel.</a:t>
            </a:r>
            <a:endParaRPr lang="en-US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40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Similarity Renormalization Group (SRG)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3598" y="1825625"/>
                <a:ext cx="4114801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cs typeface="Arial" panose="020B0604020202020204" pitchFamily="34" charset="0"/>
                  </a:rPr>
                  <a:t>Evolve operators to low RG resolution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altLang="en-US" sz="26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altLang="en-US" sz="26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=0→∞</m:t>
                    </m:r>
                  </m:oMath>
                </a14:m>
                <a:r>
                  <a:rPr lang="en-US" altLang="en-US" sz="26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sz="26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is unitary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en-US" sz="26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altLang="en-US" sz="26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en-US" sz="2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p>
                        <m:r>
                          <a:rPr lang="en-US" altLang="en-US" sz="2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−1/4</m:t>
                        </m:r>
                      </m:sup>
                    </m:sSup>
                  </m:oMath>
                </a14:m>
                <a:r>
                  <a:rPr lang="en-US" altLang="en-US" sz="2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describes the decoupling scale of the RG evolved operator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3598" y="1825625"/>
                <a:ext cx="4114801" cy="4351338"/>
              </a:xfrm>
              <a:blipFill>
                <a:blip r:embed="rId3"/>
                <a:stretch>
                  <a:fillRect l="-2370" t="-1261" b="-9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2CF15-B58B-456E-B1D7-D5C20A8DF8F9}"/>
              </a:ext>
            </a:extLst>
          </p:cNvPr>
          <p:cNvSpPr txBox="1"/>
          <p:nvPr/>
        </p:nvSpPr>
        <p:spPr>
          <a:xfrm>
            <a:off x="5685221" y="5017672"/>
            <a:ext cx="6392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Fig. 1: Momentum space matrix elements of Argonne v18 (AV18) under SRG evolution in 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channel.</a:t>
            </a:r>
            <a:endParaRPr lang="en-US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0BEE4DF-D326-47B8-8C8A-A16243FC5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136" y="1690688"/>
            <a:ext cx="6984127" cy="332698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EB458-08A8-4A67-A6DF-74E2B17A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Anthony Tropiano, APS April 2021 Meeting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17912E-B4D4-4E4F-99A1-D80627027677}"/>
              </a:ext>
            </a:extLst>
          </p:cNvPr>
          <p:cNvCxnSpPr>
            <a:cxnSpLocks/>
          </p:cNvCxnSpPr>
          <p:nvPr/>
        </p:nvCxnSpPr>
        <p:spPr>
          <a:xfrm flipH="1">
            <a:off x="9241653" y="2192786"/>
            <a:ext cx="736847" cy="80761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106639-5743-4336-B6ED-2625C4F8D655}"/>
              </a:ext>
            </a:extLst>
          </p:cNvPr>
          <p:cNvCxnSpPr>
            <a:cxnSpLocks/>
          </p:cNvCxnSpPr>
          <p:nvPr/>
        </p:nvCxnSpPr>
        <p:spPr>
          <a:xfrm rot="10800000" flipH="1">
            <a:off x="8131205" y="3387075"/>
            <a:ext cx="736847" cy="80761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Deuteron wave function at low RG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040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AV18 wave function has significant SRC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</a:rPr>
              <a:t>What happens to the</a:t>
            </a:r>
            <a:r>
              <a:rPr lang="en-US" sz="2400" dirty="0"/>
              <a:t> wave function at low RG resolution?</a:t>
            </a:r>
            <a:endParaRPr lang="en-US" sz="2400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0F29B-3234-BA48-90EA-502255372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404" y="2081054"/>
            <a:ext cx="7350596" cy="3840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51776D-BB55-0846-A6D9-97884EF81016}"/>
              </a:ext>
            </a:extLst>
          </p:cNvPr>
          <p:cNvSpPr/>
          <p:nvPr/>
        </p:nvSpPr>
        <p:spPr>
          <a:xfrm>
            <a:off x="8967729" y="2167245"/>
            <a:ext cx="3107040" cy="36423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CCC00C-E7C2-4E47-ADAE-11896A8744AA}"/>
              </a:ext>
            </a:extLst>
          </p:cNvPr>
          <p:cNvSpPr txBox="1"/>
          <p:nvPr/>
        </p:nvSpPr>
        <p:spPr>
          <a:xfrm>
            <a:off x="6580474" y="1705581"/>
            <a:ext cx="167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SRC in AV18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618CC6-8ABB-A242-96B5-03D2A36F1058}"/>
              </a:ext>
            </a:extLst>
          </p:cNvPr>
          <p:cNvCxnSpPr>
            <a:cxnSpLocks/>
          </p:cNvCxnSpPr>
          <p:nvPr/>
        </p:nvCxnSpPr>
        <p:spPr>
          <a:xfrm flipH="1">
            <a:off x="6096000" y="2152353"/>
            <a:ext cx="1232338" cy="1324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5B1B5A-8357-5748-BF0C-BB90B4AC953C}"/>
              </a:ext>
            </a:extLst>
          </p:cNvPr>
          <p:cNvSpPr txBox="1"/>
          <p:nvPr/>
        </p:nvSpPr>
        <p:spPr>
          <a:xfrm>
            <a:off x="6292467" y="5809637"/>
            <a:ext cx="535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Fig. 2: SRG evolution of deuteron wave function in coordinate space for AV18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Gezerlis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N2LO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A4C36-4CC4-EF4E-AAC3-123C17150A47}"/>
              </a:ext>
            </a:extLst>
          </p:cNvPr>
          <p:cNvSpPr txBox="1"/>
          <p:nvPr/>
        </p:nvSpPr>
        <p:spPr>
          <a:xfrm>
            <a:off x="0" y="6553626"/>
            <a:ext cx="4856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Gezerlis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al., Phys. Rev. C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90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054323 (2014)</a:t>
            </a:r>
            <a:endParaRPr kumimoji="0" lang="en-US" sz="16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4B8703-9CFE-7141-B6ED-8F3DB62DA86D}"/>
              </a:ext>
            </a:extLst>
          </p:cNvPr>
          <p:cNvSpPr txBox="1"/>
          <p:nvPr/>
        </p:nvSpPr>
        <p:spPr>
          <a:xfrm>
            <a:off x="7662040" y="345398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S-state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E1FD51-E6AD-4944-BC36-A02F6434D611}"/>
              </a:ext>
            </a:extLst>
          </p:cNvPr>
          <p:cNvSpPr txBox="1"/>
          <p:nvPr/>
        </p:nvSpPr>
        <p:spPr>
          <a:xfrm>
            <a:off x="6111764" y="4415682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D-state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0E7DD-84E0-3947-ABAB-BB556E01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8FBB0F-6E99-5A45-8686-938993C0A350}"/>
              </a:ext>
            </a:extLst>
          </p:cNvPr>
          <p:cNvSpPr/>
          <p:nvPr/>
        </p:nvSpPr>
        <p:spPr>
          <a:xfrm>
            <a:off x="8862646" y="5333079"/>
            <a:ext cx="211016" cy="176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9C0B1-5284-43E6-9A65-C3A9B7D5B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</p:spTree>
    <p:extLst>
      <p:ext uri="{BB962C8B-B14F-4D97-AF65-F5344CB8AC3E}">
        <p14:creationId xmlns:p14="http://schemas.microsoft.com/office/powerpoint/2010/main" val="2214545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Deuteron wave function at low RG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0408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SRC physics in AV18 is gone from wave function at low RG resolution 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C00000"/>
                </a:solidFill>
              </a:rPr>
              <a:t>Deuteron wave functions become soft and D-state probability goes down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C00000"/>
                </a:solidFill>
              </a:rPr>
              <a:t>Observables such as asymptotic D-S ratio are the same</a:t>
            </a: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0F29B-3234-BA48-90EA-502255372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404" y="2081054"/>
            <a:ext cx="7350596" cy="38404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CCC00C-E7C2-4E47-ADAE-11896A8744AA}"/>
              </a:ext>
            </a:extLst>
          </p:cNvPr>
          <p:cNvSpPr txBox="1"/>
          <p:nvPr/>
        </p:nvSpPr>
        <p:spPr>
          <a:xfrm>
            <a:off x="6580474" y="1705581"/>
            <a:ext cx="167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SRC in AV18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618CC6-8ABB-A242-96B5-03D2A36F1058}"/>
              </a:ext>
            </a:extLst>
          </p:cNvPr>
          <p:cNvCxnSpPr>
            <a:cxnSpLocks/>
          </p:cNvCxnSpPr>
          <p:nvPr/>
        </p:nvCxnSpPr>
        <p:spPr>
          <a:xfrm flipH="1">
            <a:off x="6096000" y="2152353"/>
            <a:ext cx="1232338" cy="1324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71F045-D8BC-4749-95CE-E502A86CED68}"/>
              </a:ext>
            </a:extLst>
          </p:cNvPr>
          <p:cNvCxnSpPr>
            <a:cxnSpLocks/>
          </p:cNvCxnSpPr>
          <p:nvPr/>
        </p:nvCxnSpPr>
        <p:spPr>
          <a:xfrm flipH="1">
            <a:off x="9121346" y="2081591"/>
            <a:ext cx="290351" cy="502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A3A9BA-3767-1D49-958A-C176B6C7E964}"/>
              </a:ext>
            </a:extLst>
          </p:cNvPr>
          <p:cNvSpPr txBox="1"/>
          <p:nvPr/>
        </p:nvSpPr>
        <p:spPr>
          <a:xfrm>
            <a:off x="9032314" y="1690688"/>
            <a:ext cx="1352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SRC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68C490-D018-D042-B618-D75D7384DD8E}"/>
              </a:ext>
            </a:extLst>
          </p:cNvPr>
          <p:cNvSpPr txBox="1"/>
          <p:nvPr/>
        </p:nvSpPr>
        <p:spPr>
          <a:xfrm>
            <a:off x="6292467" y="5809637"/>
            <a:ext cx="535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Fig. 2: SRG evolution of deuteron wave function in coordinate space for AV18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Gezerlis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N2LO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010BF7-9648-A744-9D5F-34233DC6E7DB}"/>
              </a:ext>
            </a:extLst>
          </p:cNvPr>
          <p:cNvSpPr txBox="1"/>
          <p:nvPr/>
        </p:nvSpPr>
        <p:spPr>
          <a:xfrm>
            <a:off x="7662040" y="345398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S-state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6C3445-CC98-F046-889C-C8F4689A8618}"/>
              </a:ext>
            </a:extLst>
          </p:cNvPr>
          <p:cNvSpPr txBox="1"/>
          <p:nvPr/>
        </p:nvSpPr>
        <p:spPr>
          <a:xfrm>
            <a:off x="6111764" y="4415682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D-state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7A1B76-CAC0-6E4B-BA5E-246C82D589F6}"/>
              </a:ext>
            </a:extLst>
          </p:cNvPr>
          <p:cNvSpPr txBox="1"/>
          <p:nvPr/>
        </p:nvSpPr>
        <p:spPr>
          <a:xfrm>
            <a:off x="11063451" y="3429000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S-state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5B7BEC-9E83-4D4B-8B61-96EBC82E65CB}"/>
              </a:ext>
            </a:extLst>
          </p:cNvPr>
          <p:cNvSpPr txBox="1"/>
          <p:nvPr/>
        </p:nvSpPr>
        <p:spPr>
          <a:xfrm>
            <a:off x="9513175" y="439069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D-state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04E5E-4E62-9B40-AA59-B5811565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8C873-6BC8-4D34-ACA6-040D59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CC4BD5-357F-4B19-8553-A7E3E2BD0E16}"/>
              </a:ext>
            </a:extLst>
          </p:cNvPr>
          <p:cNvSpPr txBox="1"/>
          <p:nvPr/>
        </p:nvSpPr>
        <p:spPr>
          <a:xfrm>
            <a:off x="0" y="6553626"/>
            <a:ext cx="4856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Gezerlis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al., Phys. Rev. C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90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054323 (2014)</a:t>
            </a:r>
            <a:endParaRPr kumimoji="0" lang="en-US" sz="16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D2F611-E013-4F77-9549-2B21EF408A35}"/>
              </a:ext>
            </a:extLst>
          </p:cNvPr>
          <p:cNvSpPr/>
          <p:nvPr/>
        </p:nvSpPr>
        <p:spPr>
          <a:xfrm>
            <a:off x="10553700" y="2325950"/>
            <a:ext cx="1297989" cy="568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5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SRC physics shifts to the operators</a:t>
                </a:r>
              </a:p>
              <a:p>
                <a:pPr>
                  <a:lnSpc>
                    <a:spcPct val="100000"/>
                  </a:lnSpc>
                </a:pPr>
                <a:endParaRPr lang="en-US" sz="14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>
                              <m: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>
                              <m:r>
                                <a:rPr lang="en-US" sz="2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>
                  <a:lnSpc>
                    <a:spcPct val="100000"/>
                  </a:lnSpc>
                </a:pPr>
                <a:endParaRPr lang="en-US" sz="1400" dirty="0"/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Apply SRG transformations to momentum distribution</a:t>
                </a:r>
              </a:p>
              <a:p>
                <a:pPr>
                  <a:lnSpc>
                    <a:spcPct val="100000"/>
                  </a:lnSpc>
                </a:pPr>
                <a:endParaRPr lang="en-US" sz="14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h𝑖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6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nary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</p:spTree>
    <p:extLst>
      <p:ext uri="{BB962C8B-B14F-4D97-AF65-F5344CB8AC3E}">
        <p14:creationId xmlns:p14="http://schemas.microsoft.com/office/powerpoint/2010/main" val="3642958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tropiano_template" id="{8ACF2334-C2FD-8141-999E-28AEB25033D5}" vid="{ABC7C493-BD48-4F45-A297-EB76FB0789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tropiano_template" id="{8ACF2334-C2FD-8141-999E-28AEB25033D5}" vid="{ABC7C493-BD48-4F45-A297-EB76FB0789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1628</Words>
  <Application>Microsoft Office PowerPoint</Application>
  <PresentationFormat>Widescreen</PresentationFormat>
  <Paragraphs>260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1_Office Theme</vt:lpstr>
      <vt:lpstr>Office Theme</vt:lpstr>
      <vt:lpstr>Short-range correlation physics at low RG resolution</vt:lpstr>
      <vt:lpstr>Motivation</vt:lpstr>
      <vt:lpstr>Motivation</vt:lpstr>
      <vt:lpstr>Motivation</vt:lpstr>
      <vt:lpstr>Similarity Renormalization Group (SRG)</vt:lpstr>
      <vt:lpstr>Similarity Renormalization Group (SRG)</vt:lpstr>
      <vt:lpstr>Deuteron wave function at low RG resolution</vt:lpstr>
      <vt:lpstr>Deuteron wave function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Preliminary LDA results</vt:lpstr>
      <vt:lpstr>Preliminary LDA results</vt:lpstr>
      <vt:lpstr>Preliminary LDA results</vt:lpstr>
      <vt:lpstr>Preliminary LDA results</vt:lpstr>
      <vt:lpstr>Preliminary LDA results</vt:lpstr>
      <vt:lpstr>Preliminary LDA results</vt:lpstr>
      <vt:lpstr>Summary and outlook</vt:lpstr>
      <vt:lpstr>Extras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Short-range correlation physics from operator evolution</dc:title>
  <dc:creator>Tropiano, Anthony</dc:creator>
  <cp:lastModifiedBy>Tropiano, Anthony</cp:lastModifiedBy>
  <cp:revision>50</cp:revision>
  <dcterms:created xsi:type="dcterms:W3CDTF">2021-04-13T22:10:52Z</dcterms:created>
  <dcterms:modified xsi:type="dcterms:W3CDTF">2021-04-15T17:35:41Z</dcterms:modified>
</cp:coreProperties>
</file>