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sldIdLst>
    <p:sldId id="277" r:id="rId2"/>
    <p:sldId id="326" r:id="rId3"/>
    <p:sldId id="269" r:id="rId4"/>
    <p:sldId id="327" r:id="rId5"/>
    <p:sldId id="270" r:id="rId6"/>
    <p:sldId id="309" r:id="rId7"/>
    <p:sldId id="275" r:id="rId8"/>
    <p:sldId id="311" r:id="rId9"/>
    <p:sldId id="271" r:id="rId10"/>
    <p:sldId id="312" r:id="rId11"/>
    <p:sldId id="313" r:id="rId12"/>
    <p:sldId id="314" r:id="rId13"/>
    <p:sldId id="315" r:id="rId14"/>
    <p:sldId id="317" r:id="rId15"/>
    <p:sldId id="318" r:id="rId16"/>
    <p:sldId id="273" r:id="rId17"/>
    <p:sldId id="304" r:id="rId18"/>
    <p:sldId id="319" r:id="rId19"/>
    <p:sldId id="274" r:id="rId20"/>
    <p:sldId id="320" r:id="rId21"/>
    <p:sldId id="300" r:id="rId22"/>
    <p:sldId id="324" r:id="rId23"/>
    <p:sldId id="325" r:id="rId24"/>
    <p:sldId id="323" r:id="rId25"/>
    <p:sldId id="276" r:id="rId26"/>
    <p:sldId id="306" r:id="rId27"/>
    <p:sldId id="32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hony Tropiano" initials="AT" lastIdx="1" clrIdx="0">
    <p:extLst>
      <p:ext uri="{19B8F6BF-5375-455C-9EA6-DF929625EA0E}">
        <p15:presenceInfo xmlns:p15="http://schemas.microsoft.com/office/powerpoint/2012/main" userId="90af9b726e8d90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5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0A84EC41-ECD6-7F4B-B508-87B276563826}" type="datetimeFigureOut">
              <a:rPr lang="en-US" smtClean="0"/>
              <a:pPr/>
              <a:t>6/9/20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1B1E5513-1272-A44C-AF68-F8AE51C323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2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8518657A-88EA-2941-8419-03352D028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1B23800D-E21B-3547-A186-327419E7F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75F446EC-90F9-2044-B18F-D4E28CA4CE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E4B9A93-3127-7D46-B213-0B9537810AA6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28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91-B1E5-5142-A046-4D71EE50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4A7C4-537C-8544-B586-FD1890FB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0C6C-C0FD-B145-9F2A-11D3162A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AB034-3E69-C74A-A1B2-01597DB1B319}" type="datetime1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5123-9D1F-E043-8190-2A14273A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71C7-D939-C84C-8C44-59C249C6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4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C01-DC1D-1B40-BC34-A6BD0E7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C119-752A-FF45-8C18-A721DAC4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8C19-ED11-4A4A-BF2A-2668F17A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452F-8DB3-B94F-A029-4C1F744B0F07}" type="datetime1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1BEC-F116-6345-8F26-9C684D62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A012-5A3B-9346-B695-BE861893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AA4FA-81C0-664F-877E-AB3D78DC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69F0-A3AF-DE46-8318-769E2784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F6FF-B821-7D41-830E-1EC8F683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CF1D7-886B-3F42-AD05-1608A08018BE}" type="datetime1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DBAC-2AF3-2D4E-A2E8-AE5CE6CA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2597-E96D-EC46-8252-E74B0EA5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9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309-57A2-B949-991F-33ECA825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5E-46F2-1C4A-8B0D-00F68B1D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194E-CAC0-4B46-9177-1DB018D7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2CCF-9B47-4A41-91F6-0E2B23F36AAB}" type="datetime1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4D1E-5399-6146-9E0D-81AD7D86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2B9D-BFA1-C747-B5FD-1FA8DF45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0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04B0-D25E-6848-90C6-D464C52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877B-8DEB-0344-80BD-44E885D4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0666-6413-DB42-A2F0-BA0DB547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15EA-7A9A-4144-B03C-A86AEEA97527}" type="datetime1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8F18-695B-7249-9E85-CBB31819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550-F2BF-ED4F-BD23-77E19AD3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3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FE-98F7-0240-9A84-688C7D02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206A-D636-7A40-93ED-E61C1E14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BC79-C191-5542-8F89-78255A89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6FCE-A560-2C45-8BD7-FD965E3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367E-89A7-5E42-A498-EE3D5D0F1198}" type="datetime1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0BFF9-03A0-5E4B-956B-76CD31E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1D0CC-BF6C-DB41-9881-C5DF1CA9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6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604-98C5-4F40-803B-FCB7D61A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52D42-1442-D44E-8BB5-53C1E840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FD274-F59D-DE4E-B64C-5516C70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D7AC6-2229-3845-9472-0E585BBC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559D-519B-974A-B49B-3D61A32F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0DD3C-A354-C449-9BF0-C0DFDEB6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16CE-E836-1043-9DC8-4C36A5C1829B}" type="datetime1">
              <a:rPr lang="en-US" smtClean="0"/>
              <a:t>6/9/20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62197-883C-7D43-A4E7-7E3E6F1B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BE219-ED69-EE4A-932A-C5E462FE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2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DCC-CA36-0048-A038-315980A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9BA0D-8DD4-3E4C-8779-07E19259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158F-1B00-3D4E-8AF2-BD6172DBDAA5}" type="datetime1">
              <a:rPr lang="en-US" smtClean="0"/>
              <a:t>6/9/20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E07BA-8188-AA45-BF5D-EF6C043D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7AB1-ECC1-FF4C-9AC1-01B4FA7B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3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D3A30-8CE6-F04D-9428-91762F9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A21D-6889-D64C-84A6-D4BC8E252167}" type="datetime1">
              <a:rPr lang="en-US" smtClean="0"/>
              <a:t>6/9/20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A3462-98CA-E14C-992A-51DDE768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F7442-61E9-DB4E-BFCA-B6C15B56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4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E0C-303C-5542-B19D-EA7D473D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C4B-1E32-5B4F-A314-83B73639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2377-9141-9041-ACCC-0BFEB468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2C9D6-757B-9E4F-B62C-9B18758E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93FA-3FCF-8E47-B69F-79113DC2AE7A}" type="datetime1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CA156-1218-8746-A8AC-27E1BC6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2363-D3FE-314A-B65B-97BC485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1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836B-9AEE-EB4F-999C-0079A05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0A491-08CA-284C-A115-37EEF0FFF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92D-CF7F-3F47-874A-7E1656F3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941A-75F1-FB46-9714-DB74FAEC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0797-6BD5-0E44-B67C-4E69A67DCC0A}" type="datetime1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A092-016D-1043-9604-929A9F0A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E2F12-8438-9742-844A-DA4FF5E3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DB979-E96F-CD40-9050-248DA7E9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181CA-FC92-7F49-BBBD-4238A7EA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A40F-B22F-304F-99B3-A9EEE289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6EA9EDC-532F-E64E-8A7D-9DECB7BED5F7}" type="datetime1">
              <a:rPr lang="en-US" smtClean="0"/>
              <a:t>6/9/20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6F65-993C-6B4E-85AC-4635806D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53B0-E8DE-2B45-AC37-58925010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D20F09D-B375-B446-8D61-90653E4E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3.png"/><Relationship Id="rId4" Type="http://schemas.openxmlformats.org/officeDocument/2006/relationships/image" Target="../media/image2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F68197F2-5BE8-2542-B2C4-511E65BA0D9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38400" y="514350"/>
            <a:ext cx="7315200" cy="17907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Analyzing scale and scheme dependence in NN operators with the SRG</a:t>
            </a:r>
            <a:endParaRPr lang="en-US" altLang="en-US" sz="4000" dirty="0">
              <a:solidFill>
                <a:srgbClr val="002060"/>
              </a:solidFill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14338" name="Subtitle 2">
            <a:extLst>
              <a:ext uri="{FF2B5EF4-FFF2-40B4-BE49-F238E27FC236}">
                <a16:creationId xmlns:a16="http://schemas.microsoft.com/office/drawing/2014/main" id="{878DE665-6935-6B44-839E-C497F06B817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324100" y="2603500"/>
            <a:ext cx="7543800" cy="2174875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b="1" dirty="0">
                <a:ea typeface="Arial Unicode MS" panose="020B0604020202020204" pitchFamily="34" charset="-128"/>
                <a:cs typeface="Arial" panose="020B0604020202020204" pitchFamily="34" charset="0"/>
              </a:rPr>
              <a:t>Anthony Tropiano</a:t>
            </a:r>
            <a:r>
              <a:rPr lang="en-US" altLang="en-US" b="1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dirty="0">
                <a:ea typeface="Arial Unicode MS" panose="020B0604020202020204" pitchFamily="34" charset="-128"/>
                <a:cs typeface="Arial" panose="020B0604020202020204" pitchFamily="34" charset="0"/>
              </a:rPr>
              <a:t>, Dick Furnstahl</a:t>
            </a:r>
            <a:r>
              <a:rPr lang="en-US" altLang="en-US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dirty="0">
                <a:ea typeface="Arial Unicode MS" panose="020B0604020202020204" pitchFamily="34" charset="-128"/>
                <a:cs typeface="Arial" panose="020B0604020202020204" pitchFamily="34" charset="0"/>
              </a:rPr>
              <a:t>, Scott Bogner</a:t>
            </a:r>
            <a:r>
              <a:rPr lang="en-US" altLang="en-US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8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1800" dirty="0">
                <a:ea typeface="Arial Unicode MS" panose="020B0604020202020204" pitchFamily="34" charset="-128"/>
                <a:cs typeface="Arial" panose="020B0604020202020204" pitchFamily="34" charset="0"/>
              </a:rPr>
              <a:t>Ohio State University, </a:t>
            </a:r>
            <a:r>
              <a:rPr lang="en-US" altLang="en-US" sz="18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1800" dirty="0">
                <a:ea typeface="Arial Unicode MS" panose="020B0604020202020204" pitchFamily="34" charset="-128"/>
                <a:cs typeface="Arial" panose="020B0604020202020204" pitchFamily="34" charset="0"/>
              </a:rPr>
              <a:t>Michigan State University</a:t>
            </a:r>
            <a:endParaRPr lang="en-US" altLang="en-US" sz="2200" dirty="0"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</a:pPr>
            <a:endParaRPr lang="en-US" altLang="en-US" sz="2200" dirty="0">
              <a:solidFill>
                <a:srgbClr val="C00000"/>
              </a:solidFill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NUCLEI Annual Meeting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June 9, 2020</a:t>
            </a:r>
          </a:p>
        </p:txBody>
      </p:sp>
      <p:pic>
        <p:nvPicPr>
          <p:cNvPr id="14339" name="Picture 11">
            <a:extLst>
              <a:ext uri="{FF2B5EF4-FFF2-40B4-BE49-F238E27FC236}">
                <a16:creationId xmlns:a16="http://schemas.microsoft.com/office/drawing/2014/main" id="{1E8158FF-E267-5446-A5ED-6B7B77AE1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0" y="5064125"/>
            <a:ext cx="2376488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13">
            <a:extLst>
              <a:ext uri="{FF2B5EF4-FFF2-40B4-BE49-F238E27FC236}">
                <a16:creationId xmlns:a16="http://schemas.microsoft.com/office/drawing/2014/main" id="{5AE054A7-1BC9-A74F-9D78-42331C1FA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5429250"/>
            <a:ext cx="31448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15">
            <a:extLst>
              <a:ext uri="{FF2B5EF4-FFF2-40B4-BE49-F238E27FC236}">
                <a16:creationId xmlns:a16="http://schemas.microsoft.com/office/drawing/2014/main" id="{D1C930FC-99F4-0E41-A55E-4B57D8990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520065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4">
            <a:extLst>
              <a:ext uri="{FF2B5EF4-FFF2-40B4-BE49-F238E27FC236}">
                <a16:creationId xmlns:a16="http://schemas.microsoft.com/office/drawing/2014/main" id="{3851F770-95E5-DF4B-8CE7-04ADEA25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725" y="5110163"/>
            <a:ext cx="2763838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024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evolution of modern chiral potentials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25625"/>
            <a:ext cx="392590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Change the scale to lower resolution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Different potentials are approximately the same at low resolution!</a:t>
            </a: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3C450BC-17AB-2F48-B300-078AB01FC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909" y="1690688"/>
            <a:ext cx="8266091" cy="516731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366ADD4-C3E9-454E-B14E-D0B2A7939905}"/>
              </a:ext>
            </a:extLst>
          </p:cNvPr>
          <p:cNvSpPr/>
          <p:nvPr/>
        </p:nvSpPr>
        <p:spPr>
          <a:xfrm>
            <a:off x="9017875" y="1949667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73E0FD-CDAD-F34D-BA72-C16112047C3F}"/>
              </a:ext>
            </a:extLst>
          </p:cNvPr>
          <p:cNvSpPr/>
          <p:nvPr/>
        </p:nvSpPr>
        <p:spPr>
          <a:xfrm>
            <a:off x="9017875" y="3489433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32CF41-6F8E-364E-8B16-0AAB0694CA90}"/>
              </a:ext>
            </a:extLst>
          </p:cNvPr>
          <p:cNvSpPr/>
          <p:nvPr/>
        </p:nvSpPr>
        <p:spPr>
          <a:xfrm>
            <a:off x="9017875" y="5029199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485E34-25CF-6F49-997A-6C5E3E55F199}"/>
                  </a:ext>
                </a:extLst>
              </p:cNvPr>
              <p:cNvSpPr txBox="1"/>
              <p:nvPr/>
            </p:nvSpPr>
            <p:spPr>
              <a:xfrm>
                <a:off x="0" y="6289428"/>
                <a:ext cx="403597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2: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chiral potentials in the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485E34-25CF-6F49-997A-6C5E3E55F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289428"/>
                <a:ext cx="4035971" cy="584775"/>
              </a:xfrm>
              <a:prstGeom prst="rect">
                <a:avLst/>
              </a:prstGeom>
              <a:blipFill>
                <a:blip r:embed="rId3"/>
                <a:stretch>
                  <a:fillRect l="-629" t="-2128" r="-314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3DE67-506F-EB4F-B339-C2D7A783A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6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Universality: NN potentials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1825625"/>
                <a:ext cx="3925908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en-US" sz="2200" dirty="0">
                    <a:solidFill>
                      <a:srgbClr val="C00000"/>
                    </a:solidFill>
                  </a:rPr>
                  <a:t>Equivalent low-energy phase shifts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en-US" sz="2200" dirty="0">
                    <a:solidFill>
                      <a:srgbClr val="C00000"/>
                    </a:solidFill>
                  </a:rPr>
                  <a:t> equivalent low-momentum matrix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en-US" sz="2200" baseline="30000" dirty="0">
                    <a:solidFill>
                      <a:schemeClr val="tx1"/>
                    </a:solidFill>
                  </a:rPr>
                  <a:t>1</a:t>
                </a:r>
                <a:endParaRPr lang="en-US" altLang="en-US" sz="2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825625"/>
                <a:ext cx="3925908" cy="4351338"/>
              </a:xfrm>
              <a:blipFill>
                <a:blip r:embed="rId2"/>
                <a:stretch>
                  <a:fillRect l="-1618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3C450BC-17AB-2F48-B300-078AB01FC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909" y="1690688"/>
            <a:ext cx="8266091" cy="516731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366ADD4-C3E9-454E-B14E-D0B2A7939905}"/>
              </a:ext>
            </a:extLst>
          </p:cNvPr>
          <p:cNvSpPr/>
          <p:nvPr/>
        </p:nvSpPr>
        <p:spPr>
          <a:xfrm>
            <a:off x="9017875" y="1949667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73E0FD-CDAD-F34D-BA72-C16112047C3F}"/>
              </a:ext>
            </a:extLst>
          </p:cNvPr>
          <p:cNvSpPr/>
          <p:nvPr/>
        </p:nvSpPr>
        <p:spPr>
          <a:xfrm>
            <a:off x="9017875" y="3489433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32CF41-6F8E-364E-8B16-0AAB0694CA90}"/>
              </a:ext>
            </a:extLst>
          </p:cNvPr>
          <p:cNvSpPr/>
          <p:nvPr/>
        </p:nvSpPr>
        <p:spPr>
          <a:xfrm>
            <a:off x="9017875" y="5029199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B50894-1B8B-3F4D-A972-3101EB1BB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07923"/>
            <a:ext cx="3590013" cy="32918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C4958B-ECC8-6643-BCEA-649FD8973353}"/>
              </a:ext>
            </a:extLst>
          </p:cNvPr>
          <p:cNvSpPr/>
          <p:nvPr/>
        </p:nvSpPr>
        <p:spPr>
          <a:xfrm>
            <a:off x="0" y="6488668"/>
            <a:ext cx="538211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Dainton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et al., Phys. Rev. C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89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014001 (2014)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5C5A9A7-1513-8043-A909-961F4694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Universality: Wave functions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6135"/>
            <a:ext cx="45720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What happens to the wave functions from different NN interactions?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  <a:latin typeface="Arial" panose="020B0604020202020204" pitchFamily="34" charset="0"/>
              </a:rPr>
              <a:t>Look at deuteron wave function in coordinate space as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0911B-59AE-A849-945A-24EC54AD8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228" y="2081591"/>
            <a:ext cx="7388772" cy="3860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37A648-4DAB-FA46-9F5C-42C7BC596AEF}"/>
              </a:ext>
            </a:extLst>
          </p:cNvPr>
          <p:cNvSpPr txBox="1"/>
          <p:nvPr/>
        </p:nvSpPr>
        <p:spPr>
          <a:xfrm>
            <a:off x="7430814" y="5908100"/>
            <a:ext cx="4677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Fig. 3: SRG evolution of deuteron wave function in coordinate space for several interactions.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9098A7-0032-034F-91E8-530C1CB58F51}"/>
              </a:ext>
            </a:extLst>
          </p:cNvPr>
          <p:cNvSpPr/>
          <p:nvPr/>
        </p:nvSpPr>
        <p:spPr>
          <a:xfrm>
            <a:off x="8933793" y="2249214"/>
            <a:ext cx="3100552" cy="2995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024D9B-2B2D-B54E-A667-82F8BAB3472D}"/>
              </a:ext>
            </a:extLst>
          </p:cNvPr>
          <p:cNvSpPr txBox="1"/>
          <p:nvPr/>
        </p:nvSpPr>
        <p:spPr>
          <a:xfrm>
            <a:off x="7662040" y="345398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S-state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352C4C-D8B0-3E48-900D-01F864EAD52C}"/>
              </a:ext>
            </a:extLst>
          </p:cNvPr>
          <p:cNvSpPr txBox="1"/>
          <p:nvPr/>
        </p:nvSpPr>
        <p:spPr>
          <a:xfrm>
            <a:off x="6111764" y="4415682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D-state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D1A32A-D384-1A4E-BFF6-8DF23AB8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52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>
                <a:solidFill>
                  <a:srgbClr val="002060"/>
                </a:solidFill>
              </a:rPr>
              <a:t>Universality: Wave functions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6135"/>
            <a:ext cx="45720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Natural consequence</a:t>
            </a:r>
            <a:r>
              <a:rPr lang="en-US" sz="2200" dirty="0"/>
              <a:t>: the low-energy states between drastically different potentials also exhibit universality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0911B-59AE-A849-945A-24EC54AD8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228" y="2081591"/>
            <a:ext cx="7388772" cy="3860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37A648-4DAB-FA46-9F5C-42C7BC596AEF}"/>
              </a:ext>
            </a:extLst>
          </p:cNvPr>
          <p:cNvSpPr txBox="1"/>
          <p:nvPr/>
        </p:nvSpPr>
        <p:spPr>
          <a:xfrm>
            <a:off x="7430814" y="5908100"/>
            <a:ext cx="4677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Fig. 3: SRG evolution of deuteron wave function in coordinate space for several interactions.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A60CE9-EED4-F945-B135-0315B0B954C4}"/>
              </a:ext>
            </a:extLst>
          </p:cNvPr>
          <p:cNvSpPr txBox="1"/>
          <p:nvPr/>
        </p:nvSpPr>
        <p:spPr>
          <a:xfrm>
            <a:off x="7662040" y="345398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S-state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E4871-775B-7A44-94A2-59CCBF006FA5}"/>
              </a:ext>
            </a:extLst>
          </p:cNvPr>
          <p:cNvSpPr txBox="1"/>
          <p:nvPr/>
        </p:nvSpPr>
        <p:spPr>
          <a:xfrm>
            <a:off x="6111764" y="4415682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D-state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01EF4C-EA70-0841-92B3-C30CB945DD49}"/>
              </a:ext>
            </a:extLst>
          </p:cNvPr>
          <p:cNvSpPr txBox="1"/>
          <p:nvPr/>
        </p:nvSpPr>
        <p:spPr>
          <a:xfrm>
            <a:off x="10833537" y="345398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S-state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C1A8C0-22AA-0D41-B085-2E3443BF15CE}"/>
              </a:ext>
            </a:extLst>
          </p:cNvPr>
          <p:cNvSpPr txBox="1"/>
          <p:nvPr/>
        </p:nvSpPr>
        <p:spPr>
          <a:xfrm>
            <a:off x="9283261" y="4415682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D-state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1BE0A-7D78-9E4B-A8C1-8ECAD411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95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>
                <a:solidFill>
                  <a:srgbClr val="002060"/>
                </a:solidFill>
              </a:rPr>
              <a:t>Universality: Wave functions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6135"/>
            <a:ext cx="45720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Natural consequence: the low-energy states between drastically different potentials also exhibit universality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SRC physics in AV18 (scheme dependent) is gone from wave function at low resolution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0911B-59AE-A849-945A-24EC54AD8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228" y="2081591"/>
            <a:ext cx="7388772" cy="3860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37A648-4DAB-FA46-9F5C-42C7BC596AEF}"/>
              </a:ext>
            </a:extLst>
          </p:cNvPr>
          <p:cNvSpPr txBox="1"/>
          <p:nvPr/>
        </p:nvSpPr>
        <p:spPr>
          <a:xfrm>
            <a:off x="7430814" y="5908100"/>
            <a:ext cx="4677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Fig. 3: SRG evolution of deuteron wave function in coordinate space for several interactions.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A60CE9-EED4-F945-B135-0315B0B954C4}"/>
              </a:ext>
            </a:extLst>
          </p:cNvPr>
          <p:cNvSpPr txBox="1"/>
          <p:nvPr/>
        </p:nvSpPr>
        <p:spPr>
          <a:xfrm>
            <a:off x="7662040" y="345398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S-state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E4871-775B-7A44-94A2-59CCBF006FA5}"/>
              </a:ext>
            </a:extLst>
          </p:cNvPr>
          <p:cNvSpPr txBox="1"/>
          <p:nvPr/>
        </p:nvSpPr>
        <p:spPr>
          <a:xfrm>
            <a:off x="6111764" y="4415682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D-state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01EF4C-EA70-0841-92B3-C30CB945DD49}"/>
              </a:ext>
            </a:extLst>
          </p:cNvPr>
          <p:cNvSpPr txBox="1"/>
          <p:nvPr/>
        </p:nvSpPr>
        <p:spPr>
          <a:xfrm>
            <a:off x="10833537" y="345398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S-state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C1A8C0-22AA-0D41-B085-2E3443BF15CE}"/>
              </a:ext>
            </a:extLst>
          </p:cNvPr>
          <p:cNvSpPr txBox="1"/>
          <p:nvPr/>
        </p:nvSpPr>
        <p:spPr>
          <a:xfrm>
            <a:off x="9283261" y="4415682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D-state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E5AB0-FAC3-5A42-AE51-86709F3D3137}"/>
              </a:ext>
            </a:extLst>
          </p:cNvPr>
          <p:cNvSpPr txBox="1"/>
          <p:nvPr/>
        </p:nvSpPr>
        <p:spPr>
          <a:xfrm>
            <a:off x="6632026" y="1690688"/>
            <a:ext cx="167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SRC in AV18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5052CE-E5C2-5546-A142-2EDA9289535F}"/>
              </a:ext>
            </a:extLst>
          </p:cNvPr>
          <p:cNvCxnSpPr>
            <a:cxnSpLocks/>
          </p:cNvCxnSpPr>
          <p:nvPr/>
        </p:nvCxnSpPr>
        <p:spPr>
          <a:xfrm flipH="1">
            <a:off x="6111764" y="2152353"/>
            <a:ext cx="1232338" cy="1324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1D38AB-50C3-F544-9C37-CD41F1353C6E}"/>
              </a:ext>
            </a:extLst>
          </p:cNvPr>
          <p:cNvCxnSpPr>
            <a:cxnSpLocks/>
          </p:cNvCxnSpPr>
          <p:nvPr/>
        </p:nvCxnSpPr>
        <p:spPr>
          <a:xfrm flipH="1">
            <a:off x="9242532" y="2081591"/>
            <a:ext cx="290351" cy="502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B72C280-79A9-F94A-9D04-4E4B676B663E}"/>
              </a:ext>
            </a:extLst>
          </p:cNvPr>
          <p:cNvSpPr txBox="1"/>
          <p:nvPr/>
        </p:nvSpPr>
        <p:spPr>
          <a:xfrm>
            <a:off x="9153500" y="1690688"/>
            <a:ext cx="135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SRC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A15E18A-D2EA-9F4F-934D-AE43678C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70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>
                <a:solidFill>
                  <a:srgbClr val="002060"/>
                </a:solidFill>
              </a:rPr>
              <a:t>Universality: Wave functions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6135"/>
            <a:ext cx="45720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Natural consequence: the low-energy states between drastically different potentials also exhibit universality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SRC physics in AV18 (scheme dependent) is gone from wave function at low resolution 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All deuteron wave functions become soft and D-state probability goes down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Observables such as asymptotic D-S ratio the same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0911B-59AE-A849-945A-24EC54AD8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228" y="2081591"/>
            <a:ext cx="7388772" cy="3860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37A648-4DAB-FA46-9F5C-42C7BC596AEF}"/>
              </a:ext>
            </a:extLst>
          </p:cNvPr>
          <p:cNvSpPr txBox="1"/>
          <p:nvPr/>
        </p:nvSpPr>
        <p:spPr>
          <a:xfrm>
            <a:off x="7430814" y="5908100"/>
            <a:ext cx="4677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Fig. 3: SRG evolution of deuteron wave function in coordinate space for several interactions.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A60CE9-EED4-F945-B135-0315B0B954C4}"/>
              </a:ext>
            </a:extLst>
          </p:cNvPr>
          <p:cNvSpPr txBox="1"/>
          <p:nvPr/>
        </p:nvSpPr>
        <p:spPr>
          <a:xfrm>
            <a:off x="7662040" y="345398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S-state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E4871-775B-7A44-94A2-59CCBF006FA5}"/>
              </a:ext>
            </a:extLst>
          </p:cNvPr>
          <p:cNvSpPr txBox="1"/>
          <p:nvPr/>
        </p:nvSpPr>
        <p:spPr>
          <a:xfrm>
            <a:off x="6111764" y="4415682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D-state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01EF4C-EA70-0841-92B3-C30CB945DD49}"/>
              </a:ext>
            </a:extLst>
          </p:cNvPr>
          <p:cNvSpPr txBox="1"/>
          <p:nvPr/>
        </p:nvSpPr>
        <p:spPr>
          <a:xfrm>
            <a:off x="10833537" y="345398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S-state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C1A8C0-22AA-0D41-B085-2E3443BF15CE}"/>
              </a:ext>
            </a:extLst>
          </p:cNvPr>
          <p:cNvSpPr txBox="1"/>
          <p:nvPr/>
        </p:nvSpPr>
        <p:spPr>
          <a:xfrm>
            <a:off x="9283261" y="4415682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D-state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E5AB0-FAC3-5A42-AE51-86709F3D3137}"/>
              </a:ext>
            </a:extLst>
          </p:cNvPr>
          <p:cNvSpPr txBox="1"/>
          <p:nvPr/>
        </p:nvSpPr>
        <p:spPr>
          <a:xfrm>
            <a:off x="6632026" y="1690688"/>
            <a:ext cx="167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SRC in AV18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5052CE-E5C2-5546-A142-2EDA9289535F}"/>
              </a:ext>
            </a:extLst>
          </p:cNvPr>
          <p:cNvCxnSpPr>
            <a:cxnSpLocks/>
          </p:cNvCxnSpPr>
          <p:nvPr/>
        </p:nvCxnSpPr>
        <p:spPr>
          <a:xfrm flipH="1">
            <a:off x="6111764" y="2152353"/>
            <a:ext cx="1232338" cy="1324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1D38AB-50C3-F544-9C37-CD41F1353C6E}"/>
              </a:ext>
            </a:extLst>
          </p:cNvPr>
          <p:cNvCxnSpPr>
            <a:cxnSpLocks/>
          </p:cNvCxnSpPr>
          <p:nvPr/>
        </p:nvCxnSpPr>
        <p:spPr>
          <a:xfrm flipH="1">
            <a:off x="9242532" y="2081591"/>
            <a:ext cx="290351" cy="502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B72C280-79A9-F94A-9D04-4E4B676B663E}"/>
              </a:ext>
            </a:extLst>
          </p:cNvPr>
          <p:cNvSpPr txBox="1"/>
          <p:nvPr/>
        </p:nvSpPr>
        <p:spPr>
          <a:xfrm>
            <a:off x="9153500" y="1690688"/>
            <a:ext cx="135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SRC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A581A02-0E6B-D746-9550-063A76C9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4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Connection to experiments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latin typeface="Arial" panose="020B0604020202020204" pitchFamily="34" charset="0"/>
                  </a:rPr>
                  <a:t>In analyzing scattering observables, there is </a:t>
                </a:r>
                <a:r>
                  <a:rPr lang="en-US" sz="2600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scale</a:t>
                </a:r>
                <a:r>
                  <a:rPr lang="en-US" sz="2600" dirty="0">
                    <a:latin typeface="Arial" panose="020B0604020202020204" pitchFamily="34" charset="0"/>
                  </a:rPr>
                  <a:t> and </a:t>
                </a:r>
                <a:r>
                  <a:rPr lang="en-US" sz="2600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scheme</a:t>
                </a:r>
                <a:r>
                  <a:rPr lang="en-US" sz="2600" dirty="0">
                    <a:latin typeface="Arial" panose="020B0604020202020204" pitchFamily="34" charset="0"/>
                  </a:rPr>
                  <a:t> dependence in factorization of structure and reaction</a:t>
                </a:r>
                <a:endParaRPr lang="en-US" sz="2600" dirty="0"/>
              </a:p>
              <a:p>
                <a:pPr>
                  <a:lnSpc>
                    <a:spcPct val="100000"/>
                  </a:lnSpc>
                </a:pPr>
                <a:r>
                  <a:rPr lang="en-US" sz="2600" dirty="0">
                    <a:latin typeface="Arial" panose="020B0604020202020204" pitchFamily="34" charset="0"/>
                  </a:rPr>
                  <a:t>General </a:t>
                </a:r>
                <a:r>
                  <a:rPr lang="en-US" sz="2600" dirty="0"/>
                  <a:t>problem for any matrix element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sSub>
                          <m:sSubPr>
                            <m:ctrlP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600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45F33-79CF-EC46-B0A1-2735D7CF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89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Connection to experiments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latin typeface="Arial" panose="020B0604020202020204" pitchFamily="34" charset="0"/>
                  </a:rPr>
                  <a:t>In analyzing scattering observables, there is scale and scheme dependence in factorization of structure and reaction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General problem for any matrix element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6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Tune the </a:t>
                </a:r>
                <a:r>
                  <a:rPr lang="en-US" sz="2600" dirty="0">
                    <a:solidFill>
                      <a:srgbClr val="C00000"/>
                    </a:solidFill>
                  </a:rPr>
                  <a:t>scale (e.g.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600" dirty="0">
                    <a:solidFill>
                      <a:srgbClr val="C00000"/>
                    </a:solidFill>
                  </a:rPr>
                  <a:t>)</a:t>
                </a:r>
                <a:r>
                  <a:rPr lang="en-US" sz="2600" dirty="0"/>
                  <a:t> with SRG transformations making a potential with SRC physics like AV18 much softer like a high-order chiral potential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462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B5C31-F3FA-2342-A368-9C2DBDA1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82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Connection to experiments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latin typeface="Arial" panose="020B0604020202020204" pitchFamily="34" charset="0"/>
                  </a:rPr>
                  <a:t>In analyzing scattering observables, there is scale and scheme dependence in factorization of structure and reaction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General problem for any matrix element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6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Tune the </a:t>
                </a:r>
                <a:r>
                  <a:rPr lang="en-US" sz="2600" dirty="0">
                    <a:solidFill>
                      <a:schemeClr val="tx1"/>
                    </a:solidFill>
                  </a:rPr>
                  <a:t>scale (e.g.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) </a:t>
                </a:r>
                <a:r>
                  <a:rPr lang="en-US" sz="2600" dirty="0"/>
                  <a:t>with SRG transformations making a potential with SRC physics like AV18 much softer like a high-order chiral potential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Can use </a:t>
                </a:r>
                <a:r>
                  <a:rPr lang="en-US" sz="2600" dirty="0">
                    <a:solidFill>
                      <a:srgbClr val="C00000"/>
                    </a:solidFill>
                  </a:rPr>
                  <a:t>low-resolution wave function</a:t>
                </a:r>
                <a:r>
                  <a:rPr lang="en-US" sz="2600" dirty="0"/>
                  <a:t> to calculate </a:t>
                </a:r>
                <a:r>
                  <a:rPr lang="en-US" sz="2600" dirty="0">
                    <a:solidFill>
                      <a:srgbClr val="C00000"/>
                    </a:solidFill>
                  </a:rPr>
                  <a:t>high-energy reactions</a:t>
                </a:r>
                <a:r>
                  <a:rPr lang="en-US" sz="2600" dirty="0"/>
                  <a:t> by consistently evolving the operator</a:t>
                </a:r>
              </a:p>
              <a:p>
                <a:pPr marL="457200" lvl="1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600" dirty="0">
                    <a:solidFill>
                      <a:srgbClr val="C00000"/>
                    </a:solidFill>
                  </a:rPr>
                  <a:t>Mismatch of scales leads to incorrect observable (e.g., theory knock-out cross section compared to experiment)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462" r="-483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FF965-A158-3A4B-BF24-A7D8E968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04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Where does the short-distance physics go?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690688"/>
                <a:ext cx="3988633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Use simple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 is the relative momentum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690688"/>
                <a:ext cx="3988633" cy="4351338"/>
              </a:xfrm>
              <a:blipFill>
                <a:blip r:embed="rId2"/>
                <a:stretch>
                  <a:fillRect l="-1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16032205-CBB2-BF45-A39B-9E892B31F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633" y="2145802"/>
            <a:ext cx="8203367" cy="35212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54607-A7EF-0943-B008-B2909340B183}"/>
                  </a:ext>
                </a:extLst>
              </p:cNvPr>
              <p:cNvSpPr txBox="1"/>
              <p:nvPr/>
            </p:nvSpPr>
            <p:spPr>
              <a:xfrm>
                <a:off x="4582510" y="5783655"/>
                <a:ext cx="4677103" cy="644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 Transformations done with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450 MeV.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54607-A7EF-0943-B008-B2909340B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510" y="5783655"/>
                <a:ext cx="4677103" cy="644279"/>
              </a:xfrm>
              <a:prstGeom prst="rect">
                <a:avLst/>
              </a:prstGeom>
              <a:blipFill>
                <a:blip r:embed="rId4"/>
                <a:stretch>
                  <a:fillRect l="-542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D767D8-D6EE-6643-8701-2106E42CF7EE}"/>
              </a:ext>
            </a:extLst>
          </p:cNvPr>
          <p:cNvCxnSpPr>
            <a:cxnSpLocks/>
          </p:cNvCxnSpPr>
          <p:nvPr/>
        </p:nvCxnSpPr>
        <p:spPr>
          <a:xfrm>
            <a:off x="6421821" y="1965434"/>
            <a:ext cx="171318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377D44-6772-6F4F-83A0-4D92B7ED42D4}"/>
              </a:ext>
            </a:extLst>
          </p:cNvPr>
          <p:cNvCxnSpPr>
            <a:cxnSpLocks/>
          </p:cNvCxnSpPr>
          <p:nvPr/>
        </p:nvCxnSpPr>
        <p:spPr>
          <a:xfrm>
            <a:off x="3878274" y="3289737"/>
            <a:ext cx="0" cy="13190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E783F4-4CC1-2841-A404-43AE93285FBA}"/>
              </a:ext>
            </a:extLst>
          </p:cNvPr>
          <p:cNvSpPr txBox="1"/>
          <p:nvPr/>
        </p:nvSpPr>
        <p:spPr>
          <a:xfrm>
            <a:off x="5496911" y="1770871"/>
            <a:ext cx="824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Scale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1A2013-4E5C-6A4C-8ED4-7B9882263273}"/>
              </a:ext>
            </a:extLst>
          </p:cNvPr>
          <p:cNvSpPr txBox="1"/>
          <p:nvPr/>
        </p:nvSpPr>
        <p:spPr>
          <a:xfrm>
            <a:off x="2529802" y="4147120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Scheme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BF7CD16-374D-5A42-BF30-0EBA2EF8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4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700" dirty="0"/>
                  <a:t>Explosion of new NN interactions from chiral effective field theory (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700" baseline="30000" dirty="0"/>
                  <a:t>EFT</a:t>
                </a:r>
                <a:r>
                  <a:rPr lang="en-US" sz="2700" dirty="0"/>
                  <a:t>) in the last few years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500" dirty="0">
                    <a:solidFill>
                      <a:srgbClr val="C00000"/>
                    </a:solidFill>
                  </a:rPr>
                  <a:t>Various schemes! (e.g., different regulators)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700" dirty="0"/>
                  <a:t>Previous SRG studies of operators were limited to phenomenological models or one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700" baseline="30000" dirty="0"/>
                  <a:t>EFT</a:t>
                </a:r>
                <a:r>
                  <a:rPr lang="en-US" sz="2700" dirty="0"/>
                  <a:t> interaction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FDBE8-41DF-4641-BBEF-609D8222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00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Where does the short-distance physics go?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690688"/>
                <a:ext cx="3988633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Use simple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 is the relative momentum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rgbClr val="C00000"/>
                    </a:solidFill>
                  </a:rPr>
                  <a:t>Smooth induced contributions at low momentum reproduce UV physics of the original NN potential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690688"/>
                <a:ext cx="3988633" cy="4351338"/>
              </a:xfrm>
              <a:blipFill>
                <a:blip r:embed="rId2"/>
                <a:stretch>
                  <a:fillRect l="-1911" r="-2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16032205-CBB2-BF45-A39B-9E892B31F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633" y="2145802"/>
            <a:ext cx="8203367" cy="35212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54607-A7EF-0943-B008-B2909340B183}"/>
                  </a:ext>
                </a:extLst>
              </p:cNvPr>
              <p:cNvSpPr txBox="1"/>
              <p:nvPr/>
            </p:nvSpPr>
            <p:spPr>
              <a:xfrm>
                <a:off x="4582510" y="5783655"/>
                <a:ext cx="4677103" cy="644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 Transformations done with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450 MeV.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54607-A7EF-0943-B008-B2909340B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510" y="5783655"/>
                <a:ext cx="4677103" cy="644279"/>
              </a:xfrm>
              <a:prstGeom prst="rect">
                <a:avLst/>
              </a:prstGeom>
              <a:blipFill>
                <a:blip r:embed="rId4"/>
                <a:stretch>
                  <a:fillRect l="-542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A3E2C-0C53-A245-8AA1-05544B3F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65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FECE9C7-FBB0-B54D-8E92-C3BC6CA96ED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002060"/>
                    </a:solidFill>
                  </a:rPr>
                  <a:t>Scheme dependence in evolved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endParaRPr lang="en-US" dirty="0">
                  <a:solidFill>
                    <a:srgbClr val="00206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FECE9C7-FBB0-B54D-8E92-C3BC6CA96E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2140059"/>
                <a:ext cx="5055475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sz="2200" dirty="0"/>
                  <a:t>SRG induced terms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reflects difference in UV physics (</a:t>
                </a:r>
                <a:r>
                  <a:rPr lang="en-US" sz="2200" dirty="0">
                    <a:solidFill>
                      <a:srgbClr val="C00000"/>
                    </a:solidFill>
                  </a:rPr>
                  <a:t>scheme dependence from NN interaction</a:t>
                </a:r>
                <a:r>
                  <a:rPr lang="en-US" sz="2200" dirty="0"/>
                  <a:t>)</a:t>
                </a: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2140059"/>
                <a:ext cx="5055475" cy="4351338"/>
              </a:xfrm>
              <a:blipFill>
                <a:blip r:embed="rId3"/>
                <a:stretch>
                  <a:fillRect l="-1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D20A3D8-0FB6-734D-A0E8-C1F957CCB136}"/>
                  </a:ext>
                </a:extLst>
              </p:cNvPr>
              <p:cNvSpPr/>
              <p:nvPr/>
            </p:nvSpPr>
            <p:spPr>
              <a:xfrm>
                <a:off x="5751786" y="5650321"/>
                <a:ext cx="5602014" cy="9903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Fig. 5: Ratios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isolating the diagonal and far off-diagonal matrix elements. Dotted lines indicate the ratio of wave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D20A3D8-0FB6-734D-A0E8-C1F957CCB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786" y="5650321"/>
                <a:ext cx="5602014" cy="990336"/>
              </a:xfrm>
              <a:prstGeom prst="rect">
                <a:avLst/>
              </a:prstGeom>
              <a:blipFill>
                <a:blip r:embed="rId4"/>
                <a:stretch>
                  <a:fillRect l="-905" r="-1810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5A8AD51-BBE8-F248-9A77-168A0A2DF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2827" y="1686269"/>
            <a:ext cx="6032938" cy="396405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62FBF-5DC3-FE4C-A0A6-0D498266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05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FECE9C7-FBB0-B54D-8E92-C3BC6CA96ED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002060"/>
                    </a:solidFill>
                  </a:rPr>
                  <a:t>Scheme dependence in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evolved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endParaRPr lang="en-US" dirty="0">
                  <a:solidFill>
                    <a:srgbClr val="00206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FECE9C7-FBB0-B54D-8E92-C3BC6CA96E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2140059"/>
                <a:ext cx="5044965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sz="2200" dirty="0">
                    <a:solidFill>
                      <a:schemeClr val="tx1"/>
                    </a:solidFill>
                  </a:rPr>
                  <a:t>SRG induced terms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reflects difference in UV physics (scheme dependence from NN interaction)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200" dirty="0">
                    <a:solidFill>
                      <a:srgbClr val="C00000"/>
                    </a:solidFill>
                  </a:rPr>
                  <a:t>At low-k ratio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 approximately match the ratio of wave functions at high-momentum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200" dirty="0">
                    <a:solidFill>
                      <a:srgbClr val="C00000"/>
                    </a:solidFill>
                  </a:rPr>
                  <a:t>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sz="2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sz="2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sz="2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sz="2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20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200" dirty="0">
                    <a:solidFill>
                      <a:srgbClr val="C00000"/>
                    </a:solidFill>
                  </a:rPr>
                  <a:t>Flatness at low-k indicates factorization of low- and high-resolution physics</a:t>
                </a:r>
              </a:p>
              <a:p>
                <a:pPr>
                  <a:lnSpc>
                    <a:spcPct val="100000"/>
                  </a:lnSpc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2140059"/>
                <a:ext cx="5044965" cy="4351338"/>
              </a:xfrm>
              <a:blipFill>
                <a:blip r:embed="rId3"/>
                <a:stretch>
                  <a:fillRect l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928761D-1BF9-8342-8884-9A3EAF4681B7}"/>
                  </a:ext>
                </a:extLst>
              </p:cNvPr>
              <p:cNvSpPr/>
              <p:nvPr/>
            </p:nvSpPr>
            <p:spPr>
              <a:xfrm>
                <a:off x="5751786" y="5650321"/>
                <a:ext cx="5602014" cy="9903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Fig. 5: Ratios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isolating the diagonal and far off-diagonal matrix elements. Dotted lines indicate the ratio of wave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928761D-1BF9-8342-8884-9A3EAF468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786" y="5650321"/>
                <a:ext cx="5602014" cy="990336"/>
              </a:xfrm>
              <a:prstGeom prst="rect">
                <a:avLst/>
              </a:prstGeom>
              <a:blipFill>
                <a:blip r:embed="rId4"/>
                <a:stretch>
                  <a:fillRect l="-905" r="-1810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2C1FCD3-A7F1-B948-9BDA-1C91B801C1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2827" y="1686269"/>
            <a:ext cx="6032938" cy="396405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2D8CA-6FF6-954C-9ACC-6DC35DEA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59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Where does the short-distance physics go?</a:t>
            </a:r>
          </a:p>
        </p:txBody>
      </p:sp>
      <p:pic>
        <p:nvPicPr>
          <p:cNvPr id="5" name="Picture 4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16032205-CBB2-BF45-A39B-9E892B31F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633" y="2145802"/>
            <a:ext cx="8203367" cy="35212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54607-A7EF-0943-B008-B2909340B183}"/>
                  </a:ext>
                </a:extLst>
              </p:cNvPr>
              <p:cNvSpPr txBox="1"/>
              <p:nvPr/>
            </p:nvSpPr>
            <p:spPr>
              <a:xfrm>
                <a:off x="4582510" y="5783655"/>
                <a:ext cx="4677103" cy="644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 Transformations done with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450 MeV.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54607-A7EF-0943-B008-B2909340B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510" y="5783655"/>
                <a:ext cx="4677103" cy="644279"/>
              </a:xfrm>
              <a:prstGeom prst="rect">
                <a:avLst/>
              </a:prstGeom>
              <a:blipFill>
                <a:blip r:embed="rId3"/>
                <a:stretch>
                  <a:fillRect l="-542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3B7B6D5-FA76-0140-A724-6F2AB01B4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14646"/>
            <a:ext cx="3949700" cy="3581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79A3CD-A370-0241-9FE7-BE4398893D96}"/>
                  </a:ext>
                </a:extLst>
              </p:cNvPr>
              <p:cNvSpPr txBox="1"/>
              <p:nvPr/>
            </p:nvSpPr>
            <p:spPr>
              <a:xfrm>
                <a:off x="4130655" y="2981961"/>
                <a:ext cx="4855690" cy="22467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Strength of wave function shifted to low-momentum</a:t>
                </a: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2000" b="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d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Transformations on the operator must induce low-momentum contributions!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79A3CD-A370-0241-9FE7-BE4398893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655" y="2981961"/>
                <a:ext cx="4855690" cy="2246769"/>
              </a:xfrm>
              <a:prstGeom prst="rect">
                <a:avLst/>
              </a:prstGeom>
              <a:blipFill>
                <a:blip r:embed="rId5"/>
                <a:stretch>
                  <a:fillRect l="-1039" t="-1117" r="-779" b="-27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FE89A96-489F-6247-AABC-F5B2782C7927}"/>
                  </a:ext>
                </a:extLst>
              </p:cNvPr>
              <p:cNvSpPr/>
              <p:nvPr/>
            </p:nvSpPr>
            <p:spPr>
              <a:xfrm>
                <a:off x="316405" y="5850017"/>
                <a:ext cx="3949700" cy="348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6: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FE89A96-489F-6247-AABC-F5B2782C7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05" y="5850017"/>
                <a:ext cx="3949700" cy="348300"/>
              </a:xfrm>
              <a:prstGeom prst="rect">
                <a:avLst/>
              </a:prstGeom>
              <a:blipFill>
                <a:blip r:embed="rId6"/>
                <a:stretch>
                  <a:fillRect l="-641"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BD26011-3783-0940-9CD3-FB5B0DF5764D}"/>
              </a:ext>
            </a:extLst>
          </p:cNvPr>
          <p:cNvSpPr txBox="1"/>
          <p:nvPr/>
        </p:nvSpPr>
        <p:spPr>
          <a:xfrm>
            <a:off x="94594" y="1794701"/>
            <a:ext cx="5125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Consistently evolve the wave functions!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76EDD-903C-414B-A12F-2D6B2B22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29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High-momentum operator at low resolution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2F53986-021B-7048-9372-1237D054D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910" y="1907889"/>
            <a:ext cx="8219090" cy="36350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62BC27-48CF-864D-801E-2DB2C191EDFB}"/>
                  </a:ext>
                </a:extLst>
              </p:cNvPr>
              <p:cNvSpPr txBox="1"/>
              <p:nvPr/>
            </p:nvSpPr>
            <p:spPr>
              <a:xfrm>
                <a:off x="4582510" y="5783655"/>
                <a:ext cx="6432331" cy="398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7: SRG-evolved matrix elements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62BC27-48CF-864D-801E-2DB2C191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510" y="5783655"/>
                <a:ext cx="6432331" cy="398058"/>
              </a:xfrm>
              <a:prstGeom prst="rect">
                <a:avLst/>
              </a:prstGeom>
              <a:blipFill>
                <a:blip r:embed="rId3"/>
                <a:stretch>
                  <a:fillRect l="-394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7990E83-723F-794D-83A1-71B7B80058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90688"/>
                <a:ext cx="320565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Expectation value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is driven to low-momentum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rgbClr val="C00000"/>
                    </a:solidFill>
                  </a:rPr>
                  <a:t>Note, each panel gives the correct result from unitarity of transformation!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7990E83-723F-794D-83A1-71B7B80058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90688"/>
                <a:ext cx="3205656" cy="4351338"/>
              </a:xfrm>
              <a:blipFill>
                <a:blip r:embed="rId4"/>
                <a:stretch>
                  <a:fillRect l="-238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9046A3-B6D3-5C43-A8D6-93FFFED4456D}"/>
              </a:ext>
            </a:extLst>
          </p:cNvPr>
          <p:cNvCxnSpPr>
            <a:cxnSpLocks/>
          </p:cNvCxnSpPr>
          <p:nvPr/>
        </p:nvCxnSpPr>
        <p:spPr>
          <a:xfrm>
            <a:off x="6915807" y="1797204"/>
            <a:ext cx="171318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1C0286-C4AA-E245-B6E5-288838A9FB94}"/>
              </a:ext>
            </a:extLst>
          </p:cNvPr>
          <p:cNvCxnSpPr>
            <a:cxnSpLocks/>
          </p:cNvCxnSpPr>
          <p:nvPr/>
        </p:nvCxnSpPr>
        <p:spPr>
          <a:xfrm>
            <a:off x="3894082" y="3211589"/>
            <a:ext cx="0" cy="13190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706CC61-6EF0-BC4C-BE01-4CB91E013C38}"/>
              </a:ext>
            </a:extLst>
          </p:cNvPr>
          <p:cNvSpPr txBox="1"/>
          <p:nvPr/>
        </p:nvSpPr>
        <p:spPr>
          <a:xfrm>
            <a:off x="5990897" y="1602641"/>
            <a:ext cx="824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Scale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C27CC-53F3-CE47-B2C1-4DA061F94E7C}"/>
              </a:ext>
            </a:extLst>
          </p:cNvPr>
          <p:cNvSpPr txBox="1"/>
          <p:nvPr/>
        </p:nvSpPr>
        <p:spPr>
          <a:xfrm>
            <a:off x="2723569" y="2887358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Scheme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20229-C6E6-A148-84FF-BC2650D99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68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Summary and outlook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Universality holds in drastically different chiral potentials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At low resolution, different interactions are the same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Univer</a:t>
            </a:r>
            <a:r>
              <a:rPr lang="en-US" dirty="0"/>
              <a:t>sality shows in low-energy states</a:t>
            </a:r>
          </a:p>
          <a:p>
            <a:pPr>
              <a:lnSpc>
                <a:spcPct val="100000"/>
              </a:lnSpc>
            </a:pPr>
            <a:r>
              <a:rPr lang="en-US" dirty="0"/>
              <a:t>Evolved (non-Hamiltonian) operators reflect scheme dependence from different potentials</a:t>
            </a:r>
          </a:p>
          <a:p>
            <a:pPr>
              <a:lnSpc>
                <a:spcPct val="100000"/>
              </a:lnSpc>
            </a:pPr>
            <a:r>
              <a:rPr lang="en-US" dirty="0"/>
              <a:t>Results suggest one can analyze high-energy nuclear reactions with low-resolution structure (e.g., shell model) if evolved operator used (and correct initial operator)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3E728-B6CB-5649-A721-E792F9E5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08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6706-54E2-8948-AC16-32BCCF68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 slides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13C765-1650-E048-91B1-EF999F686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181" y="1550276"/>
            <a:ext cx="7875638" cy="4114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2C74F1-6ACF-9640-B5B5-F9CA7AEEE56F}"/>
                  </a:ext>
                </a:extLst>
              </p:cNvPr>
              <p:cNvSpPr txBox="1"/>
              <p:nvPr/>
            </p:nvSpPr>
            <p:spPr>
              <a:xfrm>
                <a:off x="3757448" y="5665076"/>
                <a:ext cx="467710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8: SRG evolution of deuteron wave function in coordinate space for AV18 and two LO chiral models at high momentum-space cutoffs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2C74F1-6ACF-9640-B5B5-F9CA7AEEE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448" y="5665076"/>
                <a:ext cx="4677103" cy="830997"/>
              </a:xfrm>
              <a:prstGeom prst="rect">
                <a:avLst/>
              </a:prstGeom>
              <a:blipFill>
                <a:blip r:embed="rId3"/>
                <a:stretch>
                  <a:fillRect l="-542" t="-1493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1803C-4F97-C24C-87E2-5137AD12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12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6706-54E2-8948-AC16-32BCCF68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 slides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2C74F1-6ACF-9640-B5B5-F9CA7AEEE56F}"/>
                  </a:ext>
                </a:extLst>
              </p:cNvPr>
              <p:cNvSpPr txBox="1"/>
              <p:nvPr/>
            </p:nvSpPr>
            <p:spPr>
              <a:xfrm>
                <a:off x="1681655" y="5375701"/>
                <a:ext cx="716805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9: Ratio of SRG transformations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at low- and high-momentum values with respect to high-momentum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fixing the low-momentum of the denominator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varying the low-momentum of the numerator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2C74F1-6ACF-9640-B5B5-F9CA7AEEE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655" y="5375701"/>
                <a:ext cx="7168055" cy="830997"/>
              </a:xfrm>
              <a:prstGeom prst="rect">
                <a:avLst/>
              </a:prstGeom>
              <a:blipFill>
                <a:blip r:embed="rId2"/>
                <a:stretch>
                  <a:fillRect l="-354" t="-1493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0AA5F37-D4E8-8B4B-8F18-CE699E75501B}"/>
              </a:ext>
            </a:extLst>
          </p:cNvPr>
          <p:cNvSpPr txBox="1"/>
          <p:nvPr/>
        </p:nvSpPr>
        <p:spPr>
          <a:xfrm>
            <a:off x="4340772" y="2448910"/>
            <a:ext cx="238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factorization figure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58109-E385-AB41-99B9-1DFFD3F4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1A4A5D-291F-9C41-8252-EE988FAD2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631950"/>
            <a:ext cx="115443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3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700" dirty="0"/>
                  <a:t>Explosion of new NN interactions from chiral effective field theory (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700" baseline="30000" dirty="0"/>
                  <a:t>EFT</a:t>
                </a:r>
                <a:r>
                  <a:rPr lang="en-US" sz="2700" dirty="0"/>
                  <a:t>) in the last few years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500" dirty="0"/>
                  <a:t>Various schemes! (e.g., different regulators)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700" dirty="0"/>
                  <a:t>Previous SRG studies of operators were limited to phenomenological models or one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700" baseline="30000" dirty="0"/>
                  <a:t>EFT</a:t>
                </a:r>
                <a:r>
                  <a:rPr lang="en-US" sz="2700" dirty="0"/>
                  <a:t> interaction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700" dirty="0">
                    <a:solidFill>
                      <a:srgbClr val="C00000"/>
                    </a:solidFill>
                  </a:rPr>
                  <a:t>Universality: different NN interactions become the same at low resolution when the scale is lowered with SRG transformations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500" dirty="0">
                    <a:solidFill>
                      <a:srgbClr val="C00000"/>
                    </a:solidFill>
                  </a:rPr>
                  <a:t>Revisit this with new chiral interactions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A2041-6B5E-C047-B6C6-64EA6594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50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44200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700" dirty="0"/>
                  <a:t>Explosion of new NN interactions from chiral effective field theory (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700" baseline="30000" dirty="0"/>
                  <a:t>EFT</a:t>
                </a:r>
                <a:r>
                  <a:rPr lang="en-US" sz="2700" dirty="0"/>
                  <a:t>) in the last few years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500" dirty="0"/>
                  <a:t>Various schemes! (e.g., different regulators)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700" dirty="0"/>
                  <a:t>Previous SRG studies of operators were limited to phenomenological models or one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700" baseline="30000" dirty="0"/>
                  <a:t>EFT</a:t>
                </a:r>
                <a:r>
                  <a:rPr lang="en-US" sz="2700" dirty="0"/>
                  <a:t> interaction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700" dirty="0"/>
                  <a:t>Universality: different NN interactions become the same at low resolution when the scale is lowered with SRG transformations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500" dirty="0"/>
                  <a:t>Revisit this with new chiral interactions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700" dirty="0">
                    <a:solidFill>
                      <a:srgbClr val="C00000"/>
                    </a:solidFill>
                  </a:rPr>
                  <a:t>Goal: use SRG to analyze high-energy reactions at low resolution by consistently evolving wave function and corresponding operators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44200" cy="4351338"/>
              </a:xfrm>
              <a:blipFill>
                <a:blip r:embed="rId2"/>
                <a:stretch>
                  <a:fillRect l="-826" t="-1462" r="-354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94D9A-1254-7542-B5C1-A1A1A802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1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SRG formalism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cs typeface="Arial" panose="020B0604020202020204" pitchFamily="34" charset="0"/>
                  </a:rPr>
                  <a:t>SRG transformations decouple low- and high-momenta in Hamiltonian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dirty="0"/>
                  <a:t>  where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r>
                  <a:rPr lang="en-US" altLang="en-US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dirty="0">
                    <a:ea typeface="Cambria Math" panose="02040503050406030204" pitchFamily="18" charset="0"/>
                  </a:rPr>
                  <a:t> is unitary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en-US" dirty="0"/>
                  <a:t>In practice, solve differential flow equation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𝑑𝐻</m:t>
                          </m:r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en-US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ea typeface="Cambria Math" panose="02040503050406030204" pitchFamily="18" charset="0"/>
                    <a:cs typeface="Arial" panose="020B0604020202020204" pitchFamily="34" charset="0"/>
                  </a:rPr>
                  <a:t>  with SRG generator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is-I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𝑑𝑈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sSup>
                      <m:sSupPr>
                        <m:ctrlPr>
                          <a:rPr lang="is-I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is-I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689CE-6899-FD47-B0A5-792A2759A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45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SRG formalism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cs typeface="Arial" panose="020B0604020202020204" pitchFamily="34" charset="0"/>
                  </a:rPr>
                  <a:t>SRG transformations decouple low- and high-momenta in Hamiltonian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  where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unitary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In practice, solve differential flow equation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𝑑𝐻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ea typeface="Cambria Math" panose="02040503050406030204" pitchFamily="18" charset="0"/>
                    <a:cs typeface="Arial" panose="020B0604020202020204" pitchFamily="34" charset="0"/>
                  </a:rPr>
                  <a:t>  with SRG generator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is-I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𝑑𝑈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sSup>
                      <m:sSupPr>
                        <m:ctrlPr>
                          <a:rPr lang="is-I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is-I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 gives the scheme and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 gives the scale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 b="-9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D8437-CEE4-EF47-B242-A839C1DD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4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748BCF8A-4CCA-6342-9FEE-45F0EDB29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formalism</a:t>
            </a:r>
            <a:endParaRPr lang="en-US" alt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F15FF7-1B55-0B48-A37C-D6D892389F82}"/>
                  </a:ext>
                </a:extLst>
              </p:cNvPr>
              <p:cNvSpPr txBox="1"/>
              <p:nvPr/>
            </p:nvSpPr>
            <p:spPr>
              <a:xfrm>
                <a:off x="2606565" y="5932008"/>
                <a:ext cx="949084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1: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7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en-US" sz="17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17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channel. Potentials from P. Reinert et al., Eur. Phys. J. A </a:t>
                </a:r>
                <a:r>
                  <a:rPr lang="en-US" sz="1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54</a:t>
                </a:r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, 86 (2018) which will be referred to as the RKE potentials.</a:t>
                </a:r>
                <a:endParaRPr lang="en-US" sz="17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F15FF7-1B55-0B48-A37C-D6D892389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565" y="5932008"/>
                <a:ext cx="9490841" cy="861774"/>
              </a:xfrm>
              <a:prstGeom prst="rect">
                <a:avLst/>
              </a:prstGeom>
              <a:blipFill>
                <a:blip r:embed="rId2"/>
                <a:stretch>
                  <a:fillRect l="-267" t="-1449" r="-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98022A-592A-2747-A2A7-382FE486D0E1}"/>
                  </a:ext>
                </a:extLst>
              </p:cNvPr>
              <p:cNvSpPr txBox="1"/>
              <p:nvPr/>
            </p:nvSpPr>
            <p:spPr>
              <a:xfrm>
                <a:off x="7767144" y="1492600"/>
                <a:ext cx="34368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RKE N</a:t>
                </a:r>
                <a:r>
                  <a:rPr lang="en-US" sz="2000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=450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MeV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98022A-592A-2747-A2A7-382FE486D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144" y="1492600"/>
                <a:ext cx="3436884" cy="400110"/>
              </a:xfrm>
              <a:prstGeom prst="rect">
                <a:avLst/>
              </a:prstGeom>
              <a:blipFill>
                <a:blip r:embed="rId3"/>
                <a:stretch>
                  <a:fillRect l="-2222" t="-93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7B0236-8D04-5B43-98F2-7139EE5F1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676" y="1861932"/>
            <a:ext cx="8969370" cy="40337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B0C044A3-4B96-EC46-88D8-5369D91B82A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0" y="1825625"/>
                <a:ext cx="331076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en-US" sz="2200" dirty="0"/>
                  <a:t>for band-diagonal decoupling and </a:t>
                </a:r>
                <a14:m>
                  <m:oMath xmlns:m="http://schemas.openxmlformats.org/officeDocument/2006/math"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𝐵𝐷</m:t>
                        </m:r>
                      </m:sub>
                    </m:sSub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en-US" sz="2200" dirty="0"/>
                  <a:t>for block-diagonal decoupling </a:t>
                </a:r>
                <a:r>
                  <a:rPr lang="en-US" altLang="en-US" sz="2200" dirty="0">
                    <a:solidFill>
                      <a:srgbClr val="C00000"/>
                    </a:solidFill>
                  </a:rPr>
                  <a:t>scheme</a:t>
                </a:r>
              </a:p>
              <a:p>
                <a:pPr>
                  <a:lnSpc>
                    <a:spcPct val="100000"/>
                  </a:lnSpc>
                </a:pPr>
                <a:endParaRPr lang="en-US" altLang="en-US" sz="2200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B0C044A3-4B96-EC46-88D8-5369D91B8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25625"/>
                <a:ext cx="3310760" cy="4351338"/>
              </a:xfrm>
              <a:prstGeom prst="rect">
                <a:avLst/>
              </a:prstGeom>
              <a:blipFill>
                <a:blip r:embed="rId5"/>
                <a:stretch>
                  <a:fillRect l="-1916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30920-7232-1945-979B-A3A7265C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18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748BCF8A-4CCA-6342-9FEE-45F0EDB29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formalism</a:t>
            </a:r>
            <a:endParaRPr lang="en-US" alt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14C8AB94-CE4B-3149-8CDE-59C14AA9AA9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0" y="1825625"/>
                <a:ext cx="3310760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chemeClr val="tx1"/>
                    </a:solidFill>
                  </a:rPr>
                  <a:t> for band-diagonal decoupling and </a:t>
                </a:r>
                <a14:m>
                  <m:oMath xmlns:m="http://schemas.openxmlformats.org/officeDocument/2006/math"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𝐵𝐷</m:t>
                        </m:r>
                      </m:sub>
                    </m:sSub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chemeClr val="tx1"/>
                    </a:solidFill>
                  </a:rPr>
                  <a:t> for block-diagonal decoupling scheme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en-US" sz="2200" dirty="0"/>
                  <a:t>Parameters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2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−1/4</m:t>
                        </m:r>
                      </m:sup>
                    </m:sSup>
                  </m:oMath>
                </a14:m>
                <a:r>
                  <a:rPr lang="en-US" altLang="en-US" sz="22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en-US" sz="2200" dirty="0"/>
                  <a:t> describe the decoupling </a:t>
                </a:r>
                <a:r>
                  <a:rPr lang="en-US" altLang="en-US" sz="2200" dirty="0">
                    <a:solidFill>
                      <a:srgbClr val="C00000"/>
                    </a:solidFill>
                  </a:rPr>
                  <a:t>scale </a:t>
                </a:r>
                <a:r>
                  <a:rPr lang="en-US" altLang="en-US" sz="2200" dirty="0"/>
                  <a:t>of the evolved Hamiltonian</a:t>
                </a:r>
                <a:endParaRPr lang="en-US" altLang="en-US" sz="2200" dirty="0">
                  <a:solidFill>
                    <a:srgbClr val="C00000"/>
                  </a:solidFill>
                </a:endParaRP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2200" dirty="0"/>
              </a:p>
            </p:txBody>
          </p:sp>
        </mc:Choice>
        <mc:Fallback xmlns=""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14C8AB94-CE4B-3149-8CDE-59C14AA9A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3310760" cy="4351338"/>
              </a:xfrm>
              <a:blipFill>
                <a:blip r:embed="rId2"/>
                <a:stretch>
                  <a:fillRect l="-1916" t="-1170" r="-3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F15FF7-1B55-0B48-A37C-D6D892389F82}"/>
                  </a:ext>
                </a:extLst>
              </p:cNvPr>
              <p:cNvSpPr txBox="1"/>
              <p:nvPr/>
            </p:nvSpPr>
            <p:spPr>
              <a:xfrm>
                <a:off x="2606565" y="5932008"/>
                <a:ext cx="949084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1: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7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en-US" sz="17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17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channel. Potentials from P. Reinert et al., Eur. Phys. J. A </a:t>
                </a:r>
                <a:r>
                  <a:rPr lang="en-US" sz="1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54</a:t>
                </a:r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, 86 (2018) which will be referred to as the RKE potentials.</a:t>
                </a:r>
                <a:endParaRPr lang="en-US" sz="17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F15FF7-1B55-0B48-A37C-D6D892389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565" y="5932008"/>
                <a:ext cx="9490841" cy="861774"/>
              </a:xfrm>
              <a:prstGeom prst="rect">
                <a:avLst/>
              </a:prstGeom>
              <a:blipFill>
                <a:blip r:embed="rId3"/>
                <a:stretch>
                  <a:fillRect l="-267" t="-1449" r="-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98022A-592A-2747-A2A7-382FE486D0E1}"/>
                  </a:ext>
                </a:extLst>
              </p:cNvPr>
              <p:cNvSpPr txBox="1"/>
              <p:nvPr/>
            </p:nvSpPr>
            <p:spPr>
              <a:xfrm>
                <a:off x="7767144" y="1492600"/>
                <a:ext cx="34368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RKE N</a:t>
                </a:r>
                <a:r>
                  <a:rPr lang="en-US" sz="2000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=450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MeV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98022A-592A-2747-A2A7-382FE486D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144" y="1492600"/>
                <a:ext cx="3436884" cy="400110"/>
              </a:xfrm>
              <a:prstGeom prst="rect">
                <a:avLst/>
              </a:prstGeom>
              <a:blipFill>
                <a:blip r:embed="rId4"/>
                <a:stretch>
                  <a:fillRect l="-2222" t="-93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7B0236-8D04-5B43-98F2-7139EE5F1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6676" y="1861932"/>
            <a:ext cx="8969370" cy="403376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C24296-68D4-9F41-9119-5548DDFFCA64}"/>
              </a:ext>
            </a:extLst>
          </p:cNvPr>
          <p:cNvCxnSpPr>
            <a:cxnSpLocks/>
          </p:cNvCxnSpPr>
          <p:nvPr/>
        </p:nvCxnSpPr>
        <p:spPr>
          <a:xfrm flipH="1">
            <a:off x="9627479" y="2282135"/>
            <a:ext cx="546537" cy="53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5F6A7E-5997-924D-9CFA-B44363267AC6}"/>
              </a:ext>
            </a:extLst>
          </p:cNvPr>
          <p:cNvCxnSpPr>
            <a:cxnSpLocks/>
          </p:cNvCxnSpPr>
          <p:nvPr/>
        </p:nvCxnSpPr>
        <p:spPr>
          <a:xfrm rot="10800000" flipH="1">
            <a:off x="8918029" y="2996405"/>
            <a:ext cx="546537" cy="53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0E7AF5-1FD2-CC45-AA5E-83ED231DAF45}"/>
              </a:ext>
            </a:extLst>
          </p:cNvPr>
          <p:cNvCxnSpPr>
            <a:cxnSpLocks/>
          </p:cNvCxnSpPr>
          <p:nvPr/>
        </p:nvCxnSpPr>
        <p:spPr>
          <a:xfrm flipH="1">
            <a:off x="9669523" y="4385050"/>
            <a:ext cx="7462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3939FB-1063-BA4C-9634-2A2F1D56EF01}"/>
              </a:ext>
            </a:extLst>
          </p:cNvPr>
          <p:cNvCxnSpPr>
            <a:cxnSpLocks/>
          </p:cNvCxnSpPr>
          <p:nvPr/>
        </p:nvCxnSpPr>
        <p:spPr>
          <a:xfrm rot="5400000" flipH="1">
            <a:off x="8928539" y="5091219"/>
            <a:ext cx="7462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36074-E176-8549-9357-B0DAEB85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83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evolution of modern chiral potentials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25625"/>
            <a:ext cx="392590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00000"/>
                </a:solidFill>
              </a:rPr>
              <a:t>Variety of NN interactions with different schemes: </a:t>
            </a:r>
            <a:r>
              <a:rPr lang="en-US" altLang="en-US" sz="2400" dirty="0"/>
              <a:t>non-local EMN</a:t>
            </a:r>
            <a:r>
              <a:rPr lang="en-US" altLang="en-US" sz="2400" baseline="30000" dirty="0"/>
              <a:t>1</a:t>
            </a:r>
            <a:r>
              <a:rPr lang="en-US" altLang="en-US" sz="2400" dirty="0"/>
              <a:t> (500 MeV), semi-local RKE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(450 MeV), and local </a:t>
            </a:r>
            <a:r>
              <a:rPr lang="en-US" altLang="en-US" sz="2400" dirty="0" err="1"/>
              <a:t>Gezerlis</a:t>
            </a:r>
            <a:r>
              <a:rPr lang="en-US" altLang="en-US" sz="2400" dirty="0"/>
              <a:t> et al.</a:t>
            </a:r>
            <a:r>
              <a:rPr lang="en-US" altLang="en-US" sz="2400" baseline="30000" dirty="0"/>
              <a:t>3</a:t>
            </a:r>
            <a:r>
              <a:rPr lang="en-US" altLang="en-US" sz="2400" dirty="0"/>
              <a:t> (1 </a:t>
            </a:r>
            <a:r>
              <a:rPr lang="en-US" altLang="en-US" sz="2400" dirty="0" err="1"/>
              <a:t>fm</a:t>
            </a:r>
            <a:r>
              <a:rPr lang="en-US" altLang="en-US" sz="2400" dirty="0"/>
              <a:t>) potentials as examples</a:t>
            </a:r>
            <a:br>
              <a:rPr lang="en-US" dirty="0"/>
            </a:b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3C450BC-17AB-2F48-B300-078AB01FC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909" y="1690688"/>
            <a:ext cx="8266091" cy="5167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F1E1FC-8C92-B14F-A1F9-79C1D71F642C}"/>
              </a:ext>
            </a:extLst>
          </p:cNvPr>
          <p:cNvSpPr/>
          <p:nvPr/>
        </p:nvSpPr>
        <p:spPr>
          <a:xfrm>
            <a:off x="0" y="4781234"/>
            <a:ext cx="39308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D.R.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Entem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R.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Machleidt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and Y.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Nosyk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Phys. Rev. C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96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024004 (2017)</a:t>
            </a:r>
          </a:p>
          <a:p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P. Reinert, H. Krebs, and E.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Epelbaum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Eur. Phys. J. A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54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86 (2018)</a:t>
            </a:r>
          </a:p>
          <a:p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Gezerlis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et al., Phys. Rev. C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054323 (2014)</a:t>
            </a:r>
            <a:endParaRPr 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3F5E92-8FF4-5447-BA61-39CBA3F185F0}"/>
                  </a:ext>
                </a:extLst>
              </p:cNvPr>
              <p:cNvSpPr txBox="1"/>
              <p:nvPr/>
            </p:nvSpPr>
            <p:spPr>
              <a:xfrm>
                <a:off x="0" y="6289428"/>
                <a:ext cx="403597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2: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chiral potentials in the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3F5E92-8FF4-5447-BA61-39CBA3F18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289428"/>
                <a:ext cx="4035971" cy="584775"/>
              </a:xfrm>
              <a:prstGeom prst="rect">
                <a:avLst/>
              </a:prstGeom>
              <a:blipFill>
                <a:blip r:embed="rId3"/>
                <a:stretch>
                  <a:fillRect l="-629" t="-2128" r="-314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A03E6-1309-254F-BA0A-8FC1732D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20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tropiano_template" id="{8ACF2334-C2FD-8141-999E-28AEB25033D5}" vid="{ABC7C493-BD48-4F45-A297-EB76FB0789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1453</TotalTime>
  <Words>1709</Words>
  <Application>Microsoft Macintosh PowerPoint</Application>
  <PresentationFormat>Widescreen</PresentationFormat>
  <Paragraphs>182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Cambria Math</vt:lpstr>
      <vt:lpstr>Office Theme</vt:lpstr>
      <vt:lpstr>Analyzing scale and scheme dependence in NN operators with the SRG</vt:lpstr>
      <vt:lpstr>Motivation</vt:lpstr>
      <vt:lpstr>Motivation</vt:lpstr>
      <vt:lpstr>Motivation</vt:lpstr>
      <vt:lpstr>SRG formalism</vt:lpstr>
      <vt:lpstr>SRG formalism</vt:lpstr>
      <vt:lpstr>SRG formalism</vt:lpstr>
      <vt:lpstr>SRG formalism</vt:lpstr>
      <vt:lpstr>SRG evolution of modern chiral potentials</vt:lpstr>
      <vt:lpstr>SRG evolution of modern chiral potentials</vt:lpstr>
      <vt:lpstr>Universality: NN potentials</vt:lpstr>
      <vt:lpstr>Universality: Wave functions</vt:lpstr>
      <vt:lpstr>Universality: Wave functions</vt:lpstr>
      <vt:lpstr>Universality: Wave functions</vt:lpstr>
      <vt:lpstr>Universality: Wave functions</vt:lpstr>
      <vt:lpstr>Connection to experiments</vt:lpstr>
      <vt:lpstr>Connection to experiments</vt:lpstr>
      <vt:lpstr>Connection to experiments</vt:lpstr>
      <vt:lpstr>Where does the short-distance physics go?</vt:lpstr>
      <vt:lpstr>Where does the short-distance physics go?</vt:lpstr>
      <vt:lpstr>Scheme dependence in evolved a_q^† a_q </vt:lpstr>
      <vt:lpstr>Scheme dependence in evolved a_q^† a_q </vt:lpstr>
      <vt:lpstr>Where does the short-distance physics go?</vt:lpstr>
      <vt:lpstr>High-momentum operator at low resolution</vt:lpstr>
      <vt:lpstr>Summary and outlook</vt:lpstr>
      <vt:lpstr>Back up slides</vt:lpstr>
      <vt:lpstr>Back up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scale and scheme dependence in NN operators with the SRG</dc:title>
  <dc:creator>Anthony Tropiano</dc:creator>
  <cp:lastModifiedBy>Anthony Tropiano</cp:lastModifiedBy>
  <cp:revision>60</cp:revision>
  <dcterms:created xsi:type="dcterms:W3CDTF">2020-06-04T13:10:46Z</dcterms:created>
  <dcterms:modified xsi:type="dcterms:W3CDTF">2020-06-09T16:00:17Z</dcterms:modified>
</cp:coreProperties>
</file>