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7" r:id="rId2"/>
    <p:sldId id="326" r:id="rId3"/>
    <p:sldId id="269" r:id="rId4"/>
    <p:sldId id="327" r:id="rId5"/>
    <p:sldId id="270" r:id="rId6"/>
    <p:sldId id="309" r:id="rId7"/>
    <p:sldId id="275" r:id="rId8"/>
    <p:sldId id="311" r:id="rId9"/>
    <p:sldId id="271" r:id="rId10"/>
    <p:sldId id="312" r:id="rId11"/>
    <p:sldId id="313" r:id="rId12"/>
    <p:sldId id="314" r:id="rId13"/>
    <p:sldId id="315" r:id="rId14"/>
    <p:sldId id="317" r:id="rId15"/>
    <p:sldId id="318" r:id="rId16"/>
    <p:sldId id="273" r:id="rId17"/>
    <p:sldId id="304" r:id="rId18"/>
    <p:sldId id="319" r:id="rId19"/>
    <p:sldId id="274" r:id="rId20"/>
    <p:sldId id="320" r:id="rId21"/>
    <p:sldId id="300" r:id="rId22"/>
    <p:sldId id="324" r:id="rId23"/>
    <p:sldId id="322" r:id="rId24"/>
    <p:sldId id="325" r:id="rId25"/>
    <p:sldId id="323" r:id="rId26"/>
    <p:sldId id="276" r:id="rId27"/>
    <p:sldId id="306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Tropiano" initials="AT" lastIdx="1" clrIdx="0">
    <p:extLst>
      <p:ext uri="{19B8F6BF-5375-455C-9EA6-DF929625EA0E}">
        <p15:presenceInfo xmlns:p15="http://schemas.microsoft.com/office/powerpoint/2012/main" userId="90af9b726e8d90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7T19:18:57.40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8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2.png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514350"/>
            <a:ext cx="7315200" cy="1790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Analyzing scale and scheme dependence in NN operators with the SRG</a:t>
            </a:r>
            <a:endParaRPr lang="en-US" altLang="en-US" sz="4000" dirty="0">
              <a:solidFill>
                <a:srgbClr val="00206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Meeting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9, 2020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02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Change the scale to lower resolution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Different potentials are approximately the same at low resolution!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NN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Equivalent low-energy phase shifts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equivalent low-momentum matrix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1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  <a:blipFill>
                <a:blip r:embed="rId2"/>
                <a:stretch>
                  <a:fillRect l="-161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50894-1B8B-3F4D-A972-3101EB1B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923"/>
            <a:ext cx="3590013" cy="32918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4958B-ECC8-6643-BCEA-649FD8973353}"/>
              </a:ext>
            </a:extLst>
          </p:cNvPr>
          <p:cNvSpPr/>
          <p:nvPr/>
        </p:nvSpPr>
        <p:spPr>
          <a:xfrm>
            <a:off x="0" y="6488668"/>
            <a:ext cx="5382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</p:txBody>
      </p:sp>
    </p:spTree>
    <p:extLst>
      <p:ext uri="{BB962C8B-B14F-4D97-AF65-F5344CB8AC3E}">
        <p14:creationId xmlns:p14="http://schemas.microsoft.com/office/powerpoint/2010/main" val="3823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What happens to the wave functions from different NN interactions?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Look at deuteron wave function in coordinate space as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098A7-0032-034F-91E8-530C1CB58F51}"/>
              </a:ext>
            </a:extLst>
          </p:cNvPr>
          <p:cNvSpPr/>
          <p:nvPr/>
        </p:nvSpPr>
        <p:spPr>
          <a:xfrm>
            <a:off x="8933793" y="2249214"/>
            <a:ext cx="3100552" cy="299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24D9B-2B2D-B54E-A667-82F8BAB3472D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2C4C-D8B0-3E48-900D-01F864EAD52C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</p:spTree>
    <p:extLst>
      <p:ext uri="{BB962C8B-B14F-4D97-AF65-F5344CB8AC3E}">
        <p14:creationId xmlns:p14="http://schemas.microsoft.com/office/powerpoint/2010/main" val="260555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Natural consequence</a:t>
            </a:r>
            <a:r>
              <a:rPr lang="en-US" sz="2200" dirty="0"/>
              <a:t>: the low-energy states between drastically different potentials also exhibit universality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</p:spTree>
    <p:extLst>
      <p:ext uri="{BB962C8B-B14F-4D97-AF65-F5344CB8AC3E}">
        <p14:creationId xmlns:p14="http://schemas.microsoft.com/office/powerpoint/2010/main" val="161349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SRC physics in AV18 (scheme dependent) is gone from wave function at low resolution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</p:spTree>
    <p:extLst>
      <p:ext uri="{BB962C8B-B14F-4D97-AF65-F5344CB8AC3E}">
        <p14:creationId xmlns:p14="http://schemas.microsoft.com/office/powerpoint/2010/main" val="284217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SRC physics in AV18 is gone (scheme dependence) at low resolution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Observables such as asymptotic D-S ratio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</p:spTree>
    <p:extLst>
      <p:ext uri="{BB962C8B-B14F-4D97-AF65-F5344CB8AC3E}">
        <p14:creationId xmlns:p14="http://schemas.microsoft.com/office/powerpoint/2010/main" val="28356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Analogous </a:t>
                </a:r>
                <a:r>
                  <a:rPr lang="en-US" sz="2600" dirty="0"/>
                  <a:t>problem in any general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Analogous problem in any general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  <a:r>
                  <a:rPr lang="en-US" sz="2600" dirty="0"/>
                  <a:t> with SRG transformations making a potential with SRC physics like AV18 much softer like a high-order chiral potential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68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Analogous problem in any general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chemeClr val="tx1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 </a:t>
                </a:r>
                <a:r>
                  <a:rPr lang="en-US" sz="2600" dirty="0"/>
                  <a:t>with SRG transformations making a potential with SRC physics like AV18 much softer like a high-order chiral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Can 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low-resolution wave function</a:t>
                </a:r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 (e.g., knock-out cross section)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12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8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767D8-D6EE-6643-8701-2106E42CF7EE}"/>
              </a:ext>
            </a:extLst>
          </p:cNvPr>
          <p:cNvCxnSpPr>
            <a:cxnSpLocks/>
          </p:cNvCxnSpPr>
          <p:nvPr/>
        </p:nvCxnSpPr>
        <p:spPr>
          <a:xfrm>
            <a:off x="6421821" y="196543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77D44-6772-6F4F-83A0-4D92B7ED42D4}"/>
              </a:ext>
            </a:extLst>
          </p:cNvPr>
          <p:cNvCxnSpPr>
            <a:cxnSpLocks/>
          </p:cNvCxnSpPr>
          <p:nvPr/>
        </p:nvCxnSpPr>
        <p:spPr>
          <a:xfrm>
            <a:off x="3878274" y="3289737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783F4-4CC1-2841-A404-43AE93285FBA}"/>
              </a:ext>
            </a:extLst>
          </p:cNvPr>
          <p:cNvSpPr txBox="1"/>
          <p:nvPr/>
        </p:nvSpPr>
        <p:spPr>
          <a:xfrm>
            <a:off x="5496911" y="177087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A2013-4E5C-6A4C-8ED4-7B9882263273}"/>
              </a:ext>
            </a:extLst>
          </p:cNvPr>
          <p:cNvSpPr txBox="1"/>
          <p:nvPr/>
        </p:nvSpPr>
        <p:spPr>
          <a:xfrm>
            <a:off x="2529802" y="414712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Various schemes! </a:t>
                </a:r>
                <a:r>
                  <a:rPr lang="en-US" dirty="0">
                    <a:solidFill>
                      <a:srgbClr val="C00000"/>
                    </a:solidFill>
                  </a:rPr>
                  <a:t>(e.g., different regulators)</a:t>
                </a:r>
                <a:endParaRPr lang="en-US" sz="25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0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Induced low-momentum contributions reflecting UV physics of the NN potential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 r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2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 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40059"/>
            <a:ext cx="5055475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SRG induced terms in the operator reflects difference in UV physics (</a:t>
            </a:r>
            <a:r>
              <a:rPr lang="en-US" sz="2400" dirty="0">
                <a:solidFill>
                  <a:srgbClr val="C00000"/>
                </a:solidFill>
              </a:rPr>
              <a:t>scheme dependence from NN interaction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3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5A8AD51-BBE8-F248-9A77-168A0A2DF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0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2140059"/>
                <a:ext cx="504496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SRG induced terms in the operator reflects difference in UV physics (scheme dependence from NN interaction)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At low-k ratio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approximately match the ratio of wave functions at high-momentum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Flatness at low-k indicates factorization of low- and high-resolution physics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140059"/>
                <a:ext cx="5044965" cy="4351338"/>
              </a:xfrm>
              <a:blipFill>
                <a:blip r:embed="rId3"/>
                <a:stretch>
                  <a:fillRect l="-1511" t="-1166" b="-5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4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2C1FCD3-A7F1-B948-9BDA-1C91B801C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3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B7B6D5-FA76-0140-A724-6F2AB01B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464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5"/>
                <a:stretch>
                  <a:fillRect l="-64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5C8FE5-6BE1-CD42-815F-E1483DEF38D5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</p:spTree>
    <p:extLst>
      <p:ext uri="{BB962C8B-B14F-4D97-AF65-F5344CB8AC3E}">
        <p14:creationId xmlns:p14="http://schemas.microsoft.com/office/powerpoint/2010/main" val="354584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3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B7B6D5-FA76-0140-A724-6F2AB01B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464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/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blipFill>
                <a:blip r:embed="rId5"/>
                <a:stretch>
                  <a:fillRect l="-1039" t="-1117" r="-779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6"/>
                <a:stretch>
                  <a:fillRect l="-64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D26011-3783-0940-9CD3-FB5B0DF5764D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</p:spTree>
    <p:extLst>
      <p:ext uri="{BB962C8B-B14F-4D97-AF65-F5344CB8AC3E}">
        <p14:creationId xmlns:p14="http://schemas.microsoft.com/office/powerpoint/2010/main" val="343472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High-momentum operator at low resolution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F53986-021B-7048-9372-1237D05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10" y="1907889"/>
            <a:ext cx="8219090" cy="363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blipFill>
                <a:blip r:embed="rId3"/>
                <a:stretch>
                  <a:fillRect l="-39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driven to low-momentum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Note, each panel gives the correct result from unitarity of transformation!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4"/>
                <a:stretch>
                  <a:fillRect l="-238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46A3-B6D3-5C43-A8D6-93FFFED4456D}"/>
              </a:ext>
            </a:extLst>
          </p:cNvPr>
          <p:cNvCxnSpPr>
            <a:cxnSpLocks/>
          </p:cNvCxnSpPr>
          <p:nvPr/>
        </p:nvCxnSpPr>
        <p:spPr>
          <a:xfrm>
            <a:off x="6915807" y="179720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C0286-C4AA-E245-B6E5-288838A9FB94}"/>
              </a:ext>
            </a:extLst>
          </p:cNvPr>
          <p:cNvCxnSpPr>
            <a:cxnSpLocks/>
          </p:cNvCxnSpPr>
          <p:nvPr/>
        </p:nvCxnSpPr>
        <p:spPr>
          <a:xfrm>
            <a:off x="3894082" y="3211589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06CC61-6EF0-BC4C-BE01-4CB91E013C38}"/>
              </a:ext>
            </a:extLst>
          </p:cNvPr>
          <p:cNvSpPr txBox="1"/>
          <p:nvPr/>
        </p:nvSpPr>
        <p:spPr>
          <a:xfrm>
            <a:off x="5990897" y="160264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27CC-53F3-CE47-B2C1-4DA061F94E7C}"/>
              </a:ext>
            </a:extLst>
          </p:cNvPr>
          <p:cNvSpPr txBox="1"/>
          <p:nvPr/>
        </p:nvSpPr>
        <p:spPr>
          <a:xfrm>
            <a:off x="2723569" y="288735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97926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Universality holds in drastically different chiral potentials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low resolution, different interactions are the same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Univer</a:t>
            </a:r>
            <a:r>
              <a:rPr lang="en-US" dirty="0"/>
              <a:t>sality shows in low-energy states</a:t>
            </a:r>
          </a:p>
          <a:p>
            <a:pPr>
              <a:lnSpc>
                <a:spcPct val="100000"/>
              </a:lnSpc>
            </a:pPr>
            <a:r>
              <a:rPr lang="en-US" dirty="0"/>
              <a:t>Evolved (non-Hamiltonian) operators reflect scheme dependence from different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Results suggest one can analyze high-energy nuclear reactions with low-energy structure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Must match the scale and scheme in reaction and structure components!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0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C765-1650-E048-91B1-EF999F68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81" y="1550276"/>
            <a:ext cx="7875638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SRG evolution of deuteron wave function in coordinate space for AV18 and two LO chiral models at high momentum-space cutoffs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blipFill>
                <a:blip r:embed="rId3"/>
                <a:stretch>
                  <a:fillRect l="-542"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31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SRG evolution of deuteron wave function in coordinate space for AV18 and two LO chiral models at high momentum-space cutoffs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blipFill>
                <a:blip r:embed="rId3"/>
                <a:stretch>
                  <a:fillRect l="-542"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AA5F37-D4E8-8B4B-8F18-CE699E75501B}"/>
              </a:ext>
            </a:extLst>
          </p:cNvPr>
          <p:cNvSpPr txBox="1"/>
          <p:nvPr/>
        </p:nvSpPr>
        <p:spPr>
          <a:xfrm>
            <a:off x="4340772" y="2448910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factorization figure</a:t>
            </a:r>
          </a:p>
        </p:txBody>
      </p:sp>
    </p:spTree>
    <p:extLst>
      <p:ext uri="{BB962C8B-B14F-4D97-AF65-F5344CB8AC3E}">
        <p14:creationId xmlns:p14="http://schemas.microsoft.com/office/powerpoint/2010/main" val="41103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Universality: different NN interactions are the same at low resolution where the scale is tuned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Revisit this with new chiral interactions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Universality: different NN interactions are the same at low resolution where the scale is tuned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Revisit this with new chiral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Use SRG to analyze high-energy reactions at low resolution by consistently evolving wave function and corresponding operators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44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2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3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11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1916" t="-1170" r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3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4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8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Variety of NN interactions with different schemes: </a:t>
            </a:r>
            <a:r>
              <a:rPr lang="en-US" altLang="en-US" sz="2400" dirty="0"/>
              <a:t>non-local EMN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(500 MeV), semi-local RKE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(450 MeV), and local </a:t>
            </a:r>
            <a:r>
              <a:rPr lang="en-US" altLang="en-US" sz="2400" dirty="0" err="1"/>
              <a:t>Gezerlis</a:t>
            </a:r>
            <a:r>
              <a:rPr lang="en-US" altLang="en-US" sz="2400" dirty="0"/>
              <a:t> et al.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(1 </a:t>
            </a:r>
            <a:r>
              <a:rPr lang="en-US" altLang="en-US" sz="2400" dirty="0" err="1"/>
              <a:t>fm</a:t>
            </a:r>
            <a:r>
              <a:rPr lang="en-US" altLang="en-US" sz="2400" dirty="0"/>
              <a:t>) potentials as examples</a:t>
            </a:r>
            <a:br>
              <a:rPr lang="en-US" dirty="0"/>
            </a:b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1E1FC-8C92-B14F-A1F9-79C1D71F642C}"/>
              </a:ext>
            </a:extLst>
          </p:cNvPr>
          <p:cNvSpPr/>
          <p:nvPr/>
        </p:nvSpPr>
        <p:spPr>
          <a:xfrm>
            <a:off x="0" y="4781234"/>
            <a:ext cx="3930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Machleidt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Y.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Nosyk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024004 (2017)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 Reinert, H. Krebs, and E.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Epelbaum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Eur. Phys. J.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86 (2018)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1691</Words>
  <Application>Microsoft Macintosh PowerPoint</Application>
  <PresentationFormat>Widescreen</PresentationFormat>
  <Paragraphs>161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Analyzing scale and scheme dependence in NN operators with the SRG</vt:lpstr>
      <vt:lpstr>Motivation</vt:lpstr>
      <vt:lpstr>Motivation</vt:lpstr>
      <vt:lpstr>Motivation</vt:lpstr>
      <vt:lpstr>SRG formalism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Universality: NN potentials</vt:lpstr>
      <vt:lpstr>Universality: Wave functions</vt:lpstr>
      <vt:lpstr>Universality: Wave functions</vt:lpstr>
      <vt:lpstr>Universality: Wave functions</vt:lpstr>
      <vt:lpstr>Universality: Wave functions</vt:lpstr>
      <vt:lpstr>Connection to experiments</vt:lpstr>
      <vt:lpstr>Connection to experiments</vt:lpstr>
      <vt:lpstr>Connection to experiments</vt:lpstr>
      <vt:lpstr>Where does the short-distance physics go?</vt:lpstr>
      <vt:lpstr>Where does the short-distance physics go?</vt:lpstr>
      <vt:lpstr>Scheme dependence in evolved a_q^† a_q </vt:lpstr>
      <vt:lpstr>Scheme dependence in evolved a_q^† a_q </vt:lpstr>
      <vt:lpstr>Where does the short-distance physics go?</vt:lpstr>
      <vt:lpstr>Where does the short-distance physics go?</vt:lpstr>
      <vt:lpstr>High-momentum operator at low resolution</vt:lpstr>
      <vt:lpstr>Summary and outlook</vt:lpstr>
      <vt:lpstr>Back up slides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scale and scheme dependence in NN operators with the SRG</dc:title>
  <dc:creator>Anthony Tropiano</dc:creator>
  <cp:lastModifiedBy>Anthony Tropiano</cp:lastModifiedBy>
  <cp:revision>45</cp:revision>
  <dcterms:created xsi:type="dcterms:W3CDTF">2020-06-04T13:10:46Z</dcterms:created>
  <dcterms:modified xsi:type="dcterms:W3CDTF">2020-06-08T00:43:37Z</dcterms:modified>
</cp:coreProperties>
</file>