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69" r:id="rId3"/>
    <p:sldId id="283" r:id="rId4"/>
    <p:sldId id="270" r:id="rId5"/>
    <p:sldId id="271" r:id="rId6"/>
    <p:sldId id="272" r:id="rId7"/>
    <p:sldId id="273" r:id="rId8"/>
    <p:sldId id="284" r:id="rId9"/>
    <p:sldId id="274" r:id="rId10"/>
    <p:sldId id="285" r:id="rId11"/>
    <p:sldId id="275" r:id="rId12"/>
    <p:sldId id="286" r:id="rId13"/>
    <p:sldId id="287" r:id="rId14"/>
    <p:sldId id="276" r:id="rId15"/>
    <p:sldId id="288" r:id="rId16"/>
    <p:sldId id="289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A84EC41-ECD6-7F4B-B508-87B276563826}" type="datetimeFigureOut">
              <a:rPr lang="en-US" smtClean="0"/>
              <a:pPr/>
              <a:t>7/30/19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B1E5513-1272-A44C-AF68-F8AE51C323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2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4E43-1A43-5740-A2F1-516489818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752B45F-82BA-0A49-9FDC-DD5F6CBA947D}" type="datetimeFigureOut">
              <a:rPr lang="en-US" smtClean="0"/>
              <a:pPr/>
              <a:t>7/30/19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365482"/>
            <a:ext cx="82296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Status of nuclear optical potentials and future prospects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3429000"/>
            <a:ext cx="7543800" cy="21759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C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August 6, 2019</a:t>
            </a:r>
          </a:p>
        </p:txBody>
      </p:sp>
    </p:spTree>
    <p:extLst>
      <p:ext uri="{BB962C8B-B14F-4D97-AF65-F5344CB8AC3E}">
        <p14:creationId xmlns:p14="http://schemas.microsoft.com/office/powerpoint/2010/main" val="414430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Motivate microscopic approaches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Transition from shortcomings of phenomenological models</a:t>
            </a:r>
          </a:p>
          <a:p>
            <a:pPr>
              <a:lnSpc>
                <a:spcPct val="100000"/>
              </a:lnSpc>
            </a:pPr>
            <a:r>
              <a:rPr lang="en-US" dirty="0"/>
              <a:t>Discuss recent progress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Figures: nuclear hockey stick, progress on nuclear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2100E6-F4C9-7E40-9881-EBDFA82C1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7" y="2378075"/>
            <a:ext cx="84201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8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Briefly summarize formalism (T-matrix and spectator expansion)</a:t>
            </a:r>
          </a:p>
          <a:p>
            <a:pPr>
              <a:lnSpc>
                <a:spcPct val="100000"/>
              </a:lnSpc>
            </a:pPr>
            <a:r>
              <a:rPr lang="en-US" dirty="0"/>
              <a:t>Successes and limitations with results to reference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207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Briefly summarize formalism (T-matrix and spectator expansion)</a:t>
            </a:r>
          </a:p>
          <a:p>
            <a:pPr>
              <a:lnSpc>
                <a:spcPct val="100000"/>
              </a:lnSpc>
            </a:pPr>
            <a:r>
              <a:rPr lang="en-US" dirty="0"/>
              <a:t>Successes and limitations with results to reference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B503A-408D-EA47-AF64-C75FCEE63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3865562"/>
            <a:ext cx="23622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4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Briefly summarize formalism (T-matrix and spectator expansion)</a:t>
            </a:r>
          </a:p>
          <a:p>
            <a:pPr>
              <a:lnSpc>
                <a:spcPct val="100000"/>
              </a:lnSpc>
            </a:pPr>
            <a:r>
              <a:rPr lang="en-US" dirty="0"/>
              <a:t>Successes and limitations with results to reference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FE558-7A36-1B48-B7AB-74655287F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037" y="681037"/>
            <a:ext cx="32766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5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Briefly summarize nucleon self-energy and connection to optical potentials (diagrams from Holt paper)</a:t>
            </a:r>
          </a:p>
          <a:p>
            <a:pPr>
              <a:lnSpc>
                <a:spcPct val="100000"/>
              </a:lnSpc>
            </a:pPr>
            <a:r>
              <a:rPr lang="en-US" dirty="0"/>
              <a:t>Briefly summarize chiral EFT</a:t>
            </a:r>
          </a:p>
          <a:p>
            <a:pPr>
              <a:lnSpc>
                <a:spcPct val="100000"/>
              </a:lnSpc>
            </a:pPr>
            <a:r>
              <a:rPr lang="en-US" dirty="0"/>
              <a:t>Calculation of self-energy?</a:t>
            </a:r>
          </a:p>
          <a:p>
            <a:pPr>
              <a:lnSpc>
                <a:spcPct val="100000"/>
              </a:lnSpc>
            </a:pPr>
            <a:r>
              <a:rPr lang="en-US" dirty="0"/>
              <a:t>Successes and limitations with results to reference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6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Briefly summarize nucleon self-energy and connection to optical potentials (diagrams from Holt paper)</a:t>
            </a:r>
          </a:p>
          <a:p>
            <a:pPr>
              <a:lnSpc>
                <a:spcPct val="100000"/>
              </a:lnSpc>
            </a:pPr>
            <a:r>
              <a:rPr lang="en-US" dirty="0"/>
              <a:t>Briefly summarize chiral EFT</a:t>
            </a:r>
          </a:p>
          <a:p>
            <a:pPr>
              <a:lnSpc>
                <a:spcPct val="100000"/>
              </a:lnSpc>
            </a:pPr>
            <a:r>
              <a:rPr lang="en-US" dirty="0"/>
              <a:t>Calculation of self-energy?</a:t>
            </a:r>
          </a:p>
          <a:p>
            <a:pPr>
              <a:lnSpc>
                <a:spcPct val="100000"/>
              </a:lnSpc>
            </a:pPr>
            <a:r>
              <a:rPr lang="en-US" dirty="0"/>
              <a:t>Successes and limitations with results to reference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8CA319-CFB6-8C4D-B398-E338A4597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575" y="4686300"/>
            <a:ext cx="2616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2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Briefly summarize nucleon self-energy and connection to optical potentials (diagrams from Holt paper)</a:t>
            </a:r>
          </a:p>
          <a:p>
            <a:pPr>
              <a:lnSpc>
                <a:spcPct val="100000"/>
              </a:lnSpc>
            </a:pPr>
            <a:r>
              <a:rPr lang="en-US" dirty="0"/>
              <a:t>Briefly summarize chiral EFT</a:t>
            </a:r>
          </a:p>
          <a:p>
            <a:pPr>
              <a:lnSpc>
                <a:spcPct val="100000"/>
              </a:lnSpc>
            </a:pPr>
            <a:r>
              <a:rPr lang="en-US" dirty="0"/>
              <a:t>Calculation of self-energy?</a:t>
            </a:r>
          </a:p>
          <a:p>
            <a:pPr>
              <a:lnSpc>
                <a:spcPct val="100000"/>
              </a:lnSpc>
            </a:pPr>
            <a:r>
              <a:rPr lang="en-US" dirty="0"/>
              <a:t>Successes and limitations with results to reference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53B76-39B7-274C-AB25-1DCA41D7C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0" y="3429000"/>
            <a:ext cx="5930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Summarize talk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1329506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are optical potentials used currently and how can they be improved?</a:t>
            </a:r>
          </a:p>
          <a:p>
            <a:pPr>
              <a:lnSpc>
                <a:spcPct val="100000"/>
              </a:lnSpc>
            </a:pPr>
            <a:r>
              <a:rPr lang="en-US" dirty="0"/>
              <a:t>Uncertainty quantification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SRG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7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389456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Introduction/motivation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Nuclear reactions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FRIB</a:t>
            </a:r>
          </a:p>
          <a:p>
            <a:pPr>
              <a:lnSpc>
                <a:spcPct val="100000"/>
              </a:lnSpc>
            </a:pPr>
            <a:r>
              <a:rPr lang="en-US" dirty="0"/>
              <a:t>Nuclear chart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50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81559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4207700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108801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Introduction/motivation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Nuclear reactions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FRIB</a:t>
            </a:r>
          </a:p>
          <a:p>
            <a:pPr>
              <a:lnSpc>
                <a:spcPct val="100000"/>
              </a:lnSpc>
            </a:pPr>
            <a:r>
              <a:rPr lang="en-US" dirty="0"/>
              <a:t>Nuclear chart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737A4-4B6E-E14E-ACAF-FE83B5F6D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767" y="1592263"/>
            <a:ext cx="76200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9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Nuclear optical potential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Complex potentials</a:t>
            </a:r>
          </a:p>
          <a:p>
            <a:pPr>
              <a:lnSpc>
                <a:spcPct val="100000"/>
              </a:lnSpc>
            </a:pPr>
            <a:r>
              <a:rPr lang="en-US" dirty="0"/>
              <a:t>Consequences of this</a:t>
            </a:r>
          </a:p>
          <a:p>
            <a:pPr>
              <a:lnSpc>
                <a:spcPct val="100000"/>
              </a:lnSpc>
            </a:pPr>
            <a:r>
              <a:rPr lang="en-US" dirty="0"/>
              <a:t>Analogy to optics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6D897-D35B-774D-8F4C-3892D819F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Quantum many-body scattering problem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Projectile-nucleus scattering with picture?</a:t>
            </a:r>
          </a:p>
          <a:p>
            <a:pPr>
              <a:lnSpc>
                <a:spcPct val="100000"/>
              </a:lnSpc>
            </a:pPr>
            <a:r>
              <a:rPr lang="en-US" dirty="0"/>
              <a:t>Difficulties</a:t>
            </a:r>
          </a:p>
          <a:p>
            <a:pPr>
              <a:lnSpc>
                <a:spcPct val="100000"/>
              </a:lnSpc>
            </a:pPr>
            <a:r>
              <a:rPr lang="en-US" dirty="0"/>
              <a:t>How optical potentials help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2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Formalism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Brief Feshbach formalism (only major equations)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8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Phenomenology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Basic form of a phenomenological optical potential</a:t>
            </a:r>
          </a:p>
          <a:p>
            <a:pPr>
              <a:lnSpc>
                <a:spcPct val="100000"/>
              </a:lnSpc>
            </a:pPr>
            <a:r>
              <a:rPr lang="en-US" dirty="0"/>
              <a:t>Explain the terms, physical meaning, graph of functional forms</a:t>
            </a:r>
          </a:p>
          <a:p>
            <a:pPr>
              <a:lnSpc>
                <a:spcPct val="100000"/>
              </a:lnSpc>
            </a:pPr>
            <a:r>
              <a:rPr lang="en-US" dirty="0"/>
              <a:t>Fitting procedure</a:t>
            </a:r>
          </a:p>
          <a:p>
            <a:pPr>
              <a:lnSpc>
                <a:spcPct val="100000"/>
              </a:lnSpc>
            </a:pPr>
            <a:r>
              <a:rPr lang="en-US" dirty="0"/>
              <a:t>Advantages and disadvantages (see paper)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8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Phenomenology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Basic form of a phenomenological optical potential</a:t>
            </a:r>
          </a:p>
          <a:p>
            <a:pPr>
              <a:lnSpc>
                <a:spcPct val="100000"/>
              </a:lnSpc>
            </a:pPr>
            <a:r>
              <a:rPr lang="en-US" dirty="0"/>
              <a:t>Explain the terms, physical meaning, graph of functional forms</a:t>
            </a:r>
          </a:p>
          <a:p>
            <a:pPr>
              <a:lnSpc>
                <a:spcPct val="100000"/>
              </a:lnSpc>
            </a:pPr>
            <a:r>
              <a:rPr lang="en-US" dirty="0"/>
              <a:t>Fitting procedure</a:t>
            </a:r>
          </a:p>
          <a:p>
            <a:pPr>
              <a:lnSpc>
                <a:spcPct val="100000"/>
              </a:lnSpc>
            </a:pPr>
            <a:r>
              <a:rPr lang="en-US" dirty="0"/>
              <a:t>Advantages and disadvantages (see paper)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85F39F-AF80-A445-9981-7B27C2A8F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312" y="3124200"/>
            <a:ext cx="3530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8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Motivate microscopic approaches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Transition from shortcomings of phenomenological models</a:t>
            </a:r>
          </a:p>
          <a:p>
            <a:pPr>
              <a:lnSpc>
                <a:spcPct val="100000"/>
              </a:lnSpc>
            </a:pPr>
            <a:r>
              <a:rPr lang="en-US" dirty="0"/>
              <a:t>Discuss recent progress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Figures: nuclear hockey stick, progress on nuclear chart</a:t>
            </a:r>
          </a:p>
        </p:txBody>
      </p:sp>
    </p:spTree>
    <p:extLst>
      <p:ext uri="{BB962C8B-B14F-4D97-AF65-F5344CB8AC3E}">
        <p14:creationId xmlns:p14="http://schemas.microsoft.com/office/powerpoint/2010/main" val="367864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</TotalTime>
  <Words>356</Words>
  <Application>Microsoft Macintosh PowerPoint</Application>
  <PresentationFormat>Widescreen</PresentationFormat>
  <Paragraphs>79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Office Theme</vt:lpstr>
      <vt:lpstr>Status of nuclear optical potentials and future prospects</vt:lpstr>
      <vt:lpstr>Introduction/motivation</vt:lpstr>
      <vt:lpstr>Introduction/motivation</vt:lpstr>
      <vt:lpstr>Nuclear optical potential</vt:lpstr>
      <vt:lpstr>Quantum many-body scattering problem</vt:lpstr>
      <vt:lpstr>Formalism</vt:lpstr>
      <vt:lpstr>Phenomenology</vt:lpstr>
      <vt:lpstr>Phenomenology</vt:lpstr>
      <vt:lpstr>Motivate microscopic approaches</vt:lpstr>
      <vt:lpstr>Motivate microscopic approaches</vt:lpstr>
      <vt:lpstr>Multiple-scattering approach</vt:lpstr>
      <vt:lpstr>Multiple-scattering approach</vt:lpstr>
      <vt:lpstr>Multiple-scattering approach</vt:lpstr>
      <vt:lpstr>Nucleon self-energy with chiral interactions</vt:lpstr>
      <vt:lpstr>Nucleon self-energy with chiral interactions</vt:lpstr>
      <vt:lpstr>Nucleon self-energy with chiral interactions</vt:lpstr>
      <vt:lpstr>Summarize talk</vt:lpstr>
      <vt:lpstr>Outlook</vt:lpstr>
      <vt:lpstr>Slide title</vt:lpstr>
      <vt:lpstr>Slide title</vt:lpstr>
      <vt:lpstr>Slide title</vt:lpstr>
      <vt:lpstr>Slide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nuclear optical potentials and future prospects</dc:title>
  <dc:creator>Anthony Tropiano</dc:creator>
  <cp:lastModifiedBy>Anthony Tropiano</cp:lastModifiedBy>
  <cp:revision>4</cp:revision>
  <dcterms:created xsi:type="dcterms:W3CDTF">2019-07-04T18:28:31Z</dcterms:created>
  <dcterms:modified xsi:type="dcterms:W3CDTF">2019-07-30T19:09:26Z</dcterms:modified>
</cp:coreProperties>
</file>