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69" r:id="rId3"/>
    <p:sldId id="270" r:id="rId4"/>
    <p:sldId id="275" r:id="rId5"/>
    <p:sldId id="289" r:id="rId6"/>
    <p:sldId id="278" r:id="rId7"/>
    <p:sldId id="290" r:id="rId8"/>
    <p:sldId id="291" r:id="rId9"/>
    <p:sldId id="279" r:id="rId10"/>
    <p:sldId id="292" r:id="rId11"/>
    <p:sldId id="280" r:id="rId12"/>
    <p:sldId id="294" r:id="rId13"/>
    <p:sldId id="293" r:id="rId14"/>
    <p:sldId id="295" r:id="rId15"/>
    <p:sldId id="296" r:id="rId16"/>
    <p:sldId id="297" r:id="rId17"/>
    <p:sldId id="298" r:id="rId18"/>
    <p:sldId id="287" r:id="rId19"/>
    <p:sldId id="299" r:id="rId20"/>
    <p:sldId id="300" r:id="rId21"/>
    <p:sldId id="273" r:id="rId22"/>
    <p:sldId id="285" r:id="rId23"/>
    <p:sldId id="301" r:id="rId24"/>
    <p:sldId id="303" r:id="rId25"/>
    <p:sldId id="288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0D31AB-53DF-6F4D-8CDD-C1A488DC8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67A51-7840-4641-89F0-F7B5DCCECF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647510-D7C8-B54F-86BF-ACDF7FD9B76F}" type="datetimeFigureOut">
              <a:rPr lang="en-US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2CDFD2-153F-0D41-8BDB-0C0B22341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AB18762-3724-694E-B06D-F7B66D1AC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35C34-89F3-BB4F-B166-9C76F65C8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040A-8F24-3D4D-B1A4-A62F3CD22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FD12C1-9067-1D40-AD54-66C9A1870A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518657A-88EA-2941-8419-03352D028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B23800D-E21B-3547-A186-327419E7F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F446EC-90F9-2044-B18F-D4E28CA4C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B9A93-3127-7D46-B213-0B9537810AA6}" type="slidenum">
              <a:rPr lang="en-US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2DBD-1A97-F448-9C6B-C0CEC3D0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210A9-8F82-A04F-A425-33131E4B856B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848B-1BCA-FB48-8158-4D1980EB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3419-161D-594E-A0A2-1C07FE2E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5F571-6F3A-E94F-BC27-1E64F05C6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A126-3FF7-2149-B64F-19E8D6E1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F2C6-AFC3-9448-BAB0-338223340D2B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7835-3AD3-A441-932E-128E47A0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055B-C055-A64F-A8D4-99ACFFE4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47A24-1AC5-A049-A899-588C4BED61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3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AAB0-E8F8-114F-9EAF-D15CA96C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D3F7B-4AC6-DB4B-84DE-C1DCCB37E919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F175-96DB-E84D-AEFA-0AAC0380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E04B-9FBA-A941-B853-3DE55C8A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788C9-68F6-2C4F-91BB-B160F0C12F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549D-7264-C440-965E-59D3D92E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AE629-0172-054A-8750-C87896B5C93E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7600-7500-EA45-B6E6-01C933CE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DE4C-712D-204E-8F53-A65126C0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D99E4-633B-554F-A5C7-1514AC0240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2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E310-7CDA-1348-AEE5-2B77F1EA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C94E3-771C-F842-8767-904E7D391936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FE3-796C-C94D-8E87-EA6CA777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CD94-6FF3-B34B-85BC-A6536E72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8B714-46F2-214E-84D2-9FA88CF3A6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4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379179-FF94-A14B-8750-EB8DF1D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BC97C-3BB4-6F4C-A812-EFF4E31C62C9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C528CC-8564-744A-B645-15D9AAA4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48F7A-C168-1E48-B95A-3860ABC4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95C4F-22A8-794E-B30F-8D5EA85630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3940E9-63FD-A042-BF84-5922CB48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23C2-2C1D-7746-9938-6514170C4B33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6A97F7E-23BF-1647-A7D7-33592907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04A668-FDAA-EB45-80BA-2A7F88C0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1BFA-6B47-3544-BB0A-E79C35575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3B1145-0102-A249-A736-8F3E5B93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71BBF-CE0D-7B4B-8B40-394FDDA42477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0B2195-ADF4-CC45-840C-25FAE711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1D3AB6-DC1A-4246-A139-6140A5CE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40023-792B-7B47-BEDB-834B131514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0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1960A6C-C635-5142-912B-967005B1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08B8B-391F-BF4D-AB50-F30AFB09FDA3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A85B013-887F-3B48-91E6-75DC3C23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501AC2-8142-8C46-A6EB-C9579B51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51AD-7F8D-2A46-BD62-1EF4E53EE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BEF66E-E340-9843-92AD-1735ECFD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70A46-0240-9E4F-A538-1597787688FA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75DA9E-CAB0-C14C-BCC3-370F90F4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C4F5EF0-62D2-484A-97D8-DA6A20F5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E2756-1727-904D-8CED-DE52C28F67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0A3F91-F428-ED41-967B-50D60A72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AC7AC-4CD0-FD4F-A8F4-375C139D4A61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5E3323-9C3B-664C-BCEE-304911D2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CA061B-AFAD-ED44-A421-42151EA6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AC766-F5BF-B845-9025-6D81BF68C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9D2BC6-6DF3-A34C-AFFA-30D720B5A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470B8C-F743-FE42-8C58-FB5B61060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6CA544B-C343-A440-BF73-588B279AEFF2}" type="datetimeFigureOut">
              <a:rPr lang="en-US" smtClean="0"/>
              <a:pPr>
                <a:defRPr/>
              </a:pPr>
              <a:t>10/14/19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43CBE3-ADC0-F749-8E0D-2BAEC375DB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7" Type="http://schemas.openxmlformats.org/officeDocument/2006/relationships/image" Target="../media/image13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3.emf"/><Relationship Id="rId7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emf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68197F2-5BE8-2542-B2C4-511E65BA0D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365125"/>
            <a:ext cx="8229600" cy="17907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440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Operator evolution from the similarity renormalization group</a:t>
            </a:r>
          </a:p>
        </p:txBody>
      </p:sp>
      <p:sp>
        <p:nvSpPr>
          <p:cNvPr id="14338" name="Subtitle 2">
            <a:extLst>
              <a:ext uri="{FF2B5EF4-FFF2-40B4-BE49-F238E27FC236}">
                <a16:creationId xmlns:a16="http://schemas.microsoft.com/office/drawing/2014/main" id="{878DE665-6935-6B44-839E-C497F06B81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24100" y="2603500"/>
            <a:ext cx="7543800" cy="21748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b="1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baseline="3000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800" baseline="3000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  <a:endParaRPr lang="en-US" altLang="en-US" sz="220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sz="2200">
              <a:solidFill>
                <a:srgbClr val="C00000"/>
              </a:solidFill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en-US" sz="220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DNP Meeting – Arlington, Virginia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October 15, 2019</a:t>
            </a:r>
          </a:p>
        </p:txBody>
      </p:sp>
      <p:pic>
        <p:nvPicPr>
          <p:cNvPr id="14339" name="Picture 11">
            <a:extLst>
              <a:ext uri="{FF2B5EF4-FFF2-40B4-BE49-F238E27FC236}">
                <a16:creationId xmlns:a16="http://schemas.microsoft.com/office/drawing/2014/main" id="{1E8158FF-E267-5446-A5ED-6B7B77AE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5064125"/>
            <a:ext cx="2376488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5AE054A7-1BC9-A74F-9D78-42331C1F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5429250"/>
            <a:ext cx="3144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5">
            <a:extLst>
              <a:ext uri="{FF2B5EF4-FFF2-40B4-BE49-F238E27FC236}">
                <a16:creationId xmlns:a16="http://schemas.microsoft.com/office/drawing/2014/main" id="{D1C930FC-99F4-0E41-A55E-4B57D8990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20065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">
            <a:extLst>
              <a:ext uri="{FF2B5EF4-FFF2-40B4-BE49-F238E27FC236}">
                <a16:creationId xmlns:a16="http://schemas.microsoft.com/office/drawing/2014/main" id="{3851F770-95E5-DF4B-8CE7-04ADEA25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5" y="5110163"/>
            <a:ext cx="2763838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70F871E-3E99-6449-8437-153E7B17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 in SRG-evolved potentials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4D668E-6A42-7247-B4E1-8604F5DA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62565"/>
            <a:ext cx="1051560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Universality in potential matrix elements is due to equivalent low-energy phase shifts</a:t>
            </a:r>
            <a:r>
              <a:rPr lang="en-US" altLang="en-US" sz="2200" baseline="30000" dirty="0">
                <a:solidFill>
                  <a:srgbClr val="C00000"/>
                </a:solidFill>
              </a:rPr>
              <a:t>1</a:t>
            </a:r>
            <a:endParaRPr lang="en-US" altLang="en-US" sz="22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C2A97-1D1B-A34E-94D5-F40DA248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564" y="2724179"/>
            <a:ext cx="3896139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E08E1-3135-1749-B2DB-982E8128202A}"/>
              </a:ext>
            </a:extLst>
          </p:cNvPr>
          <p:cNvSpPr txBox="1"/>
          <p:nvPr/>
        </p:nvSpPr>
        <p:spPr>
          <a:xfrm>
            <a:off x="8039180" y="6381779"/>
            <a:ext cx="416333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Dainton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89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014001 (2014) </a:t>
            </a:r>
          </a:p>
          <a:p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83C073-FE93-0146-B873-BEBCB2B1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37" y="4638271"/>
            <a:ext cx="7633255" cy="21945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64606D-5FCF-D447-9556-3FA0D7580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33" y="2481488"/>
            <a:ext cx="7633255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9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What are the characteristics of other evolved operators?</a:t>
                </a: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34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64234FE0-8C8B-0A40-8D58-FB9613E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for other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SRG transformations will decouple the Hamiltonian but this behavior is not necessarily true for any operator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𝑑𝑂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What are the characteristics of other evolved operators?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Does universality hold for evolved operators?</a:t>
                </a:r>
              </a:p>
            </p:txBody>
          </p:sp>
        </mc:Choice>
        <mc:Fallback xmlns="">
          <p:sp>
            <p:nvSpPr>
              <p:cNvPr id="24578" name="Content Placeholder 2">
                <a:extLst>
                  <a:ext uri="{FF2B5EF4-FFF2-40B4-BE49-F238E27FC236}">
                    <a16:creationId xmlns:a16="http://schemas.microsoft.com/office/drawing/2014/main" id="{BE361A91-FF38-0E48-B6A4-A3252B30F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413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1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en-US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sSup>
                        <m:sSupPr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413760" cy="4351338"/>
              </a:xfrm>
              <a:blipFill>
                <a:blip r:embed="rId2"/>
                <a:stretch>
                  <a:fillRect l="-1487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F990301-8179-184E-B10D-21B5CF411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82E6E8-BAC1-8D48-8AD6-F5004416E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875F8-D6B6-6D4C-BBC9-8C74D67114D3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F875F8-D6B6-6D4C-BBC9-8C74D671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5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A8F11B-6BAE-FF4D-809E-6BCB6AAD69AD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A8F11B-6BAE-FF4D-809E-6BCB6AAD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6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6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413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sSup>
                        <m:sSup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413760" cy="4351338"/>
              </a:xfrm>
              <a:blipFill>
                <a:blip r:embed="rId2"/>
                <a:stretch>
                  <a:fillRect l="-1487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BBE3-A137-5042-97F4-6C7963DA77C8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BBE3-A137-5042-97F4-6C7963DA7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5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F7175-E3AB-4642-AD2C-56A91AFE6963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BF7175-E3AB-4642-AD2C-56A91AFE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6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5BDC730-5CED-9147-9BC0-D6D76B0C0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8AEE6-3AFE-0341-B81C-A6CBD9265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8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03A314D-B345-2345-A0F9-26585248F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623D6-658F-8246-BB6E-C36A5F699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6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A40680-EFD3-3D4A-91A4-EC395559A710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A40680-EFD3-3D4A-91A4-EC395559A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7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81AA5AA-A97F-1744-AC1F-5726777BB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46447"/>
            <a:ext cx="5375522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78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980D9CD6-308A-B246-A941-32252B1B0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We use the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altLang="en-US" sz="2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sz="2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en-US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/>
                  <a:t>as a test case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100" dirty="0"/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alt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en-US" sz="2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100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:endParaRPr lang="en-US" altLang="en-US" sz="2100" dirty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/>
                  <a:t>Initially starts out as a </a:t>
                </a:r>
                <a14:m>
                  <m:oMath xmlns:m="http://schemas.openxmlformats.org/officeDocument/2006/math">
                    <m:r>
                      <a:rPr lang="en-US" alt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100" dirty="0"/>
                  <a:t>-function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100" dirty="0">
                    <a:solidFill>
                      <a:srgbClr val="C00000"/>
                    </a:solidFill>
                  </a:rPr>
                  <a:t>SRG transformations induce low-momentum contributions</a:t>
                </a:r>
              </a:p>
            </p:txBody>
          </p:sp>
        </mc:Choice>
        <mc:Fallback xmlns="">
          <p:sp>
            <p:nvSpPr>
              <p:cNvPr id="25602" name="Content Placeholder 2">
                <a:extLst>
                  <a:ext uri="{FF2B5EF4-FFF2-40B4-BE49-F238E27FC236}">
                    <a16:creationId xmlns:a16="http://schemas.microsoft.com/office/drawing/2014/main" id="{D72D19D2-7722-844A-AF59-AF710FBE9E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94810"/>
                <a:ext cx="3195146" cy="4351338"/>
              </a:xfrm>
              <a:blipFill>
                <a:blip r:embed="rId2"/>
                <a:stretch>
                  <a:fillRect l="-1587" t="-581" r="-317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7A11390-9D5D-F043-A98D-80BA7568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24" y="3885248"/>
            <a:ext cx="8778240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3BD747-F484-D44E-9843-A98C32F9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1690688"/>
            <a:ext cx="8778240" cy="2194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5B951-F37A-6243-969F-A8703C994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6447"/>
            <a:ext cx="5375522" cy="4946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/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 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A8AA8-0A4D-674E-97C0-5C6F1591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2" y="6079808"/>
                <a:ext cx="6989381" cy="890500"/>
              </a:xfrm>
              <a:prstGeom prst="rect">
                <a:avLst/>
              </a:prstGeom>
              <a:blipFill>
                <a:blip r:embed="rId6"/>
                <a:stretch>
                  <a:fillRect l="-363" r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/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low-momentum</a:t>
                </a: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200" b="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1EF24-47E5-F048-AD4F-BF3DFE2BB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06" y="3016251"/>
                <a:ext cx="5276193" cy="2513573"/>
              </a:xfrm>
              <a:prstGeom prst="rect">
                <a:avLst/>
              </a:prstGeom>
              <a:blipFill>
                <a:blip r:embed="rId7"/>
                <a:stretch>
                  <a:fillRect l="-1196" t="-1508" r="-2153" b="-15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C1CC14-028A-CB4E-8C12-BA0D637B53A1}"/>
                  </a:ext>
                </a:extLst>
              </p:cNvPr>
              <p:cNvSpPr txBox="1"/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C1CC14-028A-CB4E-8C12-BA0D637B5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186" y="1321356"/>
                <a:ext cx="2710999" cy="369332"/>
              </a:xfrm>
              <a:prstGeom prst="rect">
                <a:avLst/>
              </a:prstGeom>
              <a:blipFill>
                <a:blip r:embed="rId8"/>
                <a:stretch>
                  <a:fillRect l="-1402" t="-6667" r="-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17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30C073B-E429-BD4E-BC96-7EB76A0C3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A09C72-C0B0-7F49-8057-CA46EC52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" y="1790193"/>
            <a:ext cx="8584107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Content Placeholder 2">
                <a:extLst>
                  <a:ext uri="{FF2B5EF4-FFF2-40B4-BE49-F238E27FC236}">
                    <a16:creationId xmlns:a16="http://schemas.microsoft.com/office/drawing/2014/main" id="{5C90EF02-C1E2-2B4E-940D-292625AD1D3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624528" y="2129918"/>
                <a:ext cx="3389767" cy="4685095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Evolution of high-momentum operator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fm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-1</a:t>
                </a:r>
                <a:r>
                  <a:rPr lang="en-US" altLang="en-US" sz="2200" dirty="0"/>
                  <a:t>) shifts strength to low-momentum matrix elements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Low-momentum operator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=0.3</m:t>
                    </m:r>
                  </m:oMath>
                </a14:m>
                <a:r>
                  <a:rPr lang="en-US" altLang="en-US" sz="2200" dirty="0"/>
                  <a:t> </a:t>
                </a: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fm</a:t>
                </a:r>
                <a:r>
                  <a:rPr lang="en-US" sz="2200" baseline="300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-1</a:t>
                </a:r>
                <a:r>
                  <a:rPr lang="en-US" altLang="en-US" sz="2200" dirty="0"/>
                  <a:t>) retains the same momentum scale</a:t>
                </a:r>
              </a:p>
            </p:txBody>
          </p:sp>
        </mc:Choice>
        <mc:Fallback xmlns="">
          <p:sp>
            <p:nvSpPr>
              <p:cNvPr id="29698" name="Content Placeholder 2">
                <a:extLst>
                  <a:ext uri="{FF2B5EF4-FFF2-40B4-BE49-F238E27FC236}">
                    <a16:creationId xmlns:a16="http://schemas.microsoft.com/office/drawing/2014/main" id="{5C90EF02-C1E2-2B4E-940D-292625AD1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4528" y="2129918"/>
                <a:ext cx="3389767" cy="4685095"/>
              </a:xfrm>
              <a:blipFill>
                <a:blip r:embed="rId3"/>
                <a:stretch>
                  <a:fillRect l="-1866" t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B372EB-3256-7B41-AA54-570D7DFBD0D7}"/>
                  </a:ext>
                </a:extLst>
              </p:cNvPr>
              <p:cNvSpPr/>
              <p:nvPr/>
            </p:nvSpPr>
            <p:spPr>
              <a:xfrm>
                <a:off x="40421" y="6170734"/>
                <a:ext cx="9734200" cy="644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6: </a:t>
                </a:r>
                <a:r>
                  <a:rPr lang="en-US" altLang="en-US" sz="1600" dirty="0"/>
                  <a:t>Integrand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600" dirty="0"/>
                  <a:t> in momentum-space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the transformations are done using the RKE N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LO potential.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B372EB-3256-7B41-AA54-570D7DFBD0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" y="6170734"/>
                <a:ext cx="9734200" cy="644279"/>
              </a:xfrm>
              <a:prstGeom prst="rect">
                <a:avLst/>
              </a:prstGeom>
              <a:blipFill>
                <a:blip r:embed="rId4"/>
                <a:stretch>
                  <a:fillRect l="-260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5A39A-96AB-564F-8274-719DA4F7D9C6}"/>
                  </a:ext>
                </a:extLst>
              </p:cNvPr>
              <p:cNvSpPr txBox="1"/>
              <p:nvPr/>
            </p:nvSpPr>
            <p:spPr>
              <a:xfrm>
                <a:off x="6726621" y="1590724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B5A39A-96AB-564F-8274-719DA4F7D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21" y="1590724"/>
                <a:ext cx="2710999" cy="369332"/>
              </a:xfrm>
              <a:prstGeom prst="rect">
                <a:avLst/>
              </a:prstGeom>
              <a:blipFill>
                <a:blip r:embed="rId6"/>
                <a:stretch>
                  <a:fillRect l="-1869" t="-6667" r="-4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50FFE9-9D76-AA4F-8080-6B10B186A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21" y="3980464"/>
            <a:ext cx="8584107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ECB3342-0B39-2541-84E0-CECF10A1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0A30034E-BC2B-EC41-A226-09B831E59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19296" y="1825625"/>
            <a:ext cx="424658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Matrix elements do not collapse for different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3AEA1A-EE62-D548-B17E-8AE53D1E27D8}"/>
                  </a:ext>
                </a:extLst>
              </p:cNvPr>
              <p:cNvSpPr/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Diagonal matrix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from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F3AEA1A-EE62-D548-B17E-8AE53D1E2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  <a:blipFill>
                <a:blip r:embed="rId4"/>
                <a:stretch>
                  <a:fillRect l="-60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8728308-AB1F-D64C-BA29-C6E83D422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2594"/>
            <a:ext cx="7792283" cy="2194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15D41-5E95-0245-8C6C-1C8380AEC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88034"/>
            <a:ext cx="78479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0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9BDDD22C-8128-5F47-B475-27C774A22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Content Placeholder 2">
                <a:extLst>
                  <a:ext uri="{FF2B5EF4-FFF2-40B4-BE49-F238E27FC236}">
                    <a16:creationId xmlns:a16="http://schemas.microsoft.com/office/drawing/2014/main" id="{1E545BB1-32E9-674B-9038-39B228DDBB3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dirty="0"/>
                  <a:t>Explosion of new NN interactions from chiral effective field theory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) in the last few years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dirty="0"/>
                  <a:t>Previous SRG studies of operators were limited to phenomenological models or one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baseline="30000" dirty="0"/>
                  <a:t>EFT</a:t>
                </a:r>
                <a:r>
                  <a:rPr lang="en-US" dirty="0"/>
                  <a:t> interaction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Revisit the question of how different potentials (regulator functions, cutoff, order, etc.) change under SRG transformations and how these transformations affect other operators</a:t>
                </a:r>
              </a:p>
              <a:p>
                <a:pPr eaLnBrk="1" hangingPunct="1">
                  <a:lnSpc>
                    <a:spcPct val="100000"/>
                  </a:lnSpc>
                </a:pPr>
                <a:endParaRPr lang="en-US" dirty="0"/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6386" name="Content Placeholder 2">
                <a:extLst>
                  <a:ext uri="{FF2B5EF4-FFF2-40B4-BE49-F238E27FC236}">
                    <a16:creationId xmlns:a16="http://schemas.microsoft.com/office/drawing/2014/main" id="{1E545BB1-32E9-674B-9038-39B228DDB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6ECB3342-0B39-2541-84E0-CECF10A1D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Momentum projection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A30034E-BC2B-EC41-A226-09B831E59D8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819296" y="1825625"/>
                <a:ext cx="424658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400" dirty="0"/>
                  <a:t>Matrix elements do not collapse for different cases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400" dirty="0"/>
                  <a:t>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400" dirty="0"/>
                  <a:t> is not the same for various potentials</a:t>
                </a: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sz="2400" dirty="0">
                    <a:solidFill>
                      <a:srgbClr val="C00000"/>
                    </a:solidFill>
                  </a:rPr>
                  <a:t> No universality in SRG-evolved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C00000"/>
                    </a:solidFill>
                  </a:rPr>
                  <a:t> operator</a:t>
                </a:r>
              </a:p>
            </p:txBody>
          </p:sp>
        </mc:Choice>
        <mc:Fallback xmlns="">
          <p:sp>
            <p:nvSpPr>
              <p:cNvPr id="28674" name="Content Placeholder 2">
                <a:extLst>
                  <a:ext uri="{FF2B5EF4-FFF2-40B4-BE49-F238E27FC236}">
                    <a16:creationId xmlns:a16="http://schemas.microsoft.com/office/drawing/2014/main" id="{0A30034E-BC2B-EC41-A226-09B831E59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9296" y="1825625"/>
                <a:ext cx="4246580" cy="4351338"/>
              </a:xfrm>
              <a:blipFill>
                <a:blip r:embed="rId2"/>
                <a:stretch>
                  <a:fillRect l="-209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DF37624B-60C1-304D-A91E-D189C0EB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>
                <a:solidFill>
                  <a:srgbClr val="002060"/>
                </a:solidFill>
              </a:rPr>
              <a:t>Momentum projection operator</a:t>
            </a:r>
            <a:endParaRPr lang="en-US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010624-F24A-8845-B020-143EF0ECEA93}"/>
                  </a:ext>
                </a:extLst>
              </p:cNvPr>
              <p:cNvSpPr/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Diagonal matrix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(top)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0.3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(bottom) fm</a:t>
                </a:r>
                <a:r>
                  <a:rPr lang="en-US" sz="1600" baseline="30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SRG transformations from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010624-F24A-8845-B020-143EF0ECE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73" y="5263321"/>
                <a:ext cx="4196003" cy="1382943"/>
              </a:xfrm>
              <a:prstGeom prst="rect">
                <a:avLst/>
              </a:prstGeom>
              <a:blipFill>
                <a:blip r:embed="rId5"/>
                <a:stretch>
                  <a:fillRect l="-60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DF29568-C886-B545-A8E4-D46F2E9FD4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82594"/>
            <a:ext cx="7792283" cy="2194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BA6BD8-BE47-D442-BBD0-5C5D955D2B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988034"/>
            <a:ext cx="78479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5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89125116-9CBE-6240-BBA8-612AD8FC7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ED55B191-6817-5241-A23D-1E8A2E293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Different SRG softened interactions collapse to universal form at low-energy if corresponding phase shifts are the same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Universality depends on the pattern of SRG decoupling – the SRG generator (band- or block-diagonal)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Other operators do not necessarily decouple like evolved potentials but shift strength to low-momentum to reflect changes in the evolved wave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</a:rPr>
                  <a:t>, etc.)</a:t>
                </a:r>
              </a:p>
            </p:txBody>
          </p:sp>
        </mc:Choice>
        <mc:Fallback xmlns="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chemeClr val="tx1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</a:rPr>
                  <a:t>, etc.)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Recent interest in high cutoff potentials and spurious, deeply bound states</a:t>
                </a:r>
                <a:r>
                  <a:rPr lang="en-US" altLang="en-US" sz="2600" baseline="30000" dirty="0">
                    <a:solidFill>
                      <a:srgbClr val="C00000"/>
                    </a:solidFill>
                  </a:rPr>
                  <a:t>1</a:t>
                </a:r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Spurious bound states can affect decoupling and universality (choice in    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is important)</a:t>
                </a:r>
                <a:r>
                  <a:rPr lang="en-US" altLang="en-US" sz="2200" baseline="30000" dirty="0">
                    <a:solidFill>
                      <a:srgbClr val="C00000"/>
                    </a:solidFill>
                  </a:rPr>
                  <a:t>2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How do other operators change with these potentials?</a:t>
                </a:r>
              </a:p>
            </p:txBody>
          </p:sp>
        </mc:Choice>
        <mc:Fallback xmlns="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983B8F-2912-9240-AE63-C6B5A47ABAF1}"/>
              </a:ext>
            </a:extLst>
          </p:cNvPr>
          <p:cNvSpPr txBox="1"/>
          <p:nvPr/>
        </p:nvSpPr>
        <p:spPr>
          <a:xfrm>
            <a:off x="2514924" y="6338986"/>
            <a:ext cx="7162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I. </a:t>
            </a:r>
            <a:r>
              <a:rPr lang="en-US" sz="1400" dirty="0" err="1"/>
              <a:t>Tews</a:t>
            </a:r>
            <a:r>
              <a:rPr lang="en-US" sz="1400" dirty="0"/>
              <a:t> et al., Phys. Rev. C </a:t>
            </a:r>
            <a:r>
              <a:rPr lang="en-US" sz="1400" b="1" dirty="0"/>
              <a:t>98</a:t>
            </a:r>
            <a:r>
              <a:rPr lang="en-US" sz="1400" dirty="0"/>
              <a:t>, 024001 (2018), </a:t>
            </a:r>
            <a:r>
              <a:rPr lang="en-US" sz="1400" baseline="30000" dirty="0"/>
              <a:t>2</a:t>
            </a:r>
            <a:r>
              <a:rPr lang="en-US" sz="1400" dirty="0"/>
              <a:t>K.A. Wendt et al., Phys. Rev. C </a:t>
            </a:r>
            <a:r>
              <a:rPr lang="en-US" sz="1400" b="1" dirty="0"/>
              <a:t>83</a:t>
            </a:r>
            <a:r>
              <a:rPr lang="en-US" sz="1400" dirty="0"/>
              <a:t>, 034005 (2011)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8763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7B55FB8-3DB9-FC45-AAE0-190505D0F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chemeClr val="tx1"/>
                    </a:solidFill>
                  </a:rPr>
                  <a:t>Further test SRG-evolution of other operators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6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altLang="en-US" sz="2600" dirty="0"/>
                  <a:t>, etc.)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/>
                  <a:t>Recent interest in high cutoff potentials and spurious, deeply bound states</a:t>
                </a:r>
                <a:r>
                  <a:rPr lang="en-US" altLang="en-US" sz="2600" baseline="30000" dirty="0"/>
                  <a:t>1</a:t>
                </a:r>
                <a:endParaRPr lang="en-US" altLang="en-US" sz="2600" dirty="0"/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chemeClr val="tx1"/>
                    </a:solidFill>
                  </a:rPr>
                  <a:t>Spurious bound states can affect decoupling and universality (choice in    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is important)</a:t>
                </a:r>
                <a:r>
                  <a:rPr lang="en-US" altLang="en-US" sz="2200" baseline="30000" dirty="0">
                    <a:solidFill>
                      <a:schemeClr val="tx1"/>
                    </a:solidFill>
                  </a:rPr>
                  <a:t>2</a:t>
                </a:r>
                <a:endParaRPr lang="en-US" altLang="en-US" sz="2200" dirty="0">
                  <a:solidFill>
                    <a:schemeClr val="tx1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/>
                  <a:t>How do other operators change with these potentials?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600" dirty="0">
                    <a:solidFill>
                      <a:srgbClr val="C00000"/>
                    </a:solidFill>
                  </a:rPr>
                  <a:t>The Magnus expansion provides an improved approach to the SRG</a:t>
                </a:r>
                <a:r>
                  <a:rPr lang="en-US" altLang="en-US" sz="2600" baseline="30000" dirty="0">
                    <a:solidFill>
                      <a:srgbClr val="C00000"/>
                    </a:solidFill>
                  </a:rPr>
                  <a:t>3</a:t>
                </a:r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Do the same characteristics of operator evolution, universality, and </a:t>
                </a:r>
                <a:r>
                  <a:rPr lang="en-US" altLang="en-US" sz="2200">
                    <a:solidFill>
                      <a:srgbClr val="C00000"/>
                    </a:solidFill>
                  </a:rPr>
                  <a:t>generator dependence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hold in this approach?</a:t>
                </a:r>
              </a:p>
              <a:p>
                <a:pPr lvl="1" eaLnBrk="1" hangingPunct="1">
                  <a:lnSpc>
                    <a:spcPct val="100000"/>
                  </a:lnSpc>
                </a:pPr>
                <a:r>
                  <a:rPr lang="en-US" altLang="en-US" sz="2200" dirty="0">
                    <a:solidFill>
                      <a:srgbClr val="C00000"/>
                    </a:solidFill>
                  </a:rPr>
                  <a:t>What does this imply for IMSRG calculations?</a:t>
                </a:r>
              </a:p>
            </p:txBody>
          </p:sp>
        </mc:Choice>
        <mc:Fallback xmlns="">
          <p:sp>
            <p:nvSpPr>
              <p:cNvPr id="32770" name="Content Placeholder 2">
                <a:extLst>
                  <a:ext uri="{FF2B5EF4-FFF2-40B4-BE49-F238E27FC236}">
                    <a16:creationId xmlns:a16="http://schemas.microsoft.com/office/drawing/2014/main" id="{FAE87B20-C27B-164C-B21C-70E62B6D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70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275396-9B73-CD4A-9960-5F3E92AE1A23}"/>
              </a:ext>
            </a:extLst>
          </p:cNvPr>
          <p:cNvSpPr txBox="1"/>
          <p:nvPr/>
        </p:nvSpPr>
        <p:spPr>
          <a:xfrm>
            <a:off x="734148" y="6338986"/>
            <a:ext cx="10723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I. </a:t>
            </a:r>
            <a:r>
              <a:rPr lang="en-US" sz="1400" dirty="0" err="1"/>
              <a:t>Tews</a:t>
            </a:r>
            <a:r>
              <a:rPr lang="en-US" sz="1400" dirty="0"/>
              <a:t> et al., Phys. Rev. C </a:t>
            </a:r>
            <a:r>
              <a:rPr lang="en-US" sz="1400" b="1" dirty="0"/>
              <a:t>98</a:t>
            </a:r>
            <a:r>
              <a:rPr lang="en-US" sz="1400" dirty="0"/>
              <a:t>, 024001 (2018), </a:t>
            </a:r>
            <a:r>
              <a:rPr lang="en-US" sz="1400" baseline="30000" dirty="0"/>
              <a:t>2</a:t>
            </a:r>
            <a:r>
              <a:rPr lang="en-US" sz="1400" dirty="0"/>
              <a:t>K.A. Wendt et al., Phys. Rev. C </a:t>
            </a:r>
            <a:r>
              <a:rPr lang="en-US" sz="1400" b="1" dirty="0"/>
              <a:t>83</a:t>
            </a:r>
            <a:r>
              <a:rPr lang="en-US" sz="1400" dirty="0"/>
              <a:t>, 034005 (2011), </a:t>
            </a:r>
            <a:r>
              <a:rPr lang="en-US" sz="1400" baseline="30000" dirty="0"/>
              <a:t>3</a:t>
            </a:r>
            <a:r>
              <a:rPr lang="en-US" sz="1400" dirty="0"/>
              <a:t>T.D. Morris et al., Phys. Rev. C </a:t>
            </a:r>
            <a:r>
              <a:rPr lang="en-US" sz="1400" b="1" dirty="0"/>
              <a:t>92</a:t>
            </a:r>
            <a:r>
              <a:rPr lang="en-US" sz="1400" dirty="0"/>
              <a:t>, 034331 (2015)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083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075253A1-56FB-1248-87F2-E39A89F9D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Extras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74867CB-7D59-0C45-A8ED-C1130958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68" y="2122718"/>
            <a:ext cx="98598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4F2A1AE4-1B03-D942-9FF5-F2CDD4D8F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Content Placeholder 2">
                <a:extLst>
                  <a:ext uri="{FF2B5EF4-FFF2-40B4-BE49-F238E27FC236}">
                    <a16:creationId xmlns:a16="http://schemas.microsoft.com/office/drawing/2014/main" id="{F553BEE9-73C7-4F41-AB20-0FA186D3C4B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dirty="0">
                    <a:cs typeface="Arial" panose="020B0604020202020204" pitchFamily="34" charset="0"/>
                  </a:rPr>
                  <a:t>SRG transformations decouple low- and high-momenta in Hamiltonian</a:t>
                </a: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altLang="en-US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dirty="0"/>
                  <a:t>In practice, solve differential flow equation</a:t>
                </a:r>
              </a:p>
              <a:p>
                <a:pPr marL="0" indent="0" algn="ctr" eaLnBrk="1" hangingPunct="1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7410" name="Content Placeholder 2">
                <a:extLst>
                  <a:ext uri="{FF2B5EF4-FFF2-40B4-BE49-F238E27FC236}">
                    <a16:creationId xmlns:a16="http://schemas.microsoft.com/office/drawing/2014/main" id="{F553BEE9-73C7-4F41-AB20-0FA186D3C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</a:t>
                </a:r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  <a:blipFill>
                <a:blip r:embed="rId2"/>
                <a:stretch>
                  <a:fillRect l="-2049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9570E23-8158-C749-85C0-FB247679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432" y="3999706"/>
            <a:ext cx="8950568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blipFill>
                <a:blip r:embed="rId5"/>
                <a:stretch>
                  <a:fillRect l="-283" t="-1515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/>
              <p:nvPr/>
            </p:nvSpPr>
            <p:spPr>
              <a:xfrm>
                <a:off x="7493875" y="1202051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98022A-592A-2747-A2A7-382FE486D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875" y="1202051"/>
                <a:ext cx="2710999" cy="369332"/>
              </a:xfrm>
              <a:prstGeom prst="rect">
                <a:avLst/>
              </a:prstGeom>
              <a:blipFill>
                <a:blip r:embed="rId6"/>
                <a:stretch>
                  <a:fillRect l="-1395" t="-6667" r="-46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49C561-4E9A-5943-93EC-0C9E575A3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432" y="1713706"/>
            <a:ext cx="8950568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/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/>
                  <a:t> for block-diagonal decoupling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en-US" sz="2200" dirty="0"/>
                  <a:t> describe the decoupling of the evolved Hamiltonian</a:t>
                </a:r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290" y="1825625"/>
                <a:ext cx="3090041" cy="4351338"/>
              </a:xfrm>
              <a:blipFill>
                <a:blip r:embed="rId4"/>
                <a:stretch>
                  <a:fillRect l="-2049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C3A9D94E-E7FB-3049-9802-8A89299D8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432" y="3999706"/>
            <a:ext cx="8950568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1E6EF7-CF75-0745-ACD0-8A6630FEE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432" y="1713706"/>
            <a:ext cx="8950568" cy="2286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160381-9D6A-C047-A9C3-01B2BAC94511}"/>
              </a:ext>
            </a:extLst>
          </p:cNvPr>
          <p:cNvCxnSpPr>
            <a:cxnSpLocks/>
          </p:cNvCxnSpPr>
          <p:nvPr/>
        </p:nvCxnSpPr>
        <p:spPr>
          <a:xfrm flipH="1">
            <a:off x="9637987" y="2017991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7CCE59-81F4-CE4F-AF45-DAEC71E3FD4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60221" y="2808892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D10B09-C446-5D48-AF87-A6F7D0F881C9}"/>
              </a:ext>
            </a:extLst>
          </p:cNvPr>
          <p:cNvCxnSpPr>
            <a:cxnSpLocks/>
          </p:cNvCxnSpPr>
          <p:nvPr/>
        </p:nvCxnSpPr>
        <p:spPr>
          <a:xfrm flipH="1">
            <a:off x="9606457" y="4785333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D0587-8842-D54D-B90F-09FB60EC0DC7}"/>
              </a:ext>
            </a:extLst>
          </p:cNvPr>
          <p:cNvCxnSpPr>
            <a:cxnSpLocks/>
          </p:cNvCxnSpPr>
          <p:nvPr/>
        </p:nvCxnSpPr>
        <p:spPr>
          <a:xfrm rot="5400000" flipH="1">
            <a:off x="8886497" y="5459972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0380B-770C-704F-A245-633019ADF2DE}"/>
                  </a:ext>
                </a:extLst>
              </p:cNvPr>
              <p:cNvSpPr txBox="1"/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Potentials from P. Reinert et al., Eur. Phys. J. A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86 (2018) which will be referred to as the RKE potentials.</a:t>
                </a:r>
                <a:endParaRPr lang="en-US" sz="16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0380B-770C-704F-A245-633019ADF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39" y="6208836"/>
                <a:ext cx="8950568" cy="830997"/>
              </a:xfrm>
              <a:prstGeom prst="rect">
                <a:avLst/>
              </a:prstGeom>
              <a:blipFill>
                <a:blip r:embed="rId7"/>
                <a:stretch>
                  <a:fillRect l="-283" t="-1515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982594-5568-0B4B-AC03-FDDFAB653FA0}"/>
                  </a:ext>
                </a:extLst>
              </p:cNvPr>
              <p:cNvSpPr txBox="1"/>
              <p:nvPr/>
            </p:nvSpPr>
            <p:spPr>
              <a:xfrm>
                <a:off x="7493875" y="1202051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RKE N</a:t>
                </a:r>
                <a:r>
                  <a:rPr lang="en-US" baseline="30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=450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MeV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982594-5568-0B4B-AC03-FDDFAB65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875" y="1202051"/>
                <a:ext cx="2710999" cy="369332"/>
              </a:xfrm>
              <a:prstGeom prst="rect">
                <a:avLst/>
              </a:prstGeom>
              <a:blipFill>
                <a:blip r:embed="rId8"/>
                <a:stretch>
                  <a:fillRect l="-1395" t="-6667" r="-46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1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1" y="1825625"/>
            <a:ext cx="4684703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How do different potentials change under SRG transformations?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3874A8-0B66-A042-89EF-5639AB892AB5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3874A8-0B66-A042-89EF-5639AB89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8D99A4A-40CE-5D4F-9475-32B6DD010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544" y="3191221"/>
            <a:ext cx="7160453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1" y="1825625"/>
            <a:ext cx="4540469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How do different potentials change under SRG transformations?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Use </a:t>
            </a:r>
            <a:r>
              <a:rPr lang="en-US" altLang="en-US" sz="2200" dirty="0">
                <a:solidFill>
                  <a:srgbClr val="C00000"/>
                </a:solidFill>
              </a:rPr>
              <a:t>non-local Entem-Machleidt</a:t>
            </a:r>
            <a:r>
              <a:rPr lang="en-US" altLang="en-US" sz="2200" baseline="30000" dirty="0">
                <a:solidFill>
                  <a:srgbClr val="C00000"/>
                </a:solidFill>
              </a:rPr>
              <a:t>1</a:t>
            </a:r>
            <a:r>
              <a:rPr lang="en-US" altLang="en-US" sz="2200" dirty="0">
                <a:solidFill>
                  <a:srgbClr val="C00000"/>
                </a:solidFill>
              </a:rPr>
              <a:t> (500 MeV)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C00000"/>
                </a:solidFill>
              </a:rPr>
              <a:t>semi-local RKE</a:t>
            </a:r>
            <a:r>
              <a:rPr lang="en-US" altLang="en-US" sz="2200" baseline="30000" dirty="0">
                <a:solidFill>
                  <a:srgbClr val="C00000"/>
                </a:solidFill>
              </a:rPr>
              <a:t>2</a:t>
            </a:r>
            <a:r>
              <a:rPr lang="en-US" altLang="en-US" sz="2200" dirty="0">
                <a:solidFill>
                  <a:srgbClr val="C00000"/>
                </a:solidFill>
              </a:rPr>
              <a:t> (450 MeV)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C00000"/>
                </a:solidFill>
              </a:rPr>
              <a:t>local </a:t>
            </a:r>
            <a:r>
              <a:rPr lang="en-US" altLang="en-US" sz="2200" dirty="0" err="1">
                <a:solidFill>
                  <a:srgbClr val="C00000"/>
                </a:solidFill>
              </a:rPr>
              <a:t>Gezerlis</a:t>
            </a:r>
            <a:r>
              <a:rPr lang="en-US" altLang="en-US" sz="2200" dirty="0">
                <a:solidFill>
                  <a:srgbClr val="C00000"/>
                </a:solidFill>
              </a:rPr>
              <a:t> et al.</a:t>
            </a:r>
            <a:r>
              <a:rPr lang="en-US" altLang="en-US" sz="2200" baseline="30000" dirty="0">
                <a:solidFill>
                  <a:srgbClr val="C00000"/>
                </a:solidFill>
              </a:rPr>
              <a:t>3</a:t>
            </a:r>
            <a:r>
              <a:rPr lang="en-US" altLang="en-US" sz="2200" dirty="0">
                <a:solidFill>
                  <a:srgbClr val="C00000"/>
                </a:solidFill>
              </a:rPr>
              <a:t> (1 </a:t>
            </a:r>
            <a:r>
              <a:rPr lang="en-US" altLang="en-US" sz="2200" dirty="0" err="1">
                <a:solidFill>
                  <a:srgbClr val="C00000"/>
                </a:solidFill>
              </a:rPr>
              <a:t>fm</a:t>
            </a:r>
            <a:r>
              <a:rPr lang="en-US" altLang="en-US" sz="2200" dirty="0">
                <a:solidFill>
                  <a:srgbClr val="C00000"/>
                </a:solidFill>
              </a:rPr>
              <a:t>)</a:t>
            </a:r>
            <a:r>
              <a:rPr lang="en-US" altLang="en-US" sz="2200" dirty="0"/>
              <a:t> potentials as examples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1400" baseline="30000" dirty="0"/>
              <a:t>1</a:t>
            </a:r>
            <a:r>
              <a:rPr lang="en-US" sz="1400" dirty="0"/>
              <a:t>D.R. </a:t>
            </a:r>
            <a:r>
              <a:rPr lang="en-US" sz="1400" dirty="0" err="1"/>
              <a:t>Entem</a:t>
            </a:r>
            <a:r>
              <a:rPr lang="en-US" sz="1400" dirty="0"/>
              <a:t> and R. </a:t>
            </a:r>
            <a:r>
              <a:rPr lang="en-US" sz="1400" dirty="0" err="1"/>
              <a:t>Machleidt</a:t>
            </a:r>
            <a:r>
              <a:rPr lang="en-US" sz="1400" dirty="0"/>
              <a:t>, Phys. Rev. C </a:t>
            </a:r>
            <a:r>
              <a:rPr lang="en-US" sz="1400" b="1" dirty="0"/>
              <a:t>68</a:t>
            </a:r>
            <a:r>
              <a:rPr lang="en-US" sz="1400" dirty="0"/>
              <a:t>, 041001 (2003)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sz="1400" baseline="30000" dirty="0"/>
              <a:t>2</a:t>
            </a:r>
            <a:r>
              <a:rPr lang="en-US" sz="1400" dirty="0"/>
              <a:t>P. Reinert, H. Krebs, and E. </a:t>
            </a:r>
            <a:r>
              <a:rPr lang="en-US" sz="1400" dirty="0" err="1"/>
              <a:t>Epelbaum</a:t>
            </a:r>
            <a:r>
              <a:rPr lang="en-US" sz="1400" dirty="0"/>
              <a:t>, Eur. Phys. J. A </a:t>
            </a:r>
            <a:r>
              <a:rPr lang="en-US" sz="1400" b="1" dirty="0"/>
              <a:t>54</a:t>
            </a:r>
            <a:r>
              <a:rPr lang="en-US" sz="1400" dirty="0"/>
              <a:t>, 86 (2018)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sz="1400" baseline="30000" dirty="0">
                <a:effectLst/>
              </a:rPr>
              <a:t>3</a:t>
            </a:r>
            <a:r>
              <a:rPr lang="en-US" sz="1400" dirty="0"/>
              <a:t>A. </a:t>
            </a:r>
            <a:r>
              <a:rPr lang="en-US" sz="1400" dirty="0" err="1"/>
              <a:t>Gezerlis</a:t>
            </a:r>
            <a:r>
              <a:rPr lang="en-US" sz="1400" dirty="0"/>
              <a:t>, et al., Phys. Rev. C </a:t>
            </a:r>
            <a:r>
              <a:rPr lang="en-US" sz="1400" b="1" dirty="0"/>
              <a:t>90</a:t>
            </a:r>
            <a:r>
              <a:rPr lang="en-US" sz="1400" dirty="0"/>
              <a:t>, 054323 (2014)</a:t>
            </a:r>
            <a:endParaRPr lang="en-US" sz="1400" baseline="30000" dirty="0">
              <a:effectLst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sz="1600" baseline="30000" dirty="0"/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en-US" sz="1600" baseline="30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D6892-7779-1C44-8097-158E24FDE2CB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D6892-7779-1C44-8097-158E24FDE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B206093-4D46-DB45-A5EA-C3BC2EF4B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544" y="3191221"/>
            <a:ext cx="716045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9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DA26F07-9829-F04A-B78F-6AF8C4238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SRG evolution of modern chiral potentials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7703506-8BE2-4F44-956F-0DCD4EC10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840" y="1807014"/>
            <a:ext cx="4572001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How do different potentials change under SRG transformations?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/>
              <a:t>Use non-local Entem-Machleidt</a:t>
            </a:r>
            <a:r>
              <a:rPr lang="en-US" altLang="en-US" sz="2200" baseline="30000" dirty="0"/>
              <a:t>1</a:t>
            </a:r>
            <a:r>
              <a:rPr lang="en-US" altLang="en-US" sz="2200" dirty="0"/>
              <a:t> (500 MeV), semi-local RKE</a:t>
            </a:r>
            <a:r>
              <a:rPr lang="en-US" altLang="en-US" sz="2200" baseline="30000" dirty="0"/>
              <a:t>2</a:t>
            </a:r>
            <a:r>
              <a:rPr lang="en-US" altLang="en-US" sz="2200" dirty="0"/>
              <a:t> (450 MeV), and local </a:t>
            </a:r>
            <a:r>
              <a:rPr lang="en-US" altLang="en-US" sz="2200" dirty="0" err="1"/>
              <a:t>Gezerlis</a:t>
            </a:r>
            <a:r>
              <a:rPr lang="en-US" altLang="en-US" sz="2200" dirty="0"/>
              <a:t> et al.</a:t>
            </a:r>
            <a:r>
              <a:rPr lang="en-US" altLang="en-US" sz="2200" baseline="30000" dirty="0"/>
              <a:t>3</a:t>
            </a:r>
            <a:r>
              <a:rPr lang="en-US" altLang="en-US" sz="2200" dirty="0"/>
              <a:t> (1 </a:t>
            </a:r>
            <a:r>
              <a:rPr lang="en-US" altLang="en-US" sz="2200" dirty="0" err="1"/>
              <a:t>fm</a:t>
            </a:r>
            <a:r>
              <a:rPr lang="en-US" altLang="en-US" sz="2200" dirty="0"/>
              <a:t>) potentials as examples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Different potentials evolve to the same low-momentum matrix elements!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24433-D725-AE42-85A9-A3E913BA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45" y="1353243"/>
            <a:ext cx="7160453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B12C-CC8E-4245-8BB3-08C1433D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47" y="5029200"/>
            <a:ext cx="7160453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2F796-A278-944E-B575-566DF1FD81B3}"/>
                  </a:ext>
                </a:extLst>
              </p:cNvPr>
              <p:cNvSpPr txBox="1"/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2: SRG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2F796-A278-944E-B575-566DF1FD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41" y="6274678"/>
                <a:ext cx="4684703" cy="584775"/>
              </a:xfrm>
              <a:prstGeom prst="rect">
                <a:avLst/>
              </a:prstGeom>
              <a:blipFill>
                <a:blip r:embed="rId5"/>
                <a:stretch>
                  <a:fillRect l="-541" t="-2128" r="-162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355A340-28D9-AB48-A766-5EFA10814877}"/>
              </a:ext>
            </a:extLst>
          </p:cNvPr>
          <p:cNvSpPr/>
          <p:nvPr/>
        </p:nvSpPr>
        <p:spPr>
          <a:xfrm>
            <a:off x="9406758" y="1497722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0A186B-2543-794F-AAE1-6BA1A3F36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544" y="3191221"/>
            <a:ext cx="7160453" cy="18288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FB6B6FD-29F3-B24E-9D05-2DBCFB5FCB66}"/>
              </a:ext>
            </a:extLst>
          </p:cNvPr>
          <p:cNvSpPr/>
          <p:nvPr/>
        </p:nvSpPr>
        <p:spPr>
          <a:xfrm>
            <a:off x="9406758" y="336187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52C671-B2D3-6E44-B704-F86D7C4123E5}"/>
              </a:ext>
            </a:extLst>
          </p:cNvPr>
          <p:cNvSpPr/>
          <p:nvPr/>
        </p:nvSpPr>
        <p:spPr>
          <a:xfrm>
            <a:off x="9406758" y="5190670"/>
            <a:ext cx="9144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B70F871E-3E99-6449-8437-153E7B17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Universality in SRG-evolved potentials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F4D668E-6A42-7247-B4E1-8604F5DA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62565"/>
            <a:ext cx="10515600" cy="43513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dirty="0">
                <a:solidFill>
                  <a:srgbClr val="C00000"/>
                </a:solidFill>
              </a:rPr>
              <a:t>Evolved matrix elements collapse to the same lines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DBA50E-0E22-6541-8B87-42EE19D28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7" y="4638271"/>
            <a:ext cx="7633255" cy="2194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1548EE-3808-8D4E-A34C-061919F5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33" y="2481488"/>
            <a:ext cx="7633255" cy="2194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04D8-CD2D-824E-B384-D7B0FE185E18}"/>
                  </a:ext>
                </a:extLst>
              </p:cNvPr>
              <p:cNvSpPr txBox="1"/>
              <p:nvPr/>
            </p:nvSpPr>
            <p:spPr>
              <a:xfrm>
                <a:off x="8439648" y="2478860"/>
                <a:ext cx="33974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Diagonal and far off-diagonal matrix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chiral potentials with band- and block-diagonal decoupling.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04D8-CD2D-824E-B384-D7B0FE185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648" y="2478860"/>
                <a:ext cx="3397470" cy="1323439"/>
              </a:xfrm>
              <a:prstGeom prst="rect">
                <a:avLst/>
              </a:prstGeom>
              <a:blipFill>
                <a:blip r:embed="rId4"/>
                <a:stretch>
                  <a:fillRect l="-1119" t="-952" r="-223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2208</TotalTime>
  <Words>1609</Words>
  <Application>Microsoft Macintosh PowerPoint</Application>
  <PresentationFormat>Widescreen</PresentationFormat>
  <Paragraphs>138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Operator evolution from the similarity renormalization group</vt:lpstr>
      <vt:lpstr>Motivation</vt:lpstr>
      <vt:lpstr>SRG formalism</vt:lpstr>
      <vt:lpstr>SRG formalism</vt:lpstr>
      <vt:lpstr>SRG formalism</vt:lpstr>
      <vt:lpstr>SRG evolution of modern chiral potentials</vt:lpstr>
      <vt:lpstr>SRG evolution of modern chiral potentials</vt:lpstr>
      <vt:lpstr>SRG evolution of modern chiral potentials</vt:lpstr>
      <vt:lpstr>Universality in SRG-evolved potentials</vt:lpstr>
      <vt:lpstr>Universality in SRG-evolved potentials</vt:lpstr>
      <vt:lpstr>SRG evolution for other operators</vt:lpstr>
      <vt:lpstr>SRG evolution for other operators</vt:lpstr>
      <vt:lpstr>SRG evolution for other operators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Momentum projection operator</vt:lpstr>
      <vt:lpstr>Summary</vt:lpstr>
      <vt:lpstr>Outlook</vt:lpstr>
      <vt:lpstr>Outlook</vt:lpstr>
      <vt:lpstr>Outlook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Anthony Tropiano</dc:creator>
  <cp:lastModifiedBy>Anthony Tropiano</cp:lastModifiedBy>
  <cp:revision>69</cp:revision>
  <cp:lastPrinted>2019-10-14T15:13:13Z</cp:lastPrinted>
  <dcterms:created xsi:type="dcterms:W3CDTF">2018-10-11T17:02:15Z</dcterms:created>
  <dcterms:modified xsi:type="dcterms:W3CDTF">2019-10-14T22:00:05Z</dcterms:modified>
</cp:coreProperties>
</file>