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6"/>
  </p:notesMasterIdLst>
  <p:sldIdLst>
    <p:sldId id="257" r:id="rId2"/>
    <p:sldId id="269" r:id="rId3"/>
    <p:sldId id="330" r:id="rId4"/>
    <p:sldId id="275" r:id="rId5"/>
    <p:sldId id="277" r:id="rId6"/>
    <p:sldId id="331" r:id="rId7"/>
    <p:sldId id="310" r:id="rId8"/>
    <p:sldId id="311" r:id="rId9"/>
    <p:sldId id="270" r:id="rId10"/>
    <p:sldId id="332" r:id="rId11"/>
    <p:sldId id="314" r:id="rId12"/>
    <p:sldId id="304" r:id="rId13"/>
    <p:sldId id="333" r:id="rId14"/>
    <p:sldId id="335" r:id="rId15"/>
    <p:sldId id="336" r:id="rId16"/>
    <p:sldId id="337" r:id="rId17"/>
    <p:sldId id="338" r:id="rId18"/>
    <p:sldId id="339" r:id="rId19"/>
    <p:sldId id="273" r:id="rId20"/>
    <p:sldId id="341" r:id="rId21"/>
    <p:sldId id="342" r:id="rId22"/>
    <p:sldId id="274" r:id="rId23"/>
    <p:sldId id="327" r:id="rId24"/>
    <p:sldId id="34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03"/>
  </p:normalViewPr>
  <p:slideViewPr>
    <p:cSldViewPr snapToGrid="0" snapToObjects="1">
      <p:cViewPr varScale="1">
        <p:scale>
          <a:sx n="109" d="100"/>
          <a:sy n="109" d="100"/>
        </p:scale>
        <p:origin x="6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0A84EC41-ECD6-7F4B-B508-87B276563826}" type="datetimeFigureOut">
              <a:rPr lang="en-US" smtClean="0"/>
              <a:pPr/>
              <a:t>10/29/20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1B1E5513-1272-A44C-AF68-F8AE51C323EB}" type="slidenum">
              <a:rPr lang="en-US" smtClean="0"/>
              <a:pPr/>
              <a:t>‹#›</a:t>
            </a:fld>
            <a:endParaRPr lang="en-US" dirty="0"/>
          </a:p>
        </p:txBody>
      </p:sp>
    </p:spTree>
    <p:extLst>
      <p:ext uri="{BB962C8B-B14F-4D97-AF65-F5344CB8AC3E}">
        <p14:creationId xmlns:p14="http://schemas.microsoft.com/office/powerpoint/2010/main" val="3920924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E64E43-1A43-5740-A2F1-516489818B31}" type="slidenum">
              <a:rPr lang="en-US" smtClean="0"/>
              <a:t>1</a:t>
            </a:fld>
            <a:endParaRPr lang="en-US"/>
          </a:p>
        </p:txBody>
      </p:sp>
    </p:spTree>
    <p:extLst>
      <p:ext uri="{BB962C8B-B14F-4D97-AF65-F5344CB8AC3E}">
        <p14:creationId xmlns:p14="http://schemas.microsoft.com/office/powerpoint/2010/main" val="1253513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Transition to next slide: so what happens in interpreting experimental results? Explain figures. np/p cross section compared to pp/p for electron-carbon scattering. At high RG resolution, tensor force of NN interaction is used to explain dominance of np over pp pairs, because the tensor force requires spin triplet pairs and proton-proton are always spin singlets. But in low RG resolution, tensor force is suppressed. So the SRC physics must be moved to the operator! Leads into “consider the ratio 3S1 over 1S0 momentum projection operators</a:t>
            </a:r>
            <a:r>
              <a:rPr lang="en-US" sz="1200" b="0" i="0" kern="1200" dirty="0">
                <a:solidFill>
                  <a:schemeClr val="tx1"/>
                </a:solidFill>
                <a:effectLst/>
                <a:latin typeface="Arial" panose="020B0604020202020204" pitchFamily="34" charset="0"/>
                <a:ea typeface="+mn-ea"/>
                <a:cs typeface="+mn-cs"/>
              </a:rPr>
              <a:t>.”</a:t>
            </a:r>
            <a:endParaRPr lang="en-US" dirty="0"/>
          </a:p>
        </p:txBody>
      </p:sp>
      <p:sp>
        <p:nvSpPr>
          <p:cNvPr id="4" name="Slide Number Placeholder 3"/>
          <p:cNvSpPr>
            <a:spLocks noGrp="1"/>
          </p:cNvSpPr>
          <p:nvPr>
            <p:ph type="sldNum" sz="quarter" idx="5"/>
          </p:nvPr>
        </p:nvSpPr>
        <p:spPr/>
        <p:txBody>
          <a:bodyPr/>
          <a:lstStyle/>
          <a:p>
            <a:fld id="{1B1E5513-1272-A44C-AF68-F8AE51C323EB}" type="slidenum">
              <a:rPr lang="en-US" smtClean="0"/>
              <a:pPr/>
              <a:t>20</a:t>
            </a:fld>
            <a:endParaRPr lang="en-US" dirty="0"/>
          </a:p>
        </p:txBody>
      </p:sp>
    </p:spTree>
    <p:extLst>
      <p:ext uri="{BB962C8B-B14F-4D97-AF65-F5344CB8AC3E}">
        <p14:creationId xmlns:p14="http://schemas.microsoft.com/office/powerpoint/2010/main" val="3461606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5"/>
          </p:nvPr>
        </p:nvSpPr>
        <p:spPr/>
        <p:txBody>
          <a:bodyPr/>
          <a:lstStyle/>
          <a:p>
            <a:fld id="{1B1E5513-1272-A44C-AF68-F8AE51C323EB}" type="slidenum">
              <a:rPr lang="en-US" smtClean="0"/>
              <a:pPr/>
              <a:t>21</a:t>
            </a:fld>
            <a:endParaRPr lang="en-US" dirty="0"/>
          </a:p>
        </p:txBody>
      </p:sp>
    </p:spTree>
    <p:extLst>
      <p:ext uri="{BB962C8B-B14F-4D97-AF65-F5344CB8AC3E}">
        <p14:creationId xmlns:p14="http://schemas.microsoft.com/office/powerpoint/2010/main" val="762877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1E5513-1272-A44C-AF68-F8AE51C323EB}" type="slidenum">
              <a:rPr lang="en-US" smtClean="0"/>
              <a:pPr/>
              <a:t>24</a:t>
            </a:fld>
            <a:endParaRPr lang="en-US" dirty="0"/>
          </a:p>
        </p:txBody>
      </p:sp>
    </p:spTree>
    <p:extLst>
      <p:ext uri="{BB962C8B-B14F-4D97-AF65-F5344CB8AC3E}">
        <p14:creationId xmlns:p14="http://schemas.microsoft.com/office/powerpoint/2010/main" val="3778553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first bullet (half)... such as in this diagram. One observes knock-out 2 high-k nucleons, with a one-body current, must mean SRC pair. Leads into third part.</a:t>
            </a:r>
          </a:p>
        </p:txBody>
      </p:sp>
      <p:sp>
        <p:nvSpPr>
          <p:cNvPr id="4" name="Slide Number Placeholder 3"/>
          <p:cNvSpPr>
            <a:spLocks noGrp="1"/>
          </p:cNvSpPr>
          <p:nvPr>
            <p:ph type="sldNum" sz="quarter" idx="5"/>
          </p:nvPr>
        </p:nvSpPr>
        <p:spPr/>
        <p:txBody>
          <a:bodyPr/>
          <a:lstStyle/>
          <a:p>
            <a:fld id="{1B1E5513-1272-A44C-AF68-F8AE51C323EB}" type="slidenum">
              <a:rPr lang="en-US" smtClean="0"/>
              <a:pPr/>
              <a:t>2</a:t>
            </a:fld>
            <a:endParaRPr lang="en-US" dirty="0"/>
          </a:p>
        </p:txBody>
      </p:sp>
    </p:spTree>
    <p:extLst>
      <p:ext uri="{BB962C8B-B14F-4D97-AF65-F5344CB8AC3E}">
        <p14:creationId xmlns:p14="http://schemas.microsoft.com/office/powerpoint/2010/main" val="2224933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1E5513-1272-A44C-AF68-F8AE51C323EB}" type="slidenum">
              <a:rPr lang="en-US" smtClean="0"/>
              <a:pPr/>
              <a:t>3</a:t>
            </a:fld>
            <a:endParaRPr lang="en-US" dirty="0"/>
          </a:p>
        </p:txBody>
      </p:sp>
    </p:spTree>
    <p:extLst>
      <p:ext uri="{BB962C8B-B14F-4D97-AF65-F5344CB8AC3E}">
        <p14:creationId xmlns:p14="http://schemas.microsoft.com/office/powerpoint/2010/main" val="1253351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the figures, then explain what the SRG is doing. This will hit both bullet points.</a:t>
            </a:r>
          </a:p>
        </p:txBody>
      </p:sp>
      <p:sp>
        <p:nvSpPr>
          <p:cNvPr id="4" name="Slide Number Placeholder 3"/>
          <p:cNvSpPr>
            <a:spLocks noGrp="1"/>
          </p:cNvSpPr>
          <p:nvPr>
            <p:ph type="sldNum" sz="quarter" idx="5"/>
          </p:nvPr>
        </p:nvSpPr>
        <p:spPr/>
        <p:txBody>
          <a:bodyPr/>
          <a:lstStyle/>
          <a:p>
            <a:fld id="{1B1E5513-1272-A44C-AF68-F8AE51C323EB}" type="slidenum">
              <a:rPr lang="en-US" smtClean="0"/>
              <a:pPr/>
              <a:t>7</a:t>
            </a:fld>
            <a:endParaRPr lang="en-US" dirty="0"/>
          </a:p>
        </p:txBody>
      </p:sp>
    </p:spTree>
    <p:extLst>
      <p:ext uri="{BB962C8B-B14F-4D97-AF65-F5344CB8AC3E}">
        <p14:creationId xmlns:p14="http://schemas.microsoft.com/office/powerpoint/2010/main" val="137572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does the SRC physics go? Use this as transition into next slide.</a:t>
            </a:r>
          </a:p>
        </p:txBody>
      </p:sp>
      <p:sp>
        <p:nvSpPr>
          <p:cNvPr id="4" name="Slide Number Placeholder 3"/>
          <p:cNvSpPr>
            <a:spLocks noGrp="1"/>
          </p:cNvSpPr>
          <p:nvPr>
            <p:ph type="sldNum" sz="quarter" idx="5"/>
          </p:nvPr>
        </p:nvSpPr>
        <p:spPr/>
        <p:txBody>
          <a:bodyPr/>
          <a:lstStyle/>
          <a:p>
            <a:fld id="{1B1E5513-1272-A44C-AF68-F8AE51C323EB}" type="slidenum">
              <a:rPr lang="en-US" smtClean="0"/>
              <a:pPr/>
              <a:t>10</a:t>
            </a:fld>
            <a:endParaRPr lang="en-US" dirty="0"/>
          </a:p>
        </p:txBody>
      </p:sp>
    </p:spTree>
    <p:extLst>
      <p:ext uri="{BB962C8B-B14F-4D97-AF65-F5344CB8AC3E}">
        <p14:creationId xmlns:p14="http://schemas.microsoft.com/office/powerpoint/2010/main" val="2190435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SRC physics from wave function goes to the operator. Use this as transition.</a:t>
            </a:r>
          </a:p>
        </p:txBody>
      </p:sp>
      <p:sp>
        <p:nvSpPr>
          <p:cNvPr id="4" name="Slide Number Placeholder 3"/>
          <p:cNvSpPr>
            <a:spLocks noGrp="1"/>
          </p:cNvSpPr>
          <p:nvPr>
            <p:ph type="sldNum" sz="quarter" idx="5"/>
          </p:nvPr>
        </p:nvSpPr>
        <p:spPr/>
        <p:txBody>
          <a:bodyPr/>
          <a:lstStyle/>
          <a:p>
            <a:fld id="{1B1E5513-1272-A44C-AF68-F8AE51C323EB}" type="slidenum">
              <a:rPr lang="en-US" smtClean="0"/>
              <a:pPr/>
              <a:t>11</a:t>
            </a:fld>
            <a:endParaRPr lang="en-US" dirty="0"/>
          </a:p>
        </p:txBody>
      </p:sp>
    </p:spTree>
    <p:extLst>
      <p:ext uri="{BB962C8B-B14F-4D97-AF65-F5344CB8AC3E}">
        <p14:creationId xmlns:p14="http://schemas.microsoft.com/office/powerpoint/2010/main" val="3064228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1E5513-1272-A44C-AF68-F8AE51C323EB}" type="slidenum">
              <a:rPr lang="en-US" smtClean="0"/>
              <a:pPr/>
              <a:t>16</a:t>
            </a:fld>
            <a:endParaRPr lang="en-US" dirty="0"/>
          </a:p>
        </p:txBody>
      </p:sp>
    </p:spTree>
    <p:extLst>
      <p:ext uri="{BB962C8B-B14F-4D97-AF65-F5344CB8AC3E}">
        <p14:creationId xmlns:p14="http://schemas.microsoft.com/office/powerpoint/2010/main" val="2428308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Transition to next slide: so what happens in interpreting experimental results which are typically explained with the heavy contribution from the tensor force?</a:t>
            </a:r>
          </a:p>
        </p:txBody>
      </p:sp>
      <p:sp>
        <p:nvSpPr>
          <p:cNvPr id="4" name="Slide Number Placeholder 3"/>
          <p:cNvSpPr>
            <a:spLocks noGrp="1"/>
          </p:cNvSpPr>
          <p:nvPr>
            <p:ph type="sldNum" sz="quarter" idx="5"/>
          </p:nvPr>
        </p:nvSpPr>
        <p:spPr/>
        <p:txBody>
          <a:bodyPr/>
          <a:lstStyle/>
          <a:p>
            <a:fld id="{1B1E5513-1272-A44C-AF68-F8AE51C323EB}" type="slidenum">
              <a:rPr lang="en-US" smtClean="0"/>
              <a:pPr/>
              <a:t>18</a:t>
            </a:fld>
            <a:endParaRPr lang="en-US" dirty="0"/>
          </a:p>
        </p:txBody>
      </p:sp>
    </p:spTree>
    <p:extLst>
      <p:ext uri="{BB962C8B-B14F-4D97-AF65-F5344CB8AC3E}">
        <p14:creationId xmlns:p14="http://schemas.microsoft.com/office/powerpoint/2010/main" val="1134888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Transition to next slide: so what happens in interpreting experimental results? Explain figures. np/p cross section compared to pp/p for electron-carbon scattering. At high RG resolution, tensor force of NN interaction is used to explain dominance of np over pp pairs, because the tensor force requires spin triplet pairs and proton-proton are always spin singlets. But in low RG resolution, tensor force is suppressed. So the SRC physics must be moved to the operator! Leads into “consider the ratio 3S1 over 1S0 momentum projection operators</a:t>
            </a:r>
            <a:r>
              <a:rPr lang="en-US" sz="1200" b="0" i="0" kern="1200" dirty="0">
                <a:solidFill>
                  <a:schemeClr val="tx1"/>
                </a:solidFill>
                <a:effectLst/>
                <a:latin typeface="Arial" panose="020B0604020202020204" pitchFamily="34" charset="0"/>
                <a:ea typeface="+mn-ea"/>
                <a:cs typeface="+mn-cs"/>
              </a:rPr>
              <a:t>.”</a:t>
            </a:r>
            <a:endParaRPr lang="en-US" dirty="0"/>
          </a:p>
        </p:txBody>
      </p:sp>
      <p:sp>
        <p:nvSpPr>
          <p:cNvPr id="4" name="Slide Number Placeholder 3"/>
          <p:cNvSpPr>
            <a:spLocks noGrp="1"/>
          </p:cNvSpPr>
          <p:nvPr>
            <p:ph type="sldNum" sz="quarter" idx="5"/>
          </p:nvPr>
        </p:nvSpPr>
        <p:spPr/>
        <p:txBody>
          <a:bodyPr/>
          <a:lstStyle/>
          <a:p>
            <a:fld id="{1B1E5513-1272-A44C-AF68-F8AE51C323EB}" type="slidenum">
              <a:rPr lang="en-US" smtClean="0"/>
              <a:pPr/>
              <a:t>19</a:t>
            </a:fld>
            <a:endParaRPr lang="en-US" dirty="0"/>
          </a:p>
        </p:txBody>
      </p:sp>
    </p:spTree>
    <p:extLst>
      <p:ext uri="{BB962C8B-B14F-4D97-AF65-F5344CB8AC3E}">
        <p14:creationId xmlns:p14="http://schemas.microsoft.com/office/powerpoint/2010/main" val="3611583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20D91-B1E5-5142-A046-4D71EE50B7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C4A7C4-537C-8544-B586-FD1890FB25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040C6C-C0FD-B145-9F2A-11D3162AA664}"/>
              </a:ext>
            </a:extLst>
          </p:cNvPr>
          <p:cNvSpPr>
            <a:spLocks noGrp="1"/>
          </p:cNvSpPr>
          <p:nvPr>
            <p:ph type="dt" sz="half" idx="10"/>
          </p:nvPr>
        </p:nvSpPr>
        <p:spPr/>
        <p:txBody>
          <a:bodyPr/>
          <a:lstStyle/>
          <a:p>
            <a:fld id="{2F15B853-9033-E54B-8ED3-ACA75527692D}" type="datetime1">
              <a:rPr lang="en-US" smtClean="0"/>
              <a:t>10/29/20</a:t>
            </a:fld>
            <a:endParaRPr lang="en-US"/>
          </a:p>
        </p:txBody>
      </p:sp>
      <p:sp>
        <p:nvSpPr>
          <p:cNvPr id="5" name="Footer Placeholder 4">
            <a:extLst>
              <a:ext uri="{FF2B5EF4-FFF2-40B4-BE49-F238E27FC236}">
                <a16:creationId xmlns:a16="http://schemas.microsoft.com/office/drawing/2014/main" id="{36F35123-9D1F-E043-8190-2A14273A52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F671C7-D939-C84C-8C44-59C249C6C787}"/>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1784945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07C01-DC1D-1B40-BC34-A6BD0E79A7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9BC119-752A-FF45-8C18-A721DAC4F4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B58C19-ED11-4A4A-BF2A-2668F17A88C4}"/>
              </a:ext>
            </a:extLst>
          </p:cNvPr>
          <p:cNvSpPr>
            <a:spLocks noGrp="1"/>
          </p:cNvSpPr>
          <p:nvPr>
            <p:ph type="dt" sz="half" idx="10"/>
          </p:nvPr>
        </p:nvSpPr>
        <p:spPr/>
        <p:txBody>
          <a:bodyPr/>
          <a:lstStyle/>
          <a:p>
            <a:fld id="{A9285094-3301-894A-B968-9AB7F58AF041}" type="datetime1">
              <a:rPr lang="en-US" smtClean="0"/>
              <a:t>10/29/20</a:t>
            </a:fld>
            <a:endParaRPr lang="en-US"/>
          </a:p>
        </p:txBody>
      </p:sp>
      <p:sp>
        <p:nvSpPr>
          <p:cNvPr id="5" name="Footer Placeholder 4">
            <a:extLst>
              <a:ext uri="{FF2B5EF4-FFF2-40B4-BE49-F238E27FC236}">
                <a16:creationId xmlns:a16="http://schemas.microsoft.com/office/drawing/2014/main" id="{B3391BEC-F116-6345-8F26-9C684D6255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C9A012-5A3B-9346-B695-BE8618935AF2}"/>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104594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DAA4FA-81C0-664F-877E-AB3D78DC4C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E569F0-A3AF-DE46-8318-769E2784B5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ACF6FF-B821-7D41-830E-1EC8F683AF32}"/>
              </a:ext>
            </a:extLst>
          </p:cNvPr>
          <p:cNvSpPr>
            <a:spLocks noGrp="1"/>
          </p:cNvSpPr>
          <p:nvPr>
            <p:ph type="dt" sz="half" idx="10"/>
          </p:nvPr>
        </p:nvSpPr>
        <p:spPr/>
        <p:txBody>
          <a:bodyPr/>
          <a:lstStyle/>
          <a:p>
            <a:fld id="{6B308625-4955-8449-821F-C24C954B4CE7}" type="datetime1">
              <a:rPr lang="en-US" smtClean="0"/>
              <a:t>10/29/20</a:t>
            </a:fld>
            <a:endParaRPr lang="en-US"/>
          </a:p>
        </p:txBody>
      </p:sp>
      <p:sp>
        <p:nvSpPr>
          <p:cNvPr id="5" name="Footer Placeholder 4">
            <a:extLst>
              <a:ext uri="{FF2B5EF4-FFF2-40B4-BE49-F238E27FC236}">
                <a16:creationId xmlns:a16="http://schemas.microsoft.com/office/drawing/2014/main" id="{893BDBAC-2AF3-2D4E-A2E8-AE5CE6CA13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C22597-E96D-EC46-8252-E74B0EA55A08}"/>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648598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91309-57A2-B949-991F-33ECA82528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657B5E-46F2-1C4A-8B0D-00F68B1DF2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5C194E-CAC0-4B46-9177-1DB018D76583}"/>
              </a:ext>
            </a:extLst>
          </p:cNvPr>
          <p:cNvSpPr>
            <a:spLocks noGrp="1"/>
          </p:cNvSpPr>
          <p:nvPr>
            <p:ph type="dt" sz="half" idx="10"/>
          </p:nvPr>
        </p:nvSpPr>
        <p:spPr/>
        <p:txBody>
          <a:bodyPr/>
          <a:lstStyle/>
          <a:p>
            <a:fld id="{F4339BEE-9082-824F-9FE8-A73B8649373C}" type="datetime1">
              <a:rPr lang="en-US" smtClean="0"/>
              <a:t>10/29/20</a:t>
            </a:fld>
            <a:endParaRPr lang="en-US"/>
          </a:p>
        </p:txBody>
      </p:sp>
      <p:sp>
        <p:nvSpPr>
          <p:cNvPr id="5" name="Footer Placeholder 4">
            <a:extLst>
              <a:ext uri="{FF2B5EF4-FFF2-40B4-BE49-F238E27FC236}">
                <a16:creationId xmlns:a16="http://schemas.microsoft.com/office/drawing/2014/main" id="{2CFA4D1E-5399-6146-9E0D-81AD7D8612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522B9D-BFA1-C747-B5FD-1FA8DF4576DB}"/>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1188500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304B0-D25E-6848-90C6-D464C52790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76877B-8DEB-0344-80BD-44E885D4E8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A50666-6413-DB42-A2F0-BA0DB54795C8}"/>
              </a:ext>
            </a:extLst>
          </p:cNvPr>
          <p:cNvSpPr>
            <a:spLocks noGrp="1"/>
          </p:cNvSpPr>
          <p:nvPr>
            <p:ph type="dt" sz="half" idx="10"/>
          </p:nvPr>
        </p:nvSpPr>
        <p:spPr/>
        <p:txBody>
          <a:bodyPr/>
          <a:lstStyle/>
          <a:p>
            <a:fld id="{0A5BCA3A-B122-CD4B-9E4B-5FC53C67B8A3}" type="datetime1">
              <a:rPr lang="en-US" smtClean="0"/>
              <a:t>10/29/20</a:t>
            </a:fld>
            <a:endParaRPr lang="en-US"/>
          </a:p>
        </p:txBody>
      </p:sp>
      <p:sp>
        <p:nvSpPr>
          <p:cNvPr id="5" name="Footer Placeholder 4">
            <a:extLst>
              <a:ext uri="{FF2B5EF4-FFF2-40B4-BE49-F238E27FC236}">
                <a16:creationId xmlns:a16="http://schemas.microsoft.com/office/drawing/2014/main" id="{F7C88F18-695B-7249-9E85-CBB31819C5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067550-F2BF-ED4F-BD23-77E19AD34488}"/>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1332831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81FE-98F7-0240-9A84-688C7D024A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61206A-D636-7A40-93ED-E61C1E14C2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BCBC79-C191-5542-8F89-78255A895B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1A6FCE-A560-2C45-8BD7-FD965E310EB8}"/>
              </a:ext>
            </a:extLst>
          </p:cNvPr>
          <p:cNvSpPr>
            <a:spLocks noGrp="1"/>
          </p:cNvSpPr>
          <p:nvPr>
            <p:ph type="dt" sz="half" idx="10"/>
          </p:nvPr>
        </p:nvSpPr>
        <p:spPr/>
        <p:txBody>
          <a:bodyPr/>
          <a:lstStyle/>
          <a:p>
            <a:fld id="{E4EAB6FE-AA41-4244-B6ED-DBD0B8C3C94D}" type="datetime1">
              <a:rPr lang="en-US" smtClean="0"/>
              <a:t>10/29/20</a:t>
            </a:fld>
            <a:endParaRPr lang="en-US"/>
          </a:p>
        </p:txBody>
      </p:sp>
      <p:sp>
        <p:nvSpPr>
          <p:cNvPr id="6" name="Footer Placeholder 5">
            <a:extLst>
              <a:ext uri="{FF2B5EF4-FFF2-40B4-BE49-F238E27FC236}">
                <a16:creationId xmlns:a16="http://schemas.microsoft.com/office/drawing/2014/main" id="{80D0BFF9-03A0-5E4B-956B-76CD31E8DE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81D0CC-BF6C-DB41-9881-C5DF1CA9B9A0}"/>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3335460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04604-98C5-4F40-803B-FCB7D61AD7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B52D42-1442-D44E-8BB5-53C1E84026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FD274-F59D-DE4E-B64C-5516C7027E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ED7AC6-2229-3845-9472-0E585BBC0C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15559D-519B-974A-B49B-3D61A32FD3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C0DD3C-A354-C449-9BF0-C0DFDEB637D1}"/>
              </a:ext>
            </a:extLst>
          </p:cNvPr>
          <p:cNvSpPr>
            <a:spLocks noGrp="1"/>
          </p:cNvSpPr>
          <p:nvPr>
            <p:ph type="dt" sz="half" idx="10"/>
          </p:nvPr>
        </p:nvSpPr>
        <p:spPr/>
        <p:txBody>
          <a:bodyPr/>
          <a:lstStyle/>
          <a:p>
            <a:fld id="{0125816F-807B-2B43-B88E-ABC5F6D182F4}" type="datetime1">
              <a:rPr lang="en-US" smtClean="0"/>
              <a:t>10/29/20</a:t>
            </a:fld>
            <a:endParaRPr lang="en-US"/>
          </a:p>
        </p:txBody>
      </p:sp>
      <p:sp>
        <p:nvSpPr>
          <p:cNvPr id="8" name="Footer Placeholder 7">
            <a:extLst>
              <a:ext uri="{FF2B5EF4-FFF2-40B4-BE49-F238E27FC236}">
                <a16:creationId xmlns:a16="http://schemas.microsoft.com/office/drawing/2014/main" id="{4E262197-883C-7D43-A4E7-7E3E6F1B48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EBE219-ED69-EE4A-932A-C5E462FE7E8F}"/>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701923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0DCC-CA36-0048-A038-315980ACCD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59BA0D-8DD4-3E4C-8779-07E19259F8A2}"/>
              </a:ext>
            </a:extLst>
          </p:cNvPr>
          <p:cNvSpPr>
            <a:spLocks noGrp="1"/>
          </p:cNvSpPr>
          <p:nvPr>
            <p:ph type="dt" sz="half" idx="10"/>
          </p:nvPr>
        </p:nvSpPr>
        <p:spPr/>
        <p:txBody>
          <a:bodyPr/>
          <a:lstStyle/>
          <a:p>
            <a:fld id="{FC402AE1-5483-4147-A0B4-4CC8FC31B757}" type="datetime1">
              <a:rPr lang="en-US" smtClean="0"/>
              <a:t>10/29/20</a:t>
            </a:fld>
            <a:endParaRPr lang="en-US"/>
          </a:p>
        </p:txBody>
      </p:sp>
      <p:sp>
        <p:nvSpPr>
          <p:cNvPr id="4" name="Footer Placeholder 3">
            <a:extLst>
              <a:ext uri="{FF2B5EF4-FFF2-40B4-BE49-F238E27FC236}">
                <a16:creationId xmlns:a16="http://schemas.microsoft.com/office/drawing/2014/main" id="{64CE07BA-8188-AA45-BF5D-EF6C043DD8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157AB1-ECC1-FF4C-9AC1-01B4FA7B5DD9}"/>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2933033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FD3A30-8CE6-F04D-9428-91762F97008F}"/>
              </a:ext>
            </a:extLst>
          </p:cNvPr>
          <p:cNvSpPr>
            <a:spLocks noGrp="1"/>
          </p:cNvSpPr>
          <p:nvPr>
            <p:ph type="dt" sz="half" idx="10"/>
          </p:nvPr>
        </p:nvSpPr>
        <p:spPr/>
        <p:txBody>
          <a:bodyPr/>
          <a:lstStyle/>
          <a:p>
            <a:fld id="{AF6A64FF-219C-7344-A0AC-964997E22DFB}" type="datetime1">
              <a:rPr lang="en-US" smtClean="0"/>
              <a:t>10/29/20</a:t>
            </a:fld>
            <a:endParaRPr lang="en-US"/>
          </a:p>
        </p:txBody>
      </p:sp>
      <p:sp>
        <p:nvSpPr>
          <p:cNvPr id="3" name="Footer Placeholder 2">
            <a:extLst>
              <a:ext uri="{FF2B5EF4-FFF2-40B4-BE49-F238E27FC236}">
                <a16:creationId xmlns:a16="http://schemas.microsoft.com/office/drawing/2014/main" id="{883A3462-98CA-E14C-992A-51DDE7687C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EF7442-61E9-DB4E-BFCA-B6C15B567737}"/>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2391546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2E0C-303C-5542-B19D-EA7D473DD0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714C4B-1E32-5B4F-A314-83B736391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9D2377-9141-9041-ACCC-0BFEB4680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E2C9D6-757B-9E4F-B62C-9B18758E7F9D}"/>
              </a:ext>
            </a:extLst>
          </p:cNvPr>
          <p:cNvSpPr>
            <a:spLocks noGrp="1"/>
          </p:cNvSpPr>
          <p:nvPr>
            <p:ph type="dt" sz="half" idx="10"/>
          </p:nvPr>
        </p:nvSpPr>
        <p:spPr/>
        <p:txBody>
          <a:bodyPr/>
          <a:lstStyle/>
          <a:p>
            <a:fld id="{939C6B78-8263-F947-8DCB-C192D73C2A8C}" type="datetime1">
              <a:rPr lang="en-US" smtClean="0"/>
              <a:t>10/29/20</a:t>
            </a:fld>
            <a:endParaRPr lang="en-US"/>
          </a:p>
        </p:txBody>
      </p:sp>
      <p:sp>
        <p:nvSpPr>
          <p:cNvPr id="6" name="Footer Placeholder 5">
            <a:extLst>
              <a:ext uri="{FF2B5EF4-FFF2-40B4-BE49-F238E27FC236}">
                <a16:creationId xmlns:a16="http://schemas.microsoft.com/office/drawing/2014/main" id="{721CA156-1218-8746-A8AC-27E1BC6065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E12363-D3FE-314A-B65B-97BC4856C842}"/>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2981614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C836B-9AEE-EB4F-999C-0079A0522E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60A491-08CA-284C-A115-37EEF0FFF2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525592D-CF7F-3F47-874A-7E1656F3B4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82941A-75F1-FB46-9714-DB74FAEC4F91}"/>
              </a:ext>
            </a:extLst>
          </p:cNvPr>
          <p:cNvSpPr>
            <a:spLocks noGrp="1"/>
          </p:cNvSpPr>
          <p:nvPr>
            <p:ph type="dt" sz="half" idx="10"/>
          </p:nvPr>
        </p:nvSpPr>
        <p:spPr/>
        <p:txBody>
          <a:bodyPr/>
          <a:lstStyle/>
          <a:p>
            <a:fld id="{099F02DF-4A6E-4345-8766-CA6FCC3AFB8D}" type="datetime1">
              <a:rPr lang="en-US" smtClean="0"/>
              <a:t>10/29/20</a:t>
            </a:fld>
            <a:endParaRPr lang="en-US"/>
          </a:p>
        </p:txBody>
      </p:sp>
      <p:sp>
        <p:nvSpPr>
          <p:cNvPr id="6" name="Footer Placeholder 5">
            <a:extLst>
              <a:ext uri="{FF2B5EF4-FFF2-40B4-BE49-F238E27FC236}">
                <a16:creationId xmlns:a16="http://schemas.microsoft.com/office/drawing/2014/main" id="{4ACFA092-016D-1043-9604-929A9F0AAD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5E2F12-8438-9742-844A-DA4FF5E3EDBB}"/>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961196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3DB979-E96F-CD40-9050-248DA7E976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2181CA-FC92-7F49-BBBD-4238A7EA45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BCA40F-B22F-304F-99B3-A9EEE2898E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Arial" panose="020B0604020202020204" pitchFamily="34" charset="0"/>
              </a:defRPr>
            </a:lvl1pPr>
          </a:lstStyle>
          <a:p>
            <a:fld id="{C5E7DC65-9412-614E-9DC9-FC959AFBF189}" type="datetime1">
              <a:rPr lang="en-US" smtClean="0"/>
              <a:t>10/29/20</a:t>
            </a:fld>
            <a:endParaRPr lang="en-US" dirty="0"/>
          </a:p>
        </p:txBody>
      </p:sp>
      <p:sp>
        <p:nvSpPr>
          <p:cNvPr id="5" name="Footer Placeholder 4">
            <a:extLst>
              <a:ext uri="{FF2B5EF4-FFF2-40B4-BE49-F238E27FC236}">
                <a16:creationId xmlns:a16="http://schemas.microsoft.com/office/drawing/2014/main" id="{B7016F65-993C-6B4E-85AC-4635806D4B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Arial" panose="020B06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7DE353B0-E8DE-2B45-AC37-589250102A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Arial" panose="020B0604020202020204" pitchFamily="34" charset="0"/>
              </a:defRPr>
            </a:lvl1pPr>
          </a:lstStyle>
          <a:p>
            <a:fld id="{DD20F09D-B375-B446-8D61-90653E4EE1AB}" type="slidenum">
              <a:rPr lang="en-US" smtClean="0"/>
              <a:pPr/>
              <a:t>‹#›</a:t>
            </a:fld>
            <a:endParaRPr lang="en-US" dirty="0"/>
          </a:p>
        </p:txBody>
      </p:sp>
    </p:spTree>
    <p:extLst>
      <p:ext uri="{BB962C8B-B14F-4D97-AF65-F5344CB8AC3E}">
        <p14:creationId xmlns:p14="http://schemas.microsoft.com/office/powerpoint/2010/main" val="3277060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0" i="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6.png"/><Relationship Id="rId7"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emf"/><Relationship Id="rId7"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3.emf"/><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2.emf"/><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3.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3.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0"/>
            <a:ext cx="8229600" cy="1790700"/>
          </a:xfrm>
        </p:spPr>
        <p:txBody>
          <a:bodyPr>
            <a:normAutofit/>
          </a:bodyPr>
          <a:lstStyle/>
          <a:p>
            <a:pPr>
              <a:lnSpc>
                <a:spcPct val="100000"/>
              </a:lnSpc>
            </a:pPr>
            <a:r>
              <a:rPr lang="en-US" sz="4000" dirty="0">
                <a:solidFill>
                  <a:srgbClr val="002060"/>
                </a:solidFill>
                <a:latin typeface="Arial" panose="020B0604020202020204" pitchFamily="34" charset="0"/>
                <a:ea typeface="Arial Unicode MS" panose="020B0604020202020204" pitchFamily="34" charset="-128"/>
                <a:cs typeface="Arial" panose="020B0604020202020204" pitchFamily="34" charset="0"/>
              </a:rPr>
              <a:t>Short-range correlation physics from operator evolution</a:t>
            </a:r>
          </a:p>
        </p:txBody>
      </p:sp>
      <p:sp>
        <p:nvSpPr>
          <p:cNvPr id="3" name="Subtitle 2"/>
          <p:cNvSpPr>
            <a:spLocks noGrp="1"/>
          </p:cNvSpPr>
          <p:nvPr>
            <p:ph type="subTitle" idx="1"/>
          </p:nvPr>
        </p:nvSpPr>
        <p:spPr>
          <a:xfrm>
            <a:off x="2324100" y="2318330"/>
            <a:ext cx="7543800" cy="2882709"/>
          </a:xfrm>
        </p:spPr>
        <p:txBody>
          <a:bodyPr>
            <a:normAutofit lnSpcReduction="10000"/>
          </a:bodyPr>
          <a:lstStyle/>
          <a:p>
            <a:pPr>
              <a:lnSpc>
                <a:spcPct val="100000"/>
              </a:lnSpc>
            </a:pPr>
            <a:r>
              <a:rPr lang="en-US" altLang="en-US" sz="2200" b="1" dirty="0">
                <a:ea typeface="Arial Unicode MS" panose="020B0604020202020204" pitchFamily="34" charset="-128"/>
                <a:cs typeface="Arial" panose="020B0604020202020204" pitchFamily="34" charset="0"/>
              </a:rPr>
              <a:t>Anthony Tropiano</a:t>
            </a:r>
            <a:r>
              <a:rPr lang="en-US" altLang="en-US" sz="2200" b="1" baseline="30000" dirty="0">
                <a:ea typeface="Arial Unicode MS" panose="020B0604020202020204" pitchFamily="34" charset="-128"/>
                <a:cs typeface="Arial" panose="020B0604020202020204" pitchFamily="34" charset="0"/>
              </a:rPr>
              <a:t>1</a:t>
            </a:r>
            <a:r>
              <a:rPr lang="en-US" altLang="en-US" sz="2200" dirty="0">
                <a:ea typeface="Arial Unicode MS" panose="020B0604020202020204" pitchFamily="34" charset="-128"/>
                <a:cs typeface="Arial" panose="020B0604020202020204" pitchFamily="34" charset="0"/>
              </a:rPr>
              <a:t>, Dick Furnstahl</a:t>
            </a:r>
            <a:r>
              <a:rPr lang="en-US" altLang="en-US" sz="2200" baseline="30000" dirty="0">
                <a:ea typeface="Arial Unicode MS" panose="020B0604020202020204" pitchFamily="34" charset="-128"/>
                <a:cs typeface="Arial" panose="020B0604020202020204" pitchFamily="34" charset="0"/>
              </a:rPr>
              <a:t>1</a:t>
            </a:r>
            <a:r>
              <a:rPr lang="en-US" altLang="en-US" sz="2200" dirty="0">
                <a:ea typeface="Arial Unicode MS" panose="020B0604020202020204" pitchFamily="34" charset="-128"/>
                <a:cs typeface="Arial" panose="020B0604020202020204" pitchFamily="34" charset="0"/>
              </a:rPr>
              <a:t>, Scott Bogner</a:t>
            </a:r>
            <a:r>
              <a:rPr lang="en-US" altLang="en-US" sz="2200" baseline="30000" dirty="0">
                <a:ea typeface="Arial Unicode MS" panose="020B0604020202020204" pitchFamily="34" charset="-128"/>
                <a:cs typeface="Arial" panose="020B0604020202020204" pitchFamily="34" charset="0"/>
              </a:rPr>
              <a:t>2</a:t>
            </a:r>
          </a:p>
          <a:p>
            <a:pPr>
              <a:lnSpc>
                <a:spcPct val="100000"/>
              </a:lnSpc>
            </a:pPr>
            <a:r>
              <a:rPr lang="en-US" altLang="en-US" sz="1800" baseline="30000" dirty="0">
                <a:ea typeface="Arial Unicode MS" panose="020B0604020202020204" pitchFamily="34" charset="-128"/>
                <a:cs typeface="Arial" panose="020B0604020202020204" pitchFamily="34" charset="0"/>
              </a:rPr>
              <a:t>1</a:t>
            </a:r>
            <a:r>
              <a:rPr lang="en-US" altLang="en-US" sz="1800" dirty="0">
                <a:ea typeface="Arial Unicode MS" panose="020B0604020202020204" pitchFamily="34" charset="-128"/>
                <a:cs typeface="Arial" panose="020B0604020202020204" pitchFamily="34" charset="0"/>
              </a:rPr>
              <a:t>Ohio State University, </a:t>
            </a:r>
            <a:r>
              <a:rPr lang="en-US" altLang="en-US" sz="1800" baseline="30000" dirty="0">
                <a:ea typeface="Arial Unicode MS" panose="020B0604020202020204" pitchFamily="34" charset="-128"/>
                <a:cs typeface="Arial" panose="020B0604020202020204" pitchFamily="34" charset="0"/>
              </a:rPr>
              <a:t>2</a:t>
            </a:r>
            <a:r>
              <a:rPr lang="en-US" altLang="en-US" sz="1800" dirty="0">
                <a:ea typeface="Arial Unicode MS" panose="020B0604020202020204" pitchFamily="34" charset="-128"/>
                <a:cs typeface="Arial" panose="020B0604020202020204" pitchFamily="34" charset="0"/>
              </a:rPr>
              <a:t>Michigan State University</a:t>
            </a:r>
          </a:p>
          <a:p>
            <a:pPr>
              <a:lnSpc>
                <a:spcPct val="100000"/>
              </a:lnSpc>
            </a:pPr>
            <a:endParaRPr lang="en-US" altLang="en-US" sz="1800" dirty="0">
              <a:ea typeface="Arial Unicode MS" panose="020B0604020202020204" pitchFamily="34" charset="-128"/>
              <a:cs typeface="Arial" panose="020B0604020202020204" pitchFamily="34" charset="0"/>
            </a:endParaRPr>
          </a:p>
          <a:p>
            <a:pPr>
              <a:lnSpc>
                <a:spcPct val="100000"/>
              </a:lnSpc>
            </a:pPr>
            <a:r>
              <a:rPr lang="en-US" altLang="en-US" sz="2000" dirty="0">
                <a:solidFill>
                  <a:srgbClr val="C00000"/>
                </a:solidFill>
                <a:ea typeface="Arial Unicode MS" panose="020B0604020202020204" pitchFamily="34" charset="-128"/>
                <a:cs typeface="Arial" panose="020B0604020202020204" pitchFamily="34" charset="0"/>
              </a:rPr>
              <a:t>APS DNP Meeting – Virtual Meeting</a:t>
            </a:r>
          </a:p>
          <a:p>
            <a:pPr>
              <a:lnSpc>
                <a:spcPct val="100000"/>
              </a:lnSpc>
            </a:pPr>
            <a:r>
              <a:rPr lang="en-US" altLang="en-US" sz="2000" dirty="0">
                <a:solidFill>
                  <a:srgbClr val="C00000"/>
                </a:solidFill>
                <a:ea typeface="Arial Unicode MS" panose="020B0604020202020204" pitchFamily="34" charset="-128"/>
                <a:cs typeface="Arial" panose="020B0604020202020204" pitchFamily="34" charset="0"/>
              </a:rPr>
              <a:t>October 30, 2020</a:t>
            </a:r>
            <a:endParaRPr lang="en-US" altLang="en-US" sz="2000" i="1" dirty="0">
              <a:ea typeface="Arial Unicode MS" panose="020B0604020202020204" pitchFamily="34" charset="-128"/>
              <a:cs typeface="Arial" panose="020B0604020202020204" pitchFamily="34" charset="0"/>
            </a:endParaRPr>
          </a:p>
          <a:p>
            <a:pPr>
              <a:lnSpc>
                <a:spcPct val="100000"/>
              </a:lnSpc>
            </a:pPr>
            <a:r>
              <a:rPr lang="en-US" sz="1800" i="1" dirty="0" err="1"/>
              <a:t>ajt</a:t>
            </a:r>
            <a:r>
              <a:rPr lang="en-US" sz="1800" i="1" dirty="0"/>
              <a:t>, S.K. Bogner, and R.J. Furnstahl, arXiv:2006.11186</a:t>
            </a:r>
          </a:p>
          <a:p>
            <a:pPr>
              <a:lnSpc>
                <a:spcPct val="100000"/>
              </a:lnSpc>
            </a:pPr>
            <a:r>
              <a:rPr lang="en-US" sz="1800" i="1" dirty="0"/>
              <a:t>Phys. Rev. C </a:t>
            </a:r>
            <a:r>
              <a:rPr lang="en-US" sz="1800" b="1" i="1" dirty="0"/>
              <a:t>102</a:t>
            </a:r>
            <a:r>
              <a:rPr lang="en-US" sz="1800" i="1" dirty="0"/>
              <a:t>, 034005 (2020)</a:t>
            </a:r>
          </a:p>
          <a:p>
            <a:pPr>
              <a:lnSpc>
                <a:spcPct val="100000"/>
              </a:lnSpc>
            </a:pPr>
            <a:endParaRPr lang="en-US" altLang="en-US" sz="2000" i="1" dirty="0">
              <a:ea typeface="Arial Unicode MS" panose="020B0604020202020204" pitchFamily="34" charset="-128"/>
              <a:cs typeface="Arial" panose="020B0604020202020204" pitchFamily="34" charset="0"/>
            </a:endParaRPr>
          </a:p>
        </p:txBody>
      </p:sp>
      <p:pic>
        <p:nvPicPr>
          <p:cNvPr id="12" name="Picture 11">
            <a:extLst>
              <a:ext uri="{FF2B5EF4-FFF2-40B4-BE49-F238E27FC236}">
                <a16:creationId xmlns:a16="http://schemas.microsoft.com/office/drawing/2014/main" id="{A7848367-2624-1C42-BB16-5BE1F88150A8}"/>
              </a:ext>
            </a:extLst>
          </p:cNvPr>
          <p:cNvPicPr>
            <a:picLocks noChangeAspect="1"/>
          </p:cNvPicPr>
          <p:nvPr/>
        </p:nvPicPr>
        <p:blipFill>
          <a:blip r:embed="rId3"/>
          <a:stretch>
            <a:fillRect/>
          </a:stretch>
        </p:blipFill>
        <p:spPr>
          <a:xfrm>
            <a:off x="4127225" y="5063879"/>
            <a:ext cx="2376460" cy="1645920"/>
          </a:xfrm>
          <a:prstGeom prst="rect">
            <a:avLst/>
          </a:prstGeom>
        </p:spPr>
      </p:pic>
      <p:pic>
        <p:nvPicPr>
          <p:cNvPr id="14" name="Picture 13">
            <a:extLst>
              <a:ext uri="{FF2B5EF4-FFF2-40B4-BE49-F238E27FC236}">
                <a16:creationId xmlns:a16="http://schemas.microsoft.com/office/drawing/2014/main" id="{79D0B37D-A927-A64A-A340-0BC4CDBCB8E9}"/>
              </a:ext>
            </a:extLst>
          </p:cNvPr>
          <p:cNvPicPr>
            <a:picLocks noChangeAspect="1"/>
          </p:cNvPicPr>
          <p:nvPr/>
        </p:nvPicPr>
        <p:blipFill>
          <a:blip r:embed="rId4"/>
          <a:stretch>
            <a:fillRect/>
          </a:stretch>
        </p:blipFill>
        <p:spPr>
          <a:xfrm>
            <a:off x="542236" y="5429639"/>
            <a:ext cx="3145537" cy="914400"/>
          </a:xfrm>
          <a:prstGeom prst="rect">
            <a:avLst/>
          </a:prstGeom>
        </p:spPr>
      </p:pic>
      <p:pic>
        <p:nvPicPr>
          <p:cNvPr id="16" name="Picture 15">
            <a:extLst>
              <a:ext uri="{FF2B5EF4-FFF2-40B4-BE49-F238E27FC236}">
                <a16:creationId xmlns:a16="http://schemas.microsoft.com/office/drawing/2014/main" id="{2B7F2C15-FD2A-054E-9CB9-C8322E45C379}"/>
              </a:ext>
            </a:extLst>
          </p:cNvPr>
          <p:cNvPicPr>
            <a:picLocks noChangeAspect="1"/>
          </p:cNvPicPr>
          <p:nvPr/>
        </p:nvPicPr>
        <p:blipFill>
          <a:blip r:embed="rId5"/>
          <a:stretch>
            <a:fillRect/>
          </a:stretch>
        </p:blipFill>
        <p:spPr>
          <a:xfrm>
            <a:off x="6911371" y="5201039"/>
            <a:ext cx="1371600" cy="1371600"/>
          </a:xfrm>
          <a:prstGeom prst="rect">
            <a:avLst/>
          </a:prstGeom>
        </p:spPr>
      </p:pic>
      <p:pic>
        <p:nvPicPr>
          <p:cNvPr id="5" name="Picture 4">
            <a:extLst>
              <a:ext uri="{FF2B5EF4-FFF2-40B4-BE49-F238E27FC236}">
                <a16:creationId xmlns:a16="http://schemas.microsoft.com/office/drawing/2014/main" id="{1A648F84-F4C5-E34C-930C-87ABBE6E82C8}"/>
              </a:ext>
            </a:extLst>
          </p:cNvPr>
          <p:cNvPicPr>
            <a:picLocks noChangeAspect="1"/>
          </p:cNvPicPr>
          <p:nvPr/>
        </p:nvPicPr>
        <p:blipFill>
          <a:blip r:embed="rId6"/>
          <a:stretch>
            <a:fillRect/>
          </a:stretch>
        </p:blipFill>
        <p:spPr>
          <a:xfrm>
            <a:off x="8722423" y="5109599"/>
            <a:ext cx="2763520" cy="1554480"/>
          </a:xfrm>
          <a:prstGeom prst="rect">
            <a:avLst/>
          </a:prstGeom>
        </p:spPr>
      </p:pic>
    </p:spTree>
    <p:extLst>
      <p:ext uri="{BB962C8B-B14F-4D97-AF65-F5344CB8AC3E}">
        <p14:creationId xmlns:p14="http://schemas.microsoft.com/office/powerpoint/2010/main" val="414430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fontScale="90000"/>
          </a:bodyPr>
          <a:lstStyle/>
          <a:p>
            <a:pPr>
              <a:lnSpc>
                <a:spcPct val="100000"/>
              </a:lnSpc>
            </a:pPr>
            <a:r>
              <a:rPr lang="en-US" dirty="0">
                <a:solidFill>
                  <a:srgbClr val="002060"/>
                </a:solidFill>
                <a:latin typeface="Arial" panose="020B0604020202020204" pitchFamily="34" charset="0"/>
              </a:rPr>
              <a:t>Deuteron wave function at low RG resolution</a:t>
            </a: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838200" y="1825625"/>
            <a:ext cx="4130408" cy="4351338"/>
          </a:xfrm>
        </p:spPr>
        <p:txBody>
          <a:bodyPr/>
          <a:lstStyle/>
          <a:p>
            <a:pPr>
              <a:lnSpc>
                <a:spcPct val="100000"/>
              </a:lnSpc>
            </a:pPr>
            <a:r>
              <a:rPr lang="en-US" sz="2400" dirty="0"/>
              <a:t>SRC physics in AV18 (scheme dependent) is gone from wave function at low RG resolution </a:t>
            </a:r>
          </a:p>
          <a:p>
            <a:pPr>
              <a:lnSpc>
                <a:spcPct val="100000"/>
              </a:lnSpc>
            </a:pPr>
            <a:r>
              <a:rPr lang="en-US" sz="2400" dirty="0">
                <a:solidFill>
                  <a:srgbClr val="C00000"/>
                </a:solidFill>
              </a:rPr>
              <a:t>Deuteron wave functions become soft and D-state probability goes down</a:t>
            </a:r>
          </a:p>
          <a:p>
            <a:pPr>
              <a:lnSpc>
                <a:spcPct val="100000"/>
              </a:lnSpc>
            </a:pPr>
            <a:r>
              <a:rPr lang="en-US" sz="2400" dirty="0">
                <a:solidFill>
                  <a:srgbClr val="C00000"/>
                </a:solidFill>
              </a:rPr>
              <a:t>Observables such as asymptotic D-S ratio are the same</a:t>
            </a:r>
          </a:p>
          <a:p>
            <a:pPr>
              <a:lnSpc>
                <a:spcPct val="100000"/>
              </a:lnSpc>
            </a:pPr>
            <a:endParaRPr lang="en-US" dirty="0">
              <a:latin typeface="Arial" panose="020B0604020202020204" pitchFamily="34" charset="0"/>
            </a:endParaRPr>
          </a:p>
        </p:txBody>
      </p:sp>
      <p:pic>
        <p:nvPicPr>
          <p:cNvPr id="5" name="Picture 4">
            <a:extLst>
              <a:ext uri="{FF2B5EF4-FFF2-40B4-BE49-F238E27FC236}">
                <a16:creationId xmlns:a16="http://schemas.microsoft.com/office/drawing/2014/main" id="{1130F29B-3234-BA48-90EA-502255372CBC}"/>
              </a:ext>
            </a:extLst>
          </p:cNvPr>
          <p:cNvPicPr>
            <a:picLocks noChangeAspect="1"/>
          </p:cNvPicPr>
          <p:nvPr/>
        </p:nvPicPr>
        <p:blipFill>
          <a:blip r:embed="rId3"/>
          <a:stretch>
            <a:fillRect/>
          </a:stretch>
        </p:blipFill>
        <p:spPr>
          <a:xfrm>
            <a:off x="4841404" y="2081054"/>
            <a:ext cx="7350596" cy="3840480"/>
          </a:xfrm>
          <a:prstGeom prst="rect">
            <a:avLst/>
          </a:prstGeom>
        </p:spPr>
      </p:pic>
      <p:sp>
        <p:nvSpPr>
          <p:cNvPr id="10" name="TextBox 9">
            <a:extLst>
              <a:ext uri="{FF2B5EF4-FFF2-40B4-BE49-F238E27FC236}">
                <a16:creationId xmlns:a16="http://schemas.microsoft.com/office/drawing/2014/main" id="{73CCC00C-E7C2-4E47-ADAE-11896A8744AA}"/>
              </a:ext>
            </a:extLst>
          </p:cNvPr>
          <p:cNvSpPr txBox="1"/>
          <p:nvPr/>
        </p:nvSpPr>
        <p:spPr>
          <a:xfrm>
            <a:off x="6580474" y="1705581"/>
            <a:ext cx="1673792" cy="461665"/>
          </a:xfrm>
          <a:prstGeom prst="rect">
            <a:avLst/>
          </a:prstGeom>
          <a:noFill/>
        </p:spPr>
        <p:txBody>
          <a:bodyPr wrap="none" rtlCol="0">
            <a:spAutoFit/>
          </a:bodyPr>
          <a:lstStyle/>
          <a:p>
            <a:r>
              <a:rPr lang="en-US" sz="2400" dirty="0"/>
              <a:t>SRC in AV18</a:t>
            </a:r>
          </a:p>
        </p:txBody>
      </p:sp>
      <p:cxnSp>
        <p:nvCxnSpPr>
          <p:cNvPr id="11" name="Straight Arrow Connector 10">
            <a:extLst>
              <a:ext uri="{FF2B5EF4-FFF2-40B4-BE49-F238E27FC236}">
                <a16:creationId xmlns:a16="http://schemas.microsoft.com/office/drawing/2014/main" id="{16618CC6-8ABB-A242-96B5-03D2A36F1058}"/>
              </a:ext>
            </a:extLst>
          </p:cNvPr>
          <p:cNvCxnSpPr>
            <a:cxnSpLocks/>
          </p:cNvCxnSpPr>
          <p:nvPr/>
        </p:nvCxnSpPr>
        <p:spPr>
          <a:xfrm flipH="1">
            <a:off x="6096000" y="2152353"/>
            <a:ext cx="1232338" cy="13247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171F045-D8BC-4749-95CE-E502A86CED68}"/>
              </a:ext>
            </a:extLst>
          </p:cNvPr>
          <p:cNvCxnSpPr>
            <a:cxnSpLocks/>
          </p:cNvCxnSpPr>
          <p:nvPr/>
        </p:nvCxnSpPr>
        <p:spPr>
          <a:xfrm flipH="1">
            <a:off x="9121346" y="2081591"/>
            <a:ext cx="290351" cy="50229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0A3A9BA-3767-1D49-958A-C176B6C7E964}"/>
              </a:ext>
            </a:extLst>
          </p:cNvPr>
          <p:cNvSpPr txBox="1"/>
          <p:nvPr/>
        </p:nvSpPr>
        <p:spPr>
          <a:xfrm>
            <a:off x="9032314" y="1690688"/>
            <a:ext cx="1352617" cy="461665"/>
          </a:xfrm>
          <a:prstGeom prst="rect">
            <a:avLst/>
          </a:prstGeom>
          <a:noFill/>
        </p:spPr>
        <p:txBody>
          <a:bodyPr wrap="square" rtlCol="0">
            <a:spAutoFit/>
          </a:bodyPr>
          <a:lstStyle/>
          <a:p>
            <a:r>
              <a:rPr lang="en-US" sz="2400" dirty="0"/>
              <a:t>No SRC</a:t>
            </a:r>
          </a:p>
        </p:txBody>
      </p:sp>
      <p:sp>
        <p:nvSpPr>
          <p:cNvPr id="16" name="TextBox 15">
            <a:extLst>
              <a:ext uri="{FF2B5EF4-FFF2-40B4-BE49-F238E27FC236}">
                <a16:creationId xmlns:a16="http://schemas.microsoft.com/office/drawing/2014/main" id="{6468C490-D018-D042-B618-D75D7384DD8E}"/>
              </a:ext>
            </a:extLst>
          </p:cNvPr>
          <p:cNvSpPr txBox="1"/>
          <p:nvPr/>
        </p:nvSpPr>
        <p:spPr>
          <a:xfrm>
            <a:off x="6292467" y="5809637"/>
            <a:ext cx="5350524"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Fig. 2: SRG evolution of deuteron wave function in coordinate space for AV18 and </a:t>
            </a:r>
            <a:r>
              <a:rPr lang="en-US" dirty="0" err="1">
                <a:latin typeface="Arial" panose="020B0604020202020204" pitchFamily="34" charset="0"/>
                <a:cs typeface="Arial" panose="020B0604020202020204" pitchFamily="34" charset="0"/>
              </a:rPr>
              <a:t>Gezerlis</a:t>
            </a:r>
            <a:r>
              <a:rPr lang="en-US" dirty="0">
                <a:latin typeface="Arial" panose="020B0604020202020204" pitchFamily="34" charset="0"/>
                <a:cs typeface="Arial" panose="020B0604020202020204" pitchFamily="34" charset="0"/>
              </a:rPr>
              <a:t> N2LO</a:t>
            </a:r>
            <a:r>
              <a:rPr lang="en-US" baseline="300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a:t>
            </a:r>
          </a:p>
        </p:txBody>
      </p:sp>
      <p:sp>
        <p:nvSpPr>
          <p:cNvPr id="17" name="TextBox 16">
            <a:extLst>
              <a:ext uri="{FF2B5EF4-FFF2-40B4-BE49-F238E27FC236}">
                <a16:creationId xmlns:a16="http://schemas.microsoft.com/office/drawing/2014/main" id="{FED054C9-C4F9-E14A-813B-F5124DDA4043}"/>
              </a:ext>
            </a:extLst>
          </p:cNvPr>
          <p:cNvSpPr txBox="1"/>
          <p:nvPr/>
        </p:nvSpPr>
        <p:spPr>
          <a:xfrm>
            <a:off x="0" y="6455968"/>
            <a:ext cx="4856586" cy="523220"/>
          </a:xfrm>
          <a:prstGeom prst="rect">
            <a:avLst/>
          </a:prstGeom>
          <a:noFill/>
        </p:spPr>
        <p:txBody>
          <a:bodyPr wrap="none" rtlCol="0">
            <a:spAutoFit/>
          </a:bodyPr>
          <a:lstStyle/>
          <a:p>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 </a:t>
            </a:r>
            <a:r>
              <a:rPr lang="en-US" sz="1600" dirty="0" err="1">
                <a:latin typeface="Arial" panose="020B0604020202020204" pitchFamily="34" charset="0"/>
                <a:cs typeface="Arial" panose="020B0604020202020204" pitchFamily="34" charset="0"/>
              </a:rPr>
              <a:t>Gezerlis</a:t>
            </a:r>
            <a:r>
              <a:rPr lang="en-US" sz="1600" dirty="0">
                <a:latin typeface="Arial" panose="020B0604020202020204" pitchFamily="34" charset="0"/>
                <a:cs typeface="Arial" panose="020B0604020202020204" pitchFamily="34" charset="0"/>
              </a:rPr>
              <a:t> et al., Phys. Rev. C </a:t>
            </a:r>
            <a:r>
              <a:rPr lang="en-US" sz="1600" b="1" dirty="0">
                <a:latin typeface="Arial" panose="020B0604020202020204" pitchFamily="34" charset="0"/>
                <a:cs typeface="Arial" panose="020B0604020202020204" pitchFamily="34" charset="0"/>
              </a:rPr>
              <a:t>90</a:t>
            </a:r>
            <a:r>
              <a:rPr lang="en-US" sz="1600" dirty="0">
                <a:latin typeface="Arial" panose="020B0604020202020204" pitchFamily="34" charset="0"/>
                <a:cs typeface="Arial" panose="020B0604020202020204" pitchFamily="34" charset="0"/>
              </a:rPr>
              <a:t>, 054323 (2014)</a:t>
            </a:r>
            <a:endParaRPr lang="en-US" sz="1600" baseline="30000" dirty="0">
              <a:latin typeface="Arial" panose="020B0604020202020204" pitchFamily="34" charset="0"/>
              <a:cs typeface="Arial" panose="020B0604020202020204" pitchFamily="34" charset="0"/>
            </a:endParaRPr>
          </a:p>
          <a:p>
            <a:endParaRPr lang="en-US" baseline="300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E010BF7-9648-A744-9D5F-34233DC6E7DB}"/>
              </a:ext>
            </a:extLst>
          </p:cNvPr>
          <p:cNvSpPr txBox="1"/>
          <p:nvPr/>
        </p:nvSpPr>
        <p:spPr>
          <a:xfrm>
            <a:off x="7662040" y="3453986"/>
            <a:ext cx="1040525" cy="369332"/>
          </a:xfrm>
          <a:prstGeom prst="rect">
            <a:avLst/>
          </a:prstGeom>
          <a:noFill/>
        </p:spPr>
        <p:txBody>
          <a:bodyPr wrap="square" rtlCol="0">
            <a:spAutoFit/>
          </a:bodyPr>
          <a:lstStyle/>
          <a:p>
            <a:r>
              <a:rPr lang="en-US" dirty="0"/>
              <a:t>S-state</a:t>
            </a:r>
          </a:p>
        </p:txBody>
      </p:sp>
      <p:sp>
        <p:nvSpPr>
          <p:cNvPr id="15" name="TextBox 14">
            <a:extLst>
              <a:ext uri="{FF2B5EF4-FFF2-40B4-BE49-F238E27FC236}">
                <a16:creationId xmlns:a16="http://schemas.microsoft.com/office/drawing/2014/main" id="{E26C3445-CC98-F046-889C-C8F4689A8618}"/>
              </a:ext>
            </a:extLst>
          </p:cNvPr>
          <p:cNvSpPr txBox="1"/>
          <p:nvPr/>
        </p:nvSpPr>
        <p:spPr>
          <a:xfrm>
            <a:off x="6111764" y="4415682"/>
            <a:ext cx="1040525" cy="369332"/>
          </a:xfrm>
          <a:prstGeom prst="rect">
            <a:avLst/>
          </a:prstGeom>
          <a:noFill/>
        </p:spPr>
        <p:txBody>
          <a:bodyPr wrap="square" rtlCol="0">
            <a:spAutoFit/>
          </a:bodyPr>
          <a:lstStyle/>
          <a:p>
            <a:r>
              <a:rPr lang="en-US" dirty="0"/>
              <a:t>D-state</a:t>
            </a:r>
          </a:p>
        </p:txBody>
      </p:sp>
      <p:sp>
        <p:nvSpPr>
          <p:cNvPr id="18" name="TextBox 17">
            <a:extLst>
              <a:ext uri="{FF2B5EF4-FFF2-40B4-BE49-F238E27FC236}">
                <a16:creationId xmlns:a16="http://schemas.microsoft.com/office/drawing/2014/main" id="{F67A1B76-CAC0-6E4B-BA5E-246C82D589F6}"/>
              </a:ext>
            </a:extLst>
          </p:cNvPr>
          <p:cNvSpPr txBox="1"/>
          <p:nvPr/>
        </p:nvSpPr>
        <p:spPr>
          <a:xfrm>
            <a:off x="11063451" y="3429000"/>
            <a:ext cx="1040525" cy="369332"/>
          </a:xfrm>
          <a:prstGeom prst="rect">
            <a:avLst/>
          </a:prstGeom>
          <a:noFill/>
        </p:spPr>
        <p:txBody>
          <a:bodyPr wrap="square" rtlCol="0">
            <a:spAutoFit/>
          </a:bodyPr>
          <a:lstStyle/>
          <a:p>
            <a:r>
              <a:rPr lang="en-US" dirty="0"/>
              <a:t>S-state</a:t>
            </a:r>
          </a:p>
        </p:txBody>
      </p:sp>
      <p:sp>
        <p:nvSpPr>
          <p:cNvPr id="19" name="TextBox 18">
            <a:extLst>
              <a:ext uri="{FF2B5EF4-FFF2-40B4-BE49-F238E27FC236}">
                <a16:creationId xmlns:a16="http://schemas.microsoft.com/office/drawing/2014/main" id="{F65B7BEC-9E83-4D4B-8B61-96EBC82E65CB}"/>
              </a:ext>
            </a:extLst>
          </p:cNvPr>
          <p:cNvSpPr txBox="1"/>
          <p:nvPr/>
        </p:nvSpPr>
        <p:spPr>
          <a:xfrm>
            <a:off x="9513175" y="4390696"/>
            <a:ext cx="1040525" cy="369332"/>
          </a:xfrm>
          <a:prstGeom prst="rect">
            <a:avLst/>
          </a:prstGeom>
          <a:noFill/>
        </p:spPr>
        <p:txBody>
          <a:bodyPr wrap="square" rtlCol="0">
            <a:spAutoFit/>
          </a:bodyPr>
          <a:lstStyle/>
          <a:p>
            <a:r>
              <a:rPr lang="en-US" dirty="0"/>
              <a:t>D-state</a:t>
            </a:r>
          </a:p>
        </p:txBody>
      </p:sp>
      <p:sp>
        <p:nvSpPr>
          <p:cNvPr id="4" name="Slide Number Placeholder 3">
            <a:extLst>
              <a:ext uri="{FF2B5EF4-FFF2-40B4-BE49-F238E27FC236}">
                <a16:creationId xmlns:a16="http://schemas.microsoft.com/office/drawing/2014/main" id="{6F204E5E-4E62-9B40-AA59-B58115653B86}"/>
              </a:ext>
            </a:extLst>
          </p:cNvPr>
          <p:cNvSpPr>
            <a:spLocks noGrp="1"/>
          </p:cNvSpPr>
          <p:nvPr>
            <p:ph type="sldNum" sz="quarter" idx="12"/>
          </p:nvPr>
        </p:nvSpPr>
        <p:spPr/>
        <p:txBody>
          <a:bodyPr/>
          <a:lstStyle/>
          <a:p>
            <a:fld id="{DD20F09D-B375-B446-8D61-90653E4EE1AB}" type="slidenum">
              <a:rPr lang="en-US" smtClean="0"/>
              <a:t>10</a:t>
            </a:fld>
            <a:endParaRPr lang="en-US" dirty="0"/>
          </a:p>
        </p:txBody>
      </p:sp>
    </p:spTree>
    <p:extLst>
      <p:ext uri="{BB962C8B-B14F-4D97-AF65-F5344CB8AC3E}">
        <p14:creationId xmlns:p14="http://schemas.microsoft.com/office/powerpoint/2010/main" val="622453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lstStyle/>
          <a:p>
            <a:pPr>
              <a:lnSpc>
                <a:spcPct val="100000"/>
              </a:lnSpc>
            </a:pPr>
            <a:r>
              <a:rPr lang="en-US" dirty="0">
                <a:solidFill>
                  <a:srgbClr val="002060"/>
                </a:solidFill>
                <a:latin typeface="Arial" panose="020B0604020202020204" pitchFamily="34" charset="0"/>
              </a:rPr>
              <a:t>Connection to experiments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p:txBody>
              <a:bodyPr>
                <a:normAutofit/>
              </a:bodyPr>
              <a:lstStyle/>
              <a:p>
                <a:pPr>
                  <a:lnSpc>
                    <a:spcPct val="100000"/>
                  </a:lnSpc>
                </a:pPr>
                <a:r>
                  <a:rPr lang="en-US" sz="2600" dirty="0">
                    <a:latin typeface="Arial" panose="020B0604020202020204" pitchFamily="34" charset="0"/>
                  </a:rPr>
                  <a:t>In analyzing scattering observables, there is </a:t>
                </a:r>
                <a:r>
                  <a:rPr lang="en-US" sz="2600" dirty="0">
                    <a:solidFill>
                      <a:srgbClr val="C00000"/>
                    </a:solidFill>
                    <a:latin typeface="Arial" panose="020B0604020202020204" pitchFamily="34" charset="0"/>
                  </a:rPr>
                  <a:t>scale</a:t>
                </a:r>
                <a:r>
                  <a:rPr lang="en-US" sz="2600" dirty="0">
                    <a:latin typeface="Arial" panose="020B0604020202020204" pitchFamily="34" charset="0"/>
                  </a:rPr>
                  <a:t> and </a:t>
                </a:r>
                <a:r>
                  <a:rPr lang="en-US" sz="2600" dirty="0">
                    <a:solidFill>
                      <a:srgbClr val="C00000"/>
                    </a:solidFill>
                    <a:latin typeface="Arial" panose="020B0604020202020204" pitchFamily="34" charset="0"/>
                  </a:rPr>
                  <a:t>scheme</a:t>
                </a:r>
                <a:r>
                  <a:rPr lang="en-US" sz="2600" dirty="0">
                    <a:latin typeface="Arial" panose="020B0604020202020204" pitchFamily="34" charset="0"/>
                  </a:rPr>
                  <a:t> dependence in factorization of structure and reaction</a:t>
                </a:r>
                <a:endParaRPr lang="en-US" sz="2600" dirty="0"/>
              </a:p>
              <a:p>
                <a:pPr>
                  <a:lnSpc>
                    <a:spcPct val="100000"/>
                  </a:lnSpc>
                </a:pPr>
                <a:r>
                  <a:rPr lang="en-US" sz="2600" dirty="0">
                    <a:latin typeface="Arial" panose="020B0604020202020204" pitchFamily="34" charset="0"/>
                  </a:rPr>
                  <a:t>General </a:t>
                </a:r>
                <a:r>
                  <a:rPr lang="en-US" sz="2600" dirty="0"/>
                  <a:t>problem for any matrix element </a:t>
                </a:r>
                <a14:m>
                  <m:oMath xmlns:m="http://schemas.openxmlformats.org/officeDocument/2006/math">
                    <m:d>
                      <m:dPr>
                        <m:begChr m:val="⟨"/>
                        <m:endChr m:val="⟩"/>
                        <m:ctrlPr>
                          <a:rPr lang="en-US" sz="2600" i="1" smtClean="0">
                            <a:solidFill>
                              <a:srgbClr val="C00000"/>
                            </a:solidFill>
                            <a:latin typeface="Cambria Math" panose="02040503050406030204" pitchFamily="18" charset="0"/>
                          </a:rPr>
                        </m:ctrlPr>
                      </m:dPr>
                      <m:e>
                        <m:sSub>
                          <m:sSubPr>
                            <m:ctrlPr>
                              <a:rPr lang="en-US" sz="2600" i="1" smtClean="0">
                                <a:solidFill>
                                  <a:srgbClr val="C00000"/>
                                </a:solidFill>
                                <a:latin typeface="Cambria Math" panose="02040503050406030204" pitchFamily="18" charset="0"/>
                              </a:rPr>
                            </m:ctrlPr>
                          </m:sSubPr>
                          <m:e>
                            <m:r>
                              <a:rPr lang="en-US" sz="2600" i="1">
                                <a:solidFill>
                                  <a:srgbClr val="C00000"/>
                                </a:solidFill>
                                <a:latin typeface="Cambria Math" panose="02040503050406030204" pitchFamily="18" charset="0"/>
                                <a:ea typeface="Cambria Math" panose="02040503050406030204" pitchFamily="18" charset="0"/>
                              </a:rPr>
                              <m:t>𝜓</m:t>
                            </m:r>
                          </m:e>
                          <m:sub>
                            <m:r>
                              <a:rPr lang="en-US" sz="2600" b="0" i="1" smtClean="0">
                                <a:solidFill>
                                  <a:srgbClr val="C00000"/>
                                </a:solidFill>
                                <a:latin typeface="Cambria Math" panose="02040503050406030204" pitchFamily="18" charset="0"/>
                              </a:rPr>
                              <m:t>𝑓</m:t>
                            </m:r>
                          </m:sub>
                        </m:sSub>
                      </m:e>
                      <m:e>
                        <m:r>
                          <a:rPr lang="en-US" sz="2600" b="0" i="1" smtClean="0">
                            <a:solidFill>
                              <a:srgbClr val="C00000"/>
                            </a:solidFill>
                            <a:latin typeface="Cambria Math" panose="02040503050406030204" pitchFamily="18" charset="0"/>
                          </a:rPr>
                          <m:t>𝑂</m:t>
                        </m:r>
                      </m:e>
                      <m:e>
                        <m:sSub>
                          <m:sSubPr>
                            <m:ctrlPr>
                              <a:rPr lang="en-US" sz="2600" i="1">
                                <a:solidFill>
                                  <a:srgbClr val="C00000"/>
                                </a:solidFill>
                                <a:latin typeface="Cambria Math" panose="02040503050406030204" pitchFamily="18" charset="0"/>
                              </a:rPr>
                            </m:ctrlPr>
                          </m:sSubPr>
                          <m:e>
                            <m:r>
                              <a:rPr lang="en-US" sz="2600" i="1">
                                <a:solidFill>
                                  <a:srgbClr val="C00000"/>
                                </a:solidFill>
                                <a:latin typeface="Cambria Math" panose="02040503050406030204" pitchFamily="18" charset="0"/>
                                <a:ea typeface="Cambria Math" panose="02040503050406030204" pitchFamily="18" charset="0"/>
                              </a:rPr>
                              <m:t>𝜓</m:t>
                            </m:r>
                          </m:e>
                          <m:sub>
                            <m:r>
                              <a:rPr lang="en-US" sz="2600" b="0" i="1" smtClean="0">
                                <a:solidFill>
                                  <a:srgbClr val="C00000"/>
                                </a:solidFill>
                                <a:latin typeface="Cambria Math" panose="02040503050406030204" pitchFamily="18" charset="0"/>
                                <a:ea typeface="Cambria Math" panose="02040503050406030204" pitchFamily="18" charset="0"/>
                              </a:rPr>
                              <m:t>𝑖</m:t>
                            </m:r>
                          </m:sub>
                        </m:sSub>
                      </m:e>
                    </m:d>
                  </m:oMath>
                </a14:m>
                <a:endParaRPr lang="en-US" sz="2600" dirty="0">
                  <a:latin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1A8FA9B3-1B32-894B-93C2-F90FB63CBDAA}"/>
                  </a:ext>
                </a:extLst>
              </p:cNvPr>
              <p:cNvSpPr>
                <a:spLocks noGrp="1" noRot="1" noChangeAspect="1" noMove="1" noResize="1" noEditPoints="1" noAdjustHandles="1" noChangeArrowheads="1" noChangeShapeType="1" noTextEdit="1"/>
              </p:cNvSpPr>
              <p:nvPr>
                <p:ph idx="1"/>
              </p:nvPr>
            </p:nvSpPr>
            <p:spPr>
              <a:blipFill>
                <a:blip r:embed="rId3"/>
                <a:stretch>
                  <a:fillRect l="-844" t="-14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AB94217-F7F5-A34F-A052-54802E5B7451}"/>
              </a:ext>
            </a:extLst>
          </p:cNvPr>
          <p:cNvSpPr>
            <a:spLocks noGrp="1"/>
          </p:cNvSpPr>
          <p:nvPr>
            <p:ph type="sldNum" sz="quarter" idx="12"/>
          </p:nvPr>
        </p:nvSpPr>
        <p:spPr/>
        <p:txBody>
          <a:bodyPr/>
          <a:lstStyle/>
          <a:p>
            <a:fld id="{DD20F09D-B375-B446-8D61-90653E4EE1AB}" type="slidenum">
              <a:rPr lang="en-US" smtClean="0"/>
              <a:t>11</a:t>
            </a:fld>
            <a:endParaRPr lang="en-US"/>
          </a:p>
        </p:txBody>
      </p:sp>
    </p:spTree>
    <p:extLst>
      <p:ext uri="{BB962C8B-B14F-4D97-AF65-F5344CB8AC3E}">
        <p14:creationId xmlns:p14="http://schemas.microsoft.com/office/powerpoint/2010/main" val="954809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lstStyle/>
          <a:p>
            <a:pPr>
              <a:lnSpc>
                <a:spcPct val="100000"/>
              </a:lnSpc>
            </a:pPr>
            <a:r>
              <a:rPr lang="en-US" dirty="0">
                <a:solidFill>
                  <a:srgbClr val="002060"/>
                </a:solidFill>
              </a:rPr>
              <a:t>Connection to experiments</a:t>
            </a:r>
            <a:endParaRPr lang="en-US" dirty="0">
              <a:solidFill>
                <a:srgbClr val="00206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p:txBody>
              <a:bodyPr>
                <a:normAutofit/>
              </a:bodyPr>
              <a:lstStyle/>
              <a:p>
                <a:pPr>
                  <a:lnSpc>
                    <a:spcPct val="100000"/>
                  </a:lnSpc>
                </a:pPr>
                <a:r>
                  <a:rPr lang="en-US" sz="2600" dirty="0">
                    <a:latin typeface="Arial" panose="020B0604020202020204" pitchFamily="34" charset="0"/>
                  </a:rPr>
                  <a:t>In analyzing scattering observables, there is scale and scheme dependence in factorization of structure and reaction</a:t>
                </a:r>
              </a:p>
              <a:p>
                <a:pPr>
                  <a:lnSpc>
                    <a:spcPct val="100000"/>
                  </a:lnSpc>
                </a:pPr>
                <a:r>
                  <a:rPr lang="en-US" sz="2600" dirty="0"/>
                  <a:t>General problem for any matrix element </a:t>
                </a:r>
                <a14:m>
                  <m:oMath xmlns:m="http://schemas.openxmlformats.org/officeDocument/2006/math">
                    <m:d>
                      <m:dPr>
                        <m:begChr m:val="⟨"/>
                        <m:endChr m:val="⟩"/>
                        <m:ctrlPr>
                          <a:rPr lang="en-US" sz="2600" i="1" smtClean="0">
                            <a:solidFill>
                              <a:schemeClr val="tx1"/>
                            </a:solidFill>
                            <a:latin typeface="Cambria Math" panose="02040503050406030204" pitchFamily="18" charset="0"/>
                          </a:rPr>
                        </m:ctrlPr>
                      </m:dPr>
                      <m:e>
                        <m:sSub>
                          <m:sSubPr>
                            <m:ctrlPr>
                              <a:rPr lang="en-US" sz="2600" i="1">
                                <a:solidFill>
                                  <a:schemeClr val="tx1"/>
                                </a:solidFill>
                                <a:latin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𝜓</m:t>
                            </m:r>
                          </m:e>
                          <m:sub>
                            <m:r>
                              <a:rPr lang="en-US" sz="2600" i="1">
                                <a:solidFill>
                                  <a:schemeClr val="tx1"/>
                                </a:solidFill>
                                <a:latin typeface="Cambria Math" panose="02040503050406030204" pitchFamily="18" charset="0"/>
                              </a:rPr>
                              <m:t>𝑓</m:t>
                            </m:r>
                          </m:sub>
                        </m:sSub>
                      </m:e>
                      <m:e>
                        <m:r>
                          <a:rPr lang="en-US" sz="2600" i="1">
                            <a:solidFill>
                              <a:schemeClr val="tx1"/>
                            </a:solidFill>
                            <a:latin typeface="Cambria Math" panose="02040503050406030204" pitchFamily="18" charset="0"/>
                          </a:rPr>
                          <m:t>𝑂</m:t>
                        </m:r>
                      </m:e>
                      <m:e>
                        <m:sSub>
                          <m:sSubPr>
                            <m:ctrlPr>
                              <a:rPr lang="en-US" sz="2600" i="1">
                                <a:solidFill>
                                  <a:schemeClr val="tx1"/>
                                </a:solidFill>
                                <a:latin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𝜓</m:t>
                            </m:r>
                          </m:e>
                          <m:sub>
                            <m:r>
                              <a:rPr lang="en-US" sz="2600" i="1">
                                <a:solidFill>
                                  <a:schemeClr val="tx1"/>
                                </a:solidFill>
                                <a:latin typeface="Cambria Math" panose="02040503050406030204" pitchFamily="18" charset="0"/>
                                <a:ea typeface="Cambria Math" panose="02040503050406030204" pitchFamily="18" charset="0"/>
                              </a:rPr>
                              <m:t>𝑖</m:t>
                            </m:r>
                          </m:sub>
                        </m:sSub>
                      </m:e>
                    </m:d>
                  </m:oMath>
                </a14:m>
                <a:endParaRPr lang="en-US" sz="2600" dirty="0">
                  <a:solidFill>
                    <a:srgbClr val="C00000"/>
                  </a:solidFill>
                  <a:ea typeface="Cambria Math" panose="02040503050406030204" pitchFamily="18" charset="0"/>
                </a:endParaRPr>
              </a:p>
              <a:p>
                <a:pPr>
                  <a:lnSpc>
                    <a:spcPct val="100000"/>
                  </a:lnSpc>
                </a:pPr>
                <a:r>
                  <a:rPr lang="en-US" sz="2600" dirty="0"/>
                  <a:t>Use </a:t>
                </a:r>
                <a:r>
                  <a:rPr lang="en-US" sz="2600" dirty="0">
                    <a:solidFill>
                      <a:srgbClr val="C00000"/>
                    </a:solidFill>
                  </a:rPr>
                  <a:t>low RG resolution wave function</a:t>
                </a:r>
                <a:r>
                  <a:rPr lang="en-US" sz="2600" dirty="0"/>
                  <a:t> to calculate </a:t>
                </a:r>
                <a:r>
                  <a:rPr lang="en-US" sz="2600" dirty="0">
                    <a:solidFill>
                      <a:srgbClr val="C00000"/>
                    </a:solidFill>
                  </a:rPr>
                  <a:t>high-energy reactions</a:t>
                </a:r>
                <a:r>
                  <a:rPr lang="en-US" sz="2600" dirty="0"/>
                  <a:t> by consistently evolving the operator</a:t>
                </a:r>
              </a:p>
              <a:p>
                <a:pPr marL="457200" lvl="1" indent="0" algn="ctr">
                  <a:lnSpc>
                    <a:spcPct val="100000"/>
                  </a:lnSpc>
                  <a:buNone/>
                </a:pPr>
                <a14:m>
                  <m:oMath xmlns:m="http://schemas.openxmlformats.org/officeDocument/2006/math">
                    <m:d>
                      <m:dPr>
                        <m:begChr m:val="⟨"/>
                        <m:endChr m:val="⟩"/>
                        <m:ctrlPr>
                          <a:rPr lang="en-US" i="1">
                            <a:solidFill>
                              <a:srgbClr val="C00000"/>
                            </a:solidFill>
                            <a:latin typeface="Cambria Math" panose="02040503050406030204" pitchFamily="18" charset="0"/>
                            <a:cs typeface="Arial" panose="020B0604020202020204" pitchFamily="34"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ea typeface="Cambria Math" panose="02040503050406030204" pitchFamily="18" charset="0"/>
                              </a:rPr>
                              <m:t>𝜓</m:t>
                            </m:r>
                          </m:e>
                          <m:sub>
                            <m:r>
                              <a:rPr lang="en-US" i="1">
                                <a:solidFill>
                                  <a:srgbClr val="C00000"/>
                                </a:solidFill>
                                <a:latin typeface="Cambria Math" panose="02040503050406030204" pitchFamily="18" charset="0"/>
                              </a:rPr>
                              <m:t>𝑓</m:t>
                            </m:r>
                          </m:sub>
                        </m:sSub>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(0)</m:t>
                        </m:r>
                      </m:e>
                      <m:e>
                        <m:r>
                          <a:rPr lang="en-US" i="1">
                            <a:solidFill>
                              <a:srgbClr val="C00000"/>
                            </a:solidFill>
                            <a:latin typeface="Cambria Math" panose="02040503050406030204" pitchFamily="18" charset="0"/>
                            <a:cs typeface="Arial" panose="020B0604020202020204" pitchFamily="34" charset="0"/>
                          </a:rPr>
                          <m:t>𝑂</m:t>
                        </m:r>
                        <m:r>
                          <a:rPr lang="en-US" i="1">
                            <a:solidFill>
                              <a:srgbClr val="C00000"/>
                            </a:solidFill>
                            <a:latin typeface="Cambria Math" panose="02040503050406030204" pitchFamily="18" charset="0"/>
                            <a:cs typeface="Arial" panose="020B0604020202020204" pitchFamily="34" charset="0"/>
                          </a:rPr>
                          <m:t>(0)</m:t>
                        </m:r>
                      </m:e>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ea typeface="Cambria Math" panose="02040503050406030204" pitchFamily="18" charset="0"/>
                              </a:rPr>
                              <m:t>𝜓</m:t>
                            </m:r>
                          </m:e>
                          <m:sub>
                            <m:r>
                              <a:rPr lang="en-US" i="1">
                                <a:solidFill>
                                  <a:srgbClr val="C00000"/>
                                </a:solidFill>
                                <a:latin typeface="Cambria Math" panose="02040503050406030204" pitchFamily="18" charset="0"/>
                                <a:ea typeface="Cambria Math" panose="02040503050406030204" pitchFamily="18" charset="0"/>
                              </a:rPr>
                              <m:t>𝑖</m:t>
                            </m:r>
                          </m:sub>
                        </m:sSub>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(0)</m:t>
                        </m:r>
                      </m:e>
                    </m:d>
                    <m:r>
                      <a:rPr lang="en-US" i="1">
                        <a:solidFill>
                          <a:srgbClr val="C00000"/>
                        </a:solidFill>
                        <a:latin typeface="Cambria Math" panose="02040503050406030204" pitchFamily="18" charset="0"/>
                        <a:cs typeface="Arial" panose="020B0604020202020204" pitchFamily="34" charset="0"/>
                      </a:rPr>
                      <m:t>=</m:t>
                    </m:r>
                  </m:oMath>
                </a14:m>
                <a:r>
                  <a:rPr lang="en-US" dirty="0">
                    <a:solidFill>
                      <a:srgbClr val="C00000"/>
                    </a:solidFill>
                    <a:cs typeface="Arial" panose="020B0604020202020204" pitchFamily="34" charset="0"/>
                  </a:rPr>
                  <a:t> </a:t>
                </a:r>
                <a14:m>
                  <m:oMath xmlns:m="http://schemas.openxmlformats.org/officeDocument/2006/math">
                    <m:d>
                      <m:dPr>
                        <m:begChr m:val="⟨"/>
                        <m:endChr m:val="⟩"/>
                        <m:ctrlPr>
                          <a:rPr lang="en-US" i="1">
                            <a:solidFill>
                              <a:srgbClr val="C00000"/>
                            </a:solidFill>
                            <a:latin typeface="Cambria Math" panose="02040503050406030204" pitchFamily="18" charset="0"/>
                            <a:cs typeface="Arial" panose="020B0604020202020204" pitchFamily="34"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ea typeface="Cambria Math" panose="02040503050406030204" pitchFamily="18" charset="0"/>
                              </a:rPr>
                              <m:t>𝜓</m:t>
                            </m:r>
                          </m:e>
                          <m:sub>
                            <m:r>
                              <a:rPr lang="en-US" i="1">
                                <a:solidFill>
                                  <a:srgbClr val="C00000"/>
                                </a:solidFill>
                                <a:latin typeface="Cambria Math" panose="02040503050406030204" pitchFamily="18" charset="0"/>
                              </a:rPr>
                              <m:t>𝑓</m:t>
                            </m:r>
                          </m:sub>
                        </m:sSub>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m:t>
                        </m:r>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𝑠</m:t>
                        </m:r>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m:t>
                        </m:r>
                      </m:e>
                      <m:e>
                        <m:r>
                          <a:rPr lang="en-US" i="1">
                            <a:solidFill>
                              <a:srgbClr val="C00000"/>
                            </a:solidFill>
                            <a:latin typeface="Cambria Math" panose="02040503050406030204" pitchFamily="18" charset="0"/>
                            <a:cs typeface="Arial" panose="020B0604020202020204" pitchFamily="34" charset="0"/>
                          </a:rPr>
                          <m:t>𝑂</m:t>
                        </m:r>
                        <m:r>
                          <a:rPr lang="en-US" i="1">
                            <a:solidFill>
                              <a:srgbClr val="C00000"/>
                            </a:solidFill>
                            <a:latin typeface="Cambria Math" panose="02040503050406030204" pitchFamily="18" charset="0"/>
                            <a:cs typeface="Arial" panose="020B0604020202020204" pitchFamily="34" charset="0"/>
                          </a:rPr>
                          <m:t>(</m:t>
                        </m:r>
                        <m:r>
                          <a:rPr lang="en-US" i="1">
                            <a:solidFill>
                              <a:srgbClr val="C00000"/>
                            </a:solidFill>
                            <a:latin typeface="Cambria Math" panose="02040503050406030204" pitchFamily="18" charset="0"/>
                            <a:cs typeface="Arial" panose="020B0604020202020204" pitchFamily="34" charset="0"/>
                          </a:rPr>
                          <m:t>𝑠</m:t>
                        </m:r>
                        <m:r>
                          <a:rPr lang="en-US" i="1">
                            <a:solidFill>
                              <a:srgbClr val="C00000"/>
                            </a:solidFill>
                            <a:latin typeface="Cambria Math" panose="02040503050406030204" pitchFamily="18" charset="0"/>
                            <a:cs typeface="Arial" panose="020B0604020202020204" pitchFamily="34" charset="0"/>
                          </a:rPr>
                          <m:t>)</m:t>
                        </m:r>
                      </m:e>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ea typeface="Cambria Math" panose="02040503050406030204" pitchFamily="18" charset="0"/>
                              </a:rPr>
                              <m:t>𝜓</m:t>
                            </m:r>
                          </m:e>
                          <m:sub>
                            <m:r>
                              <a:rPr lang="en-US" i="1">
                                <a:solidFill>
                                  <a:srgbClr val="C00000"/>
                                </a:solidFill>
                                <a:latin typeface="Cambria Math" panose="02040503050406030204" pitchFamily="18" charset="0"/>
                                <a:ea typeface="Cambria Math" panose="02040503050406030204" pitchFamily="18" charset="0"/>
                              </a:rPr>
                              <m:t>𝑖</m:t>
                            </m:r>
                          </m:sub>
                        </m:sSub>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m:t>
                        </m:r>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𝑠</m:t>
                        </m:r>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m:t>
                        </m:r>
                      </m:e>
                    </m:d>
                  </m:oMath>
                </a14:m>
                <a:endParaRPr lang="en-US" sz="2600" dirty="0"/>
              </a:p>
              <a:p>
                <a:pPr>
                  <a:lnSpc>
                    <a:spcPct val="100000"/>
                  </a:lnSpc>
                </a:pPr>
                <a:r>
                  <a:rPr lang="en-US" sz="2600" dirty="0">
                    <a:solidFill>
                      <a:srgbClr val="C00000"/>
                    </a:solidFill>
                  </a:rPr>
                  <a:t>Mismatch of scales leads to incorrect observable by an overall scale factor (e.g., theory knock-out cross section compared to experiment)</a:t>
                </a:r>
              </a:p>
              <a:p>
                <a:pPr>
                  <a:lnSpc>
                    <a:spcPct val="100000"/>
                  </a:lnSpc>
                </a:pPr>
                <a:endParaRPr lang="en-US" sz="3000" dirty="0"/>
              </a:p>
            </p:txBody>
          </p:sp>
        </mc:Choice>
        <mc:Fallback xmlns="">
          <p:sp>
            <p:nvSpPr>
              <p:cNvPr id="3" name="Content Placeholder 2">
                <a:extLst>
                  <a:ext uri="{FF2B5EF4-FFF2-40B4-BE49-F238E27FC236}">
                    <a16:creationId xmlns:a16="http://schemas.microsoft.com/office/drawing/2014/main" id="{1A8FA9B3-1B32-894B-93C2-F90FB63CBDAA}"/>
                  </a:ext>
                </a:extLst>
              </p:cNvPr>
              <p:cNvSpPr>
                <a:spLocks noGrp="1" noRot="1" noChangeAspect="1" noMove="1" noResize="1" noEditPoints="1" noAdjustHandles="1" noChangeArrowheads="1" noChangeShapeType="1" noTextEdit="1"/>
              </p:cNvSpPr>
              <p:nvPr>
                <p:ph idx="1"/>
              </p:nvPr>
            </p:nvSpPr>
            <p:spPr>
              <a:blipFill>
                <a:blip r:embed="rId2"/>
                <a:stretch>
                  <a:fillRect l="-965" t="-116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13D305C-22FB-2D4D-8D74-84A360F48A77}"/>
              </a:ext>
            </a:extLst>
          </p:cNvPr>
          <p:cNvSpPr>
            <a:spLocks noGrp="1"/>
          </p:cNvSpPr>
          <p:nvPr>
            <p:ph type="sldNum" sz="quarter" idx="12"/>
          </p:nvPr>
        </p:nvSpPr>
        <p:spPr/>
        <p:txBody>
          <a:bodyPr/>
          <a:lstStyle/>
          <a:p>
            <a:fld id="{DD20F09D-B375-B446-8D61-90653E4EE1AB}" type="slidenum">
              <a:rPr lang="en-US" smtClean="0"/>
              <a:t>12</a:t>
            </a:fld>
            <a:endParaRPr lang="en-US"/>
          </a:p>
        </p:txBody>
      </p:sp>
    </p:spTree>
    <p:extLst>
      <p:ext uri="{BB962C8B-B14F-4D97-AF65-F5344CB8AC3E}">
        <p14:creationId xmlns:p14="http://schemas.microsoft.com/office/powerpoint/2010/main" val="1552232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Deuteron momentum distribution</a:t>
            </a:r>
            <a:endParaRPr lang="en-US" dirty="0">
              <a:solidFill>
                <a:srgbClr val="00206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1" y="1690688"/>
                <a:ext cx="3988633" cy="4351338"/>
              </a:xfrm>
            </p:spPr>
            <p:txBody>
              <a:bodyPr>
                <a:normAutofit/>
              </a:bodyPr>
              <a:lstStyle/>
              <a:p>
                <a:pPr>
                  <a:lnSpc>
                    <a:spcPct val="100000"/>
                  </a:lnSpc>
                </a:pPr>
                <a:r>
                  <a:rPr lang="en-US" sz="2400" dirty="0"/>
                  <a:t>Use simple operator </a:t>
                </a:r>
                <a14:m>
                  <m:oMath xmlns:m="http://schemas.openxmlformats.org/officeDocument/2006/math">
                    <m:sSubSup>
                      <m:sSubSupPr>
                        <m:ctrlPr>
                          <a:rPr lang="en-US" sz="2400" i="1" smtClean="0">
                            <a:solidFill>
                              <a:srgbClr val="C00000"/>
                            </a:solidFill>
                            <a:latin typeface="Cambria Math" panose="02040503050406030204" pitchFamily="18" charset="0"/>
                          </a:rPr>
                        </m:ctrlPr>
                      </m:sSubSupPr>
                      <m:e>
                        <m:r>
                          <a:rPr lang="en-US" sz="2400" b="0" i="1" smtClean="0">
                            <a:solidFill>
                              <a:srgbClr val="C00000"/>
                            </a:solidFill>
                            <a:latin typeface="Cambria Math" panose="02040503050406030204" pitchFamily="18" charset="0"/>
                          </a:rPr>
                          <m:t>𝑎</m:t>
                        </m:r>
                      </m:e>
                      <m:sub>
                        <m:r>
                          <a:rPr lang="en-US" sz="2400" b="0" i="1" smtClean="0">
                            <a:solidFill>
                              <a:srgbClr val="C00000"/>
                            </a:solidFill>
                            <a:latin typeface="Cambria Math" panose="02040503050406030204" pitchFamily="18" charset="0"/>
                          </a:rPr>
                          <m:t>𝑞</m:t>
                        </m:r>
                      </m:sub>
                      <m:sup>
                        <m:r>
                          <a:rPr lang="en-US" sz="2400" i="1" smtClean="0">
                            <a:solidFill>
                              <a:srgbClr val="C00000"/>
                            </a:solidFill>
                            <a:latin typeface="Cambria Math" panose="02040503050406030204" pitchFamily="18" charset="0"/>
                            <a:ea typeface="Cambria Math" panose="02040503050406030204" pitchFamily="18" charset="0"/>
                          </a:rPr>
                          <m:t>†</m:t>
                        </m:r>
                      </m:sup>
                    </m:sSubSup>
                    <m:sSub>
                      <m:sSubPr>
                        <m:ctrlPr>
                          <a:rPr lang="en-US" sz="240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𝑎</m:t>
                        </m:r>
                      </m:e>
                      <m:sub>
                        <m:r>
                          <a:rPr lang="en-US" sz="2400" b="0" i="1" smtClean="0">
                            <a:solidFill>
                              <a:srgbClr val="C00000"/>
                            </a:solidFill>
                            <a:latin typeface="Cambria Math" panose="02040503050406030204" pitchFamily="18" charset="0"/>
                          </a:rPr>
                          <m:t>𝑞</m:t>
                        </m:r>
                      </m:sub>
                    </m:sSub>
                  </m:oMath>
                </a14:m>
                <a:r>
                  <a:rPr lang="en-US" sz="2400" dirty="0">
                    <a:solidFill>
                      <a:srgbClr val="C00000"/>
                    </a:solidFill>
                  </a:rPr>
                  <a:t> </a:t>
                </a:r>
                <a:r>
                  <a:rPr lang="en-US" sz="2400" dirty="0"/>
                  <a:t>which projects onto relative momentum </a:t>
                </a:r>
                <a14:m>
                  <m:oMath xmlns:m="http://schemas.openxmlformats.org/officeDocument/2006/math">
                    <m:r>
                      <a:rPr lang="en-US" sz="2400" b="0" i="1" smtClean="0">
                        <a:latin typeface="Cambria Math" panose="02040503050406030204" pitchFamily="18" charset="0"/>
                      </a:rPr>
                      <m:t>𝑞</m:t>
                    </m:r>
                  </m:oMath>
                </a14:m>
                <a:endParaRPr lang="en-US" sz="2400" b="0"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𝑎</m:t>
                          </m:r>
                        </m:e>
                        <m:sub>
                          <m:r>
                            <a:rPr lang="en-US" sz="2400" i="1">
                              <a:latin typeface="Cambria Math" panose="02040503050406030204" pitchFamily="18" charset="0"/>
                            </a:rPr>
                            <m:t>𝑞</m:t>
                          </m:r>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𝑞</m:t>
                          </m:r>
                        </m:sub>
                      </m:sSub>
                      <m:r>
                        <a:rPr lang="en-US" sz="2400" i="1" smtClean="0">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𝑘</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𝑞</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𝑘</m:t>
                          </m:r>
                        </m:e>
                        <m:sup>
                          <m:r>
                            <a:rPr lang="en-US" sz="2400" b="0" i="1" smtClean="0">
                              <a:latin typeface="Cambria Math" panose="02040503050406030204" pitchFamily="18" charset="0"/>
                              <a:ea typeface="Cambria Math" panose="02040503050406030204" pitchFamily="18" charset="0"/>
                            </a:rPr>
                            <m:t>′</m:t>
                          </m:r>
                        </m:sup>
                      </m:s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𝑞</m:t>
                      </m:r>
                      <m:r>
                        <a:rPr lang="en-US" sz="2400" b="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3" name="Content Placeholder 2">
                <a:extLst>
                  <a:ext uri="{FF2B5EF4-FFF2-40B4-BE49-F238E27FC236}">
                    <a16:creationId xmlns:a16="http://schemas.microsoft.com/office/drawing/2014/main" id="{1A8FA9B3-1B32-894B-93C2-F90FB63CBDAA}"/>
                  </a:ext>
                </a:extLst>
              </p:cNvPr>
              <p:cNvSpPr>
                <a:spLocks noGrp="1" noRot="1" noChangeAspect="1" noMove="1" noResize="1" noEditPoints="1" noAdjustHandles="1" noChangeArrowheads="1" noChangeShapeType="1" noTextEdit="1"/>
              </p:cNvSpPr>
              <p:nvPr>
                <p:ph idx="1"/>
              </p:nvPr>
            </p:nvSpPr>
            <p:spPr>
              <a:xfrm>
                <a:off x="-1" y="1690688"/>
                <a:ext cx="3988633" cy="4351338"/>
              </a:xfrm>
              <a:blipFill>
                <a:blip r:embed="rId2"/>
                <a:stretch>
                  <a:fillRect l="-22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9454607-A7EF-0943-B008-B2909340B183}"/>
                  </a:ext>
                </a:extLst>
              </p:cNvPr>
              <p:cNvSpPr txBox="1"/>
              <p:nvPr/>
            </p:nvSpPr>
            <p:spPr>
              <a:xfrm>
                <a:off x="4582510" y="5783655"/>
                <a:ext cx="5475890" cy="64427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3: SRG evolution of </a:t>
                </a:r>
                <a14:m>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𝑎</m:t>
                        </m:r>
                      </m:e>
                      <m:sub>
                        <m:r>
                          <a:rPr lang="en-US" sz="1600" i="1">
                            <a:latin typeface="Cambria Math" panose="02040503050406030204" pitchFamily="18" charset="0"/>
                          </a:rPr>
                          <m:t>𝑞</m:t>
                        </m:r>
                      </m:sub>
                      <m:sup>
                        <m:r>
                          <a:rPr lang="en-US" sz="1600" i="1">
                            <a:latin typeface="Cambria Math" panose="02040503050406030204" pitchFamily="18" charset="0"/>
                            <a:ea typeface="Cambria Math" panose="02040503050406030204" pitchFamily="18" charset="0"/>
                          </a:rPr>
                          <m:t>†</m:t>
                        </m:r>
                      </m:sup>
                    </m:sSubSup>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𝑞</m:t>
                        </m:r>
                      </m:sub>
                    </m:sSub>
                  </m:oMath>
                </a14:m>
                <a:r>
                  <a:rPr lang="en-US" sz="1600" dirty="0">
                    <a:latin typeface="Arial" panose="020B0604020202020204" pitchFamily="34" charset="0"/>
                    <a:cs typeface="Arial" panose="020B0604020202020204" pitchFamily="34" charset="0"/>
                  </a:rPr>
                  <a:t> for </a:t>
                </a:r>
                <a14:m>
                  <m:oMath xmlns:m="http://schemas.openxmlformats.org/officeDocument/2006/math">
                    <m:r>
                      <a:rPr lang="en-US" sz="1600" i="1">
                        <a:latin typeface="Cambria Math" panose="02040503050406030204" pitchFamily="18" charset="0"/>
                      </a:rPr>
                      <m:t>𝑞</m:t>
                    </m:r>
                    <m:r>
                      <a:rPr lang="en-US" sz="1600" b="0" i="0" smtClean="0">
                        <a:latin typeface="Cambria Math" panose="02040503050406030204" pitchFamily="18" charset="0"/>
                      </a:rPr>
                      <m:t>=3</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 </a:t>
                </a:r>
                <a:r>
                  <a:rPr lang="en-US" sz="1600" dirty="0">
                    <a:latin typeface="Arial" panose="020B0604020202020204" pitchFamily="34" charset="0"/>
                    <a:cs typeface="Arial" panose="020B0604020202020204" pitchFamily="34" charset="0"/>
                  </a:rPr>
                  <a:t>in the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r>
                  <a:rPr lang="en-US" sz="1600" baseline="30000" dirty="0">
                    <a:latin typeface="Arial" panose="020B0604020202020204" pitchFamily="34" charset="0"/>
                    <a:cs typeface="Arial" panose="020B0604020202020204" pitchFamily="34" charset="0"/>
                  </a:rPr>
                  <a:t> 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channel. Transformations done with AV18.</a:t>
                </a:r>
              </a:p>
            </p:txBody>
          </p:sp>
        </mc:Choice>
        <mc:Fallback xmlns="">
          <p:sp>
            <p:nvSpPr>
              <p:cNvPr id="6" name="TextBox 5">
                <a:extLst>
                  <a:ext uri="{FF2B5EF4-FFF2-40B4-BE49-F238E27FC236}">
                    <a16:creationId xmlns:a16="http://schemas.microsoft.com/office/drawing/2014/main" id="{F9454607-A7EF-0943-B008-B2909340B183}"/>
                  </a:ext>
                </a:extLst>
              </p:cNvPr>
              <p:cNvSpPr txBox="1">
                <a:spLocks noRot="1" noChangeAspect="1" noMove="1" noResize="1" noEditPoints="1" noAdjustHandles="1" noChangeArrowheads="1" noChangeShapeType="1" noTextEdit="1"/>
              </p:cNvSpPr>
              <p:nvPr/>
            </p:nvSpPr>
            <p:spPr>
              <a:xfrm>
                <a:off x="4582510" y="5783655"/>
                <a:ext cx="5475890" cy="644279"/>
              </a:xfrm>
              <a:prstGeom prst="rect">
                <a:avLst/>
              </a:prstGeom>
              <a:blipFill>
                <a:blip r:embed="rId3"/>
                <a:stretch>
                  <a:fillRect l="-463" b="-11765"/>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88D767D8-D6EE-6643-8701-2106E42CF7EE}"/>
              </a:ext>
            </a:extLst>
          </p:cNvPr>
          <p:cNvCxnSpPr>
            <a:cxnSpLocks/>
          </p:cNvCxnSpPr>
          <p:nvPr/>
        </p:nvCxnSpPr>
        <p:spPr>
          <a:xfrm>
            <a:off x="6421821" y="1965434"/>
            <a:ext cx="171318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0E783F4-4CC1-2841-A404-43AE93285FBA}"/>
              </a:ext>
            </a:extLst>
          </p:cNvPr>
          <p:cNvSpPr txBox="1"/>
          <p:nvPr/>
        </p:nvSpPr>
        <p:spPr>
          <a:xfrm>
            <a:off x="5496911" y="1770871"/>
            <a:ext cx="824906" cy="461665"/>
          </a:xfrm>
          <a:prstGeom prst="rect">
            <a:avLst/>
          </a:prstGeom>
          <a:noFill/>
        </p:spPr>
        <p:txBody>
          <a:bodyPr wrap="none" rtlCol="0">
            <a:spAutoFit/>
          </a:bodyPr>
          <a:lstStyle/>
          <a:p>
            <a:r>
              <a:rPr lang="en-US" sz="2400" dirty="0">
                <a:solidFill>
                  <a:srgbClr val="C00000"/>
                </a:solidFill>
              </a:rPr>
              <a:t>Scale</a:t>
            </a:r>
          </a:p>
        </p:txBody>
      </p:sp>
      <p:pic>
        <p:nvPicPr>
          <p:cNvPr id="12" name="Picture 11" descr="Timeline&#10;&#10;Description automatically generated">
            <a:extLst>
              <a:ext uri="{FF2B5EF4-FFF2-40B4-BE49-F238E27FC236}">
                <a16:creationId xmlns:a16="http://schemas.microsoft.com/office/drawing/2014/main" id="{ED06EBB1-7B4E-5843-895C-00079C71F0D9}"/>
              </a:ext>
            </a:extLst>
          </p:cNvPr>
          <p:cNvPicPr>
            <a:picLocks noChangeAspect="1"/>
          </p:cNvPicPr>
          <p:nvPr/>
        </p:nvPicPr>
        <p:blipFill>
          <a:blip r:embed="rId4"/>
          <a:stretch>
            <a:fillRect/>
          </a:stretch>
        </p:blipFill>
        <p:spPr>
          <a:xfrm>
            <a:off x="3988632" y="2149632"/>
            <a:ext cx="8138160" cy="3599264"/>
          </a:xfrm>
          <a:prstGeom prst="rect">
            <a:avLst/>
          </a:prstGeom>
        </p:spPr>
      </p:pic>
      <p:sp>
        <p:nvSpPr>
          <p:cNvPr id="4" name="Slide Number Placeholder 3">
            <a:extLst>
              <a:ext uri="{FF2B5EF4-FFF2-40B4-BE49-F238E27FC236}">
                <a16:creationId xmlns:a16="http://schemas.microsoft.com/office/drawing/2014/main" id="{F67C006C-8AC0-9142-9E45-E5A5521D686C}"/>
              </a:ext>
            </a:extLst>
          </p:cNvPr>
          <p:cNvSpPr>
            <a:spLocks noGrp="1"/>
          </p:cNvSpPr>
          <p:nvPr>
            <p:ph type="sldNum" sz="quarter" idx="12"/>
          </p:nvPr>
        </p:nvSpPr>
        <p:spPr/>
        <p:txBody>
          <a:bodyPr/>
          <a:lstStyle/>
          <a:p>
            <a:fld id="{DD20F09D-B375-B446-8D61-90653E4EE1AB}" type="slidenum">
              <a:rPr lang="en-US" smtClean="0"/>
              <a:t>13</a:t>
            </a:fld>
            <a:endParaRPr lang="en-US"/>
          </a:p>
        </p:txBody>
      </p:sp>
      <p:cxnSp>
        <p:nvCxnSpPr>
          <p:cNvPr id="13" name="Straight Arrow Connector 12">
            <a:extLst>
              <a:ext uri="{FF2B5EF4-FFF2-40B4-BE49-F238E27FC236}">
                <a16:creationId xmlns:a16="http://schemas.microsoft.com/office/drawing/2014/main" id="{7A438645-1CDF-344E-A7AC-BE139D877CEC}"/>
              </a:ext>
            </a:extLst>
          </p:cNvPr>
          <p:cNvCxnSpPr>
            <a:cxnSpLocks/>
          </p:cNvCxnSpPr>
          <p:nvPr/>
        </p:nvCxnSpPr>
        <p:spPr>
          <a:xfrm flipV="1">
            <a:off x="3397694" y="3669323"/>
            <a:ext cx="590938" cy="3436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D40AE77-8AF6-2342-9CF7-F559CC187C97}"/>
              </a:ext>
            </a:extLst>
          </p:cNvPr>
          <p:cNvSpPr txBox="1"/>
          <p:nvPr/>
        </p:nvSpPr>
        <p:spPr>
          <a:xfrm>
            <a:off x="2231007" y="3849028"/>
            <a:ext cx="1170513" cy="461665"/>
          </a:xfrm>
          <a:prstGeom prst="rect">
            <a:avLst/>
          </a:prstGeom>
          <a:noFill/>
        </p:spPr>
        <p:txBody>
          <a:bodyPr wrap="none" rtlCol="0">
            <a:spAutoFit/>
          </a:bodyPr>
          <a:lstStyle/>
          <a:p>
            <a:r>
              <a:rPr lang="en-US" sz="2400" dirty="0">
                <a:solidFill>
                  <a:srgbClr val="C00000"/>
                </a:solidFill>
              </a:rPr>
              <a:t>Scheme</a:t>
            </a:r>
          </a:p>
        </p:txBody>
      </p:sp>
      <p:cxnSp>
        <p:nvCxnSpPr>
          <p:cNvPr id="15" name="Straight Arrow Connector 14">
            <a:extLst>
              <a:ext uri="{FF2B5EF4-FFF2-40B4-BE49-F238E27FC236}">
                <a16:creationId xmlns:a16="http://schemas.microsoft.com/office/drawing/2014/main" id="{AEF7AE1D-5A43-5D49-8EC5-955936ADA52B}"/>
              </a:ext>
            </a:extLst>
          </p:cNvPr>
          <p:cNvCxnSpPr>
            <a:cxnSpLocks/>
            <a:stCxn id="14" idx="3"/>
          </p:cNvCxnSpPr>
          <p:nvPr/>
        </p:nvCxnSpPr>
        <p:spPr>
          <a:xfrm>
            <a:off x="3401520" y="4079861"/>
            <a:ext cx="469970" cy="5038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213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Deuteron momentum distribution</a:t>
            </a:r>
            <a:endParaRPr lang="en-US" dirty="0">
              <a:solidFill>
                <a:srgbClr val="00206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1" y="1690688"/>
                <a:ext cx="3988633" cy="4351338"/>
              </a:xfrm>
            </p:spPr>
            <p:txBody>
              <a:bodyPr>
                <a:normAutofit/>
              </a:bodyPr>
              <a:lstStyle/>
              <a:p>
                <a:pPr>
                  <a:lnSpc>
                    <a:spcPct val="100000"/>
                  </a:lnSpc>
                </a:pPr>
                <a:r>
                  <a:rPr lang="en-US" sz="2400" dirty="0"/>
                  <a:t>Use simple operator </a:t>
                </a:r>
                <a14:m>
                  <m:oMath xmlns:m="http://schemas.openxmlformats.org/officeDocument/2006/math">
                    <m:sSubSup>
                      <m:sSubSupPr>
                        <m:ctrlPr>
                          <a:rPr lang="en-US" sz="2400" i="1" smtClean="0">
                            <a:solidFill>
                              <a:srgbClr val="C00000"/>
                            </a:solidFill>
                            <a:latin typeface="Cambria Math" panose="02040503050406030204" pitchFamily="18" charset="0"/>
                          </a:rPr>
                        </m:ctrlPr>
                      </m:sSubSupPr>
                      <m:e>
                        <m:r>
                          <a:rPr lang="en-US" sz="2400" b="0" i="1" smtClean="0">
                            <a:solidFill>
                              <a:srgbClr val="C00000"/>
                            </a:solidFill>
                            <a:latin typeface="Cambria Math" panose="02040503050406030204" pitchFamily="18" charset="0"/>
                          </a:rPr>
                          <m:t>𝑎</m:t>
                        </m:r>
                      </m:e>
                      <m:sub>
                        <m:r>
                          <a:rPr lang="en-US" sz="2400" b="0" i="1" smtClean="0">
                            <a:solidFill>
                              <a:srgbClr val="C00000"/>
                            </a:solidFill>
                            <a:latin typeface="Cambria Math" panose="02040503050406030204" pitchFamily="18" charset="0"/>
                          </a:rPr>
                          <m:t>𝑞</m:t>
                        </m:r>
                      </m:sub>
                      <m:sup>
                        <m:r>
                          <a:rPr lang="en-US" sz="2400" i="1" smtClean="0">
                            <a:solidFill>
                              <a:srgbClr val="C00000"/>
                            </a:solidFill>
                            <a:latin typeface="Cambria Math" panose="02040503050406030204" pitchFamily="18" charset="0"/>
                            <a:ea typeface="Cambria Math" panose="02040503050406030204" pitchFamily="18" charset="0"/>
                          </a:rPr>
                          <m:t>†</m:t>
                        </m:r>
                      </m:sup>
                    </m:sSubSup>
                    <m:sSub>
                      <m:sSubPr>
                        <m:ctrlPr>
                          <a:rPr lang="en-US" sz="240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𝑎</m:t>
                        </m:r>
                      </m:e>
                      <m:sub>
                        <m:r>
                          <a:rPr lang="en-US" sz="2400" b="0" i="1" smtClean="0">
                            <a:solidFill>
                              <a:srgbClr val="C00000"/>
                            </a:solidFill>
                            <a:latin typeface="Cambria Math" panose="02040503050406030204" pitchFamily="18" charset="0"/>
                          </a:rPr>
                          <m:t>𝑞</m:t>
                        </m:r>
                      </m:sub>
                    </m:sSub>
                  </m:oMath>
                </a14:m>
                <a:r>
                  <a:rPr lang="en-US" sz="2400" dirty="0">
                    <a:solidFill>
                      <a:srgbClr val="C00000"/>
                    </a:solidFill>
                  </a:rPr>
                  <a:t> </a:t>
                </a:r>
                <a:r>
                  <a:rPr lang="en-US" sz="2400" dirty="0"/>
                  <a:t>which projects onto relative momentum </a:t>
                </a:r>
                <a14:m>
                  <m:oMath xmlns:m="http://schemas.openxmlformats.org/officeDocument/2006/math">
                    <m:r>
                      <a:rPr lang="en-US" sz="2400" b="0" i="1" smtClean="0">
                        <a:latin typeface="Cambria Math" panose="02040503050406030204" pitchFamily="18" charset="0"/>
                      </a:rPr>
                      <m:t>𝑞</m:t>
                    </m:r>
                  </m:oMath>
                </a14:m>
                <a:endParaRPr lang="en-US" sz="2400" b="0"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𝑎</m:t>
                          </m:r>
                        </m:e>
                        <m:sub>
                          <m:r>
                            <a:rPr lang="en-US" sz="2400" i="1">
                              <a:latin typeface="Cambria Math" panose="02040503050406030204" pitchFamily="18" charset="0"/>
                            </a:rPr>
                            <m:t>𝑞</m:t>
                          </m:r>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𝑞</m:t>
                          </m:r>
                        </m:sub>
                      </m:sSub>
                      <m:r>
                        <a:rPr lang="en-US" sz="2400" i="1" smtClean="0">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𝑘</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𝑞</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𝑘</m:t>
                          </m:r>
                        </m:e>
                        <m:sup>
                          <m:r>
                            <a:rPr lang="en-US" sz="2400" b="0" i="1" smtClean="0">
                              <a:latin typeface="Cambria Math" panose="02040503050406030204" pitchFamily="18" charset="0"/>
                              <a:ea typeface="Cambria Math" panose="02040503050406030204" pitchFamily="18" charset="0"/>
                            </a:rPr>
                            <m:t>′</m:t>
                          </m:r>
                        </m:sup>
                      </m:s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𝑞</m:t>
                      </m:r>
                      <m:r>
                        <a:rPr lang="en-US" sz="2400" b="0" i="1" smtClean="0">
                          <a:latin typeface="Cambria Math" panose="02040503050406030204" pitchFamily="18" charset="0"/>
                          <a:ea typeface="Cambria Math" panose="02040503050406030204" pitchFamily="18" charset="0"/>
                        </a:rPr>
                        <m:t>)</m:t>
                      </m:r>
                    </m:oMath>
                  </m:oMathPara>
                </a14:m>
                <a:endParaRPr lang="en-US" sz="2400" dirty="0"/>
              </a:p>
              <a:p>
                <a:pPr>
                  <a:lnSpc>
                    <a:spcPct val="100000"/>
                  </a:lnSpc>
                </a:pPr>
                <a:r>
                  <a:rPr lang="en-US" sz="2400" dirty="0">
                    <a:solidFill>
                      <a:srgbClr val="C00000"/>
                    </a:solidFill>
                  </a:rPr>
                  <a:t>Smooth induced contributions at low momentum reproduce UV physics of the original NN potential</a:t>
                </a:r>
              </a:p>
              <a:p>
                <a:pPr marL="0" indent="0">
                  <a:lnSpc>
                    <a:spcPct val="100000"/>
                  </a:lnSpc>
                  <a:buNone/>
                </a:pPr>
                <a:endParaRPr lang="en-US" sz="2400" dirty="0"/>
              </a:p>
            </p:txBody>
          </p:sp>
        </mc:Choice>
        <mc:Fallback xmlns="">
          <p:sp>
            <p:nvSpPr>
              <p:cNvPr id="3" name="Content Placeholder 2">
                <a:extLst>
                  <a:ext uri="{FF2B5EF4-FFF2-40B4-BE49-F238E27FC236}">
                    <a16:creationId xmlns:a16="http://schemas.microsoft.com/office/drawing/2014/main" id="{1A8FA9B3-1B32-894B-93C2-F90FB63CBDAA}"/>
                  </a:ext>
                </a:extLst>
              </p:cNvPr>
              <p:cNvSpPr>
                <a:spLocks noGrp="1" noRot="1" noChangeAspect="1" noMove="1" noResize="1" noEditPoints="1" noAdjustHandles="1" noChangeArrowheads="1" noChangeShapeType="1" noTextEdit="1"/>
              </p:cNvSpPr>
              <p:nvPr>
                <p:ph idx="1"/>
              </p:nvPr>
            </p:nvSpPr>
            <p:spPr>
              <a:xfrm>
                <a:off x="-1" y="1690688"/>
                <a:ext cx="3988633" cy="4351338"/>
              </a:xfrm>
              <a:blipFill>
                <a:blip r:embed="rId2"/>
                <a:stretch>
                  <a:fillRect l="-2229" r="-2548"/>
                </a:stretch>
              </a:blipFill>
            </p:spPr>
            <p:txBody>
              <a:bodyPr/>
              <a:lstStyle/>
              <a:p>
                <a:r>
                  <a:rPr lang="en-US">
                    <a:noFill/>
                  </a:rPr>
                  <a:t> </a:t>
                </a:r>
              </a:p>
            </p:txBody>
          </p:sp>
        </mc:Fallback>
      </mc:AlternateContent>
      <p:pic>
        <p:nvPicPr>
          <p:cNvPr id="12" name="Picture 11" descr="Timeline&#10;&#10;Description automatically generated">
            <a:extLst>
              <a:ext uri="{FF2B5EF4-FFF2-40B4-BE49-F238E27FC236}">
                <a16:creationId xmlns:a16="http://schemas.microsoft.com/office/drawing/2014/main" id="{ED06EBB1-7B4E-5843-895C-00079C71F0D9}"/>
              </a:ext>
            </a:extLst>
          </p:cNvPr>
          <p:cNvPicPr>
            <a:picLocks noChangeAspect="1"/>
          </p:cNvPicPr>
          <p:nvPr/>
        </p:nvPicPr>
        <p:blipFill>
          <a:blip r:embed="rId3"/>
          <a:stretch>
            <a:fillRect/>
          </a:stretch>
        </p:blipFill>
        <p:spPr>
          <a:xfrm>
            <a:off x="3988632" y="2149632"/>
            <a:ext cx="8138160" cy="3599264"/>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F6EB030-A40F-5049-8242-9C5F4634E05E}"/>
                  </a:ext>
                </a:extLst>
              </p:cNvPr>
              <p:cNvSpPr txBox="1"/>
              <p:nvPr/>
            </p:nvSpPr>
            <p:spPr>
              <a:xfrm>
                <a:off x="4582510" y="5783655"/>
                <a:ext cx="5475890" cy="64427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3: SRG evolution of </a:t>
                </a:r>
                <a14:m>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𝑎</m:t>
                        </m:r>
                      </m:e>
                      <m:sub>
                        <m:r>
                          <a:rPr lang="en-US" sz="1600" i="1">
                            <a:latin typeface="Cambria Math" panose="02040503050406030204" pitchFamily="18" charset="0"/>
                          </a:rPr>
                          <m:t>𝑞</m:t>
                        </m:r>
                      </m:sub>
                      <m:sup>
                        <m:r>
                          <a:rPr lang="en-US" sz="1600" i="1">
                            <a:latin typeface="Cambria Math" panose="02040503050406030204" pitchFamily="18" charset="0"/>
                            <a:ea typeface="Cambria Math" panose="02040503050406030204" pitchFamily="18" charset="0"/>
                          </a:rPr>
                          <m:t>†</m:t>
                        </m:r>
                      </m:sup>
                    </m:sSubSup>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𝑞</m:t>
                        </m:r>
                      </m:sub>
                    </m:sSub>
                  </m:oMath>
                </a14:m>
                <a:r>
                  <a:rPr lang="en-US" sz="1600" dirty="0">
                    <a:latin typeface="Arial" panose="020B0604020202020204" pitchFamily="34" charset="0"/>
                    <a:cs typeface="Arial" panose="020B0604020202020204" pitchFamily="34" charset="0"/>
                  </a:rPr>
                  <a:t> for </a:t>
                </a:r>
                <a14:m>
                  <m:oMath xmlns:m="http://schemas.openxmlformats.org/officeDocument/2006/math">
                    <m:r>
                      <a:rPr lang="en-US" sz="1600" i="1">
                        <a:latin typeface="Cambria Math" panose="02040503050406030204" pitchFamily="18" charset="0"/>
                      </a:rPr>
                      <m:t>𝑞</m:t>
                    </m:r>
                    <m:r>
                      <a:rPr lang="en-US" sz="1600" b="0" i="0" smtClean="0">
                        <a:latin typeface="Cambria Math" panose="02040503050406030204" pitchFamily="18" charset="0"/>
                      </a:rPr>
                      <m:t>=3</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 </a:t>
                </a:r>
                <a:r>
                  <a:rPr lang="en-US" sz="1600" dirty="0">
                    <a:latin typeface="Arial" panose="020B0604020202020204" pitchFamily="34" charset="0"/>
                    <a:cs typeface="Arial" panose="020B0604020202020204" pitchFamily="34" charset="0"/>
                  </a:rPr>
                  <a:t>in the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r>
                  <a:rPr lang="en-US" sz="1600" baseline="30000" dirty="0">
                    <a:latin typeface="Arial" panose="020B0604020202020204" pitchFamily="34" charset="0"/>
                    <a:cs typeface="Arial" panose="020B0604020202020204" pitchFamily="34" charset="0"/>
                  </a:rPr>
                  <a:t> 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channel. Transformations done with AV18.</a:t>
                </a:r>
              </a:p>
            </p:txBody>
          </p:sp>
        </mc:Choice>
        <mc:Fallback xmlns="">
          <p:sp>
            <p:nvSpPr>
              <p:cNvPr id="13" name="TextBox 12">
                <a:extLst>
                  <a:ext uri="{FF2B5EF4-FFF2-40B4-BE49-F238E27FC236}">
                    <a16:creationId xmlns:a16="http://schemas.microsoft.com/office/drawing/2014/main" id="{8F6EB030-A40F-5049-8242-9C5F4634E05E}"/>
                  </a:ext>
                </a:extLst>
              </p:cNvPr>
              <p:cNvSpPr txBox="1">
                <a:spLocks noRot="1" noChangeAspect="1" noMove="1" noResize="1" noEditPoints="1" noAdjustHandles="1" noChangeArrowheads="1" noChangeShapeType="1" noTextEdit="1"/>
              </p:cNvSpPr>
              <p:nvPr/>
            </p:nvSpPr>
            <p:spPr>
              <a:xfrm>
                <a:off x="4582510" y="5783655"/>
                <a:ext cx="5475890" cy="644279"/>
              </a:xfrm>
              <a:prstGeom prst="rect">
                <a:avLst/>
              </a:prstGeom>
              <a:blipFill>
                <a:blip r:embed="rId4"/>
                <a:stretch>
                  <a:fillRect l="-463" b="-1176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6AE60ED-7DAE-B643-9F88-19ADC3265D7B}"/>
              </a:ext>
            </a:extLst>
          </p:cNvPr>
          <p:cNvSpPr>
            <a:spLocks noGrp="1"/>
          </p:cNvSpPr>
          <p:nvPr>
            <p:ph type="sldNum" sz="quarter" idx="12"/>
          </p:nvPr>
        </p:nvSpPr>
        <p:spPr/>
        <p:txBody>
          <a:bodyPr/>
          <a:lstStyle/>
          <a:p>
            <a:fld id="{DD20F09D-B375-B446-8D61-90653E4EE1AB}" type="slidenum">
              <a:rPr lang="en-US" smtClean="0"/>
              <a:t>14</a:t>
            </a:fld>
            <a:endParaRPr lang="en-US"/>
          </a:p>
        </p:txBody>
      </p:sp>
    </p:spTree>
    <p:extLst>
      <p:ext uri="{BB962C8B-B14F-4D97-AF65-F5344CB8AC3E}">
        <p14:creationId xmlns:p14="http://schemas.microsoft.com/office/powerpoint/2010/main" val="2651106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Deuteron momentum distribution</a:t>
            </a:r>
            <a:endParaRPr lang="en-US" dirty="0">
              <a:solidFill>
                <a:srgbClr val="002060"/>
              </a:solidFill>
              <a:latin typeface="Arial" panose="020B0604020202020204" pitchFamily="34" charset="0"/>
            </a:endParaRPr>
          </a:p>
        </p:txBody>
      </p:sp>
      <p:pic>
        <p:nvPicPr>
          <p:cNvPr id="12" name="Picture 11" descr="Timeline&#10;&#10;Description automatically generated">
            <a:extLst>
              <a:ext uri="{FF2B5EF4-FFF2-40B4-BE49-F238E27FC236}">
                <a16:creationId xmlns:a16="http://schemas.microsoft.com/office/drawing/2014/main" id="{7F53274A-8256-4F45-8C36-5F1FCF8B2864}"/>
              </a:ext>
            </a:extLst>
          </p:cNvPr>
          <p:cNvPicPr>
            <a:picLocks noChangeAspect="1"/>
          </p:cNvPicPr>
          <p:nvPr/>
        </p:nvPicPr>
        <p:blipFill>
          <a:blip r:embed="rId2"/>
          <a:stretch>
            <a:fillRect/>
          </a:stretch>
        </p:blipFill>
        <p:spPr>
          <a:xfrm>
            <a:off x="3988632" y="2149632"/>
            <a:ext cx="8138160" cy="3599264"/>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079A3CD-A370-0241-9FE7-BE4398893D96}"/>
                  </a:ext>
                </a:extLst>
              </p:cNvPr>
              <p:cNvSpPr txBox="1"/>
              <p:nvPr/>
            </p:nvSpPr>
            <p:spPr>
              <a:xfrm>
                <a:off x="4130684" y="2669104"/>
                <a:ext cx="4846320" cy="2651760"/>
              </a:xfrm>
              <a:prstGeom prst="rect">
                <a:avLst/>
              </a:prstGeom>
              <a:solidFill>
                <a:schemeClr val="bg1"/>
              </a:solidFill>
              <a:ln>
                <a:solidFill>
                  <a:schemeClr val="tx1"/>
                </a:solidFill>
              </a:ln>
            </p:spPr>
            <p:txBody>
              <a:bodyPr wrap="square" rtlCol="0">
                <a:spAutoFit/>
              </a:bodyPr>
              <a:lstStyle/>
              <a:p>
                <a:r>
                  <a:rPr lang="en-US" sz="2000" dirty="0">
                    <a:solidFill>
                      <a:schemeClr val="tx1"/>
                    </a:solidFill>
                    <a:latin typeface="Arial" panose="020B0604020202020204" pitchFamily="34" charset="0"/>
                    <a:cs typeface="Arial" panose="020B0604020202020204" pitchFamily="34" charset="0"/>
                  </a:rPr>
                  <a:t>Strength of wave function shifted to low-k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oMath>
                </a14:m>
                <a:r>
                  <a:rPr lang="en-US" sz="2000" dirty="0">
                    <a:solidFill>
                      <a:schemeClr val="tx1"/>
                    </a:solidFill>
                    <a:latin typeface="Arial" panose="020B0604020202020204" pitchFamily="34" charset="0"/>
                    <a:cs typeface="Arial" panose="020B0604020202020204" pitchFamily="34" charset="0"/>
                  </a:rPr>
                  <a:t> transformations on the operator must induce low-momentum contributions!</a:t>
                </a:r>
              </a:p>
              <a:p>
                <a:endParaRPr lang="en-US" sz="2000" dirty="0">
                  <a:latin typeface="Arial" panose="020B0604020202020204" pitchFamily="34" charset="0"/>
                  <a:cs typeface="Arial" panose="020B0604020202020204" pitchFamily="34" charset="0"/>
                </a:endParaRPr>
              </a:p>
              <a:p>
                <a:pPr algn="ctr"/>
                <a14:m>
                  <m:oMath xmlns:m="http://schemas.openxmlformats.org/officeDocument/2006/math">
                    <m:d>
                      <m:dPr>
                        <m:begChr m:val="⟨"/>
                        <m:endChr m:val="⟩"/>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ea typeface="Cambria Math" panose="02040503050406030204" pitchFamily="18" charset="0"/>
                            <a:cs typeface="Arial" panose="020B0604020202020204" pitchFamily="34" charset="0"/>
                          </a:rPr>
                          <m:t>𝜓</m:t>
                        </m:r>
                        <m:r>
                          <a:rPr lang="en-US" sz="2000" b="0" i="1" smtClean="0">
                            <a:latin typeface="Cambria Math" panose="02040503050406030204" pitchFamily="18" charset="0"/>
                            <a:ea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𝑂</m:t>
                        </m:r>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ea typeface="Cambria Math" panose="02040503050406030204" pitchFamily="18" charset="0"/>
                            <a:cs typeface="Arial" panose="020B0604020202020204" pitchFamily="34" charset="0"/>
                          </a:rPr>
                          <m:t>𝜓</m:t>
                        </m:r>
                        <m:r>
                          <a:rPr lang="en-US" sz="2000" b="0" i="1" smtClean="0">
                            <a:latin typeface="Cambria Math" panose="02040503050406030204" pitchFamily="18" charset="0"/>
                            <a:ea typeface="Cambria Math" panose="02040503050406030204" pitchFamily="18" charset="0"/>
                            <a:cs typeface="Arial" panose="020B0604020202020204" pitchFamily="34" charset="0"/>
                          </a:rPr>
                          <m:t>(0)</m:t>
                        </m:r>
                      </m:e>
                    </m:d>
                    <m:r>
                      <a:rPr lang="en-US" sz="2000" b="0" i="1" smtClean="0">
                        <a:latin typeface="Cambria Math" panose="02040503050406030204" pitchFamily="18" charset="0"/>
                        <a:cs typeface="Arial" panose="020B0604020202020204" pitchFamily="34" charset="0"/>
                      </a:rPr>
                      <m:t>=</m:t>
                    </m:r>
                  </m:oMath>
                </a14:m>
                <a:r>
                  <a:rPr lang="en-US" sz="2000" b="0" dirty="0">
                    <a:latin typeface="Arial" panose="020B0604020202020204" pitchFamily="34" charset="0"/>
                    <a:cs typeface="Arial" panose="020B0604020202020204" pitchFamily="34" charset="0"/>
                  </a:rPr>
                  <a:t> </a:t>
                </a:r>
                <a14:m>
                  <m:oMath xmlns:m="http://schemas.openxmlformats.org/officeDocument/2006/math">
                    <m:d>
                      <m:dPr>
                        <m:begChr m:val="⟨"/>
                        <m:endChr m:val="⟩"/>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ea typeface="Cambria Math" panose="02040503050406030204" pitchFamily="18" charset="0"/>
                            <a:cs typeface="Arial" panose="020B0604020202020204" pitchFamily="34" charset="0"/>
                          </a:rPr>
                          <m:t>𝜓</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r>
                          <a:rPr lang="en-US" sz="2000" b="0" i="1" smtClean="0">
                            <a:latin typeface="Cambria Math" panose="02040503050406030204" pitchFamily="18" charset="0"/>
                            <a:ea typeface="Cambria Math" panose="02040503050406030204" pitchFamily="18" charset="0"/>
                            <a:cs typeface="Arial" panose="020B0604020202020204" pitchFamily="34" charset="0"/>
                          </a:rPr>
                          <m:t>𝑠</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e>
                      <m:e>
                        <m:r>
                          <a:rPr lang="en-US" sz="2000" b="0" i="1" smtClean="0">
                            <a:latin typeface="Cambria Math" panose="02040503050406030204" pitchFamily="18" charset="0"/>
                            <a:cs typeface="Arial" panose="020B0604020202020204" pitchFamily="34" charset="0"/>
                          </a:rPr>
                          <m:t>𝑂</m:t>
                        </m:r>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𝑠</m:t>
                        </m:r>
                        <m:r>
                          <a:rPr lang="en-US" sz="2000" b="0" i="1" smtClean="0">
                            <a:latin typeface="Cambria Math" panose="02040503050406030204" pitchFamily="18" charset="0"/>
                            <a:cs typeface="Arial" panose="020B0604020202020204" pitchFamily="34" charset="0"/>
                          </a:rPr>
                          <m:t>)</m:t>
                        </m:r>
                      </m:e>
                      <m:e>
                        <m:r>
                          <a:rPr lang="en-US" sz="2000" b="0" i="1" smtClean="0">
                            <a:latin typeface="Cambria Math" panose="02040503050406030204" pitchFamily="18" charset="0"/>
                            <a:ea typeface="Cambria Math" panose="02040503050406030204" pitchFamily="18" charset="0"/>
                            <a:cs typeface="Arial" panose="020B0604020202020204" pitchFamily="34" charset="0"/>
                          </a:rPr>
                          <m:t>𝜓</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r>
                          <a:rPr lang="en-US" sz="2000" b="0" i="1" smtClean="0">
                            <a:latin typeface="Cambria Math" panose="02040503050406030204" pitchFamily="18" charset="0"/>
                            <a:ea typeface="Cambria Math" panose="02040503050406030204" pitchFamily="18" charset="0"/>
                            <a:cs typeface="Arial" panose="020B0604020202020204" pitchFamily="34" charset="0"/>
                          </a:rPr>
                          <m:t>𝑠</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e>
                    </m:d>
                  </m:oMath>
                </a14:m>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solidFill>
                      <a:srgbClr val="C00000"/>
                    </a:solidFill>
                    <a:latin typeface="Arial" panose="020B0604020202020204" pitchFamily="34" charset="0"/>
                    <a:cs typeface="Arial" panose="020B0604020202020204" pitchFamily="34" charset="0"/>
                  </a:rPr>
                  <a:t>SRG evolution of hard potential does NOT make the reaction operator hard</a:t>
                </a:r>
              </a:p>
              <a:p>
                <a:endParaRPr lang="en-US" sz="2000" dirty="0">
                  <a:solidFill>
                    <a:srgbClr val="C00000"/>
                  </a:solidFill>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2079A3CD-A370-0241-9FE7-BE4398893D96}"/>
                  </a:ext>
                </a:extLst>
              </p:cNvPr>
              <p:cNvSpPr txBox="1">
                <a:spLocks noRot="1" noChangeAspect="1" noMove="1" noResize="1" noEditPoints="1" noAdjustHandles="1" noChangeArrowheads="1" noChangeShapeType="1" noTextEdit="1"/>
              </p:cNvSpPr>
              <p:nvPr/>
            </p:nvSpPr>
            <p:spPr>
              <a:xfrm>
                <a:off x="4130684" y="2669104"/>
                <a:ext cx="4846320" cy="2651760"/>
              </a:xfrm>
              <a:prstGeom prst="rect">
                <a:avLst/>
              </a:prstGeom>
              <a:blipFill>
                <a:blip r:embed="rId3"/>
                <a:stretch>
                  <a:fillRect l="-1042" t="-948" r="-182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EFE89A96-489F-6247-AABC-F5B2782C7927}"/>
                  </a:ext>
                </a:extLst>
              </p:cNvPr>
              <p:cNvSpPr/>
              <p:nvPr/>
            </p:nvSpPr>
            <p:spPr>
              <a:xfrm>
                <a:off x="316405" y="5850017"/>
                <a:ext cx="3949700" cy="348300"/>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Fig. 4: SRG evolution of </a:t>
                </a:r>
                <a14:m>
                  <m:oMath xmlns:m="http://schemas.openxmlformats.org/officeDocument/2006/math">
                    <m:sSubSup>
                      <m:sSubSupPr>
                        <m:ctrlPr>
                          <a:rPr lang="en-US" sz="1600" i="1" dirty="0" smtClean="0">
                            <a:latin typeface="Cambria Math" panose="02040503050406030204" pitchFamily="18" charset="0"/>
                            <a:cs typeface="Arial" panose="020B0604020202020204" pitchFamily="34" charset="0"/>
                          </a:rPr>
                        </m:ctrlPr>
                      </m:sSubSupPr>
                      <m:e>
                        <m:r>
                          <a:rPr lang="en-US" sz="1600" i="1" dirty="0" smtClean="0">
                            <a:latin typeface="Cambria Math" panose="02040503050406030204" pitchFamily="18" charset="0"/>
                            <a:ea typeface="Cambria Math" panose="02040503050406030204" pitchFamily="18" charset="0"/>
                            <a:cs typeface="Arial" panose="020B0604020202020204" pitchFamily="34" charset="0"/>
                          </a:rPr>
                          <m:t>𝜓</m:t>
                        </m:r>
                      </m:e>
                      <m:sub>
                        <m:r>
                          <a:rPr lang="en-US" sz="1600" b="0" i="1" dirty="0" smtClean="0">
                            <a:latin typeface="Cambria Math" panose="02040503050406030204" pitchFamily="18" charset="0"/>
                            <a:cs typeface="Arial" panose="020B0604020202020204" pitchFamily="34" charset="0"/>
                          </a:rPr>
                          <m:t>𝑑</m:t>
                        </m:r>
                      </m:sub>
                      <m:sup>
                        <m:r>
                          <a:rPr lang="en-US" sz="1600" b="0" i="1" dirty="0" smtClean="0">
                            <a:latin typeface="Cambria Math" panose="02040503050406030204" pitchFamily="18" charset="0"/>
                            <a:cs typeface="Arial" panose="020B0604020202020204" pitchFamily="34" charset="0"/>
                          </a:rPr>
                          <m:t>2</m:t>
                        </m:r>
                      </m:sup>
                    </m:sSubSup>
                    <m:r>
                      <a:rPr lang="en-US" sz="1600" b="0" i="1" dirty="0" smtClean="0">
                        <a:latin typeface="Cambria Math" panose="02040503050406030204" pitchFamily="18" charset="0"/>
                        <a:cs typeface="Arial" panose="020B0604020202020204" pitchFamily="34" charset="0"/>
                      </a:rPr>
                      <m:t>(</m:t>
                    </m:r>
                    <m:r>
                      <a:rPr lang="en-US" sz="1600" b="0" i="1" dirty="0" smtClean="0">
                        <a:latin typeface="Cambria Math" panose="02040503050406030204" pitchFamily="18" charset="0"/>
                        <a:cs typeface="Arial" panose="020B0604020202020204" pitchFamily="34" charset="0"/>
                      </a:rPr>
                      <m:t>𝑘</m:t>
                    </m:r>
                    <m:r>
                      <a:rPr lang="en-US" sz="1600" b="0" i="1" dirty="0"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a:t>
                </a:r>
              </a:p>
            </p:txBody>
          </p:sp>
        </mc:Choice>
        <mc:Fallback xmlns="">
          <p:sp>
            <p:nvSpPr>
              <p:cNvPr id="11" name="Rectangle 10">
                <a:extLst>
                  <a:ext uri="{FF2B5EF4-FFF2-40B4-BE49-F238E27FC236}">
                    <a16:creationId xmlns:a16="http://schemas.microsoft.com/office/drawing/2014/main" id="{EFE89A96-489F-6247-AABC-F5B2782C7927}"/>
                  </a:ext>
                </a:extLst>
              </p:cNvPr>
              <p:cNvSpPr>
                <a:spLocks noRot="1" noChangeAspect="1" noMove="1" noResize="1" noEditPoints="1" noAdjustHandles="1" noChangeArrowheads="1" noChangeShapeType="1" noTextEdit="1"/>
              </p:cNvSpPr>
              <p:nvPr/>
            </p:nvSpPr>
            <p:spPr>
              <a:xfrm>
                <a:off x="316405" y="5850017"/>
                <a:ext cx="3949700" cy="348300"/>
              </a:xfrm>
              <a:prstGeom prst="rect">
                <a:avLst/>
              </a:prstGeom>
              <a:blipFill>
                <a:blip r:embed="rId6"/>
                <a:stretch>
                  <a:fillRect l="-641" t="-3448" b="-17241"/>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0BD26011-3783-0940-9CD3-FB5B0DF5764D}"/>
              </a:ext>
            </a:extLst>
          </p:cNvPr>
          <p:cNvSpPr txBox="1"/>
          <p:nvPr/>
        </p:nvSpPr>
        <p:spPr>
          <a:xfrm>
            <a:off x="94594" y="1794701"/>
            <a:ext cx="5125314" cy="461665"/>
          </a:xfrm>
          <a:prstGeom prst="rect">
            <a:avLst/>
          </a:prstGeom>
          <a:noFill/>
        </p:spPr>
        <p:txBody>
          <a:bodyPr wrap="none" rtlCol="0">
            <a:spAutoFit/>
          </a:bodyPr>
          <a:lstStyle/>
          <a:p>
            <a:r>
              <a:rPr lang="en-US" sz="2400" dirty="0">
                <a:solidFill>
                  <a:srgbClr val="C00000"/>
                </a:solidFill>
              </a:rPr>
              <a:t>Consistently evolve the wave functions!</a:t>
            </a:r>
          </a:p>
        </p:txBody>
      </p:sp>
      <p:pic>
        <p:nvPicPr>
          <p:cNvPr id="10" name="Picture 9">
            <a:extLst>
              <a:ext uri="{FF2B5EF4-FFF2-40B4-BE49-F238E27FC236}">
                <a16:creationId xmlns:a16="http://schemas.microsoft.com/office/drawing/2014/main" id="{4B058045-4AF9-9A41-B53D-935442E3CB9C}"/>
              </a:ext>
            </a:extLst>
          </p:cNvPr>
          <p:cNvPicPr>
            <a:picLocks noChangeAspect="1"/>
          </p:cNvPicPr>
          <p:nvPr/>
        </p:nvPicPr>
        <p:blipFill>
          <a:blip r:embed="rId7"/>
          <a:stretch>
            <a:fillRect/>
          </a:stretch>
        </p:blipFill>
        <p:spPr>
          <a:xfrm>
            <a:off x="66764" y="2256366"/>
            <a:ext cx="3949700" cy="3581400"/>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008E4DA-567A-8347-92C9-725C41C52F90}"/>
                  </a:ext>
                </a:extLst>
              </p:cNvPr>
              <p:cNvSpPr txBox="1"/>
              <p:nvPr/>
            </p:nvSpPr>
            <p:spPr>
              <a:xfrm>
                <a:off x="4582510" y="5783655"/>
                <a:ext cx="5475890" cy="64427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3: SRG evolution of </a:t>
                </a:r>
                <a14:m>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𝑎</m:t>
                        </m:r>
                      </m:e>
                      <m:sub>
                        <m:r>
                          <a:rPr lang="en-US" sz="1600" i="1">
                            <a:latin typeface="Cambria Math" panose="02040503050406030204" pitchFamily="18" charset="0"/>
                          </a:rPr>
                          <m:t>𝑞</m:t>
                        </m:r>
                      </m:sub>
                      <m:sup>
                        <m:r>
                          <a:rPr lang="en-US" sz="1600" i="1">
                            <a:latin typeface="Cambria Math" panose="02040503050406030204" pitchFamily="18" charset="0"/>
                            <a:ea typeface="Cambria Math" panose="02040503050406030204" pitchFamily="18" charset="0"/>
                          </a:rPr>
                          <m:t>†</m:t>
                        </m:r>
                      </m:sup>
                    </m:sSubSup>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𝑞</m:t>
                        </m:r>
                      </m:sub>
                    </m:sSub>
                  </m:oMath>
                </a14:m>
                <a:r>
                  <a:rPr lang="en-US" sz="1600" dirty="0">
                    <a:latin typeface="Arial" panose="020B0604020202020204" pitchFamily="34" charset="0"/>
                    <a:cs typeface="Arial" panose="020B0604020202020204" pitchFamily="34" charset="0"/>
                  </a:rPr>
                  <a:t> for </a:t>
                </a:r>
                <a14:m>
                  <m:oMath xmlns:m="http://schemas.openxmlformats.org/officeDocument/2006/math">
                    <m:r>
                      <a:rPr lang="en-US" sz="1600" i="1">
                        <a:latin typeface="Cambria Math" panose="02040503050406030204" pitchFamily="18" charset="0"/>
                      </a:rPr>
                      <m:t>𝑞</m:t>
                    </m:r>
                    <m:r>
                      <a:rPr lang="en-US" sz="1600" b="0" i="0" smtClean="0">
                        <a:latin typeface="Cambria Math" panose="02040503050406030204" pitchFamily="18" charset="0"/>
                      </a:rPr>
                      <m:t>=3</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 </a:t>
                </a:r>
                <a:r>
                  <a:rPr lang="en-US" sz="1600" dirty="0">
                    <a:latin typeface="Arial" panose="020B0604020202020204" pitchFamily="34" charset="0"/>
                    <a:cs typeface="Arial" panose="020B0604020202020204" pitchFamily="34" charset="0"/>
                  </a:rPr>
                  <a:t>in the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r>
                  <a:rPr lang="en-US" sz="1600" baseline="30000" dirty="0">
                    <a:latin typeface="Arial" panose="020B0604020202020204" pitchFamily="34" charset="0"/>
                    <a:cs typeface="Arial" panose="020B0604020202020204" pitchFamily="34" charset="0"/>
                  </a:rPr>
                  <a:t> 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channel. Transformations done with AV18.</a:t>
                </a:r>
              </a:p>
            </p:txBody>
          </p:sp>
        </mc:Choice>
        <mc:Fallback xmlns="">
          <p:sp>
            <p:nvSpPr>
              <p:cNvPr id="14" name="TextBox 13">
                <a:extLst>
                  <a:ext uri="{FF2B5EF4-FFF2-40B4-BE49-F238E27FC236}">
                    <a16:creationId xmlns:a16="http://schemas.microsoft.com/office/drawing/2014/main" id="{5008E4DA-567A-8347-92C9-725C41C52F90}"/>
                  </a:ext>
                </a:extLst>
              </p:cNvPr>
              <p:cNvSpPr txBox="1">
                <a:spLocks noRot="1" noChangeAspect="1" noMove="1" noResize="1" noEditPoints="1" noAdjustHandles="1" noChangeArrowheads="1" noChangeShapeType="1" noTextEdit="1"/>
              </p:cNvSpPr>
              <p:nvPr/>
            </p:nvSpPr>
            <p:spPr>
              <a:xfrm>
                <a:off x="4582510" y="5783655"/>
                <a:ext cx="5475890" cy="644279"/>
              </a:xfrm>
              <a:prstGeom prst="rect">
                <a:avLst/>
              </a:prstGeom>
              <a:blipFill>
                <a:blip r:embed="rId8"/>
                <a:stretch>
                  <a:fillRect l="-463" b="-11765"/>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F503CE01-E96E-2C49-BD97-F0CAFFB76A63}"/>
              </a:ext>
            </a:extLst>
          </p:cNvPr>
          <p:cNvSpPr>
            <a:spLocks noGrp="1"/>
          </p:cNvSpPr>
          <p:nvPr>
            <p:ph type="sldNum" sz="quarter" idx="12"/>
          </p:nvPr>
        </p:nvSpPr>
        <p:spPr/>
        <p:txBody>
          <a:bodyPr/>
          <a:lstStyle/>
          <a:p>
            <a:fld id="{DD20F09D-B375-B446-8D61-90653E4EE1AB}" type="slidenum">
              <a:rPr lang="en-US" smtClean="0"/>
              <a:t>15</a:t>
            </a:fld>
            <a:endParaRPr lang="en-US"/>
          </a:p>
        </p:txBody>
      </p:sp>
    </p:spTree>
    <p:extLst>
      <p:ext uri="{BB962C8B-B14F-4D97-AF65-F5344CB8AC3E}">
        <p14:creationId xmlns:p14="http://schemas.microsoft.com/office/powerpoint/2010/main" val="796460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Deuteron momentum distribution</a:t>
            </a:r>
            <a:endParaRPr lang="en-US" dirty="0">
              <a:solidFill>
                <a:srgbClr val="00206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962BC27-48CF-864D-801E-2DB2C191EDFB}"/>
                  </a:ext>
                </a:extLst>
              </p:cNvPr>
              <p:cNvSpPr txBox="1"/>
              <p:nvPr/>
            </p:nvSpPr>
            <p:spPr>
              <a:xfrm>
                <a:off x="4847168" y="5804079"/>
                <a:ext cx="5850463" cy="64427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5: SRG-evolved matrix elements of </a:t>
                </a:r>
                <a14:m>
                  <m:oMath xmlns:m="http://schemas.openxmlformats.org/officeDocument/2006/math">
                    <m:d>
                      <m:dPr>
                        <m:begChr m:val="⟨"/>
                        <m:endChr m:val="⟩"/>
                        <m:ctrlPr>
                          <a:rPr lang="en-US" sz="1600" i="1">
                            <a:latin typeface="Cambria Math" panose="02040503050406030204" pitchFamily="18" charset="0"/>
                            <a:cs typeface="Arial" panose="020B0604020202020204" pitchFamily="34" charset="0"/>
                          </a:rPr>
                        </m:ctrlPr>
                      </m:dPr>
                      <m:e>
                        <m:r>
                          <a:rPr lang="en-US" sz="1600" i="1">
                            <a:latin typeface="Cambria Math" panose="02040503050406030204" pitchFamily="18" charset="0"/>
                            <a:ea typeface="Cambria Math" panose="02040503050406030204" pitchFamily="18" charset="0"/>
                            <a:cs typeface="Arial" panose="020B0604020202020204" pitchFamily="34" charset="0"/>
                          </a:rPr>
                          <m:t>𝜓</m:t>
                        </m:r>
                      </m:e>
                      <m:e>
                        <m:sSubSup>
                          <m:sSubSupPr>
                            <m:ctrlPr>
                              <a:rPr lang="en-US" sz="1600" i="1">
                                <a:latin typeface="Cambria Math" panose="02040503050406030204" pitchFamily="18" charset="0"/>
                              </a:rPr>
                            </m:ctrlPr>
                          </m:sSubSupPr>
                          <m:e>
                            <m:r>
                              <a:rPr lang="en-US" sz="1600" i="1">
                                <a:latin typeface="Cambria Math" panose="02040503050406030204" pitchFamily="18" charset="0"/>
                              </a:rPr>
                              <m:t>𝑎</m:t>
                            </m:r>
                          </m:e>
                          <m:sub>
                            <m:r>
                              <a:rPr lang="en-US" sz="1600" i="1">
                                <a:latin typeface="Cambria Math" panose="02040503050406030204" pitchFamily="18" charset="0"/>
                              </a:rPr>
                              <m:t>𝑞</m:t>
                            </m:r>
                          </m:sub>
                          <m:sup>
                            <m:r>
                              <a:rPr lang="en-US" sz="1600" i="1">
                                <a:latin typeface="Cambria Math" panose="02040503050406030204" pitchFamily="18" charset="0"/>
                                <a:ea typeface="Cambria Math" panose="02040503050406030204" pitchFamily="18" charset="0"/>
                              </a:rPr>
                              <m:t>†</m:t>
                            </m:r>
                          </m:sup>
                        </m:sSubSup>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𝑞</m:t>
                            </m:r>
                          </m:sub>
                        </m:sSub>
                      </m:e>
                      <m:e>
                        <m:r>
                          <a:rPr lang="en-US" sz="1600" i="1">
                            <a:latin typeface="Cambria Math" panose="02040503050406030204" pitchFamily="18" charset="0"/>
                            <a:ea typeface="Cambria Math" panose="02040503050406030204" pitchFamily="18" charset="0"/>
                            <a:cs typeface="Arial" panose="020B0604020202020204" pitchFamily="34" charset="0"/>
                          </a:rPr>
                          <m:t>𝜓</m:t>
                        </m:r>
                      </m:e>
                    </m:d>
                  </m:oMath>
                </a14:m>
                <a:r>
                  <a:rPr lang="en-US" sz="1600" dirty="0">
                    <a:latin typeface="Arial" panose="020B0604020202020204" pitchFamily="34" charset="0"/>
                    <a:cs typeface="Arial" panose="020B0604020202020204" pitchFamily="34" charset="0"/>
                  </a:rPr>
                  <a:t> with AV18 in the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r>
                  <a:rPr lang="en-US" sz="1600" baseline="30000" dirty="0">
                    <a:latin typeface="Arial" panose="020B0604020202020204" pitchFamily="34" charset="0"/>
                    <a:cs typeface="Arial" panose="020B0604020202020204" pitchFamily="34" charset="0"/>
                  </a:rPr>
                  <a:t> 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channel and </a:t>
                </a:r>
                <a14:m>
                  <m:oMath xmlns:m="http://schemas.openxmlformats.org/officeDocument/2006/math">
                    <m:r>
                      <a:rPr lang="en-US" sz="1600" i="1">
                        <a:latin typeface="Cambria Math" panose="02040503050406030204" pitchFamily="18" charset="0"/>
                      </a:rPr>
                      <m:t>𝑞</m:t>
                    </m:r>
                    <m:r>
                      <a:rPr lang="en-US" sz="1600">
                        <a:latin typeface="Cambria Math" panose="02040503050406030204" pitchFamily="18" charset="0"/>
                      </a:rPr>
                      <m:t>=3</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p>
            </p:txBody>
          </p:sp>
        </mc:Choice>
        <mc:Fallback xmlns="">
          <p:sp>
            <p:nvSpPr>
              <p:cNvPr id="6" name="TextBox 5">
                <a:extLst>
                  <a:ext uri="{FF2B5EF4-FFF2-40B4-BE49-F238E27FC236}">
                    <a16:creationId xmlns:a16="http://schemas.microsoft.com/office/drawing/2014/main" id="{9962BC27-48CF-864D-801E-2DB2C191EDFB}"/>
                  </a:ext>
                </a:extLst>
              </p:cNvPr>
              <p:cNvSpPr txBox="1">
                <a:spLocks noRot="1" noChangeAspect="1" noMove="1" noResize="1" noEditPoints="1" noAdjustHandles="1" noChangeArrowheads="1" noChangeShapeType="1" noTextEdit="1"/>
              </p:cNvSpPr>
              <p:nvPr/>
            </p:nvSpPr>
            <p:spPr>
              <a:xfrm>
                <a:off x="4847168" y="5804079"/>
                <a:ext cx="5850463" cy="644279"/>
              </a:xfrm>
              <a:prstGeom prst="rect">
                <a:avLst/>
              </a:prstGeom>
              <a:blipFill>
                <a:blip r:embed="rId3"/>
                <a:stretch>
                  <a:fillRect l="-433"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57990E83-723F-794D-83A1-71B7B80058CB}"/>
                  </a:ext>
                </a:extLst>
              </p:cNvPr>
              <p:cNvSpPr>
                <a:spLocks noGrp="1"/>
              </p:cNvSpPr>
              <p:nvPr>
                <p:ph idx="1"/>
              </p:nvPr>
            </p:nvSpPr>
            <p:spPr>
              <a:xfrm>
                <a:off x="0" y="1690688"/>
                <a:ext cx="3205656" cy="4351338"/>
              </a:xfrm>
            </p:spPr>
            <p:txBody>
              <a:bodyPr>
                <a:normAutofit/>
              </a:bodyPr>
              <a:lstStyle/>
              <a:p>
                <a:pPr>
                  <a:lnSpc>
                    <a:spcPct val="100000"/>
                  </a:lnSpc>
                </a:pPr>
                <a:r>
                  <a:rPr lang="en-US" sz="2400" dirty="0"/>
                  <a:t>Expectation value </a:t>
                </a:r>
                <a14:m>
                  <m:oMath xmlns:m="http://schemas.openxmlformats.org/officeDocument/2006/math">
                    <m:d>
                      <m:dPr>
                        <m:begChr m:val="⟨"/>
                        <m:endChr m:val="⟩"/>
                        <m:ctrlPr>
                          <a:rPr lang="en-US" sz="2400" i="1">
                            <a:latin typeface="Cambria Math" panose="02040503050406030204" pitchFamily="18" charset="0"/>
                            <a:cs typeface="Arial" panose="020B0604020202020204" pitchFamily="34" charset="0"/>
                          </a:rPr>
                        </m:ctrlPr>
                      </m:dPr>
                      <m:e>
                        <m:sSub>
                          <m:sSubPr>
                            <m:ctrlPr>
                              <a:rPr lang="en-US" sz="2400" i="1" smtClean="0">
                                <a:latin typeface="Cambria Math" panose="02040503050406030204" pitchFamily="18" charset="0"/>
                                <a:cs typeface="Arial" panose="020B0604020202020204" pitchFamily="34" charset="0"/>
                              </a:rPr>
                            </m:ctrlPr>
                          </m:sSubPr>
                          <m:e>
                            <m:r>
                              <a:rPr lang="en-US" sz="2400" i="1" smtClean="0">
                                <a:latin typeface="Cambria Math" panose="02040503050406030204" pitchFamily="18" charset="0"/>
                                <a:ea typeface="Cambria Math" panose="02040503050406030204" pitchFamily="18" charset="0"/>
                                <a:cs typeface="Arial" panose="020B0604020202020204" pitchFamily="34" charset="0"/>
                              </a:rPr>
                              <m:t>𝜓</m:t>
                            </m:r>
                          </m:e>
                          <m:sub>
                            <m:r>
                              <a:rPr lang="en-US" sz="2400" b="0" i="1" smtClean="0">
                                <a:latin typeface="Cambria Math" panose="02040503050406030204" pitchFamily="18" charset="0"/>
                                <a:cs typeface="Arial" panose="020B0604020202020204" pitchFamily="34" charset="0"/>
                              </a:rPr>
                              <m:t>𝑑</m:t>
                            </m:r>
                          </m:sub>
                        </m:sSub>
                      </m:e>
                      <m:e>
                        <m:sSubSup>
                          <m:sSubSupPr>
                            <m:ctrlPr>
                              <a:rPr lang="en-US" sz="2400" i="1">
                                <a:latin typeface="Cambria Math" panose="02040503050406030204" pitchFamily="18" charset="0"/>
                              </a:rPr>
                            </m:ctrlPr>
                          </m:sSubSupPr>
                          <m:e>
                            <m:r>
                              <a:rPr lang="en-US" sz="2400" i="1">
                                <a:latin typeface="Cambria Math" panose="02040503050406030204" pitchFamily="18" charset="0"/>
                              </a:rPr>
                              <m:t>𝑎</m:t>
                            </m:r>
                          </m:e>
                          <m:sub>
                            <m:r>
                              <a:rPr lang="en-US" sz="2400" i="1">
                                <a:latin typeface="Cambria Math" panose="02040503050406030204" pitchFamily="18" charset="0"/>
                              </a:rPr>
                              <m:t>𝑞</m:t>
                            </m:r>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𝑞</m:t>
                            </m:r>
                          </m:sub>
                        </m:sSub>
                      </m:e>
                      <m:e>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𝜓</m:t>
                            </m:r>
                          </m:e>
                          <m:sub>
                            <m:r>
                              <a:rPr lang="en-US" sz="2400" b="0" i="1" smtClean="0">
                                <a:latin typeface="Cambria Math" panose="02040503050406030204" pitchFamily="18" charset="0"/>
                              </a:rPr>
                              <m:t>𝑑</m:t>
                            </m:r>
                          </m:sub>
                        </m:sSub>
                      </m:e>
                    </m:d>
                  </m:oMath>
                </a14:m>
                <a:r>
                  <a:rPr lang="en-US" sz="2400" dirty="0"/>
                  <a:t> is driven to low-momentum</a:t>
                </a:r>
              </a:p>
              <a:p>
                <a:pPr>
                  <a:lnSpc>
                    <a:spcPct val="100000"/>
                  </a:lnSpc>
                </a:pPr>
                <a:r>
                  <a:rPr lang="en-US" sz="2400" dirty="0">
                    <a:solidFill>
                      <a:srgbClr val="C00000"/>
                    </a:solidFill>
                  </a:rPr>
                  <a:t>Note, each panel gives the correct result from unitarity of transformation!</a:t>
                </a:r>
              </a:p>
              <a:p>
                <a:pPr marL="0" indent="0">
                  <a:lnSpc>
                    <a:spcPct val="100000"/>
                  </a:lnSpc>
                  <a:buNone/>
                </a:pPr>
                <a:endParaRPr lang="en-US" sz="2400" dirty="0"/>
              </a:p>
            </p:txBody>
          </p:sp>
        </mc:Choice>
        <mc:Fallback xmlns="">
          <p:sp>
            <p:nvSpPr>
              <p:cNvPr id="8" name="Content Placeholder 2">
                <a:extLst>
                  <a:ext uri="{FF2B5EF4-FFF2-40B4-BE49-F238E27FC236}">
                    <a16:creationId xmlns:a16="http://schemas.microsoft.com/office/drawing/2014/main" id="{57990E83-723F-794D-83A1-71B7B80058CB}"/>
                  </a:ext>
                </a:extLst>
              </p:cNvPr>
              <p:cNvSpPr>
                <a:spLocks noGrp="1" noRot="1" noChangeAspect="1" noMove="1" noResize="1" noEditPoints="1" noAdjustHandles="1" noChangeArrowheads="1" noChangeShapeType="1" noTextEdit="1"/>
              </p:cNvSpPr>
              <p:nvPr>
                <p:ph idx="1"/>
              </p:nvPr>
            </p:nvSpPr>
            <p:spPr>
              <a:xfrm>
                <a:off x="0" y="1690688"/>
                <a:ext cx="3205656" cy="4351338"/>
              </a:xfrm>
              <a:blipFill>
                <a:blip r:embed="rId4"/>
                <a:stretch>
                  <a:fillRect l="-2381" t="-872"/>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B59046A3-B6D3-5C43-A8D6-93FFFED4456D}"/>
              </a:ext>
            </a:extLst>
          </p:cNvPr>
          <p:cNvCxnSpPr>
            <a:cxnSpLocks/>
          </p:cNvCxnSpPr>
          <p:nvPr/>
        </p:nvCxnSpPr>
        <p:spPr>
          <a:xfrm>
            <a:off x="6915807" y="1797204"/>
            <a:ext cx="171318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706CC61-6EF0-BC4C-BE01-4CB91E013C38}"/>
              </a:ext>
            </a:extLst>
          </p:cNvPr>
          <p:cNvSpPr txBox="1"/>
          <p:nvPr/>
        </p:nvSpPr>
        <p:spPr>
          <a:xfrm>
            <a:off x="5990897" y="1602641"/>
            <a:ext cx="824906" cy="461665"/>
          </a:xfrm>
          <a:prstGeom prst="rect">
            <a:avLst/>
          </a:prstGeom>
          <a:noFill/>
        </p:spPr>
        <p:txBody>
          <a:bodyPr wrap="none" rtlCol="0">
            <a:spAutoFit/>
          </a:bodyPr>
          <a:lstStyle/>
          <a:p>
            <a:r>
              <a:rPr lang="en-US" sz="2400" dirty="0">
                <a:solidFill>
                  <a:srgbClr val="C00000"/>
                </a:solidFill>
              </a:rPr>
              <a:t>Scale</a:t>
            </a:r>
          </a:p>
        </p:txBody>
      </p:sp>
      <p:pic>
        <p:nvPicPr>
          <p:cNvPr id="7" name="Picture 6" descr="Graphical user interface, application&#10;&#10;Description automatically generated">
            <a:extLst>
              <a:ext uri="{FF2B5EF4-FFF2-40B4-BE49-F238E27FC236}">
                <a16:creationId xmlns:a16="http://schemas.microsoft.com/office/drawing/2014/main" id="{3D342BB3-BB3A-F14F-AC8B-AE8F01203060}"/>
              </a:ext>
            </a:extLst>
          </p:cNvPr>
          <p:cNvPicPr>
            <a:picLocks noChangeAspect="1"/>
          </p:cNvPicPr>
          <p:nvPr/>
        </p:nvPicPr>
        <p:blipFill>
          <a:blip r:embed="rId5"/>
          <a:stretch>
            <a:fillRect/>
          </a:stretch>
        </p:blipFill>
        <p:spPr>
          <a:xfrm>
            <a:off x="4059499" y="1971842"/>
            <a:ext cx="8132501" cy="3657600"/>
          </a:xfrm>
          <a:prstGeom prst="rect">
            <a:avLst/>
          </a:prstGeom>
        </p:spPr>
      </p:pic>
      <p:sp>
        <p:nvSpPr>
          <p:cNvPr id="3" name="Slide Number Placeholder 2">
            <a:extLst>
              <a:ext uri="{FF2B5EF4-FFF2-40B4-BE49-F238E27FC236}">
                <a16:creationId xmlns:a16="http://schemas.microsoft.com/office/drawing/2014/main" id="{30795396-D3C9-F54D-88FB-227ED417EE67}"/>
              </a:ext>
            </a:extLst>
          </p:cNvPr>
          <p:cNvSpPr>
            <a:spLocks noGrp="1"/>
          </p:cNvSpPr>
          <p:nvPr>
            <p:ph type="sldNum" sz="quarter" idx="12"/>
          </p:nvPr>
        </p:nvSpPr>
        <p:spPr/>
        <p:txBody>
          <a:bodyPr/>
          <a:lstStyle/>
          <a:p>
            <a:fld id="{DD20F09D-B375-B446-8D61-90653E4EE1AB}" type="slidenum">
              <a:rPr lang="en-US" smtClean="0"/>
              <a:t>16</a:t>
            </a:fld>
            <a:endParaRPr lang="en-US"/>
          </a:p>
        </p:txBody>
      </p:sp>
      <p:cxnSp>
        <p:nvCxnSpPr>
          <p:cNvPr id="13" name="Straight Arrow Connector 12">
            <a:extLst>
              <a:ext uri="{FF2B5EF4-FFF2-40B4-BE49-F238E27FC236}">
                <a16:creationId xmlns:a16="http://schemas.microsoft.com/office/drawing/2014/main" id="{87AB432B-8BBB-CE4F-A716-1316C6F116D3}"/>
              </a:ext>
            </a:extLst>
          </p:cNvPr>
          <p:cNvCxnSpPr>
            <a:cxnSpLocks/>
          </p:cNvCxnSpPr>
          <p:nvPr/>
        </p:nvCxnSpPr>
        <p:spPr>
          <a:xfrm>
            <a:off x="3730943" y="3125566"/>
            <a:ext cx="328556" cy="12488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8B7A6DE-CF21-214A-9124-FE002CD622E4}"/>
              </a:ext>
            </a:extLst>
          </p:cNvPr>
          <p:cNvSpPr txBox="1"/>
          <p:nvPr/>
        </p:nvSpPr>
        <p:spPr>
          <a:xfrm>
            <a:off x="2607522" y="2748429"/>
            <a:ext cx="1170513" cy="461665"/>
          </a:xfrm>
          <a:prstGeom prst="rect">
            <a:avLst/>
          </a:prstGeom>
          <a:noFill/>
        </p:spPr>
        <p:txBody>
          <a:bodyPr wrap="none" rtlCol="0">
            <a:spAutoFit/>
          </a:bodyPr>
          <a:lstStyle/>
          <a:p>
            <a:r>
              <a:rPr lang="en-US" sz="2400" dirty="0">
                <a:solidFill>
                  <a:srgbClr val="C00000"/>
                </a:solidFill>
              </a:rPr>
              <a:t>Scheme</a:t>
            </a:r>
          </a:p>
        </p:txBody>
      </p:sp>
      <p:cxnSp>
        <p:nvCxnSpPr>
          <p:cNvPr id="15" name="Straight Arrow Connector 14">
            <a:extLst>
              <a:ext uri="{FF2B5EF4-FFF2-40B4-BE49-F238E27FC236}">
                <a16:creationId xmlns:a16="http://schemas.microsoft.com/office/drawing/2014/main" id="{42448A9E-ADD0-214A-927D-0A81ECADD9B5}"/>
              </a:ext>
            </a:extLst>
          </p:cNvPr>
          <p:cNvCxnSpPr>
            <a:cxnSpLocks/>
            <a:stCxn id="14" idx="3"/>
          </p:cNvCxnSpPr>
          <p:nvPr/>
        </p:nvCxnSpPr>
        <p:spPr>
          <a:xfrm>
            <a:off x="3778035" y="2979262"/>
            <a:ext cx="281464" cy="1066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896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Deuteron momentum distribution</a:t>
            </a:r>
            <a:endParaRPr lang="en-US" dirty="0">
              <a:solidFill>
                <a:srgbClr val="00206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57990E83-723F-794D-83A1-71B7B80058CB}"/>
                  </a:ext>
                </a:extLst>
              </p:cNvPr>
              <p:cNvSpPr>
                <a:spLocks noGrp="1"/>
              </p:cNvSpPr>
              <p:nvPr>
                <p:ph idx="1"/>
              </p:nvPr>
            </p:nvSpPr>
            <p:spPr>
              <a:xfrm>
                <a:off x="-1" y="1690688"/>
                <a:ext cx="3341077" cy="4351338"/>
              </a:xfrm>
            </p:spPr>
            <p:txBody>
              <a:bodyPr>
                <a:normAutofit/>
              </a:bodyPr>
              <a:lstStyle/>
              <a:p>
                <a:pPr>
                  <a:lnSpc>
                    <a:spcPct val="100000"/>
                  </a:lnSpc>
                </a:pPr>
                <a:r>
                  <a:rPr lang="en-US" sz="2400" dirty="0"/>
                  <a:t>At </a:t>
                </a:r>
                <a:r>
                  <a:rPr lang="en-US" sz="2400" dirty="0">
                    <a:solidFill>
                      <a:srgbClr val="C00000"/>
                    </a:solidFill>
                  </a:rPr>
                  <a:t>high RG resolution </a:t>
                </a:r>
                <a:r>
                  <a:rPr lang="en-US" sz="2400" baseline="30000" dirty="0">
                    <a:cs typeface="Arial" panose="020B0604020202020204" pitchFamily="34" charset="0"/>
                  </a:rPr>
                  <a:t>3</a:t>
                </a:r>
                <a:r>
                  <a:rPr lang="en-US" sz="2400" dirty="0">
                    <a:cs typeface="Arial" panose="020B0604020202020204" pitchFamily="34" charset="0"/>
                  </a:rPr>
                  <a:t>S</a:t>
                </a:r>
                <a:r>
                  <a:rPr lang="en-US" sz="2400" baseline="-25000" dirty="0">
                    <a:cs typeface="Arial" panose="020B0604020202020204" pitchFamily="34" charset="0"/>
                  </a:rPr>
                  <a:t>1</a:t>
                </a:r>
                <a:r>
                  <a:rPr lang="en-US" sz="2400" dirty="0">
                    <a:cs typeface="Arial" panose="020B0604020202020204" pitchFamily="34" charset="0"/>
                  </a:rPr>
                  <a:t>-</a:t>
                </a:r>
                <a:r>
                  <a:rPr lang="en-US" sz="2400" baseline="30000" dirty="0">
                    <a:cs typeface="Arial" panose="020B0604020202020204" pitchFamily="34" charset="0"/>
                  </a:rPr>
                  <a:t> 3</a:t>
                </a:r>
                <a:r>
                  <a:rPr lang="en-US" sz="2400" dirty="0">
                    <a:cs typeface="Arial" panose="020B0604020202020204" pitchFamily="34" charset="0"/>
                  </a:rPr>
                  <a:t>S</a:t>
                </a:r>
                <a:r>
                  <a:rPr lang="en-US" sz="2400" baseline="-25000" dirty="0">
                    <a:cs typeface="Arial" panose="020B0604020202020204" pitchFamily="34" charset="0"/>
                  </a:rPr>
                  <a:t>1</a:t>
                </a:r>
                <a:r>
                  <a:rPr lang="en-US" sz="2400" dirty="0">
                    <a:cs typeface="Arial" panose="020B0604020202020204" pitchFamily="34" charset="0"/>
                  </a:rPr>
                  <a:t> channel contributes to </a:t>
                </a:r>
                <a:r>
                  <a:rPr lang="en-US" sz="2400" dirty="0">
                    <a:solidFill>
                      <a:srgbClr val="C00000"/>
                    </a:solidFill>
                    <a:cs typeface="Arial" panose="020B0604020202020204" pitchFamily="34" charset="0"/>
                  </a:rPr>
                  <a:t>~25%</a:t>
                </a:r>
                <a:r>
                  <a:rPr lang="en-US" sz="2400" dirty="0">
                    <a:cs typeface="Arial" panose="020B0604020202020204" pitchFamily="34" charset="0"/>
                  </a:rPr>
                  <a:t> of the expectation value </a:t>
                </a:r>
                <a14:m>
                  <m:oMath xmlns:m="http://schemas.openxmlformats.org/officeDocument/2006/math">
                    <m:d>
                      <m:dPr>
                        <m:begChr m:val="⟨"/>
                        <m:endChr m:val="⟩"/>
                        <m:ctrlPr>
                          <a:rPr lang="en-US" sz="2400" i="1">
                            <a:latin typeface="Cambria Math" panose="02040503050406030204" pitchFamily="18" charset="0"/>
                            <a:cs typeface="Arial" panose="020B0604020202020204" pitchFamily="34" charset="0"/>
                          </a:rPr>
                        </m:ctrlPr>
                      </m:dPr>
                      <m:e>
                        <m:sSub>
                          <m:sSubPr>
                            <m:ctrlPr>
                              <a:rPr lang="en-US" sz="2400" i="1">
                                <a:latin typeface="Cambria Math" panose="02040503050406030204" pitchFamily="18" charset="0"/>
                                <a:cs typeface="Arial" panose="020B0604020202020204" pitchFamily="34" charset="0"/>
                              </a:rPr>
                            </m:ctrlPr>
                          </m:sSubPr>
                          <m:e>
                            <m:r>
                              <a:rPr lang="en-US" sz="2400" i="1">
                                <a:latin typeface="Cambria Math" panose="02040503050406030204" pitchFamily="18" charset="0"/>
                                <a:ea typeface="Cambria Math" panose="02040503050406030204" pitchFamily="18" charset="0"/>
                                <a:cs typeface="Arial" panose="020B0604020202020204" pitchFamily="34" charset="0"/>
                              </a:rPr>
                              <m:t>𝜓</m:t>
                            </m:r>
                          </m:e>
                          <m:sub>
                            <m:r>
                              <a:rPr lang="en-US" sz="2400" i="1">
                                <a:latin typeface="Cambria Math" panose="02040503050406030204" pitchFamily="18" charset="0"/>
                                <a:cs typeface="Arial" panose="020B0604020202020204" pitchFamily="34" charset="0"/>
                              </a:rPr>
                              <m:t>𝑑</m:t>
                            </m:r>
                          </m:sub>
                        </m:sSub>
                      </m:e>
                      <m:e>
                        <m:sSubSup>
                          <m:sSubSupPr>
                            <m:ctrlPr>
                              <a:rPr lang="en-US" sz="2400" i="1">
                                <a:latin typeface="Cambria Math" panose="02040503050406030204" pitchFamily="18" charset="0"/>
                              </a:rPr>
                            </m:ctrlPr>
                          </m:sSubSupPr>
                          <m:e>
                            <m:r>
                              <a:rPr lang="en-US" sz="2400" i="1">
                                <a:latin typeface="Cambria Math" panose="02040503050406030204" pitchFamily="18" charset="0"/>
                              </a:rPr>
                              <m:t>𝑎</m:t>
                            </m:r>
                          </m:e>
                          <m:sub>
                            <m:r>
                              <a:rPr lang="en-US" sz="2400" i="1">
                                <a:latin typeface="Cambria Math" panose="02040503050406030204" pitchFamily="18" charset="0"/>
                              </a:rPr>
                              <m:t>𝑞</m:t>
                            </m:r>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𝑞</m:t>
                            </m:r>
                          </m:sub>
                        </m:sSub>
                      </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𝜓</m:t>
                            </m:r>
                          </m:e>
                          <m:sub>
                            <m:r>
                              <a:rPr lang="en-US" sz="2400" i="1">
                                <a:latin typeface="Cambria Math" panose="02040503050406030204" pitchFamily="18" charset="0"/>
                              </a:rPr>
                              <m:t>𝑑</m:t>
                            </m:r>
                          </m:sub>
                        </m:sSub>
                      </m:e>
                    </m:d>
                  </m:oMath>
                </a14:m>
                <a:r>
                  <a:rPr lang="en-US" sz="2400" dirty="0"/>
                  <a:t> (heavy contribution from tensor force)</a:t>
                </a:r>
              </a:p>
            </p:txBody>
          </p:sp>
        </mc:Choice>
        <mc:Fallback xmlns="">
          <p:sp>
            <p:nvSpPr>
              <p:cNvPr id="8" name="Content Placeholder 2">
                <a:extLst>
                  <a:ext uri="{FF2B5EF4-FFF2-40B4-BE49-F238E27FC236}">
                    <a16:creationId xmlns:a16="http://schemas.microsoft.com/office/drawing/2014/main" id="{57990E83-723F-794D-83A1-71B7B80058CB}"/>
                  </a:ext>
                </a:extLst>
              </p:cNvPr>
              <p:cNvSpPr>
                <a:spLocks noGrp="1" noRot="1" noChangeAspect="1" noMove="1" noResize="1" noEditPoints="1" noAdjustHandles="1" noChangeArrowheads="1" noChangeShapeType="1" noTextEdit="1"/>
              </p:cNvSpPr>
              <p:nvPr>
                <p:ph idx="1"/>
              </p:nvPr>
            </p:nvSpPr>
            <p:spPr>
              <a:xfrm>
                <a:off x="-1" y="1690688"/>
                <a:ext cx="3341077" cy="4351338"/>
              </a:xfrm>
              <a:blipFill>
                <a:blip r:embed="rId2"/>
                <a:stretch>
                  <a:fillRect l="-2652" t="-872" r="-4545"/>
                </a:stretch>
              </a:blipFill>
            </p:spPr>
            <p:txBody>
              <a:bodyPr/>
              <a:lstStyle/>
              <a:p>
                <a:r>
                  <a:rPr lang="en-US">
                    <a:noFill/>
                  </a:rPr>
                  <a:t> </a:t>
                </a:r>
              </a:p>
            </p:txBody>
          </p:sp>
        </mc:Fallback>
      </mc:AlternateContent>
      <p:pic>
        <p:nvPicPr>
          <p:cNvPr id="7" name="Picture 6" descr="Graphical user interface, application&#10;&#10;Description automatically generated">
            <a:extLst>
              <a:ext uri="{FF2B5EF4-FFF2-40B4-BE49-F238E27FC236}">
                <a16:creationId xmlns:a16="http://schemas.microsoft.com/office/drawing/2014/main" id="{3D342BB3-BB3A-F14F-AC8B-AE8F01203060}"/>
              </a:ext>
            </a:extLst>
          </p:cNvPr>
          <p:cNvPicPr>
            <a:picLocks noChangeAspect="1"/>
          </p:cNvPicPr>
          <p:nvPr/>
        </p:nvPicPr>
        <p:blipFill>
          <a:blip r:embed="rId3"/>
          <a:stretch>
            <a:fillRect/>
          </a:stretch>
        </p:blipFill>
        <p:spPr>
          <a:xfrm>
            <a:off x="4059499" y="1971842"/>
            <a:ext cx="8132501" cy="3657600"/>
          </a:xfrm>
          <a:prstGeom prst="rect">
            <a:avLst/>
          </a:prstGeom>
        </p:spPr>
      </p:pic>
      <p:sp>
        <p:nvSpPr>
          <p:cNvPr id="4" name="Rectangle 3">
            <a:extLst>
              <a:ext uri="{FF2B5EF4-FFF2-40B4-BE49-F238E27FC236}">
                <a16:creationId xmlns:a16="http://schemas.microsoft.com/office/drawing/2014/main" id="{CE1E30C4-B90C-F64A-9984-522C4E6D1528}"/>
              </a:ext>
            </a:extLst>
          </p:cNvPr>
          <p:cNvSpPr/>
          <p:nvPr/>
        </p:nvSpPr>
        <p:spPr>
          <a:xfrm>
            <a:off x="4461831" y="2379643"/>
            <a:ext cx="1634169" cy="31287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34725869-19A3-AA4B-A88C-FAFF98DAFEE2}"/>
              </a:ext>
            </a:extLst>
          </p:cNvPr>
          <p:cNvCxnSpPr>
            <a:cxnSpLocks/>
          </p:cNvCxnSpPr>
          <p:nvPr/>
        </p:nvCxnSpPr>
        <p:spPr>
          <a:xfrm>
            <a:off x="3117773" y="2715658"/>
            <a:ext cx="1680037" cy="7161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A4E69B4-01CE-8248-B163-B4ED7B9F4DA3}"/>
              </a:ext>
            </a:extLst>
          </p:cNvPr>
          <p:cNvCxnSpPr>
            <a:cxnSpLocks/>
          </p:cNvCxnSpPr>
          <p:nvPr/>
        </p:nvCxnSpPr>
        <p:spPr>
          <a:xfrm>
            <a:off x="3117773" y="2715658"/>
            <a:ext cx="1619480" cy="168007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6D451BF-30A2-744C-A6AE-9D86511372F6}"/>
                  </a:ext>
                </a:extLst>
              </p:cNvPr>
              <p:cNvSpPr txBox="1"/>
              <p:nvPr/>
            </p:nvSpPr>
            <p:spPr>
              <a:xfrm>
                <a:off x="4847168" y="5804079"/>
                <a:ext cx="5850463" cy="64427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5: SRG-evolved matrix elements of </a:t>
                </a:r>
                <a14:m>
                  <m:oMath xmlns:m="http://schemas.openxmlformats.org/officeDocument/2006/math">
                    <m:d>
                      <m:dPr>
                        <m:begChr m:val="⟨"/>
                        <m:endChr m:val="⟩"/>
                        <m:ctrlPr>
                          <a:rPr lang="en-US" sz="1600" i="1">
                            <a:latin typeface="Cambria Math" panose="02040503050406030204" pitchFamily="18" charset="0"/>
                            <a:cs typeface="Arial" panose="020B0604020202020204" pitchFamily="34" charset="0"/>
                          </a:rPr>
                        </m:ctrlPr>
                      </m:dPr>
                      <m:e>
                        <m:r>
                          <a:rPr lang="en-US" sz="1600" i="1">
                            <a:latin typeface="Cambria Math" panose="02040503050406030204" pitchFamily="18" charset="0"/>
                            <a:ea typeface="Cambria Math" panose="02040503050406030204" pitchFamily="18" charset="0"/>
                            <a:cs typeface="Arial" panose="020B0604020202020204" pitchFamily="34" charset="0"/>
                          </a:rPr>
                          <m:t>𝜓</m:t>
                        </m:r>
                      </m:e>
                      <m:e>
                        <m:sSubSup>
                          <m:sSubSupPr>
                            <m:ctrlPr>
                              <a:rPr lang="en-US" sz="1600" i="1">
                                <a:latin typeface="Cambria Math" panose="02040503050406030204" pitchFamily="18" charset="0"/>
                              </a:rPr>
                            </m:ctrlPr>
                          </m:sSubSupPr>
                          <m:e>
                            <m:r>
                              <a:rPr lang="en-US" sz="1600" i="1">
                                <a:latin typeface="Cambria Math" panose="02040503050406030204" pitchFamily="18" charset="0"/>
                              </a:rPr>
                              <m:t>𝑎</m:t>
                            </m:r>
                          </m:e>
                          <m:sub>
                            <m:r>
                              <a:rPr lang="en-US" sz="1600" i="1">
                                <a:latin typeface="Cambria Math" panose="02040503050406030204" pitchFamily="18" charset="0"/>
                              </a:rPr>
                              <m:t>𝑞</m:t>
                            </m:r>
                          </m:sub>
                          <m:sup>
                            <m:r>
                              <a:rPr lang="en-US" sz="1600" i="1">
                                <a:latin typeface="Cambria Math" panose="02040503050406030204" pitchFamily="18" charset="0"/>
                                <a:ea typeface="Cambria Math" panose="02040503050406030204" pitchFamily="18" charset="0"/>
                              </a:rPr>
                              <m:t>†</m:t>
                            </m:r>
                          </m:sup>
                        </m:sSubSup>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𝑞</m:t>
                            </m:r>
                          </m:sub>
                        </m:sSub>
                      </m:e>
                      <m:e>
                        <m:r>
                          <a:rPr lang="en-US" sz="1600" i="1">
                            <a:latin typeface="Cambria Math" panose="02040503050406030204" pitchFamily="18" charset="0"/>
                            <a:ea typeface="Cambria Math" panose="02040503050406030204" pitchFamily="18" charset="0"/>
                            <a:cs typeface="Arial" panose="020B0604020202020204" pitchFamily="34" charset="0"/>
                          </a:rPr>
                          <m:t>𝜓</m:t>
                        </m:r>
                      </m:e>
                    </m:d>
                  </m:oMath>
                </a14:m>
                <a:r>
                  <a:rPr lang="en-US" sz="1600" dirty="0">
                    <a:latin typeface="Arial" panose="020B0604020202020204" pitchFamily="34" charset="0"/>
                    <a:cs typeface="Arial" panose="020B0604020202020204" pitchFamily="34" charset="0"/>
                  </a:rPr>
                  <a:t> with AV18 in the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r>
                  <a:rPr lang="en-US" sz="1600" baseline="30000" dirty="0">
                    <a:latin typeface="Arial" panose="020B0604020202020204" pitchFamily="34" charset="0"/>
                    <a:cs typeface="Arial" panose="020B0604020202020204" pitchFamily="34" charset="0"/>
                  </a:rPr>
                  <a:t> 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channel and </a:t>
                </a:r>
                <a14:m>
                  <m:oMath xmlns:m="http://schemas.openxmlformats.org/officeDocument/2006/math">
                    <m:r>
                      <a:rPr lang="en-US" sz="1600" i="1">
                        <a:latin typeface="Cambria Math" panose="02040503050406030204" pitchFamily="18" charset="0"/>
                      </a:rPr>
                      <m:t>𝑞</m:t>
                    </m:r>
                    <m:r>
                      <a:rPr lang="en-US" sz="1600">
                        <a:latin typeface="Cambria Math" panose="02040503050406030204" pitchFamily="18" charset="0"/>
                      </a:rPr>
                      <m:t>=3</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p>
            </p:txBody>
          </p:sp>
        </mc:Choice>
        <mc:Fallback xmlns="">
          <p:sp>
            <p:nvSpPr>
              <p:cNvPr id="23" name="TextBox 22">
                <a:extLst>
                  <a:ext uri="{FF2B5EF4-FFF2-40B4-BE49-F238E27FC236}">
                    <a16:creationId xmlns:a16="http://schemas.microsoft.com/office/drawing/2014/main" id="{56D451BF-30A2-744C-A6AE-9D86511372F6}"/>
                  </a:ext>
                </a:extLst>
              </p:cNvPr>
              <p:cNvSpPr txBox="1">
                <a:spLocks noRot="1" noChangeAspect="1" noMove="1" noResize="1" noEditPoints="1" noAdjustHandles="1" noChangeArrowheads="1" noChangeShapeType="1" noTextEdit="1"/>
              </p:cNvSpPr>
              <p:nvPr/>
            </p:nvSpPr>
            <p:spPr>
              <a:xfrm>
                <a:off x="4847168" y="5804079"/>
                <a:ext cx="5850463" cy="644279"/>
              </a:xfrm>
              <a:prstGeom prst="rect">
                <a:avLst/>
              </a:prstGeom>
              <a:blipFill>
                <a:blip r:embed="rId4"/>
                <a:stretch>
                  <a:fillRect l="-433" b="-11538"/>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7089D353-4E1F-F848-A114-AF283875241E}"/>
              </a:ext>
            </a:extLst>
          </p:cNvPr>
          <p:cNvSpPr>
            <a:spLocks noGrp="1"/>
          </p:cNvSpPr>
          <p:nvPr>
            <p:ph type="sldNum" sz="quarter" idx="12"/>
          </p:nvPr>
        </p:nvSpPr>
        <p:spPr/>
        <p:txBody>
          <a:bodyPr/>
          <a:lstStyle/>
          <a:p>
            <a:fld id="{DD20F09D-B375-B446-8D61-90653E4EE1AB}" type="slidenum">
              <a:rPr lang="en-US" smtClean="0"/>
              <a:t>17</a:t>
            </a:fld>
            <a:endParaRPr lang="en-US"/>
          </a:p>
        </p:txBody>
      </p:sp>
    </p:spTree>
    <p:extLst>
      <p:ext uri="{BB962C8B-B14F-4D97-AF65-F5344CB8AC3E}">
        <p14:creationId xmlns:p14="http://schemas.microsoft.com/office/powerpoint/2010/main" val="3870582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Deuteron momentum distribution</a:t>
            </a:r>
            <a:endParaRPr lang="en-US" dirty="0">
              <a:solidFill>
                <a:srgbClr val="00206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57990E83-723F-794D-83A1-71B7B80058CB}"/>
                  </a:ext>
                </a:extLst>
              </p:cNvPr>
              <p:cNvSpPr>
                <a:spLocks noGrp="1"/>
              </p:cNvSpPr>
              <p:nvPr>
                <p:ph idx="1"/>
              </p:nvPr>
            </p:nvSpPr>
            <p:spPr>
              <a:xfrm>
                <a:off x="0" y="1690688"/>
                <a:ext cx="3337560" cy="4351338"/>
              </a:xfrm>
            </p:spPr>
            <p:txBody>
              <a:bodyPr>
                <a:normAutofit/>
              </a:bodyPr>
              <a:lstStyle/>
              <a:p>
                <a:pPr>
                  <a:lnSpc>
                    <a:spcPct val="100000"/>
                  </a:lnSpc>
                </a:pPr>
                <a:r>
                  <a:rPr lang="en-US" sz="2400" dirty="0">
                    <a:solidFill>
                      <a:schemeClr val="tx1"/>
                    </a:solidFill>
                  </a:rPr>
                  <a:t>At high RG resolution </a:t>
                </a:r>
                <a:r>
                  <a:rPr lang="en-US" sz="2400" baseline="30000" dirty="0">
                    <a:solidFill>
                      <a:schemeClr val="tx1"/>
                    </a:solidFill>
                    <a:cs typeface="Arial" panose="020B0604020202020204" pitchFamily="34" charset="0"/>
                  </a:rPr>
                  <a:t>3</a:t>
                </a:r>
                <a:r>
                  <a:rPr lang="en-US" sz="2400" dirty="0">
                    <a:solidFill>
                      <a:schemeClr val="tx1"/>
                    </a:solidFill>
                    <a:cs typeface="Arial" panose="020B0604020202020204" pitchFamily="34" charset="0"/>
                  </a:rPr>
                  <a:t>S</a:t>
                </a:r>
                <a:r>
                  <a:rPr lang="en-US" sz="2400" baseline="-25000" dirty="0">
                    <a:solidFill>
                      <a:schemeClr val="tx1"/>
                    </a:solidFill>
                    <a:cs typeface="Arial" panose="020B0604020202020204" pitchFamily="34" charset="0"/>
                  </a:rPr>
                  <a:t>1</a:t>
                </a:r>
                <a:r>
                  <a:rPr lang="en-US" sz="2400" dirty="0">
                    <a:solidFill>
                      <a:schemeClr val="tx1"/>
                    </a:solidFill>
                    <a:cs typeface="Arial" panose="020B0604020202020204" pitchFamily="34" charset="0"/>
                  </a:rPr>
                  <a:t>-</a:t>
                </a:r>
                <a:r>
                  <a:rPr lang="en-US" sz="2400" baseline="30000" dirty="0">
                    <a:solidFill>
                      <a:schemeClr val="tx1"/>
                    </a:solidFill>
                    <a:cs typeface="Arial" panose="020B0604020202020204" pitchFamily="34" charset="0"/>
                  </a:rPr>
                  <a:t> 3</a:t>
                </a:r>
                <a:r>
                  <a:rPr lang="en-US" sz="2400" dirty="0">
                    <a:solidFill>
                      <a:schemeClr val="tx1"/>
                    </a:solidFill>
                    <a:cs typeface="Arial" panose="020B0604020202020204" pitchFamily="34" charset="0"/>
                  </a:rPr>
                  <a:t>S</a:t>
                </a:r>
                <a:r>
                  <a:rPr lang="en-US" sz="2400" baseline="-25000" dirty="0">
                    <a:solidFill>
                      <a:schemeClr val="tx1"/>
                    </a:solidFill>
                    <a:cs typeface="Arial" panose="020B0604020202020204" pitchFamily="34" charset="0"/>
                  </a:rPr>
                  <a:t>1</a:t>
                </a:r>
                <a:r>
                  <a:rPr lang="en-US" sz="2400" dirty="0">
                    <a:solidFill>
                      <a:schemeClr val="tx1"/>
                    </a:solidFill>
                    <a:cs typeface="Arial" panose="020B0604020202020204" pitchFamily="34" charset="0"/>
                  </a:rPr>
                  <a:t> channel contributes to ~25% of the expectation value </a:t>
                </a:r>
                <a14:m>
                  <m:oMath xmlns:m="http://schemas.openxmlformats.org/officeDocument/2006/math">
                    <m:d>
                      <m:dPr>
                        <m:begChr m:val="⟨"/>
                        <m:endChr m:val="⟩"/>
                        <m:ctrlPr>
                          <a:rPr lang="en-US" sz="2400" i="1">
                            <a:solidFill>
                              <a:schemeClr val="tx1"/>
                            </a:solidFill>
                            <a:latin typeface="Cambria Math" panose="02040503050406030204" pitchFamily="18" charset="0"/>
                            <a:cs typeface="Arial" panose="020B0604020202020204" pitchFamily="34" charset="0"/>
                          </a:rPr>
                        </m:ctrlPr>
                      </m:dPr>
                      <m:e>
                        <m:sSub>
                          <m:sSubPr>
                            <m:ctrlPr>
                              <a:rPr lang="en-US" sz="2400" i="1">
                                <a:solidFill>
                                  <a:schemeClr val="tx1"/>
                                </a:solidFill>
                                <a:latin typeface="Cambria Math" panose="02040503050406030204" pitchFamily="18" charset="0"/>
                                <a:cs typeface="Arial" panose="020B0604020202020204" pitchFamily="34" charset="0"/>
                              </a:rPr>
                            </m:ctrlPr>
                          </m:sSubPr>
                          <m:e>
                            <m:r>
                              <a:rPr lang="en-US" sz="2400" i="1">
                                <a:solidFill>
                                  <a:schemeClr val="tx1"/>
                                </a:solidFill>
                                <a:latin typeface="Cambria Math" panose="02040503050406030204" pitchFamily="18" charset="0"/>
                                <a:ea typeface="Cambria Math" panose="02040503050406030204" pitchFamily="18" charset="0"/>
                                <a:cs typeface="Arial" panose="020B0604020202020204" pitchFamily="34" charset="0"/>
                              </a:rPr>
                              <m:t>𝜓</m:t>
                            </m:r>
                          </m:e>
                          <m:sub>
                            <m:r>
                              <a:rPr lang="en-US" sz="2400" i="1">
                                <a:solidFill>
                                  <a:schemeClr val="tx1"/>
                                </a:solidFill>
                                <a:latin typeface="Cambria Math" panose="02040503050406030204" pitchFamily="18" charset="0"/>
                                <a:cs typeface="Arial" panose="020B0604020202020204" pitchFamily="34" charset="0"/>
                              </a:rPr>
                              <m:t>𝑑</m:t>
                            </m:r>
                          </m:sub>
                        </m:sSub>
                      </m:e>
                      <m:e>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𝑎</m:t>
                            </m:r>
                          </m:e>
                          <m:sub>
                            <m:r>
                              <a:rPr lang="en-US" sz="2400" i="1">
                                <a:solidFill>
                                  <a:schemeClr val="tx1"/>
                                </a:solidFill>
                                <a:latin typeface="Cambria Math" panose="02040503050406030204" pitchFamily="18" charset="0"/>
                              </a:rPr>
                              <m:t>𝑞</m:t>
                            </m:r>
                          </m:sub>
                          <m:sup>
                            <m:r>
                              <a:rPr lang="en-US" sz="2400" i="1">
                                <a:solidFill>
                                  <a:schemeClr val="tx1"/>
                                </a:solidFill>
                                <a:latin typeface="Cambria Math" panose="02040503050406030204" pitchFamily="18" charset="0"/>
                                <a:ea typeface="Cambria Math" panose="02040503050406030204" pitchFamily="18" charset="0"/>
                              </a:rPr>
                              <m:t>†</m:t>
                            </m:r>
                          </m:sup>
                        </m:sSubSup>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𝑎</m:t>
                            </m:r>
                          </m:e>
                          <m:sub>
                            <m:r>
                              <a:rPr lang="en-US" sz="2400" i="1">
                                <a:solidFill>
                                  <a:schemeClr val="tx1"/>
                                </a:solidFill>
                                <a:latin typeface="Cambria Math" panose="02040503050406030204" pitchFamily="18" charset="0"/>
                              </a:rPr>
                              <m:t>𝑞</m:t>
                            </m:r>
                          </m:sub>
                        </m:sSub>
                      </m:e>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𝜓</m:t>
                            </m:r>
                          </m:e>
                          <m:sub>
                            <m:r>
                              <a:rPr lang="en-US" sz="2400" i="1">
                                <a:solidFill>
                                  <a:schemeClr val="tx1"/>
                                </a:solidFill>
                                <a:latin typeface="Cambria Math" panose="02040503050406030204" pitchFamily="18" charset="0"/>
                              </a:rPr>
                              <m:t>𝑑</m:t>
                            </m:r>
                          </m:sub>
                        </m:sSub>
                      </m:e>
                    </m:d>
                  </m:oMath>
                </a14:m>
                <a:r>
                  <a:rPr lang="en-US" sz="2400" dirty="0">
                    <a:solidFill>
                      <a:schemeClr val="tx1"/>
                    </a:solidFill>
                  </a:rPr>
                  <a:t> (heavy contribution from tensor force)</a:t>
                </a:r>
                <a:endParaRPr lang="en-US" sz="2400" dirty="0">
                  <a:solidFill>
                    <a:schemeClr val="tx1"/>
                  </a:solidFill>
                  <a:cs typeface="Arial" panose="020B0604020202020204" pitchFamily="34" charset="0"/>
                </a:endParaRPr>
              </a:p>
              <a:p>
                <a:pPr>
                  <a:lnSpc>
                    <a:spcPct val="100000"/>
                  </a:lnSpc>
                </a:pPr>
                <a:r>
                  <a:rPr lang="en-US" sz="2400" dirty="0">
                    <a:cs typeface="Arial" panose="020B0604020202020204" pitchFamily="34" charset="0"/>
                  </a:rPr>
                  <a:t>At </a:t>
                </a:r>
                <a:r>
                  <a:rPr lang="en-US" sz="2400" dirty="0">
                    <a:solidFill>
                      <a:srgbClr val="C00000"/>
                    </a:solidFill>
                    <a:cs typeface="Arial" panose="020B0604020202020204" pitchFamily="34" charset="0"/>
                  </a:rPr>
                  <a:t>low RG resolution</a:t>
                </a:r>
                <a:r>
                  <a:rPr lang="en-US" sz="2400" dirty="0">
                    <a:cs typeface="Arial" panose="020B0604020202020204" pitchFamily="34" charset="0"/>
                  </a:rPr>
                  <a:t> </a:t>
                </a:r>
                <a:r>
                  <a:rPr lang="en-US" sz="2400" baseline="30000" dirty="0">
                    <a:cs typeface="Arial" panose="020B0604020202020204" pitchFamily="34" charset="0"/>
                  </a:rPr>
                  <a:t>3</a:t>
                </a:r>
                <a:r>
                  <a:rPr lang="en-US" sz="2400" dirty="0">
                    <a:cs typeface="Arial" panose="020B0604020202020204" pitchFamily="34" charset="0"/>
                  </a:rPr>
                  <a:t>S</a:t>
                </a:r>
                <a:r>
                  <a:rPr lang="en-US" sz="2400" baseline="-25000" dirty="0">
                    <a:cs typeface="Arial" panose="020B0604020202020204" pitchFamily="34" charset="0"/>
                  </a:rPr>
                  <a:t>1</a:t>
                </a:r>
                <a:r>
                  <a:rPr lang="en-US" sz="2400" dirty="0">
                    <a:cs typeface="Arial" panose="020B0604020202020204" pitchFamily="34" charset="0"/>
                  </a:rPr>
                  <a:t>-</a:t>
                </a:r>
                <a:r>
                  <a:rPr lang="en-US" sz="2400" baseline="30000" dirty="0">
                    <a:cs typeface="Arial" panose="020B0604020202020204" pitchFamily="34" charset="0"/>
                  </a:rPr>
                  <a:t> 3</a:t>
                </a:r>
                <a:r>
                  <a:rPr lang="en-US" sz="2400" dirty="0">
                    <a:cs typeface="Arial" panose="020B0604020202020204" pitchFamily="34" charset="0"/>
                  </a:rPr>
                  <a:t>S</a:t>
                </a:r>
                <a:r>
                  <a:rPr lang="en-US" sz="2400" baseline="-25000" dirty="0">
                    <a:cs typeface="Arial" panose="020B0604020202020204" pitchFamily="34" charset="0"/>
                  </a:rPr>
                  <a:t>1</a:t>
                </a:r>
                <a:r>
                  <a:rPr lang="en-US" sz="2400" dirty="0">
                    <a:cs typeface="Arial" panose="020B0604020202020204" pitchFamily="34" charset="0"/>
                  </a:rPr>
                  <a:t> channel contributes to </a:t>
                </a:r>
                <a:r>
                  <a:rPr lang="en-US" sz="2400" dirty="0">
                    <a:solidFill>
                      <a:srgbClr val="C00000"/>
                    </a:solidFill>
                    <a:cs typeface="Arial" panose="020B0604020202020204" pitchFamily="34" charset="0"/>
                  </a:rPr>
                  <a:t>~95% </a:t>
                </a:r>
                <a:r>
                  <a:rPr lang="en-US" sz="2400" dirty="0">
                    <a:cs typeface="Arial" panose="020B0604020202020204" pitchFamily="34" charset="0"/>
                  </a:rPr>
                  <a:t>of the expectation value </a:t>
                </a:r>
                <a14:m>
                  <m:oMath xmlns:m="http://schemas.openxmlformats.org/officeDocument/2006/math">
                    <m:d>
                      <m:dPr>
                        <m:begChr m:val="⟨"/>
                        <m:endChr m:val="⟩"/>
                        <m:ctrlPr>
                          <a:rPr lang="en-US" sz="2400" i="1">
                            <a:latin typeface="Cambria Math" panose="02040503050406030204" pitchFamily="18" charset="0"/>
                            <a:cs typeface="Arial" panose="020B0604020202020204" pitchFamily="34" charset="0"/>
                          </a:rPr>
                        </m:ctrlPr>
                      </m:dPr>
                      <m:e>
                        <m:sSub>
                          <m:sSubPr>
                            <m:ctrlPr>
                              <a:rPr lang="en-US" sz="2400" i="1">
                                <a:latin typeface="Cambria Math" panose="02040503050406030204" pitchFamily="18" charset="0"/>
                                <a:cs typeface="Arial" panose="020B0604020202020204" pitchFamily="34" charset="0"/>
                              </a:rPr>
                            </m:ctrlPr>
                          </m:sSubPr>
                          <m:e>
                            <m:r>
                              <a:rPr lang="en-US" sz="2400" i="1">
                                <a:latin typeface="Cambria Math" panose="02040503050406030204" pitchFamily="18" charset="0"/>
                                <a:ea typeface="Cambria Math" panose="02040503050406030204" pitchFamily="18" charset="0"/>
                                <a:cs typeface="Arial" panose="020B0604020202020204" pitchFamily="34" charset="0"/>
                              </a:rPr>
                              <m:t>𝜓</m:t>
                            </m:r>
                          </m:e>
                          <m:sub>
                            <m:r>
                              <a:rPr lang="en-US" sz="2400" i="1">
                                <a:latin typeface="Cambria Math" panose="02040503050406030204" pitchFamily="18" charset="0"/>
                                <a:cs typeface="Arial" panose="020B0604020202020204" pitchFamily="34" charset="0"/>
                              </a:rPr>
                              <m:t>𝑑</m:t>
                            </m:r>
                          </m:sub>
                        </m:sSub>
                      </m:e>
                      <m:e>
                        <m:sSubSup>
                          <m:sSubSupPr>
                            <m:ctrlPr>
                              <a:rPr lang="en-US" sz="2400" i="1">
                                <a:latin typeface="Cambria Math" panose="02040503050406030204" pitchFamily="18" charset="0"/>
                              </a:rPr>
                            </m:ctrlPr>
                          </m:sSubSupPr>
                          <m:e>
                            <m:r>
                              <a:rPr lang="en-US" sz="2400" i="1">
                                <a:latin typeface="Cambria Math" panose="02040503050406030204" pitchFamily="18" charset="0"/>
                              </a:rPr>
                              <m:t>𝑎</m:t>
                            </m:r>
                          </m:e>
                          <m:sub>
                            <m:r>
                              <a:rPr lang="en-US" sz="2400" i="1">
                                <a:latin typeface="Cambria Math" panose="02040503050406030204" pitchFamily="18" charset="0"/>
                              </a:rPr>
                              <m:t>𝑞</m:t>
                            </m:r>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𝑞</m:t>
                            </m:r>
                          </m:sub>
                        </m:sSub>
                      </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𝜓</m:t>
                            </m:r>
                          </m:e>
                          <m:sub>
                            <m:r>
                              <a:rPr lang="en-US" sz="2400" i="1">
                                <a:latin typeface="Cambria Math" panose="02040503050406030204" pitchFamily="18" charset="0"/>
                              </a:rPr>
                              <m:t>𝑑</m:t>
                            </m:r>
                          </m:sub>
                        </m:sSub>
                      </m:e>
                    </m:d>
                  </m:oMath>
                </a14:m>
                <a:endParaRPr lang="en-US" sz="2400" dirty="0">
                  <a:cs typeface="Arial" panose="020B0604020202020204" pitchFamily="34" charset="0"/>
                </a:endParaRPr>
              </a:p>
              <a:p>
                <a:pPr>
                  <a:lnSpc>
                    <a:spcPct val="100000"/>
                  </a:lnSpc>
                </a:pPr>
                <a:endParaRPr lang="en-US" sz="2400" dirty="0"/>
              </a:p>
            </p:txBody>
          </p:sp>
        </mc:Choice>
        <mc:Fallback xmlns="">
          <p:sp>
            <p:nvSpPr>
              <p:cNvPr id="8" name="Content Placeholder 2">
                <a:extLst>
                  <a:ext uri="{FF2B5EF4-FFF2-40B4-BE49-F238E27FC236}">
                    <a16:creationId xmlns:a16="http://schemas.microsoft.com/office/drawing/2014/main" id="{57990E83-723F-794D-83A1-71B7B80058CB}"/>
                  </a:ext>
                </a:extLst>
              </p:cNvPr>
              <p:cNvSpPr>
                <a:spLocks noGrp="1" noRot="1" noChangeAspect="1" noMove="1" noResize="1" noEditPoints="1" noAdjustHandles="1" noChangeArrowheads="1" noChangeShapeType="1" noTextEdit="1"/>
              </p:cNvSpPr>
              <p:nvPr>
                <p:ph idx="1"/>
              </p:nvPr>
            </p:nvSpPr>
            <p:spPr>
              <a:xfrm>
                <a:off x="0" y="1690688"/>
                <a:ext cx="3337560" cy="4351338"/>
              </a:xfrm>
              <a:blipFill>
                <a:blip r:embed="rId3"/>
                <a:stretch>
                  <a:fillRect l="-2652" t="-872" r="-4545" b="-12209"/>
                </a:stretch>
              </a:blipFill>
            </p:spPr>
            <p:txBody>
              <a:bodyPr/>
              <a:lstStyle/>
              <a:p>
                <a:r>
                  <a:rPr lang="en-US">
                    <a:noFill/>
                  </a:rPr>
                  <a:t> </a:t>
                </a:r>
              </a:p>
            </p:txBody>
          </p:sp>
        </mc:Fallback>
      </mc:AlternateContent>
      <p:pic>
        <p:nvPicPr>
          <p:cNvPr id="7" name="Picture 6" descr="Graphical user interface, application&#10;&#10;Description automatically generated">
            <a:extLst>
              <a:ext uri="{FF2B5EF4-FFF2-40B4-BE49-F238E27FC236}">
                <a16:creationId xmlns:a16="http://schemas.microsoft.com/office/drawing/2014/main" id="{3D342BB3-BB3A-F14F-AC8B-AE8F01203060}"/>
              </a:ext>
            </a:extLst>
          </p:cNvPr>
          <p:cNvPicPr>
            <a:picLocks noChangeAspect="1"/>
          </p:cNvPicPr>
          <p:nvPr/>
        </p:nvPicPr>
        <p:blipFill>
          <a:blip r:embed="rId4"/>
          <a:stretch>
            <a:fillRect/>
          </a:stretch>
        </p:blipFill>
        <p:spPr>
          <a:xfrm>
            <a:off x="4059499" y="1971842"/>
            <a:ext cx="8132501" cy="3657600"/>
          </a:xfrm>
          <a:prstGeom prst="rect">
            <a:avLst/>
          </a:prstGeom>
        </p:spPr>
      </p:pic>
      <p:sp>
        <p:nvSpPr>
          <p:cNvPr id="4" name="Rectangle 3">
            <a:extLst>
              <a:ext uri="{FF2B5EF4-FFF2-40B4-BE49-F238E27FC236}">
                <a16:creationId xmlns:a16="http://schemas.microsoft.com/office/drawing/2014/main" id="{CE1E30C4-B90C-F64A-9984-522C4E6D1528}"/>
              </a:ext>
            </a:extLst>
          </p:cNvPr>
          <p:cNvSpPr/>
          <p:nvPr/>
        </p:nvSpPr>
        <p:spPr>
          <a:xfrm>
            <a:off x="9199084" y="2379643"/>
            <a:ext cx="1586429" cy="31287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36CF8B79-177F-9E4C-92DA-DB3912386D9E}"/>
              </a:ext>
            </a:extLst>
          </p:cNvPr>
          <p:cNvCxnSpPr>
            <a:cxnSpLocks/>
          </p:cNvCxnSpPr>
          <p:nvPr/>
        </p:nvCxnSpPr>
        <p:spPr>
          <a:xfrm flipV="1">
            <a:off x="3118456" y="3016251"/>
            <a:ext cx="6411134" cy="22996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8406DBC-0E81-2B4C-93B2-81ABC497B33F}"/>
              </a:ext>
            </a:extLst>
          </p:cNvPr>
          <p:cNvCxnSpPr>
            <a:cxnSpLocks/>
          </p:cNvCxnSpPr>
          <p:nvPr/>
        </p:nvCxnSpPr>
        <p:spPr>
          <a:xfrm flipV="1">
            <a:off x="3118456" y="4290647"/>
            <a:ext cx="6306898" cy="10742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5DF5904-55BD-9C40-A038-32537B6351EE}"/>
                  </a:ext>
                </a:extLst>
              </p:cNvPr>
              <p:cNvSpPr txBox="1"/>
              <p:nvPr/>
            </p:nvSpPr>
            <p:spPr>
              <a:xfrm>
                <a:off x="4847168" y="5804079"/>
                <a:ext cx="5850463" cy="64427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5: SRG-evolved matrix elements of </a:t>
                </a:r>
                <a14:m>
                  <m:oMath xmlns:m="http://schemas.openxmlformats.org/officeDocument/2006/math">
                    <m:d>
                      <m:dPr>
                        <m:begChr m:val="⟨"/>
                        <m:endChr m:val="⟩"/>
                        <m:ctrlPr>
                          <a:rPr lang="en-US" sz="1600" i="1">
                            <a:latin typeface="Cambria Math" panose="02040503050406030204" pitchFamily="18" charset="0"/>
                            <a:cs typeface="Arial" panose="020B0604020202020204" pitchFamily="34" charset="0"/>
                          </a:rPr>
                        </m:ctrlPr>
                      </m:dPr>
                      <m:e>
                        <m:r>
                          <a:rPr lang="en-US" sz="1600" i="1">
                            <a:latin typeface="Cambria Math" panose="02040503050406030204" pitchFamily="18" charset="0"/>
                            <a:ea typeface="Cambria Math" panose="02040503050406030204" pitchFamily="18" charset="0"/>
                            <a:cs typeface="Arial" panose="020B0604020202020204" pitchFamily="34" charset="0"/>
                          </a:rPr>
                          <m:t>𝜓</m:t>
                        </m:r>
                      </m:e>
                      <m:e>
                        <m:sSubSup>
                          <m:sSubSupPr>
                            <m:ctrlPr>
                              <a:rPr lang="en-US" sz="1600" i="1">
                                <a:latin typeface="Cambria Math" panose="02040503050406030204" pitchFamily="18" charset="0"/>
                              </a:rPr>
                            </m:ctrlPr>
                          </m:sSubSupPr>
                          <m:e>
                            <m:r>
                              <a:rPr lang="en-US" sz="1600" i="1">
                                <a:latin typeface="Cambria Math" panose="02040503050406030204" pitchFamily="18" charset="0"/>
                              </a:rPr>
                              <m:t>𝑎</m:t>
                            </m:r>
                          </m:e>
                          <m:sub>
                            <m:r>
                              <a:rPr lang="en-US" sz="1600" i="1">
                                <a:latin typeface="Cambria Math" panose="02040503050406030204" pitchFamily="18" charset="0"/>
                              </a:rPr>
                              <m:t>𝑞</m:t>
                            </m:r>
                          </m:sub>
                          <m:sup>
                            <m:r>
                              <a:rPr lang="en-US" sz="1600" i="1">
                                <a:latin typeface="Cambria Math" panose="02040503050406030204" pitchFamily="18" charset="0"/>
                                <a:ea typeface="Cambria Math" panose="02040503050406030204" pitchFamily="18" charset="0"/>
                              </a:rPr>
                              <m:t>†</m:t>
                            </m:r>
                          </m:sup>
                        </m:sSubSup>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𝑞</m:t>
                            </m:r>
                          </m:sub>
                        </m:sSub>
                      </m:e>
                      <m:e>
                        <m:r>
                          <a:rPr lang="en-US" sz="1600" i="1">
                            <a:latin typeface="Cambria Math" panose="02040503050406030204" pitchFamily="18" charset="0"/>
                            <a:ea typeface="Cambria Math" panose="02040503050406030204" pitchFamily="18" charset="0"/>
                            <a:cs typeface="Arial" panose="020B0604020202020204" pitchFamily="34" charset="0"/>
                          </a:rPr>
                          <m:t>𝜓</m:t>
                        </m:r>
                      </m:e>
                    </m:d>
                  </m:oMath>
                </a14:m>
                <a:r>
                  <a:rPr lang="en-US" sz="1600" dirty="0">
                    <a:latin typeface="Arial" panose="020B0604020202020204" pitchFamily="34" charset="0"/>
                    <a:cs typeface="Arial" panose="020B0604020202020204" pitchFamily="34" charset="0"/>
                  </a:rPr>
                  <a:t> with AV18 in the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r>
                  <a:rPr lang="en-US" sz="1600" baseline="30000" dirty="0">
                    <a:latin typeface="Arial" panose="020B0604020202020204" pitchFamily="34" charset="0"/>
                    <a:cs typeface="Arial" panose="020B0604020202020204" pitchFamily="34" charset="0"/>
                  </a:rPr>
                  <a:t> 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channel and </a:t>
                </a:r>
                <a14:m>
                  <m:oMath xmlns:m="http://schemas.openxmlformats.org/officeDocument/2006/math">
                    <m:r>
                      <a:rPr lang="en-US" sz="1600" i="1">
                        <a:latin typeface="Cambria Math" panose="02040503050406030204" pitchFamily="18" charset="0"/>
                      </a:rPr>
                      <m:t>𝑞</m:t>
                    </m:r>
                    <m:r>
                      <a:rPr lang="en-US" sz="1600">
                        <a:latin typeface="Cambria Math" panose="02040503050406030204" pitchFamily="18" charset="0"/>
                      </a:rPr>
                      <m:t>=3</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p>
            </p:txBody>
          </p:sp>
        </mc:Choice>
        <mc:Fallback xmlns="">
          <p:sp>
            <p:nvSpPr>
              <p:cNvPr id="15" name="TextBox 14">
                <a:extLst>
                  <a:ext uri="{FF2B5EF4-FFF2-40B4-BE49-F238E27FC236}">
                    <a16:creationId xmlns:a16="http://schemas.microsoft.com/office/drawing/2014/main" id="{95DF5904-55BD-9C40-A038-32537B6351EE}"/>
                  </a:ext>
                </a:extLst>
              </p:cNvPr>
              <p:cNvSpPr txBox="1">
                <a:spLocks noRot="1" noChangeAspect="1" noMove="1" noResize="1" noEditPoints="1" noAdjustHandles="1" noChangeArrowheads="1" noChangeShapeType="1" noTextEdit="1"/>
              </p:cNvSpPr>
              <p:nvPr/>
            </p:nvSpPr>
            <p:spPr>
              <a:xfrm>
                <a:off x="4847168" y="5804079"/>
                <a:ext cx="5850463" cy="644279"/>
              </a:xfrm>
              <a:prstGeom prst="rect">
                <a:avLst/>
              </a:prstGeom>
              <a:blipFill>
                <a:blip r:embed="rId5"/>
                <a:stretch>
                  <a:fillRect l="-433" b="-11538"/>
                </a:stretch>
              </a:blipFill>
            </p:spPr>
            <p:txBody>
              <a:bodyPr/>
              <a:lstStyle/>
              <a:p>
                <a:r>
                  <a:rPr lang="en-US">
                    <a:noFill/>
                  </a:rPr>
                  <a:t> </a:t>
                </a:r>
              </a:p>
            </p:txBody>
          </p:sp>
        </mc:Fallback>
      </mc:AlternateContent>
      <p:sp>
        <p:nvSpPr>
          <p:cNvPr id="11" name="Slide Number Placeholder 10">
            <a:extLst>
              <a:ext uri="{FF2B5EF4-FFF2-40B4-BE49-F238E27FC236}">
                <a16:creationId xmlns:a16="http://schemas.microsoft.com/office/drawing/2014/main" id="{8271FEBA-E13E-8C4B-94D9-3F09146115B9}"/>
              </a:ext>
            </a:extLst>
          </p:cNvPr>
          <p:cNvSpPr>
            <a:spLocks noGrp="1"/>
          </p:cNvSpPr>
          <p:nvPr>
            <p:ph type="sldNum" sz="quarter" idx="12"/>
          </p:nvPr>
        </p:nvSpPr>
        <p:spPr/>
        <p:txBody>
          <a:bodyPr/>
          <a:lstStyle/>
          <a:p>
            <a:fld id="{DD20F09D-B375-B446-8D61-90653E4EE1AB}" type="slidenum">
              <a:rPr lang="en-US" smtClean="0"/>
              <a:t>18</a:t>
            </a:fld>
            <a:endParaRPr lang="en-US"/>
          </a:p>
        </p:txBody>
      </p:sp>
    </p:spTree>
    <p:extLst>
      <p:ext uri="{BB962C8B-B14F-4D97-AF65-F5344CB8AC3E}">
        <p14:creationId xmlns:p14="http://schemas.microsoft.com/office/powerpoint/2010/main" val="2875530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NN pair ratios</a:t>
            </a:r>
            <a:endParaRPr lang="en-US" dirty="0">
              <a:solidFill>
                <a:srgbClr val="002060"/>
              </a:solidFill>
              <a:latin typeface="Arial" panose="020B0604020202020204" pitchFamily="34" charset="0"/>
            </a:endParaRP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108753" y="1526771"/>
            <a:ext cx="3538728" cy="4352544"/>
          </a:xfrm>
        </p:spPr>
        <p:txBody>
          <a:bodyPr>
            <a:normAutofit fontScale="92500"/>
          </a:bodyPr>
          <a:lstStyle/>
          <a:p>
            <a:pPr>
              <a:lnSpc>
                <a:spcPct val="100000"/>
              </a:lnSpc>
            </a:pPr>
            <a:r>
              <a:rPr lang="en-US" sz="2400" dirty="0">
                <a:latin typeface="Arial" panose="020B0604020202020204" pitchFamily="34" charset="0"/>
              </a:rPr>
              <a:t>At </a:t>
            </a:r>
            <a:r>
              <a:rPr lang="en-US" sz="2400" dirty="0">
                <a:solidFill>
                  <a:srgbClr val="C00000"/>
                </a:solidFill>
                <a:latin typeface="Arial" panose="020B0604020202020204" pitchFamily="34" charset="0"/>
              </a:rPr>
              <a:t>high RG resolution</a:t>
            </a:r>
            <a:r>
              <a:rPr lang="en-US" sz="2400" dirty="0">
                <a:latin typeface="Arial" panose="020B0604020202020204" pitchFamily="34" charset="0"/>
              </a:rPr>
              <a:t>, the tensor force and the repulsive core of the NN interaction kicks nucleon pairs into SRCs</a:t>
            </a:r>
          </a:p>
          <a:p>
            <a:pPr>
              <a:lnSpc>
                <a:spcPct val="100000"/>
              </a:lnSpc>
            </a:pPr>
            <a:r>
              <a:rPr lang="en-US" sz="2400" dirty="0"/>
              <a:t>Seen in the ratio of pairs produced where np dominates because the tensor force requires spin triplet pairs (pp are spin singlets)</a:t>
            </a:r>
            <a:endParaRPr lang="en-US" sz="2400" dirty="0">
              <a:latin typeface="Arial" panose="020B0604020202020204" pitchFamily="34" charset="0"/>
            </a:endParaRPr>
          </a:p>
        </p:txBody>
      </p:sp>
      <p:pic>
        <p:nvPicPr>
          <p:cNvPr id="5" name="Picture 4">
            <a:extLst>
              <a:ext uri="{FF2B5EF4-FFF2-40B4-BE49-F238E27FC236}">
                <a16:creationId xmlns:a16="http://schemas.microsoft.com/office/drawing/2014/main" id="{A7C4C11B-F0D8-E445-8719-58CB080A4AA6}"/>
              </a:ext>
            </a:extLst>
          </p:cNvPr>
          <p:cNvPicPr>
            <a:picLocks noChangeAspect="1"/>
          </p:cNvPicPr>
          <p:nvPr/>
        </p:nvPicPr>
        <p:blipFill>
          <a:blip r:embed="rId3"/>
          <a:stretch>
            <a:fillRect/>
          </a:stretch>
        </p:blipFill>
        <p:spPr>
          <a:xfrm>
            <a:off x="3367797" y="1489037"/>
            <a:ext cx="8824203" cy="3291840"/>
          </a:xfrm>
          <a:prstGeom prst="rect">
            <a:avLst/>
          </a:prstGeom>
        </p:spPr>
      </p:pic>
      <p:sp>
        <p:nvSpPr>
          <p:cNvPr id="6" name="TextBox 5">
            <a:extLst>
              <a:ext uri="{FF2B5EF4-FFF2-40B4-BE49-F238E27FC236}">
                <a16:creationId xmlns:a16="http://schemas.microsoft.com/office/drawing/2014/main" id="{3E0BB7E4-C99D-B146-A7DD-88A8BDD12400}"/>
              </a:ext>
            </a:extLst>
          </p:cNvPr>
          <p:cNvSpPr txBox="1"/>
          <p:nvPr/>
        </p:nvSpPr>
        <p:spPr>
          <a:xfrm>
            <a:off x="3922005" y="4780877"/>
            <a:ext cx="8350785"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6: (a) Ratio of two-nucleon to single-nucleon electron-scattering cross sections for carbon as a function of missing momentum. (b) Fraction of np to p and pp to p pairs versus the relative momentum. Figure from CLAS collaboration publication</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p>
        </p:txBody>
      </p:sp>
      <p:cxnSp>
        <p:nvCxnSpPr>
          <p:cNvPr id="9" name="Straight Arrow Connector 8">
            <a:extLst>
              <a:ext uri="{FF2B5EF4-FFF2-40B4-BE49-F238E27FC236}">
                <a16:creationId xmlns:a16="http://schemas.microsoft.com/office/drawing/2014/main" id="{25F89CE4-6EEA-1E40-86F9-CC58C80CC006}"/>
              </a:ext>
            </a:extLst>
          </p:cNvPr>
          <p:cNvCxnSpPr/>
          <p:nvPr/>
        </p:nvCxnSpPr>
        <p:spPr>
          <a:xfrm flipH="1">
            <a:off x="9255369" y="3429000"/>
            <a:ext cx="199292" cy="6121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3B772A8-0C56-A14E-98D7-065457FAD51D}"/>
              </a:ext>
            </a:extLst>
          </p:cNvPr>
          <p:cNvCxnSpPr>
            <a:cxnSpLocks/>
          </p:cNvCxnSpPr>
          <p:nvPr/>
        </p:nvCxnSpPr>
        <p:spPr>
          <a:xfrm>
            <a:off x="11769969" y="1301262"/>
            <a:ext cx="114643" cy="8909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EA17F8D-2C83-F04A-913E-C60279C8F7A0}"/>
              </a:ext>
            </a:extLst>
          </p:cNvPr>
          <p:cNvSpPr txBox="1"/>
          <p:nvPr/>
        </p:nvSpPr>
        <p:spPr>
          <a:xfrm>
            <a:off x="8836543" y="3040941"/>
            <a:ext cx="1236236" cy="369332"/>
          </a:xfrm>
          <a:prstGeom prst="rect">
            <a:avLst/>
          </a:prstGeom>
          <a:noFill/>
        </p:spPr>
        <p:txBody>
          <a:bodyPr wrap="none" rtlCol="0">
            <a:spAutoFit/>
          </a:bodyPr>
          <a:lstStyle/>
          <a:p>
            <a:r>
              <a:rPr lang="en-US" dirty="0"/>
              <a:t>Node in </a:t>
            </a:r>
            <a:r>
              <a:rPr lang="en-US" baseline="30000" dirty="0"/>
              <a:t>1</a:t>
            </a:r>
            <a:r>
              <a:rPr lang="en-US" dirty="0"/>
              <a:t>S</a:t>
            </a:r>
            <a:r>
              <a:rPr lang="en-US" baseline="-25000" dirty="0"/>
              <a:t>0</a:t>
            </a:r>
            <a:endParaRPr lang="en-US" dirty="0"/>
          </a:p>
        </p:txBody>
      </p:sp>
      <p:sp>
        <p:nvSpPr>
          <p:cNvPr id="14" name="TextBox 13">
            <a:extLst>
              <a:ext uri="{FF2B5EF4-FFF2-40B4-BE49-F238E27FC236}">
                <a16:creationId xmlns:a16="http://schemas.microsoft.com/office/drawing/2014/main" id="{3BD6A2E7-04BB-0442-B72F-36A990A22D95}"/>
              </a:ext>
            </a:extLst>
          </p:cNvPr>
          <p:cNvSpPr txBox="1"/>
          <p:nvPr/>
        </p:nvSpPr>
        <p:spPr>
          <a:xfrm>
            <a:off x="10977607" y="931929"/>
            <a:ext cx="1213474" cy="369332"/>
          </a:xfrm>
          <a:prstGeom prst="rect">
            <a:avLst/>
          </a:prstGeom>
          <a:noFill/>
        </p:spPr>
        <p:txBody>
          <a:bodyPr wrap="none" rtlCol="0">
            <a:spAutoFit/>
          </a:bodyPr>
          <a:lstStyle/>
          <a:p>
            <a:r>
              <a:rPr lang="en-US" dirty="0"/>
              <a:t>Scalar limit</a:t>
            </a:r>
          </a:p>
        </p:txBody>
      </p:sp>
      <p:sp>
        <p:nvSpPr>
          <p:cNvPr id="11" name="TextBox 10">
            <a:extLst>
              <a:ext uri="{FF2B5EF4-FFF2-40B4-BE49-F238E27FC236}">
                <a16:creationId xmlns:a16="http://schemas.microsoft.com/office/drawing/2014/main" id="{AE967EAD-31A9-2249-8439-69BA9CC0A1A8}"/>
              </a:ext>
            </a:extLst>
          </p:cNvPr>
          <p:cNvSpPr txBox="1"/>
          <p:nvPr/>
        </p:nvSpPr>
        <p:spPr>
          <a:xfrm>
            <a:off x="0" y="6455968"/>
            <a:ext cx="4802790" cy="523220"/>
          </a:xfrm>
          <a:prstGeom prst="rect">
            <a:avLst/>
          </a:prstGeom>
          <a:noFill/>
        </p:spPr>
        <p:txBody>
          <a:bodyPr wrap="none" rtlCol="0">
            <a:spAutoFit/>
          </a:bodyPr>
          <a:lstStyle/>
          <a:p>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I. </a:t>
            </a:r>
            <a:r>
              <a:rPr lang="en-US" sz="1600" dirty="0" err="1">
                <a:latin typeface="Arial" panose="020B0604020202020204" pitchFamily="34" charset="0"/>
                <a:cs typeface="Arial" panose="020B0604020202020204" pitchFamily="34" charset="0"/>
              </a:rPr>
              <a:t>Korover</a:t>
            </a:r>
            <a:r>
              <a:rPr lang="en-US" sz="1600" dirty="0">
                <a:latin typeface="Arial" panose="020B0604020202020204" pitchFamily="34" charset="0"/>
                <a:cs typeface="Arial" panose="020B0604020202020204" pitchFamily="34" charset="0"/>
              </a:rPr>
              <a:t> et al. (CLAS), arXiv:2004.07304 (2014)</a:t>
            </a:r>
            <a:endParaRPr lang="en-US" sz="1600" baseline="30000" dirty="0">
              <a:latin typeface="Arial" panose="020B0604020202020204" pitchFamily="34" charset="0"/>
              <a:cs typeface="Arial" panose="020B0604020202020204" pitchFamily="34" charset="0"/>
            </a:endParaRPr>
          </a:p>
          <a:p>
            <a:endParaRPr lang="en-US" baseline="30000" dirty="0">
              <a:latin typeface="Arial" panose="020B0604020202020204" pitchFamily="34" charset="0"/>
              <a:cs typeface="Arial" panose="020B0604020202020204" pitchFamily="34" charset="0"/>
            </a:endParaRPr>
          </a:p>
        </p:txBody>
      </p:sp>
      <p:cxnSp>
        <p:nvCxnSpPr>
          <p:cNvPr id="12" name="Straight Arrow Connector 11">
            <a:extLst>
              <a:ext uri="{FF2B5EF4-FFF2-40B4-BE49-F238E27FC236}">
                <a16:creationId xmlns:a16="http://schemas.microsoft.com/office/drawing/2014/main" id="{D5B00D91-0E80-684C-BEF0-9F86DFD4F60D}"/>
              </a:ext>
            </a:extLst>
          </p:cNvPr>
          <p:cNvCxnSpPr>
            <a:cxnSpLocks/>
          </p:cNvCxnSpPr>
          <p:nvPr/>
        </p:nvCxnSpPr>
        <p:spPr>
          <a:xfrm>
            <a:off x="9061938" y="1054554"/>
            <a:ext cx="193433" cy="6157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2C3705D-06DE-8447-A2AD-99BB1FAD1A52}"/>
              </a:ext>
            </a:extLst>
          </p:cNvPr>
          <p:cNvSpPr txBox="1"/>
          <p:nvPr/>
        </p:nvSpPr>
        <p:spPr>
          <a:xfrm>
            <a:off x="8122405" y="658574"/>
            <a:ext cx="2664512" cy="369332"/>
          </a:xfrm>
          <a:prstGeom prst="rect">
            <a:avLst/>
          </a:prstGeom>
          <a:noFill/>
        </p:spPr>
        <p:txBody>
          <a:bodyPr wrap="none" rtlCol="0">
            <a:spAutoFit/>
          </a:bodyPr>
          <a:lstStyle/>
          <a:p>
            <a:r>
              <a:rPr lang="en-US" dirty="0"/>
              <a:t>np includes </a:t>
            </a:r>
            <a:r>
              <a:rPr lang="en-US" baseline="30000" dirty="0"/>
              <a:t>1</a:t>
            </a:r>
            <a:r>
              <a:rPr lang="en-US" dirty="0"/>
              <a:t>S</a:t>
            </a:r>
            <a:r>
              <a:rPr lang="en-US" baseline="-25000" dirty="0"/>
              <a:t>0</a:t>
            </a:r>
            <a:r>
              <a:rPr lang="en-US" dirty="0"/>
              <a:t> and </a:t>
            </a:r>
            <a:r>
              <a:rPr lang="en-US" baseline="30000" dirty="0"/>
              <a:t>3</a:t>
            </a:r>
            <a:r>
              <a:rPr lang="en-US" dirty="0"/>
              <a:t>S</a:t>
            </a:r>
            <a:r>
              <a:rPr lang="en-US" baseline="-25000" dirty="0"/>
              <a:t>1</a:t>
            </a:r>
            <a:r>
              <a:rPr lang="en-US" dirty="0"/>
              <a:t>-</a:t>
            </a:r>
            <a:r>
              <a:rPr lang="en-US" baseline="30000" dirty="0"/>
              <a:t>3</a:t>
            </a:r>
            <a:r>
              <a:rPr lang="en-US" dirty="0"/>
              <a:t>D</a:t>
            </a:r>
            <a:r>
              <a:rPr lang="en-US" baseline="-25000" dirty="0"/>
              <a:t>1</a:t>
            </a:r>
            <a:endParaRPr lang="en-US" dirty="0"/>
          </a:p>
        </p:txBody>
      </p:sp>
      <p:sp>
        <p:nvSpPr>
          <p:cNvPr id="17" name="Slide Number Placeholder 16">
            <a:extLst>
              <a:ext uri="{FF2B5EF4-FFF2-40B4-BE49-F238E27FC236}">
                <a16:creationId xmlns:a16="http://schemas.microsoft.com/office/drawing/2014/main" id="{9B082246-4350-9B43-9809-3CCCD700C811}"/>
              </a:ext>
            </a:extLst>
          </p:cNvPr>
          <p:cNvSpPr>
            <a:spLocks noGrp="1"/>
          </p:cNvSpPr>
          <p:nvPr>
            <p:ph type="sldNum" sz="quarter" idx="12"/>
          </p:nvPr>
        </p:nvSpPr>
        <p:spPr/>
        <p:txBody>
          <a:bodyPr/>
          <a:lstStyle/>
          <a:p>
            <a:fld id="{DD20F09D-B375-B446-8D61-90653E4EE1AB}" type="slidenum">
              <a:rPr lang="en-US" smtClean="0"/>
              <a:t>19</a:t>
            </a:fld>
            <a:endParaRPr lang="en-US"/>
          </a:p>
        </p:txBody>
      </p:sp>
    </p:spTree>
    <p:extLst>
      <p:ext uri="{BB962C8B-B14F-4D97-AF65-F5344CB8AC3E}">
        <p14:creationId xmlns:p14="http://schemas.microsoft.com/office/powerpoint/2010/main" val="2569189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lstStyle/>
          <a:p>
            <a:pPr>
              <a:lnSpc>
                <a:spcPct val="100000"/>
              </a:lnSpc>
            </a:pPr>
            <a:r>
              <a:rPr lang="en-US" dirty="0">
                <a:solidFill>
                  <a:srgbClr val="002060"/>
                </a:solidFill>
                <a:latin typeface="Arial" panose="020B0604020202020204" pitchFamily="34" charset="0"/>
              </a:rPr>
              <a:t>Motivation</a:t>
            </a: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838200" y="1825625"/>
            <a:ext cx="7578687" cy="4351338"/>
          </a:xfrm>
        </p:spPr>
        <p:txBody>
          <a:bodyPr>
            <a:normAutofit/>
          </a:bodyPr>
          <a:lstStyle/>
          <a:p>
            <a:pPr>
              <a:lnSpc>
                <a:spcPct val="100000"/>
              </a:lnSpc>
            </a:pPr>
            <a:r>
              <a:rPr lang="en-US" sz="2400" dirty="0"/>
              <a:t>Recent experiments have been able to isolate processes where short-range correlation (SRC) physics is dominant and well described by SRC phenomenology</a:t>
            </a:r>
          </a:p>
          <a:p>
            <a:pPr>
              <a:lnSpc>
                <a:spcPct val="100000"/>
              </a:lnSpc>
            </a:pPr>
            <a:r>
              <a:rPr lang="en-US" sz="2400" dirty="0">
                <a:solidFill>
                  <a:srgbClr val="C00000"/>
                </a:solidFill>
              </a:rPr>
              <a:t>High RG resolution description of SRC physics</a:t>
            </a:r>
          </a:p>
          <a:p>
            <a:pPr lvl="1">
              <a:lnSpc>
                <a:spcPct val="100000"/>
              </a:lnSpc>
            </a:pPr>
            <a:r>
              <a:rPr lang="en-US" sz="2000" dirty="0"/>
              <a:t>SRC pairs are components in the nuclear wave function with relative momenta above the Fermi momentum</a:t>
            </a:r>
          </a:p>
        </p:txBody>
      </p:sp>
      <p:pic>
        <p:nvPicPr>
          <p:cNvPr id="7" name="Picture 6">
            <a:extLst>
              <a:ext uri="{FF2B5EF4-FFF2-40B4-BE49-F238E27FC236}">
                <a16:creationId xmlns:a16="http://schemas.microsoft.com/office/drawing/2014/main" id="{4ADFF0B2-009D-704F-8298-5F7AFB8B73C2}"/>
              </a:ext>
            </a:extLst>
          </p:cNvPr>
          <p:cNvPicPr>
            <a:picLocks noChangeAspect="1"/>
          </p:cNvPicPr>
          <p:nvPr/>
        </p:nvPicPr>
        <p:blipFill>
          <a:blip r:embed="rId3"/>
          <a:stretch>
            <a:fillRect/>
          </a:stretch>
        </p:blipFill>
        <p:spPr>
          <a:xfrm>
            <a:off x="8401050" y="703897"/>
            <a:ext cx="3703320" cy="5697415"/>
          </a:xfrm>
          <a:prstGeom prst="rect">
            <a:avLst/>
          </a:prstGeom>
        </p:spPr>
      </p:pic>
      <p:sp>
        <p:nvSpPr>
          <p:cNvPr id="6" name="Rectangle 5">
            <a:extLst>
              <a:ext uri="{FF2B5EF4-FFF2-40B4-BE49-F238E27FC236}">
                <a16:creationId xmlns:a16="http://schemas.microsoft.com/office/drawing/2014/main" id="{43304458-C958-0044-B290-991B7513884F}"/>
              </a:ext>
            </a:extLst>
          </p:cNvPr>
          <p:cNvSpPr/>
          <p:nvPr/>
        </p:nvSpPr>
        <p:spPr>
          <a:xfrm>
            <a:off x="8416887" y="3600254"/>
            <a:ext cx="3775113" cy="29359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4" name="Straight Connector 13">
            <a:extLst>
              <a:ext uri="{FF2B5EF4-FFF2-40B4-BE49-F238E27FC236}">
                <a16:creationId xmlns:a16="http://schemas.microsoft.com/office/drawing/2014/main" id="{D6101842-3FF1-D94C-9B1C-E6EFE9484F2A}"/>
              </a:ext>
            </a:extLst>
          </p:cNvPr>
          <p:cNvCxnSpPr/>
          <p:nvPr/>
        </p:nvCxnSpPr>
        <p:spPr>
          <a:xfrm>
            <a:off x="8416887" y="3185160"/>
            <a:ext cx="8947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8C03CD9-D3C3-544E-8F94-836B833E55AE}"/>
              </a:ext>
            </a:extLst>
          </p:cNvPr>
          <p:cNvSpPr txBox="1"/>
          <p:nvPr/>
        </p:nvSpPr>
        <p:spPr>
          <a:xfrm>
            <a:off x="10782312" y="106168"/>
            <a:ext cx="1234415" cy="923330"/>
          </a:xfrm>
          <a:prstGeom prst="rect">
            <a:avLst/>
          </a:prstGeom>
          <a:solidFill>
            <a:schemeClr val="bg1">
              <a:lumMod val="85000"/>
            </a:schemeClr>
          </a:solidFill>
        </p:spPr>
        <p:txBody>
          <a:bodyPr wrap="square" rtlCol="0">
            <a:spAutoFit/>
          </a:bodyPr>
          <a:lstStyle/>
          <a:p>
            <a:pPr algn="ctr"/>
            <a:r>
              <a:rPr lang="en-US" b="1" dirty="0">
                <a:solidFill>
                  <a:srgbClr val="FF0000"/>
                </a:solidFill>
              </a:rPr>
              <a:t>knock-out 2 high-k nucleons</a:t>
            </a:r>
          </a:p>
        </p:txBody>
      </p:sp>
      <p:grpSp>
        <p:nvGrpSpPr>
          <p:cNvPr id="16" name="Group 15">
            <a:extLst>
              <a:ext uri="{FF2B5EF4-FFF2-40B4-BE49-F238E27FC236}">
                <a16:creationId xmlns:a16="http://schemas.microsoft.com/office/drawing/2014/main" id="{384328A0-EA1A-984F-936A-6A15EDB3CBD4}"/>
              </a:ext>
            </a:extLst>
          </p:cNvPr>
          <p:cNvGrpSpPr/>
          <p:nvPr/>
        </p:nvGrpSpPr>
        <p:grpSpPr>
          <a:xfrm>
            <a:off x="8848752" y="3017520"/>
            <a:ext cx="1819248" cy="719750"/>
            <a:chOff x="8848752" y="3017520"/>
            <a:chExt cx="1819248" cy="719750"/>
          </a:xfrm>
        </p:grpSpPr>
        <p:sp>
          <p:nvSpPr>
            <p:cNvPr id="17" name="TextBox 16">
              <a:extLst>
                <a:ext uri="{FF2B5EF4-FFF2-40B4-BE49-F238E27FC236}">
                  <a16:creationId xmlns:a16="http://schemas.microsoft.com/office/drawing/2014/main" id="{68007478-6A52-8F40-A1E0-D00B91D4088B}"/>
                </a:ext>
              </a:extLst>
            </p:cNvPr>
            <p:cNvSpPr txBox="1"/>
            <p:nvPr/>
          </p:nvSpPr>
          <p:spPr>
            <a:xfrm>
              <a:off x="8848752" y="3367938"/>
              <a:ext cx="1581908" cy="369332"/>
            </a:xfrm>
            <a:prstGeom prst="rect">
              <a:avLst/>
            </a:prstGeom>
            <a:solidFill>
              <a:schemeClr val="bg1">
                <a:lumMod val="85000"/>
              </a:schemeClr>
            </a:solidFill>
          </p:spPr>
          <p:txBody>
            <a:bodyPr wrap="none" rtlCol="0">
              <a:spAutoFit/>
            </a:bodyPr>
            <a:lstStyle/>
            <a:p>
              <a:pPr algn="ctr"/>
              <a:r>
                <a:rPr lang="en-US" b="1" dirty="0">
                  <a:solidFill>
                    <a:srgbClr val="FF0000"/>
                  </a:solidFill>
                </a:rPr>
                <a:t>excite SRC pair</a:t>
              </a:r>
            </a:p>
          </p:txBody>
        </p:sp>
        <p:cxnSp>
          <p:nvCxnSpPr>
            <p:cNvPr id="18" name="Straight Connector 17">
              <a:extLst>
                <a:ext uri="{FF2B5EF4-FFF2-40B4-BE49-F238E27FC236}">
                  <a16:creationId xmlns:a16="http://schemas.microsoft.com/office/drawing/2014/main" id="{7143B447-038A-D24A-933B-CFD22E9DF282}"/>
                </a:ext>
              </a:extLst>
            </p:cNvPr>
            <p:cNvCxnSpPr>
              <a:cxnSpLocks/>
            </p:cNvCxnSpPr>
            <p:nvPr/>
          </p:nvCxnSpPr>
          <p:spPr>
            <a:xfrm flipV="1">
              <a:off x="10147007" y="3017520"/>
              <a:ext cx="520993" cy="350418"/>
            </a:xfrm>
            <a:prstGeom prst="line">
              <a:avLst/>
            </a:prstGeom>
            <a:ln w="317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4" name="Slide Number Placeholder 3">
            <a:extLst>
              <a:ext uri="{FF2B5EF4-FFF2-40B4-BE49-F238E27FC236}">
                <a16:creationId xmlns:a16="http://schemas.microsoft.com/office/drawing/2014/main" id="{093E8503-65DD-5D49-89E3-8476001E8A5C}"/>
              </a:ext>
            </a:extLst>
          </p:cNvPr>
          <p:cNvSpPr>
            <a:spLocks noGrp="1"/>
          </p:cNvSpPr>
          <p:nvPr>
            <p:ph type="sldNum" sz="quarter" idx="12"/>
          </p:nvPr>
        </p:nvSpPr>
        <p:spPr/>
        <p:txBody>
          <a:bodyPr/>
          <a:lstStyle/>
          <a:p>
            <a:fld id="{DD20F09D-B375-B446-8D61-90653E4EE1AB}" type="slidenum">
              <a:rPr lang="en-US" smtClean="0"/>
              <a:t>2</a:t>
            </a:fld>
            <a:endParaRPr lang="en-US"/>
          </a:p>
        </p:txBody>
      </p:sp>
    </p:spTree>
    <p:extLst>
      <p:ext uri="{BB962C8B-B14F-4D97-AF65-F5344CB8AC3E}">
        <p14:creationId xmlns:p14="http://schemas.microsoft.com/office/powerpoint/2010/main" val="180245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C4C11B-F0D8-E445-8719-58CB080A4AA6}"/>
              </a:ext>
            </a:extLst>
          </p:cNvPr>
          <p:cNvPicPr>
            <a:picLocks noChangeAspect="1"/>
          </p:cNvPicPr>
          <p:nvPr/>
        </p:nvPicPr>
        <p:blipFill>
          <a:blip r:embed="rId3"/>
          <a:stretch>
            <a:fillRect/>
          </a:stretch>
        </p:blipFill>
        <p:spPr>
          <a:xfrm>
            <a:off x="3367797" y="1489037"/>
            <a:ext cx="8824203" cy="3291840"/>
          </a:xfrm>
          <a:prstGeom prst="rect">
            <a:avLst/>
          </a:prstGeom>
        </p:spPr>
      </p:pic>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NN pair ratios</a:t>
            </a:r>
            <a:endParaRPr lang="en-US" dirty="0">
              <a:solidFill>
                <a:srgbClr val="002060"/>
              </a:solidFill>
              <a:latin typeface="Arial" panose="020B0604020202020204" pitchFamily="34" charset="0"/>
            </a:endParaRPr>
          </a:p>
        </p:txBody>
      </p:sp>
      <p:cxnSp>
        <p:nvCxnSpPr>
          <p:cNvPr id="12" name="Straight Arrow Connector 11">
            <a:extLst>
              <a:ext uri="{FF2B5EF4-FFF2-40B4-BE49-F238E27FC236}">
                <a16:creationId xmlns:a16="http://schemas.microsoft.com/office/drawing/2014/main" id="{431343DE-00C1-494C-A482-4C0BDC45E4F2}"/>
              </a:ext>
            </a:extLst>
          </p:cNvPr>
          <p:cNvCxnSpPr>
            <a:cxnSpLocks/>
          </p:cNvCxnSpPr>
          <p:nvPr/>
        </p:nvCxnSpPr>
        <p:spPr>
          <a:xfrm>
            <a:off x="11769969" y="1301262"/>
            <a:ext cx="114643" cy="8909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37DEB5B-837B-2241-A42B-B9DE25FE1E6B}"/>
              </a:ext>
            </a:extLst>
          </p:cNvPr>
          <p:cNvSpPr txBox="1"/>
          <p:nvPr/>
        </p:nvSpPr>
        <p:spPr>
          <a:xfrm>
            <a:off x="10977607" y="931929"/>
            <a:ext cx="1213474" cy="369332"/>
          </a:xfrm>
          <a:prstGeom prst="rect">
            <a:avLst/>
          </a:prstGeom>
          <a:noFill/>
        </p:spPr>
        <p:txBody>
          <a:bodyPr wrap="none" rtlCol="0">
            <a:spAutoFit/>
          </a:bodyPr>
          <a:lstStyle/>
          <a:p>
            <a:r>
              <a:rPr lang="en-US" dirty="0"/>
              <a:t>Scalar limit</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4C97734-1C5F-F449-91E7-7454472521C8}"/>
                  </a:ext>
                </a:extLst>
              </p:cNvPr>
              <p:cNvSpPr txBox="1"/>
              <p:nvPr/>
            </p:nvSpPr>
            <p:spPr>
              <a:xfrm>
                <a:off x="3978597" y="5450240"/>
                <a:ext cx="4449248"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7: Ratio of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to </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0</a:t>
                </a:r>
                <a:r>
                  <a:rPr lang="en-US" sz="1600" dirty="0">
                    <a:latin typeface="Arial" panose="020B0604020202020204" pitchFamily="34" charset="0"/>
                    <a:cs typeface="Arial" panose="020B0604020202020204" pitchFamily="34" charset="0"/>
                  </a:rPr>
                  <a:t> SRG transformations for low momentum </a:t>
                </a:r>
                <a14:m>
                  <m:oMath xmlns:m="http://schemas.openxmlformats.org/officeDocument/2006/math">
                    <m:sSub>
                      <m:sSubPr>
                        <m:ctrlPr>
                          <a:rPr lang="en-US" sz="1600" i="1">
                            <a:latin typeface="Cambria Math" panose="02040503050406030204" pitchFamily="18" charset="0"/>
                            <a:cs typeface="Arial" panose="020B0604020202020204" pitchFamily="34" charset="0"/>
                          </a:rPr>
                        </m:ctrlPr>
                      </m:sSubPr>
                      <m:e>
                        <m:r>
                          <a:rPr lang="en-US" sz="1600" i="1">
                            <a:latin typeface="Cambria Math" panose="02040503050406030204" pitchFamily="18" charset="0"/>
                            <a:cs typeface="Arial" panose="020B0604020202020204" pitchFamily="34" charset="0"/>
                          </a:rPr>
                          <m:t>𝑘</m:t>
                        </m:r>
                      </m:e>
                      <m:sub>
                        <m:r>
                          <a:rPr lang="en-US" sz="1600" i="1">
                            <a:latin typeface="Cambria Math" panose="02040503050406030204" pitchFamily="18" charset="0"/>
                            <a:cs typeface="Arial" panose="020B0604020202020204" pitchFamily="34" charset="0"/>
                          </a:rPr>
                          <m:t>0</m:t>
                        </m:r>
                      </m:sub>
                    </m:sSub>
                  </m:oMath>
                </a14:m>
                <a:r>
                  <a:rPr lang="en-US" sz="1600" dirty="0">
                    <a:latin typeface="Arial" panose="020B0604020202020204" pitchFamily="34" charset="0"/>
                    <a:cs typeface="Arial" panose="020B0604020202020204" pitchFamily="34" charset="0"/>
                  </a:rPr>
                  <a:t> and high momentum </a:t>
                </a:r>
                <a14:m>
                  <m:oMath xmlns:m="http://schemas.openxmlformats.org/officeDocument/2006/math">
                    <m:r>
                      <a:rPr lang="en-US" sz="1600" b="0" i="1" smtClean="0">
                        <a:latin typeface="Cambria Math" panose="02040503050406030204" pitchFamily="18" charset="0"/>
                        <a:cs typeface="Arial" panose="020B0604020202020204" pitchFamily="34" charset="0"/>
                      </a:rPr>
                      <m:t>𝑞</m:t>
                    </m:r>
                  </m:oMath>
                </a14:m>
                <a:r>
                  <a:rPr lang="en-US" sz="1600" dirty="0">
                    <a:latin typeface="Arial" panose="020B0604020202020204" pitchFamily="34" charset="0"/>
                    <a:cs typeface="Arial" panose="020B0604020202020204" pitchFamily="34" charset="0"/>
                  </a:rPr>
                  <a:t> where </a:t>
                </a:r>
                <a14:m>
                  <m:oMath xmlns:m="http://schemas.openxmlformats.org/officeDocument/2006/math">
                    <m:r>
                      <a:rPr lang="en-US" sz="1600" i="1" smtClean="0">
                        <a:latin typeface="Cambria Math" panose="02040503050406030204" pitchFamily="18" charset="0"/>
                        <a:ea typeface="Cambria Math" panose="02040503050406030204" pitchFamily="18" charset="0"/>
                        <a:cs typeface="Arial" panose="020B0604020202020204" pitchFamily="34" charset="0"/>
                      </a:rPr>
                      <m:t>𝜆</m:t>
                    </m:r>
                    <m:r>
                      <a:rPr lang="en-US" sz="1600" b="0" i="1" smtClean="0">
                        <a:latin typeface="Cambria Math" panose="02040503050406030204" pitchFamily="18" charset="0"/>
                        <a:ea typeface="Cambria Math" panose="02040503050406030204" pitchFamily="18" charset="0"/>
                        <a:cs typeface="Arial" panose="020B0604020202020204" pitchFamily="34" charset="0"/>
                      </a:rPr>
                      <m:t>=1.35</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p>
            </p:txBody>
          </p:sp>
        </mc:Choice>
        <mc:Fallback xmlns="">
          <p:sp>
            <p:nvSpPr>
              <p:cNvPr id="19" name="TextBox 18">
                <a:extLst>
                  <a:ext uri="{FF2B5EF4-FFF2-40B4-BE49-F238E27FC236}">
                    <a16:creationId xmlns:a16="http://schemas.microsoft.com/office/drawing/2014/main" id="{54C97734-1C5F-F449-91E7-7454472521C8}"/>
                  </a:ext>
                </a:extLst>
              </p:cNvPr>
              <p:cNvSpPr txBox="1">
                <a:spLocks noRot="1" noChangeAspect="1" noMove="1" noResize="1" noEditPoints="1" noAdjustHandles="1" noChangeArrowheads="1" noChangeShapeType="1" noTextEdit="1"/>
              </p:cNvSpPr>
              <p:nvPr/>
            </p:nvSpPr>
            <p:spPr>
              <a:xfrm>
                <a:off x="3978597" y="5450240"/>
                <a:ext cx="4449248" cy="830997"/>
              </a:xfrm>
              <a:prstGeom prst="rect">
                <a:avLst/>
              </a:prstGeom>
              <a:blipFill>
                <a:blip r:embed="rId4"/>
                <a:stretch>
                  <a:fillRect l="-855" t="-3030" r="-285" b="-9091"/>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6D0FFEA8-96A3-0B41-84C8-A7DCD14124BB}"/>
              </a:ext>
            </a:extLst>
          </p:cNvPr>
          <p:cNvCxnSpPr/>
          <p:nvPr/>
        </p:nvCxnSpPr>
        <p:spPr>
          <a:xfrm flipH="1">
            <a:off x="9255369" y="3429000"/>
            <a:ext cx="199292" cy="6121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27C3DDE-1D97-9C45-BCEA-46589DC87805}"/>
              </a:ext>
            </a:extLst>
          </p:cNvPr>
          <p:cNvSpPr txBox="1"/>
          <p:nvPr/>
        </p:nvSpPr>
        <p:spPr>
          <a:xfrm>
            <a:off x="8836543" y="3040941"/>
            <a:ext cx="1236236" cy="369332"/>
          </a:xfrm>
          <a:prstGeom prst="rect">
            <a:avLst/>
          </a:prstGeom>
          <a:noFill/>
        </p:spPr>
        <p:txBody>
          <a:bodyPr wrap="none" rtlCol="0">
            <a:spAutoFit/>
          </a:bodyPr>
          <a:lstStyle/>
          <a:p>
            <a:r>
              <a:rPr lang="en-US" dirty="0"/>
              <a:t>Node in </a:t>
            </a:r>
            <a:r>
              <a:rPr lang="en-US" baseline="30000" dirty="0"/>
              <a:t>1</a:t>
            </a:r>
            <a:r>
              <a:rPr lang="en-US" dirty="0"/>
              <a:t>S</a:t>
            </a:r>
            <a:r>
              <a:rPr lang="en-US" baseline="-25000" dirty="0"/>
              <a:t>0</a:t>
            </a:r>
            <a:endParaRPr lang="en-US" dirty="0"/>
          </a:p>
        </p:txBody>
      </p:sp>
      <p:cxnSp>
        <p:nvCxnSpPr>
          <p:cNvPr id="17" name="Straight Arrow Connector 16">
            <a:extLst>
              <a:ext uri="{FF2B5EF4-FFF2-40B4-BE49-F238E27FC236}">
                <a16:creationId xmlns:a16="http://schemas.microsoft.com/office/drawing/2014/main" id="{7EBA4309-A1D1-9F49-BB10-03B7F2C6FB76}"/>
              </a:ext>
            </a:extLst>
          </p:cNvPr>
          <p:cNvCxnSpPr>
            <a:cxnSpLocks/>
          </p:cNvCxnSpPr>
          <p:nvPr/>
        </p:nvCxnSpPr>
        <p:spPr>
          <a:xfrm>
            <a:off x="9061938" y="1054554"/>
            <a:ext cx="193433" cy="6157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CC7832E-D0CA-F349-8381-BCCAF5A2C86E}"/>
              </a:ext>
            </a:extLst>
          </p:cNvPr>
          <p:cNvSpPr txBox="1"/>
          <p:nvPr/>
        </p:nvSpPr>
        <p:spPr>
          <a:xfrm>
            <a:off x="8122405" y="658574"/>
            <a:ext cx="2664512" cy="369332"/>
          </a:xfrm>
          <a:prstGeom prst="rect">
            <a:avLst/>
          </a:prstGeom>
          <a:noFill/>
        </p:spPr>
        <p:txBody>
          <a:bodyPr wrap="none" rtlCol="0">
            <a:spAutoFit/>
          </a:bodyPr>
          <a:lstStyle/>
          <a:p>
            <a:r>
              <a:rPr lang="en-US" dirty="0"/>
              <a:t>np includes </a:t>
            </a:r>
            <a:r>
              <a:rPr lang="en-US" baseline="30000" dirty="0"/>
              <a:t>1</a:t>
            </a:r>
            <a:r>
              <a:rPr lang="en-US" dirty="0"/>
              <a:t>S</a:t>
            </a:r>
            <a:r>
              <a:rPr lang="en-US" baseline="-25000" dirty="0"/>
              <a:t>0</a:t>
            </a:r>
            <a:r>
              <a:rPr lang="en-US" dirty="0"/>
              <a:t> and </a:t>
            </a:r>
            <a:r>
              <a:rPr lang="en-US" baseline="30000" dirty="0"/>
              <a:t>3</a:t>
            </a:r>
            <a:r>
              <a:rPr lang="en-US" dirty="0"/>
              <a:t>S</a:t>
            </a:r>
            <a:r>
              <a:rPr lang="en-US" baseline="-25000" dirty="0"/>
              <a:t>1</a:t>
            </a:r>
            <a:r>
              <a:rPr lang="en-US" dirty="0"/>
              <a:t>-</a:t>
            </a:r>
            <a:r>
              <a:rPr lang="en-US" baseline="30000" dirty="0"/>
              <a:t>3</a:t>
            </a:r>
            <a:r>
              <a:rPr lang="en-US" dirty="0"/>
              <a:t>D</a:t>
            </a:r>
            <a:r>
              <a:rPr lang="en-US" baseline="-25000" dirty="0"/>
              <a:t>1</a:t>
            </a:r>
            <a:endParaRPr lang="en-US" dirty="0"/>
          </a:p>
        </p:txBody>
      </p:sp>
      <p:sp>
        <p:nvSpPr>
          <p:cNvPr id="10" name="Slide Number Placeholder 9">
            <a:extLst>
              <a:ext uri="{FF2B5EF4-FFF2-40B4-BE49-F238E27FC236}">
                <a16:creationId xmlns:a16="http://schemas.microsoft.com/office/drawing/2014/main" id="{7933BF52-61A7-2741-A812-15295BD15A05}"/>
              </a:ext>
            </a:extLst>
          </p:cNvPr>
          <p:cNvSpPr>
            <a:spLocks noGrp="1"/>
          </p:cNvSpPr>
          <p:nvPr>
            <p:ph type="sldNum" sz="quarter" idx="12"/>
          </p:nvPr>
        </p:nvSpPr>
        <p:spPr/>
        <p:txBody>
          <a:bodyPr/>
          <a:lstStyle/>
          <a:p>
            <a:fld id="{DD20F09D-B375-B446-8D61-90653E4EE1AB}" type="slidenum">
              <a:rPr lang="en-US" smtClean="0"/>
              <a:t>20</a:t>
            </a:fld>
            <a:endParaRPr lang="en-US"/>
          </a:p>
        </p:txBody>
      </p:sp>
      <p:pic>
        <p:nvPicPr>
          <p:cNvPr id="21" name="Picture 20">
            <a:extLst>
              <a:ext uri="{FF2B5EF4-FFF2-40B4-BE49-F238E27FC236}">
                <a16:creationId xmlns:a16="http://schemas.microsoft.com/office/drawing/2014/main" id="{BB2AA3BC-EB71-9643-B096-BF2C6FE0A047}"/>
              </a:ext>
            </a:extLst>
          </p:cNvPr>
          <p:cNvPicPr>
            <a:picLocks noChangeAspect="1"/>
          </p:cNvPicPr>
          <p:nvPr/>
        </p:nvPicPr>
        <p:blipFill>
          <a:blip r:embed="rId5"/>
          <a:srcRect/>
          <a:stretch/>
        </p:blipFill>
        <p:spPr>
          <a:xfrm>
            <a:off x="3470389" y="1371600"/>
            <a:ext cx="4630993" cy="411480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E79E0F8-D578-D442-A72E-D9DD497D7B28}"/>
                  </a:ext>
                </a:extLst>
              </p:cNvPr>
              <p:cNvSpPr txBox="1"/>
              <p:nvPr/>
            </p:nvSpPr>
            <p:spPr>
              <a:xfrm>
                <a:off x="6280956" y="1589326"/>
                <a:ext cx="1483996" cy="8990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200" i="1" smtClean="0">
                              <a:latin typeface="Cambria Math" panose="02040503050406030204" pitchFamily="18" charset="0"/>
                            </a:rPr>
                          </m:ctrlPr>
                        </m:fPr>
                        <m:num>
                          <m:r>
                            <a:rPr lang="en-US" sz="2200" i="1" smtClean="0">
                              <a:latin typeface="Cambria Math" panose="02040503050406030204" pitchFamily="18" charset="0"/>
                            </a:rPr>
                            <m:t> </m:t>
                          </m:r>
                          <m:sSub>
                            <m:sSubPr>
                              <m:ctrlPr>
                                <a:rPr lang="en-US" sz="2200" i="1" smtClean="0">
                                  <a:latin typeface="Cambria Math" panose="02040503050406030204" pitchFamily="18" charset="0"/>
                                </a:rPr>
                              </m:ctrlPr>
                            </m:sSubPr>
                            <m:e>
                              <m:sSup>
                                <m:sSupPr>
                                  <m:ctrlPr>
                                    <a:rPr lang="en-US" sz="2200" i="1">
                                      <a:latin typeface="Cambria Math" panose="02040503050406030204" pitchFamily="18" charset="0"/>
                                    </a:rPr>
                                  </m:ctrlPr>
                                </m:sSupPr>
                                <m:e>
                                  <m:sSubSup>
                                    <m:sSubSupPr>
                                      <m:ctrlPr>
                                        <a:rPr lang="en-US" sz="2200" i="1">
                                          <a:latin typeface="Cambria Math" panose="02040503050406030204" pitchFamily="18" charset="0"/>
                                        </a:rPr>
                                      </m:ctrlPr>
                                    </m:sSubSupPr>
                                    <m:e>
                                      <m:r>
                                        <a:rPr lang="en-US" sz="2200" i="1">
                                          <a:latin typeface="Cambria Math" panose="02040503050406030204" pitchFamily="18" charset="0"/>
                                        </a:rPr>
                                        <m:t>𝑎</m:t>
                                      </m:r>
                                    </m:e>
                                    <m:sub>
                                      <m:r>
                                        <a:rPr lang="en-US" sz="2200" i="1">
                                          <a:latin typeface="Cambria Math" panose="02040503050406030204" pitchFamily="18" charset="0"/>
                                        </a:rPr>
                                        <m:t>𝑞</m:t>
                                      </m:r>
                                    </m:sub>
                                    <m:sup>
                                      <m:r>
                                        <a:rPr lang="en-US" sz="2200" i="1">
                                          <a:latin typeface="Cambria Math" panose="02040503050406030204" pitchFamily="18" charset="0"/>
                                          <a:ea typeface="Cambria Math" panose="02040503050406030204" pitchFamily="18" charset="0"/>
                                        </a:rPr>
                                        <m:t>†</m:t>
                                      </m:r>
                                    </m:sup>
                                  </m:sSubSup>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𝑞</m:t>
                                      </m:r>
                                    </m:sub>
                                  </m:sSub>
                                  <m:r>
                                    <a:rPr lang="en-US" sz="2200" i="1">
                                      <a:latin typeface="Cambria Math" panose="02040503050406030204" pitchFamily="18" charset="0"/>
                                    </a:rPr>
                                    <m:t>(</m:t>
                                  </m:r>
                                </m:e>
                                <m:sup>
                                  <m:r>
                                    <a:rPr lang="en-US" sz="2200" i="1">
                                      <a:latin typeface="Cambria Math" panose="02040503050406030204" pitchFamily="18" charset="0"/>
                                    </a:rPr>
                                    <m:t>3</m:t>
                                  </m:r>
                                </m:sup>
                              </m:sSup>
                              <m:sSub>
                                <m:sSubPr>
                                  <m:ctrlPr>
                                    <a:rPr lang="en-US" sz="2200" i="1">
                                      <a:latin typeface="Cambria Math" panose="02040503050406030204" pitchFamily="18" charset="0"/>
                                    </a:rPr>
                                  </m:ctrlPr>
                                </m:sSubPr>
                                <m:e>
                                  <m:r>
                                    <a:rPr lang="en-US" sz="2200" i="1">
                                      <a:latin typeface="Cambria Math" panose="02040503050406030204" pitchFamily="18" charset="0"/>
                                    </a:rPr>
                                    <m:t>𝑆</m:t>
                                  </m:r>
                                </m:e>
                                <m:sub>
                                  <m:r>
                                    <a:rPr lang="en-US" sz="2200" i="1">
                                      <a:latin typeface="Cambria Math" panose="02040503050406030204" pitchFamily="18" charset="0"/>
                                    </a:rPr>
                                    <m:t>1</m:t>
                                  </m:r>
                                </m:sub>
                              </m:sSub>
                              <m:r>
                                <a:rPr lang="en-US" sz="2200" i="1">
                                  <a:latin typeface="Cambria Math" panose="02040503050406030204" pitchFamily="18" charset="0"/>
                                </a:rPr>
                                <m:t>)</m:t>
                              </m:r>
                            </m:e>
                            <m:sub>
                              <m:r>
                                <a:rPr lang="en-US" sz="2200" i="1" smtClean="0">
                                  <a:latin typeface="Cambria Math" panose="02040503050406030204" pitchFamily="18" charset="0"/>
                                  <a:ea typeface="Cambria Math" panose="02040503050406030204" pitchFamily="18" charset="0"/>
                                </a:rPr>
                                <m:t>𝜆</m:t>
                              </m:r>
                            </m:sub>
                          </m:sSub>
                        </m:num>
                        <m:den>
                          <m:sSub>
                            <m:sSubPr>
                              <m:ctrlPr>
                                <a:rPr lang="en-US" sz="2200" i="1">
                                  <a:latin typeface="Cambria Math" panose="02040503050406030204" pitchFamily="18" charset="0"/>
                                </a:rPr>
                              </m:ctrlPr>
                            </m:sSubPr>
                            <m:e>
                              <m:sSup>
                                <m:sSupPr>
                                  <m:ctrlPr>
                                    <a:rPr lang="en-US" sz="2200" i="1">
                                      <a:latin typeface="Cambria Math" panose="02040503050406030204" pitchFamily="18" charset="0"/>
                                    </a:rPr>
                                  </m:ctrlPr>
                                </m:sSupPr>
                                <m:e>
                                  <m:sSubSup>
                                    <m:sSubSupPr>
                                      <m:ctrlPr>
                                        <a:rPr lang="en-US" sz="2200" i="1">
                                          <a:latin typeface="Cambria Math" panose="02040503050406030204" pitchFamily="18" charset="0"/>
                                        </a:rPr>
                                      </m:ctrlPr>
                                    </m:sSubSupPr>
                                    <m:e>
                                      <m:r>
                                        <a:rPr lang="en-US" sz="2200" i="1">
                                          <a:latin typeface="Cambria Math" panose="02040503050406030204" pitchFamily="18" charset="0"/>
                                        </a:rPr>
                                        <m:t>𝑎</m:t>
                                      </m:r>
                                    </m:e>
                                    <m:sub>
                                      <m:r>
                                        <a:rPr lang="en-US" sz="2200" i="1">
                                          <a:latin typeface="Cambria Math" panose="02040503050406030204" pitchFamily="18" charset="0"/>
                                        </a:rPr>
                                        <m:t>𝑞</m:t>
                                      </m:r>
                                    </m:sub>
                                    <m:sup>
                                      <m:r>
                                        <a:rPr lang="en-US" sz="2200" i="1">
                                          <a:latin typeface="Cambria Math" panose="02040503050406030204" pitchFamily="18" charset="0"/>
                                          <a:ea typeface="Cambria Math" panose="02040503050406030204" pitchFamily="18" charset="0"/>
                                        </a:rPr>
                                        <m:t>†</m:t>
                                      </m:r>
                                    </m:sup>
                                  </m:sSubSup>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𝑞</m:t>
                                      </m:r>
                                    </m:sub>
                                  </m:sSub>
                                  <m:r>
                                    <a:rPr lang="en-US" sz="2200" i="1">
                                      <a:latin typeface="Cambria Math" panose="02040503050406030204" pitchFamily="18" charset="0"/>
                                    </a:rPr>
                                    <m:t>(</m:t>
                                  </m:r>
                                </m:e>
                                <m:sup>
                                  <m:r>
                                    <a:rPr lang="en-US" sz="2200" b="0" i="1" smtClean="0">
                                      <a:latin typeface="Cambria Math" panose="02040503050406030204" pitchFamily="18" charset="0"/>
                                    </a:rPr>
                                    <m:t>1</m:t>
                                  </m:r>
                                </m:sup>
                              </m:sSup>
                              <m:sSub>
                                <m:sSubPr>
                                  <m:ctrlPr>
                                    <a:rPr lang="en-US" sz="2200" i="1">
                                      <a:latin typeface="Cambria Math" panose="02040503050406030204" pitchFamily="18" charset="0"/>
                                    </a:rPr>
                                  </m:ctrlPr>
                                </m:sSubPr>
                                <m:e>
                                  <m:r>
                                    <a:rPr lang="en-US" sz="2200" i="1">
                                      <a:latin typeface="Cambria Math" panose="02040503050406030204" pitchFamily="18" charset="0"/>
                                    </a:rPr>
                                    <m:t>𝑆</m:t>
                                  </m:r>
                                </m:e>
                                <m:sub>
                                  <m:r>
                                    <a:rPr lang="en-US" sz="2200" b="0" i="1" smtClean="0">
                                      <a:latin typeface="Cambria Math" panose="02040503050406030204" pitchFamily="18" charset="0"/>
                                    </a:rPr>
                                    <m:t>0</m:t>
                                  </m:r>
                                </m:sub>
                              </m:sSub>
                              <m:r>
                                <a:rPr lang="en-US" sz="2200" i="1">
                                  <a:latin typeface="Cambria Math" panose="02040503050406030204" pitchFamily="18" charset="0"/>
                                </a:rPr>
                                <m:t>)</m:t>
                              </m:r>
                            </m:e>
                            <m:sub>
                              <m:r>
                                <a:rPr lang="en-US" sz="2200" i="1">
                                  <a:latin typeface="Cambria Math" panose="02040503050406030204" pitchFamily="18" charset="0"/>
                                  <a:ea typeface="Cambria Math" panose="02040503050406030204" pitchFamily="18" charset="0"/>
                                </a:rPr>
                                <m:t>𝜆</m:t>
                              </m:r>
                            </m:sub>
                          </m:sSub>
                        </m:den>
                      </m:f>
                    </m:oMath>
                  </m:oMathPara>
                </a14:m>
                <a:endParaRPr lang="en-US" sz="2200" dirty="0"/>
              </a:p>
            </p:txBody>
          </p:sp>
        </mc:Choice>
        <mc:Fallback xmlns="">
          <p:sp>
            <p:nvSpPr>
              <p:cNvPr id="4" name="TextBox 3">
                <a:extLst>
                  <a:ext uri="{FF2B5EF4-FFF2-40B4-BE49-F238E27FC236}">
                    <a16:creationId xmlns:a16="http://schemas.microsoft.com/office/drawing/2014/main" id="{8E79E0F8-D578-D442-A72E-D9DD497D7B28}"/>
                  </a:ext>
                </a:extLst>
              </p:cNvPr>
              <p:cNvSpPr txBox="1">
                <a:spLocks noRot="1" noChangeAspect="1" noMove="1" noResize="1" noEditPoints="1" noAdjustHandles="1" noChangeArrowheads="1" noChangeShapeType="1" noTextEdit="1"/>
              </p:cNvSpPr>
              <p:nvPr/>
            </p:nvSpPr>
            <p:spPr>
              <a:xfrm>
                <a:off x="6280956" y="1589326"/>
                <a:ext cx="1483996" cy="899092"/>
              </a:xfrm>
              <a:prstGeom prst="rect">
                <a:avLst/>
              </a:prstGeom>
              <a:blipFill>
                <a:blip r:embed="rId6"/>
                <a:stretch>
                  <a:fillRect l="-6780" r="-1695" b="-9859"/>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CA966E8D-897B-8241-B37E-9D29085AEB58}"/>
              </a:ext>
            </a:extLst>
          </p:cNvPr>
          <p:cNvSpPr/>
          <p:nvPr/>
        </p:nvSpPr>
        <p:spPr>
          <a:xfrm>
            <a:off x="3574514" y="2151819"/>
            <a:ext cx="406526" cy="19929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7F45E35B-88DA-2D46-A701-7F04DC91A295}"/>
                  </a:ext>
                </a:extLst>
              </p:cNvPr>
              <p:cNvSpPr txBox="1">
                <a:spLocks/>
              </p:cNvSpPr>
              <p:nvPr/>
            </p:nvSpPr>
            <p:spPr>
              <a:xfrm>
                <a:off x="108754" y="1526771"/>
                <a:ext cx="365540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200" dirty="0"/>
                  <a:t>At </a:t>
                </a:r>
                <a:r>
                  <a:rPr lang="en-US" sz="2200" dirty="0">
                    <a:solidFill>
                      <a:srgbClr val="C00000"/>
                    </a:solidFill>
                  </a:rPr>
                  <a:t>low RG resolution</a:t>
                </a:r>
                <a:r>
                  <a:rPr lang="en-US" sz="2200" dirty="0"/>
                  <a:t>, SRCs are suppressed in the wave function</a:t>
                </a:r>
              </a:p>
              <a:p>
                <a:pPr>
                  <a:lnSpc>
                    <a:spcPct val="100000"/>
                  </a:lnSpc>
                </a:pPr>
                <a:r>
                  <a:rPr lang="en-US" sz="2200" dirty="0"/>
                  <a:t>Consider the ratio of </a:t>
                </a:r>
                <a:r>
                  <a:rPr lang="en-US" sz="2200" baseline="30000" dirty="0">
                    <a:solidFill>
                      <a:srgbClr val="C00000"/>
                    </a:solidFill>
                  </a:rPr>
                  <a:t>3</a:t>
                </a:r>
                <a:r>
                  <a:rPr lang="en-US" sz="2200" dirty="0">
                    <a:solidFill>
                      <a:srgbClr val="C00000"/>
                    </a:solidFill>
                  </a:rPr>
                  <a:t>S</a:t>
                </a:r>
                <a:r>
                  <a:rPr lang="en-US" sz="2200" baseline="-25000" dirty="0">
                    <a:solidFill>
                      <a:srgbClr val="C00000"/>
                    </a:solidFill>
                  </a:rPr>
                  <a:t>1 </a:t>
                </a:r>
                <a:r>
                  <a:rPr lang="en-US" sz="2200" dirty="0"/>
                  <a:t>to</a:t>
                </a:r>
                <a:r>
                  <a:rPr lang="en-US" sz="2200" baseline="-25000" dirty="0">
                    <a:solidFill>
                      <a:srgbClr val="C00000"/>
                    </a:solidFill>
                  </a:rPr>
                  <a:t> </a:t>
                </a:r>
                <a:r>
                  <a:rPr lang="en-US" sz="2200" baseline="30000" dirty="0">
                    <a:solidFill>
                      <a:srgbClr val="C00000"/>
                    </a:solidFill>
                  </a:rPr>
                  <a:t>1</a:t>
                </a:r>
                <a:r>
                  <a:rPr lang="en-US" sz="2200" dirty="0">
                    <a:solidFill>
                      <a:srgbClr val="C00000"/>
                    </a:solidFill>
                  </a:rPr>
                  <a:t>S</a:t>
                </a:r>
                <a:r>
                  <a:rPr lang="en-US" sz="2200" baseline="-25000" dirty="0">
                    <a:solidFill>
                      <a:srgbClr val="C00000"/>
                    </a:solidFill>
                  </a:rPr>
                  <a:t>0</a:t>
                </a:r>
                <a:r>
                  <a:rPr lang="en-US" sz="2200" dirty="0">
                    <a:solidFill>
                      <a:srgbClr val="C00000"/>
                    </a:solidFill>
                  </a:rPr>
                  <a:t> </a:t>
                </a:r>
                <a:r>
                  <a:rPr lang="en-US" sz="2200" dirty="0"/>
                  <a:t>evolved momentum projection operators </a:t>
                </a:r>
                <a14:m>
                  <m:oMath xmlns:m="http://schemas.openxmlformats.org/officeDocument/2006/math">
                    <m:sSubSup>
                      <m:sSubSupPr>
                        <m:ctrlPr>
                          <a:rPr lang="en-US" sz="2200" i="1">
                            <a:solidFill>
                              <a:srgbClr val="C00000"/>
                            </a:solidFill>
                            <a:latin typeface="Cambria Math" panose="02040503050406030204" pitchFamily="18" charset="0"/>
                          </a:rPr>
                        </m:ctrlPr>
                      </m:sSubSupPr>
                      <m:e>
                        <m:r>
                          <a:rPr lang="en-US" sz="2200" i="1">
                            <a:solidFill>
                              <a:srgbClr val="C00000"/>
                            </a:solidFill>
                            <a:latin typeface="Cambria Math" panose="02040503050406030204" pitchFamily="18" charset="0"/>
                          </a:rPr>
                          <m:t>𝑎</m:t>
                        </m:r>
                      </m:e>
                      <m:sub>
                        <m:r>
                          <a:rPr lang="en-US" sz="2200" i="1">
                            <a:solidFill>
                              <a:srgbClr val="C00000"/>
                            </a:solidFill>
                            <a:latin typeface="Cambria Math" panose="02040503050406030204" pitchFamily="18" charset="0"/>
                          </a:rPr>
                          <m:t>𝑞</m:t>
                        </m:r>
                      </m:sub>
                      <m:sup>
                        <m:r>
                          <a:rPr lang="en-US" sz="2200" i="1">
                            <a:solidFill>
                              <a:srgbClr val="C00000"/>
                            </a:solidFill>
                            <a:latin typeface="Cambria Math" panose="02040503050406030204" pitchFamily="18" charset="0"/>
                            <a:ea typeface="Cambria Math" panose="02040503050406030204" pitchFamily="18" charset="0"/>
                          </a:rPr>
                          <m:t>†</m:t>
                        </m:r>
                      </m:sup>
                    </m:sSubSup>
                    <m:sSub>
                      <m:sSubPr>
                        <m:ctrlPr>
                          <a:rPr lang="en-US" sz="2200" i="1">
                            <a:solidFill>
                              <a:srgbClr val="C00000"/>
                            </a:solidFill>
                            <a:latin typeface="Cambria Math" panose="02040503050406030204" pitchFamily="18" charset="0"/>
                          </a:rPr>
                        </m:ctrlPr>
                      </m:sSubPr>
                      <m:e>
                        <m:r>
                          <a:rPr lang="en-US" sz="2200" i="1">
                            <a:solidFill>
                              <a:srgbClr val="C00000"/>
                            </a:solidFill>
                            <a:latin typeface="Cambria Math" panose="02040503050406030204" pitchFamily="18" charset="0"/>
                          </a:rPr>
                          <m:t>𝑎</m:t>
                        </m:r>
                      </m:e>
                      <m:sub>
                        <m:r>
                          <a:rPr lang="en-US" sz="2200" i="1">
                            <a:solidFill>
                              <a:srgbClr val="C00000"/>
                            </a:solidFill>
                            <a:latin typeface="Cambria Math" panose="02040503050406030204" pitchFamily="18" charset="0"/>
                          </a:rPr>
                          <m:t>𝑞</m:t>
                        </m:r>
                      </m:sub>
                    </m:sSub>
                  </m:oMath>
                </a14:m>
                <a:endParaRPr lang="en-US" sz="2200" dirty="0">
                  <a:solidFill>
                    <a:srgbClr val="C00000"/>
                  </a:solidFill>
                </a:endParaRPr>
              </a:p>
            </p:txBody>
          </p:sp>
        </mc:Choice>
        <mc:Fallback xmlns="">
          <p:sp>
            <p:nvSpPr>
              <p:cNvPr id="20" name="Content Placeholder 2">
                <a:extLst>
                  <a:ext uri="{FF2B5EF4-FFF2-40B4-BE49-F238E27FC236}">
                    <a16:creationId xmlns:a16="http://schemas.microsoft.com/office/drawing/2014/main" id="{7F45E35B-88DA-2D46-A701-7F04DC91A295}"/>
                  </a:ext>
                </a:extLst>
              </p:cNvPr>
              <p:cNvSpPr txBox="1">
                <a:spLocks noRot="1" noChangeAspect="1" noMove="1" noResize="1" noEditPoints="1" noAdjustHandles="1" noChangeArrowheads="1" noChangeShapeType="1" noTextEdit="1"/>
              </p:cNvSpPr>
              <p:nvPr/>
            </p:nvSpPr>
            <p:spPr>
              <a:xfrm>
                <a:off x="108754" y="1526771"/>
                <a:ext cx="3655403" cy="4351338"/>
              </a:xfrm>
              <a:prstGeom prst="rect">
                <a:avLst/>
              </a:prstGeom>
              <a:blipFill>
                <a:blip r:embed="rId7"/>
                <a:stretch>
                  <a:fillRect l="-2076" t="-875" r="-2768"/>
                </a:stretch>
              </a:blipFill>
            </p:spPr>
            <p:txBody>
              <a:bodyPr/>
              <a:lstStyle/>
              <a:p>
                <a:r>
                  <a:rPr lang="en-US">
                    <a:noFill/>
                  </a:rPr>
                  <a:t> </a:t>
                </a:r>
              </a:p>
            </p:txBody>
          </p:sp>
        </mc:Fallback>
      </mc:AlternateContent>
    </p:spTree>
    <p:extLst>
      <p:ext uri="{BB962C8B-B14F-4D97-AF65-F5344CB8AC3E}">
        <p14:creationId xmlns:p14="http://schemas.microsoft.com/office/powerpoint/2010/main" val="376960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C4C11B-F0D8-E445-8719-58CB080A4AA6}"/>
              </a:ext>
            </a:extLst>
          </p:cNvPr>
          <p:cNvPicPr>
            <a:picLocks noChangeAspect="1"/>
          </p:cNvPicPr>
          <p:nvPr/>
        </p:nvPicPr>
        <p:blipFill>
          <a:blip r:embed="rId3"/>
          <a:stretch>
            <a:fillRect/>
          </a:stretch>
        </p:blipFill>
        <p:spPr>
          <a:xfrm>
            <a:off x="3367797" y="1489037"/>
            <a:ext cx="8824203" cy="3291840"/>
          </a:xfrm>
          <a:prstGeom prst="rect">
            <a:avLst/>
          </a:prstGeom>
        </p:spPr>
      </p:pic>
      <p:cxnSp>
        <p:nvCxnSpPr>
          <p:cNvPr id="12" name="Straight Arrow Connector 11">
            <a:extLst>
              <a:ext uri="{FF2B5EF4-FFF2-40B4-BE49-F238E27FC236}">
                <a16:creationId xmlns:a16="http://schemas.microsoft.com/office/drawing/2014/main" id="{431343DE-00C1-494C-A482-4C0BDC45E4F2}"/>
              </a:ext>
            </a:extLst>
          </p:cNvPr>
          <p:cNvCxnSpPr>
            <a:cxnSpLocks/>
          </p:cNvCxnSpPr>
          <p:nvPr/>
        </p:nvCxnSpPr>
        <p:spPr>
          <a:xfrm>
            <a:off x="11769969" y="1301262"/>
            <a:ext cx="114643" cy="8909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37DEB5B-837B-2241-A42B-B9DE25FE1E6B}"/>
              </a:ext>
            </a:extLst>
          </p:cNvPr>
          <p:cNvSpPr txBox="1"/>
          <p:nvPr/>
        </p:nvSpPr>
        <p:spPr>
          <a:xfrm>
            <a:off x="10977607" y="931929"/>
            <a:ext cx="1213474" cy="369332"/>
          </a:xfrm>
          <a:prstGeom prst="rect">
            <a:avLst/>
          </a:prstGeom>
          <a:noFill/>
        </p:spPr>
        <p:txBody>
          <a:bodyPr wrap="none" rtlCol="0">
            <a:spAutoFit/>
          </a:bodyPr>
          <a:lstStyle/>
          <a:p>
            <a:r>
              <a:rPr lang="en-US" dirty="0"/>
              <a:t>Scalar limit</a:t>
            </a:r>
          </a:p>
        </p:txBody>
      </p:sp>
      <p:pic>
        <p:nvPicPr>
          <p:cNvPr id="30" name="Picture 29">
            <a:extLst>
              <a:ext uri="{FF2B5EF4-FFF2-40B4-BE49-F238E27FC236}">
                <a16:creationId xmlns:a16="http://schemas.microsoft.com/office/drawing/2014/main" id="{4D6EFE7B-130F-0D43-ACAC-DD81825C733D}"/>
              </a:ext>
            </a:extLst>
          </p:cNvPr>
          <p:cNvPicPr>
            <a:picLocks noChangeAspect="1"/>
          </p:cNvPicPr>
          <p:nvPr/>
        </p:nvPicPr>
        <p:blipFill>
          <a:blip r:embed="rId4"/>
          <a:srcRect/>
          <a:stretch/>
        </p:blipFill>
        <p:spPr>
          <a:xfrm>
            <a:off x="3470389" y="1371600"/>
            <a:ext cx="4630993" cy="4114800"/>
          </a:xfrm>
          <a:prstGeom prst="rect">
            <a:avLst/>
          </a:prstGeom>
        </p:spPr>
      </p:pic>
      <p:cxnSp>
        <p:nvCxnSpPr>
          <p:cNvPr id="16" name="Straight Arrow Connector 15">
            <a:extLst>
              <a:ext uri="{FF2B5EF4-FFF2-40B4-BE49-F238E27FC236}">
                <a16:creationId xmlns:a16="http://schemas.microsoft.com/office/drawing/2014/main" id="{DC33DE1A-E403-3D42-BF15-F346CE02D286}"/>
              </a:ext>
            </a:extLst>
          </p:cNvPr>
          <p:cNvCxnSpPr>
            <a:cxnSpLocks/>
          </p:cNvCxnSpPr>
          <p:nvPr/>
        </p:nvCxnSpPr>
        <p:spPr>
          <a:xfrm>
            <a:off x="7420893" y="3065055"/>
            <a:ext cx="114643" cy="8909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9B74847-38A5-FD47-BECB-BEBB766C70E1}"/>
              </a:ext>
            </a:extLst>
          </p:cNvPr>
          <p:cNvSpPr txBox="1"/>
          <p:nvPr/>
        </p:nvSpPr>
        <p:spPr>
          <a:xfrm>
            <a:off x="5681812" y="473908"/>
            <a:ext cx="1236236" cy="369332"/>
          </a:xfrm>
          <a:prstGeom prst="rect">
            <a:avLst/>
          </a:prstGeom>
          <a:noFill/>
        </p:spPr>
        <p:txBody>
          <a:bodyPr wrap="none" rtlCol="0">
            <a:spAutoFit/>
          </a:bodyPr>
          <a:lstStyle/>
          <a:p>
            <a:r>
              <a:rPr lang="en-US" dirty="0"/>
              <a:t>Node in </a:t>
            </a:r>
            <a:r>
              <a:rPr lang="en-US" baseline="30000" dirty="0"/>
              <a:t>1</a:t>
            </a:r>
            <a:r>
              <a:rPr lang="en-US" dirty="0"/>
              <a:t>S</a:t>
            </a:r>
            <a:r>
              <a:rPr lang="en-US" baseline="-25000" dirty="0"/>
              <a:t>0</a:t>
            </a:r>
            <a:endParaRPr lang="en-US" dirty="0"/>
          </a:p>
        </p:txBody>
      </p:sp>
      <p:sp>
        <p:nvSpPr>
          <p:cNvPr id="18" name="TextBox 17">
            <a:extLst>
              <a:ext uri="{FF2B5EF4-FFF2-40B4-BE49-F238E27FC236}">
                <a16:creationId xmlns:a16="http://schemas.microsoft.com/office/drawing/2014/main" id="{532079C3-9E8B-3C44-B01A-4AB18F43A776}"/>
              </a:ext>
            </a:extLst>
          </p:cNvPr>
          <p:cNvSpPr txBox="1"/>
          <p:nvPr/>
        </p:nvSpPr>
        <p:spPr>
          <a:xfrm>
            <a:off x="6660334" y="2651834"/>
            <a:ext cx="1213474" cy="369332"/>
          </a:xfrm>
          <a:prstGeom prst="rect">
            <a:avLst/>
          </a:prstGeom>
          <a:solidFill>
            <a:schemeClr val="bg1"/>
          </a:solidFill>
        </p:spPr>
        <p:txBody>
          <a:bodyPr wrap="none" rtlCol="0">
            <a:spAutoFit/>
          </a:bodyPr>
          <a:lstStyle/>
          <a:p>
            <a:r>
              <a:rPr lang="en-US" dirty="0"/>
              <a:t>Scalar limit</a:t>
            </a:r>
          </a:p>
        </p:txBody>
      </p:sp>
      <p:sp>
        <p:nvSpPr>
          <p:cNvPr id="6" name="Title 5">
            <a:extLst>
              <a:ext uri="{FF2B5EF4-FFF2-40B4-BE49-F238E27FC236}">
                <a16:creationId xmlns:a16="http://schemas.microsoft.com/office/drawing/2014/main" id="{0CF1D4EA-7DAD-DC42-A40F-13F2B33B9680}"/>
              </a:ext>
            </a:extLst>
          </p:cNvPr>
          <p:cNvSpPr>
            <a:spLocks noGrp="1"/>
          </p:cNvSpPr>
          <p:nvPr>
            <p:ph type="title"/>
          </p:nvPr>
        </p:nvSpPr>
        <p:spPr>
          <a:xfrm>
            <a:off x="838200" y="388571"/>
            <a:ext cx="10515600" cy="1325563"/>
          </a:xfrm>
        </p:spPr>
        <p:txBody>
          <a:bodyPr/>
          <a:lstStyle/>
          <a:p>
            <a:r>
              <a:rPr lang="en-US" dirty="0">
                <a:solidFill>
                  <a:srgbClr val="002060"/>
                </a:solidFill>
              </a:rPr>
              <a:t>NN pair ratios</a:t>
            </a:r>
            <a:endParaRPr lang="en-US" dirty="0"/>
          </a:p>
        </p:txBody>
      </p:sp>
      <p:cxnSp>
        <p:nvCxnSpPr>
          <p:cNvPr id="19" name="Straight Arrow Connector 18">
            <a:extLst>
              <a:ext uri="{FF2B5EF4-FFF2-40B4-BE49-F238E27FC236}">
                <a16:creationId xmlns:a16="http://schemas.microsoft.com/office/drawing/2014/main" id="{CB710D3F-722F-124C-82DF-7DE03EA1CA07}"/>
              </a:ext>
            </a:extLst>
          </p:cNvPr>
          <p:cNvCxnSpPr/>
          <p:nvPr/>
        </p:nvCxnSpPr>
        <p:spPr>
          <a:xfrm flipH="1">
            <a:off x="9255369" y="3429000"/>
            <a:ext cx="199292" cy="6121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622342A-47C1-2A4F-BFE2-8670651765DB}"/>
              </a:ext>
            </a:extLst>
          </p:cNvPr>
          <p:cNvSpPr txBox="1"/>
          <p:nvPr/>
        </p:nvSpPr>
        <p:spPr>
          <a:xfrm>
            <a:off x="8836543" y="3040941"/>
            <a:ext cx="1236236" cy="369332"/>
          </a:xfrm>
          <a:prstGeom prst="rect">
            <a:avLst/>
          </a:prstGeom>
          <a:noFill/>
        </p:spPr>
        <p:txBody>
          <a:bodyPr wrap="none" rtlCol="0">
            <a:spAutoFit/>
          </a:bodyPr>
          <a:lstStyle/>
          <a:p>
            <a:r>
              <a:rPr lang="en-US" dirty="0"/>
              <a:t>Node in </a:t>
            </a:r>
            <a:r>
              <a:rPr lang="en-US" baseline="30000" dirty="0"/>
              <a:t>1</a:t>
            </a:r>
            <a:r>
              <a:rPr lang="en-US" dirty="0"/>
              <a:t>S</a:t>
            </a:r>
            <a:r>
              <a:rPr lang="en-US" baseline="-25000" dirty="0"/>
              <a:t>0</a:t>
            </a:r>
            <a:endParaRPr lang="en-US" dirty="0"/>
          </a:p>
        </p:txBody>
      </p:sp>
      <p:cxnSp>
        <p:nvCxnSpPr>
          <p:cNvPr id="21" name="Straight Arrow Connector 20">
            <a:extLst>
              <a:ext uri="{FF2B5EF4-FFF2-40B4-BE49-F238E27FC236}">
                <a16:creationId xmlns:a16="http://schemas.microsoft.com/office/drawing/2014/main" id="{D9A50B64-639B-AD4E-8B9E-11787392B73A}"/>
              </a:ext>
            </a:extLst>
          </p:cNvPr>
          <p:cNvCxnSpPr>
            <a:cxnSpLocks/>
          </p:cNvCxnSpPr>
          <p:nvPr/>
        </p:nvCxnSpPr>
        <p:spPr>
          <a:xfrm>
            <a:off x="9061938" y="1054554"/>
            <a:ext cx="193433" cy="6157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058DAAE-A04A-B847-9769-5D40D375541E}"/>
              </a:ext>
            </a:extLst>
          </p:cNvPr>
          <p:cNvSpPr txBox="1"/>
          <p:nvPr/>
        </p:nvSpPr>
        <p:spPr>
          <a:xfrm>
            <a:off x="8122405" y="658574"/>
            <a:ext cx="2664512" cy="369332"/>
          </a:xfrm>
          <a:prstGeom prst="rect">
            <a:avLst/>
          </a:prstGeom>
          <a:noFill/>
        </p:spPr>
        <p:txBody>
          <a:bodyPr wrap="none" rtlCol="0">
            <a:spAutoFit/>
          </a:bodyPr>
          <a:lstStyle/>
          <a:p>
            <a:r>
              <a:rPr lang="en-US" dirty="0"/>
              <a:t>np includes </a:t>
            </a:r>
            <a:r>
              <a:rPr lang="en-US" baseline="30000" dirty="0"/>
              <a:t>1</a:t>
            </a:r>
            <a:r>
              <a:rPr lang="en-US" dirty="0"/>
              <a:t>S</a:t>
            </a:r>
            <a:r>
              <a:rPr lang="en-US" baseline="-25000" dirty="0"/>
              <a:t>0</a:t>
            </a:r>
            <a:r>
              <a:rPr lang="en-US" dirty="0"/>
              <a:t> and </a:t>
            </a:r>
            <a:r>
              <a:rPr lang="en-US" baseline="30000" dirty="0"/>
              <a:t>3</a:t>
            </a:r>
            <a:r>
              <a:rPr lang="en-US" dirty="0"/>
              <a:t>S</a:t>
            </a:r>
            <a:r>
              <a:rPr lang="en-US" baseline="-25000" dirty="0"/>
              <a:t>1</a:t>
            </a:r>
            <a:r>
              <a:rPr lang="en-US" dirty="0"/>
              <a:t>-</a:t>
            </a:r>
            <a:r>
              <a:rPr lang="en-US" baseline="30000" dirty="0"/>
              <a:t>3</a:t>
            </a:r>
            <a:r>
              <a:rPr lang="en-US" dirty="0"/>
              <a:t>D</a:t>
            </a:r>
            <a:r>
              <a:rPr lang="en-US" baseline="-25000" dirty="0"/>
              <a:t>1</a:t>
            </a:r>
            <a:endParaRPr lang="en-US" dirty="0"/>
          </a:p>
        </p:txBody>
      </p:sp>
      <p:sp>
        <p:nvSpPr>
          <p:cNvPr id="2" name="Slide Number Placeholder 1">
            <a:extLst>
              <a:ext uri="{FF2B5EF4-FFF2-40B4-BE49-F238E27FC236}">
                <a16:creationId xmlns:a16="http://schemas.microsoft.com/office/drawing/2014/main" id="{1F671669-20AD-1E43-89ED-4AD0728A8E7B}"/>
              </a:ext>
            </a:extLst>
          </p:cNvPr>
          <p:cNvSpPr>
            <a:spLocks noGrp="1"/>
          </p:cNvSpPr>
          <p:nvPr>
            <p:ph type="sldNum" sz="quarter" idx="12"/>
          </p:nvPr>
        </p:nvSpPr>
        <p:spPr/>
        <p:txBody>
          <a:bodyPr/>
          <a:lstStyle/>
          <a:p>
            <a:fld id="{DD20F09D-B375-B446-8D61-90653E4EE1AB}" type="slidenum">
              <a:rPr lang="en-US" smtClean="0"/>
              <a:t>21</a:t>
            </a:fld>
            <a:endParaRPr lang="en-US"/>
          </a:p>
        </p:txBody>
      </p:sp>
      <p:cxnSp>
        <p:nvCxnSpPr>
          <p:cNvPr id="15" name="Straight Arrow Connector 14">
            <a:extLst>
              <a:ext uri="{FF2B5EF4-FFF2-40B4-BE49-F238E27FC236}">
                <a16:creationId xmlns:a16="http://schemas.microsoft.com/office/drawing/2014/main" id="{679207BD-B982-2543-955D-74138DA7F431}"/>
              </a:ext>
            </a:extLst>
          </p:cNvPr>
          <p:cNvCxnSpPr/>
          <p:nvPr/>
        </p:nvCxnSpPr>
        <p:spPr>
          <a:xfrm flipH="1">
            <a:off x="6087350" y="842774"/>
            <a:ext cx="199292" cy="6121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95D0083-91DC-1444-85F5-7C2637DCFF35}"/>
                  </a:ext>
                </a:extLst>
              </p:cNvPr>
              <p:cNvSpPr txBox="1"/>
              <p:nvPr/>
            </p:nvSpPr>
            <p:spPr>
              <a:xfrm>
                <a:off x="6280956" y="1589326"/>
                <a:ext cx="1483996" cy="8990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200" i="1" smtClean="0">
                              <a:latin typeface="Cambria Math" panose="02040503050406030204" pitchFamily="18" charset="0"/>
                            </a:rPr>
                          </m:ctrlPr>
                        </m:fPr>
                        <m:num>
                          <m:r>
                            <a:rPr lang="en-US" sz="2200" i="1" smtClean="0">
                              <a:latin typeface="Cambria Math" panose="02040503050406030204" pitchFamily="18" charset="0"/>
                            </a:rPr>
                            <m:t> </m:t>
                          </m:r>
                          <m:sSub>
                            <m:sSubPr>
                              <m:ctrlPr>
                                <a:rPr lang="en-US" sz="2200" i="1" smtClean="0">
                                  <a:latin typeface="Cambria Math" panose="02040503050406030204" pitchFamily="18" charset="0"/>
                                </a:rPr>
                              </m:ctrlPr>
                            </m:sSubPr>
                            <m:e>
                              <m:sSup>
                                <m:sSupPr>
                                  <m:ctrlPr>
                                    <a:rPr lang="en-US" sz="2200" i="1">
                                      <a:latin typeface="Cambria Math" panose="02040503050406030204" pitchFamily="18" charset="0"/>
                                    </a:rPr>
                                  </m:ctrlPr>
                                </m:sSupPr>
                                <m:e>
                                  <m:sSubSup>
                                    <m:sSubSupPr>
                                      <m:ctrlPr>
                                        <a:rPr lang="en-US" sz="2200" i="1">
                                          <a:latin typeface="Cambria Math" panose="02040503050406030204" pitchFamily="18" charset="0"/>
                                        </a:rPr>
                                      </m:ctrlPr>
                                    </m:sSubSupPr>
                                    <m:e>
                                      <m:r>
                                        <a:rPr lang="en-US" sz="2200" i="1">
                                          <a:latin typeface="Cambria Math" panose="02040503050406030204" pitchFamily="18" charset="0"/>
                                        </a:rPr>
                                        <m:t>𝑎</m:t>
                                      </m:r>
                                    </m:e>
                                    <m:sub>
                                      <m:r>
                                        <a:rPr lang="en-US" sz="2200" i="1">
                                          <a:latin typeface="Cambria Math" panose="02040503050406030204" pitchFamily="18" charset="0"/>
                                        </a:rPr>
                                        <m:t>𝑞</m:t>
                                      </m:r>
                                    </m:sub>
                                    <m:sup>
                                      <m:r>
                                        <a:rPr lang="en-US" sz="2200" i="1">
                                          <a:latin typeface="Cambria Math" panose="02040503050406030204" pitchFamily="18" charset="0"/>
                                          <a:ea typeface="Cambria Math" panose="02040503050406030204" pitchFamily="18" charset="0"/>
                                        </a:rPr>
                                        <m:t>†</m:t>
                                      </m:r>
                                    </m:sup>
                                  </m:sSubSup>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𝑞</m:t>
                                      </m:r>
                                    </m:sub>
                                  </m:sSub>
                                  <m:r>
                                    <a:rPr lang="en-US" sz="2200" i="1">
                                      <a:latin typeface="Cambria Math" panose="02040503050406030204" pitchFamily="18" charset="0"/>
                                    </a:rPr>
                                    <m:t>(</m:t>
                                  </m:r>
                                </m:e>
                                <m:sup>
                                  <m:r>
                                    <a:rPr lang="en-US" sz="2200" i="1">
                                      <a:latin typeface="Cambria Math" panose="02040503050406030204" pitchFamily="18" charset="0"/>
                                    </a:rPr>
                                    <m:t>3</m:t>
                                  </m:r>
                                </m:sup>
                              </m:sSup>
                              <m:sSub>
                                <m:sSubPr>
                                  <m:ctrlPr>
                                    <a:rPr lang="en-US" sz="2200" i="1">
                                      <a:latin typeface="Cambria Math" panose="02040503050406030204" pitchFamily="18" charset="0"/>
                                    </a:rPr>
                                  </m:ctrlPr>
                                </m:sSubPr>
                                <m:e>
                                  <m:r>
                                    <a:rPr lang="en-US" sz="2200" i="1">
                                      <a:latin typeface="Cambria Math" panose="02040503050406030204" pitchFamily="18" charset="0"/>
                                    </a:rPr>
                                    <m:t>𝑆</m:t>
                                  </m:r>
                                </m:e>
                                <m:sub>
                                  <m:r>
                                    <a:rPr lang="en-US" sz="2200" i="1">
                                      <a:latin typeface="Cambria Math" panose="02040503050406030204" pitchFamily="18" charset="0"/>
                                    </a:rPr>
                                    <m:t>1</m:t>
                                  </m:r>
                                </m:sub>
                              </m:sSub>
                              <m:r>
                                <a:rPr lang="en-US" sz="2200" i="1">
                                  <a:latin typeface="Cambria Math" panose="02040503050406030204" pitchFamily="18" charset="0"/>
                                </a:rPr>
                                <m:t>)</m:t>
                              </m:r>
                            </m:e>
                            <m:sub>
                              <m:r>
                                <a:rPr lang="en-US" sz="2200" i="1" smtClean="0">
                                  <a:latin typeface="Cambria Math" panose="02040503050406030204" pitchFamily="18" charset="0"/>
                                  <a:ea typeface="Cambria Math" panose="02040503050406030204" pitchFamily="18" charset="0"/>
                                </a:rPr>
                                <m:t>𝜆</m:t>
                              </m:r>
                            </m:sub>
                          </m:sSub>
                        </m:num>
                        <m:den>
                          <m:sSub>
                            <m:sSubPr>
                              <m:ctrlPr>
                                <a:rPr lang="en-US" sz="2200" i="1">
                                  <a:latin typeface="Cambria Math" panose="02040503050406030204" pitchFamily="18" charset="0"/>
                                </a:rPr>
                              </m:ctrlPr>
                            </m:sSubPr>
                            <m:e>
                              <m:sSup>
                                <m:sSupPr>
                                  <m:ctrlPr>
                                    <a:rPr lang="en-US" sz="2200" i="1">
                                      <a:latin typeface="Cambria Math" panose="02040503050406030204" pitchFamily="18" charset="0"/>
                                    </a:rPr>
                                  </m:ctrlPr>
                                </m:sSupPr>
                                <m:e>
                                  <m:sSubSup>
                                    <m:sSubSupPr>
                                      <m:ctrlPr>
                                        <a:rPr lang="en-US" sz="2200" i="1">
                                          <a:latin typeface="Cambria Math" panose="02040503050406030204" pitchFamily="18" charset="0"/>
                                        </a:rPr>
                                      </m:ctrlPr>
                                    </m:sSubSupPr>
                                    <m:e>
                                      <m:r>
                                        <a:rPr lang="en-US" sz="2200" i="1">
                                          <a:latin typeface="Cambria Math" panose="02040503050406030204" pitchFamily="18" charset="0"/>
                                        </a:rPr>
                                        <m:t>𝑎</m:t>
                                      </m:r>
                                    </m:e>
                                    <m:sub>
                                      <m:r>
                                        <a:rPr lang="en-US" sz="2200" i="1">
                                          <a:latin typeface="Cambria Math" panose="02040503050406030204" pitchFamily="18" charset="0"/>
                                        </a:rPr>
                                        <m:t>𝑞</m:t>
                                      </m:r>
                                    </m:sub>
                                    <m:sup>
                                      <m:r>
                                        <a:rPr lang="en-US" sz="2200" i="1">
                                          <a:latin typeface="Cambria Math" panose="02040503050406030204" pitchFamily="18" charset="0"/>
                                          <a:ea typeface="Cambria Math" panose="02040503050406030204" pitchFamily="18" charset="0"/>
                                        </a:rPr>
                                        <m:t>†</m:t>
                                      </m:r>
                                    </m:sup>
                                  </m:sSubSup>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𝑞</m:t>
                                      </m:r>
                                    </m:sub>
                                  </m:sSub>
                                  <m:r>
                                    <a:rPr lang="en-US" sz="2200" i="1">
                                      <a:latin typeface="Cambria Math" panose="02040503050406030204" pitchFamily="18" charset="0"/>
                                    </a:rPr>
                                    <m:t>(</m:t>
                                  </m:r>
                                </m:e>
                                <m:sup>
                                  <m:r>
                                    <a:rPr lang="en-US" sz="2200" b="0" i="1" smtClean="0">
                                      <a:latin typeface="Cambria Math" panose="02040503050406030204" pitchFamily="18" charset="0"/>
                                    </a:rPr>
                                    <m:t>1</m:t>
                                  </m:r>
                                </m:sup>
                              </m:sSup>
                              <m:sSub>
                                <m:sSubPr>
                                  <m:ctrlPr>
                                    <a:rPr lang="en-US" sz="2200" i="1">
                                      <a:latin typeface="Cambria Math" panose="02040503050406030204" pitchFamily="18" charset="0"/>
                                    </a:rPr>
                                  </m:ctrlPr>
                                </m:sSubPr>
                                <m:e>
                                  <m:r>
                                    <a:rPr lang="en-US" sz="2200" i="1">
                                      <a:latin typeface="Cambria Math" panose="02040503050406030204" pitchFamily="18" charset="0"/>
                                    </a:rPr>
                                    <m:t>𝑆</m:t>
                                  </m:r>
                                </m:e>
                                <m:sub>
                                  <m:r>
                                    <a:rPr lang="en-US" sz="2200" b="0" i="1" smtClean="0">
                                      <a:latin typeface="Cambria Math" panose="02040503050406030204" pitchFamily="18" charset="0"/>
                                    </a:rPr>
                                    <m:t>0</m:t>
                                  </m:r>
                                </m:sub>
                              </m:sSub>
                              <m:r>
                                <a:rPr lang="en-US" sz="2200" i="1">
                                  <a:latin typeface="Cambria Math" panose="02040503050406030204" pitchFamily="18" charset="0"/>
                                </a:rPr>
                                <m:t>)</m:t>
                              </m:r>
                            </m:e>
                            <m:sub>
                              <m:r>
                                <a:rPr lang="en-US" sz="2200" i="1">
                                  <a:latin typeface="Cambria Math" panose="02040503050406030204" pitchFamily="18" charset="0"/>
                                  <a:ea typeface="Cambria Math" panose="02040503050406030204" pitchFamily="18" charset="0"/>
                                </a:rPr>
                                <m:t>𝜆</m:t>
                              </m:r>
                            </m:sub>
                          </m:sSub>
                        </m:den>
                      </m:f>
                    </m:oMath>
                  </m:oMathPara>
                </a14:m>
                <a:endParaRPr lang="en-US" sz="2200" dirty="0"/>
              </a:p>
            </p:txBody>
          </p:sp>
        </mc:Choice>
        <mc:Fallback xmlns="">
          <p:sp>
            <p:nvSpPr>
              <p:cNvPr id="31" name="TextBox 30">
                <a:extLst>
                  <a:ext uri="{FF2B5EF4-FFF2-40B4-BE49-F238E27FC236}">
                    <a16:creationId xmlns:a16="http://schemas.microsoft.com/office/drawing/2014/main" id="{A95D0083-91DC-1444-85F5-7C2637DCFF35}"/>
                  </a:ext>
                </a:extLst>
              </p:cNvPr>
              <p:cNvSpPr txBox="1">
                <a:spLocks noRot="1" noChangeAspect="1" noMove="1" noResize="1" noEditPoints="1" noAdjustHandles="1" noChangeArrowheads="1" noChangeShapeType="1" noTextEdit="1"/>
              </p:cNvSpPr>
              <p:nvPr/>
            </p:nvSpPr>
            <p:spPr>
              <a:xfrm>
                <a:off x="6280956" y="1589326"/>
                <a:ext cx="1483996" cy="899092"/>
              </a:xfrm>
              <a:prstGeom prst="rect">
                <a:avLst/>
              </a:prstGeom>
              <a:blipFill>
                <a:blip r:embed="rId5"/>
                <a:stretch>
                  <a:fillRect l="-6780" r="-1695" b="-9859"/>
                </a:stretch>
              </a:blipFill>
            </p:spPr>
            <p:txBody>
              <a:bodyPr/>
              <a:lstStyle/>
              <a:p>
                <a:r>
                  <a:rPr lang="en-US">
                    <a:noFill/>
                  </a:rPr>
                  <a:t> </a:t>
                </a:r>
              </a:p>
            </p:txBody>
          </p:sp>
        </mc:Fallback>
      </mc:AlternateContent>
      <p:sp>
        <p:nvSpPr>
          <p:cNvPr id="32" name="Rectangle 31">
            <a:extLst>
              <a:ext uri="{FF2B5EF4-FFF2-40B4-BE49-F238E27FC236}">
                <a16:creationId xmlns:a16="http://schemas.microsoft.com/office/drawing/2014/main" id="{E9020419-621E-254B-9988-074CBF10A570}"/>
              </a:ext>
            </a:extLst>
          </p:cNvPr>
          <p:cNvSpPr/>
          <p:nvPr/>
        </p:nvSpPr>
        <p:spPr>
          <a:xfrm>
            <a:off x="3574514" y="2151819"/>
            <a:ext cx="406526" cy="19929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108754" y="1526771"/>
                <a:ext cx="3655403" cy="4351338"/>
              </a:xfrm>
            </p:spPr>
            <p:txBody>
              <a:bodyPr>
                <a:normAutofit/>
              </a:bodyPr>
              <a:lstStyle/>
              <a:p>
                <a:pPr>
                  <a:lnSpc>
                    <a:spcPct val="100000"/>
                  </a:lnSpc>
                </a:pPr>
                <a:r>
                  <a:rPr lang="en-US" sz="2200" dirty="0"/>
                  <a:t>At </a:t>
                </a:r>
                <a:r>
                  <a:rPr lang="en-US" sz="2200" dirty="0">
                    <a:solidFill>
                      <a:srgbClr val="C00000"/>
                    </a:solidFill>
                  </a:rPr>
                  <a:t>low RG resolution</a:t>
                </a:r>
                <a:r>
                  <a:rPr lang="en-US" sz="2200" dirty="0"/>
                  <a:t>, SRCs are suppressed in the wave function</a:t>
                </a:r>
              </a:p>
              <a:p>
                <a:pPr>
                  <a:lnSpc>
                    <a:spcPct val="100000"/>
                  </a:lnSpc>
                </a:pPr>
                <a:r>
                  <a:rPr lang="en-US" sz="2200" dirty="0"/>
                  <a:t>Consider the ratio of </a:t>
                </a:r>
                <a:r>
                  <a:rPr lang="en-US" sz="2200" baseline="30000" dirty="0">
                    <a:solidFill>
                      <a:srgbClr val="C00000"/>
                    </a:solidFill>
                  </a:rPr>
                  <a:t>3</a:t>
                </a:r>
                <a:r>
                  <a:rPr lang="en-US" sz="2200" dirty="0">
                    <a:solidFill>
                      <a:srgbClr val="C00000"/>
                    </a:solidFill>
                  </a:rPr>
                  <a:t>S</a:t>
                </a:r>
                <a:r>
                  <a:rPr lang="en-US" sz="2200" baseline="-25000" dirty="0">
                    <a:solidFill>
                      <a:srgbClr val="C00000"/>
                    </a:solidFill>
                  </a:rPr>
                  <a:t>1 </a:t>
                </a:r>
                <a:r>
                  <a:rPr lang="en-US" sz="2200" dirty="0"/>
                  <a:t>to</a:t>
                </a:r>
                <a:r>
                  <a:rPr lang="en-US" sz="2200" baseline="-25000" dirty="0">
                    <a:solidFill>
                      <a:srgbClr val="C00000"/>
                    </a:solidFill>
                  </a:rPr>
                  <a:t> </a:t>
                </a:r>
                <a:r>
                  <a:rPr lang="en-US" sz="2200" baseline="30000" dirty="0">
                    <a:solidFill>
                      <a:srgbClr val="C00000"/>
                    </a:solidFill>
                  </a:rPr>
                  <a:t>1</a:t>
                </a:r>
                <a:r>
                  <a:rPr lang="en-US" sz="2200" dirty="0">
                    <a:solidFill>
                      <a:srgbClr val="C00000"/>
                    </a:solidFill>
                  </a:rPr>
                  <a:t>S</a:t>
                </a:r>
                <a:r>
                  <a:rPr lang="en-US" sz="2200" baseline="-25000" dirty="0">
                    <a:solidFill>
                      <a:srgbClr val="C00000"/>
                    </a:solidFill>
                  </a:rPr>
                  <a:t>0</a:t>
                </a:r>
                <a:r>
                  <a:rPr lang="en-US" sz="2200" dirty="0">
                    <a:solidFill>
                      <a:srgbClr val="C00000"/>
                    </a:solidFill>
                  </a:rPr>
                  <a:t> </a:t>
                </a:r>
                <a:r>
                  <a:rPr lang="en-US" sz="2200" dirty="0"/>
                  <a:t>evolved momentum projection operators </a:t>
                </a:r>
                <a14:m>
                  <m:oMath xmlns:m="http://schemas.openxmlformats.org/officeDocument/2006/math">
                    <m:sSubSup>
                      <m:sSubSupPr>
                        <m:ctrlPr>
                          <a:rPr lang="en-US" sz="2200" i="1">
                            <a:solidFill>
                              <a:srgbClr val="C00000"/>
                            </a:solidFill>
                            <a:latin typeface="Cambria Math" panose="02040503050406030204" pitchFamily="18" charset="0"/>
                          </a:rPr>
                        </m:ctrlPr>
                      </m:sSubSupPr>
                      <m:e>
                        <m:r>
                          <a:rPr lang="en-US" sz="2200" i="1">
                            <a:solidFill>
                              <a:srgbClr val="C00000"/>
                            </a:solidFill>
                            <a:latin typeface="Cambria Math" panose="02040503050406030204" pitchFamily="18" charset="0"/>
                          </a:rPr>
                          <m:t>𝑎</m:t>
                        </m:r>
                      </m:e>
                      <m:sub>
                        <m:r>
                          <a:rPr lang="en-US" sz="2200" i="1">
                            <a:solidFill>
                              <a:srgbClr val="C00000"/>
                            </a:solidFill>
                            <a:latin typeface="Cambria Math" panose="02040503050406030204" pitchFamily="18" charset="0"/>
                          </a:rPr>
                          <m:t>𝑞</m:t>
                        </m:r>
                      </m:sub>
                      <m:sup>
                        <m:r>
                          <a:rPr lang="en-US" sz="2200" i="1">
                            <a:solidFill>
                              <a:srgbClr val="C00000"/>
                            </a:solidFill>
                            <a:latin typeface="Cambria Math" panose="02040503050406030204" pitchFamily="18" charset="0"/>
                            <a:ea typeface="Cambria Math" panose="02040503050406030204" pitchFamily="18" charset="0"/>
                          </a:rPr>
                          <m:t>†</m:t>
                        </m:r>
                      </m:sup>
                    </m:sSubSup>
                    <m:sSub>
                      <m:sSubPr>
                        <m:ctrlPr>
                          <a:rPr lang="en-US" sz="2200" i="1">
                            <a:solidFill>
                              <a:srgbClr val="C00000"/>
                            </a:solidFill>
                            <a:latin typeface="Cambria Math" panose="02040503050406030204" pitchFamily="18" charset="0"/>
                          </a:rPr>
                        </m:ctrlPr>
                      </m:sSubPr>
                      <m:e>
                        <m:r>
                          <a:rPr lang="en-US" sz="2200" i="1">
                            <a:solidFill>
                              <a:srgbClr val="C00000"/>
                            </a:solidFill>
                            <a:latin typeface="Cambria Math" panose="02040503050406030204" pitchFamily="18" charset="0"/>
                          </a:rPr>
                          <m:t>𝑎</m:t>
                        </m:r>
                      </m:e>
                      <m:sub>
                        <m:r>
                          <a:rPr lang="en-US" sz="2200" i="1">
                            <a:solidFill>
                              <a:srgbClr val="C00000"/>
                            </a:solidFill>
                            <a:latin typeface="Cambria Math" panose="02040503050406030204" pitchFamily="18" charset="0"/>
                          </a:rPr>
                          <m:t>𝑞</m:t>
                        </m:r>
                      </m:sub>
                    </m:sSub>
                  </m:oMath>
                </a14:m>
                <a:endParaRPr lang="en-US" sz="2200" dirty="0">
                  <a:solidFill>
                    <a:srgbClr val="C00000"/>
                  </a:solidFill>
                </a:endParaRPr>
              </a:p>
              <a:p>
                <a:pPr>
                  <a:lnSpc>
                    <a:spcPct val="100000"/>
                  </a:lnSpc>
                </a:pPr>
                <a:r>
                  <a:rPr lang="en-US" sz="2200" dirty="0">
                    <a:latin typeface="Arial" panose="020B0604020202020204" pitchFamily="34" charset="0"/>
                  </a:rPr>
                  <a:t>Reproduces the characteristics of the cross section ratios with </a:t>
                </a:r>
                <a:r>
                  <a:rPr lang="en-US" sz="2200" dirty="0">
                    <a:solidFill>
                      <a:srgbClr val="C00000"/>
                    </a:solidFill>
                    <a:latin typeface="Arial" panose="020B0604020202020204" pitchFamily="34" charset="0"/>
                  </a:rPr>
                  <a:t>low RG resolution operators</a:t>
                </a:r>
              </a:p>
              <a:p>
                <a:pPr>
                  <a:lnSpc>
                    <a:spcPct val="100000"/>
                  </a:lnSpc>
                </a:pPr>
                <a:endParaRPr lang="en-US" sz="2400" dirty="0">
                  <a:solidFill>
                    <a:srgbClr val="C00000"/>
                  </a:solidFill>
                </a:endParaRPr>
              </a:p>
            </p:txBody>
          </p:sp>
        </mc:Choice>
        <mc:Fallback xmlns="">
          <p:sp>
            <p:nvSpPr>
              <p:cNvPr id="3" name="Content Placeholder 2">
                <a:extLst>
                  <a:ext uri="{FF2B5EF4-FFF2-40B4-BE49-F238E27FC236}">
                    <a16:creationId xmlns:a16="http://schemas.microsoft.com/office/drawing/2014/main" id="{1A8FA9B3-1B32-894B-93C2-F90FB63CBDAA}"/>
                  </a:ext>
                </a:extLst>
              </p:cNvPr>
              <p:cNvSpPr>
                <a:spLocks noGrp="1" noRot="1" noChangeAspect="1" noMove="1" noResize="1" noEditPoints="1" noAdjustHandles="1" noChangeArrowheads="1" noChangeShapeType="1" noTextEdit="1"/>
              </p:cNvSpPr>
              <p:nvPr>
                <p:ph idx="1"/>
              </p:nvPr>
            </p:nvSpPr>
            <p:spPr>
              <a:xfrm>
                <a:off x="108754" y="1526771"/>
                <a:ext cx="3655403" cy="4351338"/>
              </a:xfrm>
              <a:blipFill>
                <a:blip r:embed="rId6"/>
                <a:stretch>
                  <a:fillRect l="-2076" t="-875" r="-27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54951A8-9DC2-2941-857B-83193EBC0A64}"/>
                  </a:ext>
                </a:extLst>
              </p:cNvPr>
              <p:cNvSpPr txBox="1"/>
              <p:nvPr/>
            </p:nvSpPr>
            <p:spPr>
              <a:xfrm>
                <a:off x="3978597" y="5450240"/>
                <a:ext cx="4449248"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7: Ratio of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to </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0</a:t>
                </a:r>
                <a:r>
                  <a:rPr lang="en-US" sz="1600" dirty="0">
                    <a:latin typeface="Arial" panose="020B0604020202020204" pitchFamily="34" charset="0"/>
                    <a:cs typeface="Arial" panose="020B0604020202020204" pitchFamily="34" charset="0"/>
                  </a:rPr>
                  <a:t> SRG transformations for low momentum </a:t>
                </a:r>
                <a14:m>
                  <m:oMath xmlns:m="http://schemas.openxmlformats.org/officeDocument/2006/math">
                    <m:sSub>
                      <m:sSubPr>
                        <m:ctrlPr>
                          <a:rPr lang="en-US" sz="1600" i="1">
                            <a:latin typeface="Cambria Math" panose="02040503050406030204" pitchFamily="18" charset="0"/>
                            <a:cs typeface="Arial" panose="020B0604020202020204" pitchFamily="34" charset="0"/>
                          </a:rPr>
                        </m:ctrlPr>
                      </m:sSubPr>
                      <m:e>
                        <m:r>
                          <a:rPr lang="en-US" sz="1600" i="1">
                            <a:latin typeface="Cambria Math" panose="02040503050406030204" pitchFamily="18" charset="0"/>
                            <a:cs typeface="Arial" panose="020B0604020202020204" pitchFamily="34" charset="0"/>
                          </a:rPr>
                          <m:t>𝑘</m:t>
                        </m:r>
                      </m:e>
                      <m:sub>
                        <m:r>
                          <a:rPr lang="en-US" sz="1600" i="1">
                            <a:latin typeface="Cambria Math" panose="02040503050406030204" pitchFamily="18" charset="0"/>
                            <a:cs typeface="Arial" panose="020B0604020202020204" pitchFamily="34" charset="0"/>
                          </a:rPr>
                          <m:t>0</m:t>
                        </m:r>
                      </m:sub>
                    </m:sSub>
                  </m:oMath>
                </a14:m>
                <a:r>
                  <a:rPr lang="en-US" sz="1600" dirty="0">
                    <a:latin typeface="Arial" panose="020B0604020202020204" pitchFamily="34" charset="0"/>
                    <a:cs typeface="Arial" panose="020B0604020202020204" pitchFamily="34" charset="0"/>
                  </a:rPr>
                  <a:t> and high momentum </a:t>
                </a:r>
                <a14:m>
                  <m:oMath xmlns:m="http://schemas.openxmlformats.org/officeDocument/2006/math">
                    <m:r>
                      <a:rPr lang="en-US" sz="1600" b="0" i="1" smtClean="0">
                        <a:latin typeface="Cambria Math" panose="02040503050406030204" pitchFamily="18" charset="0"/>
                        <a:cs typeface="Arial" panose="020B0604020202020204" pitchFamily="34" charset="0"/>
                      </a:rPr>
                      <m:t>𝑞</m:t>
                    </m:r>
                  </m:oMath>
                </a14:m>
                <a:r>
                  <a:rPr lang="en-US" sz="1600" dirty="0">
                    <a:latin typeface="Arial" panose="020B0604020202020204" pitchFamily="34" charset="0"/>
                    <a:cs typeface="Arial" panose="020B0604020202020204" pitchFamily="34" charset="0"/>
                  </a:rPr>
                  <a:t> where </a:t>
                </a:r>
                <a14:m>
                  <m:oMath xmlns:m="http://schemas.openxmlformats.org/officeDocument/2006/math">
                    <m:r>
                      <a:rPr lang="en-US" sz="1600" i="1" smtClean="0">
                        <a:latin typeface="Cambria Math" panose="02040503050406030204" pitchFamily="18" charset="0"/>
                        <a:ea typeface="Cambria Math" panose="02040503050406030204" pitchFamily="18" charset="0"/>
                        <a:cs typeface="Arial" panose="020B0604020202020204" pitchFamily="34" charset="0"/>
                      </a:rPr>
                      <m:t>𝜆</m:t>
                    </m:r>
                    <m:r>
                      <a:rPr lang="en-US" sz="1600" b="0" i="1" smtClean="0">
                        <a:latin typeface="Cambria Math" panose="02040503050406030204" pitchFamily="18" charset="0"/>
                        <a:ea typeface="Cambria Math" panose="02040503050406030204" pitchFamily="18" charset="0"/>
                        <a:cs typeface="Arial" panose="020B0604020202020204" pitchFamily="34" charset="0"/>
                      </a:rPr>
                      <m:t>=1.35</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p>
            </p:txBody>
          </p:sp>
        </mc:Choice>
        <mc:Fallback xmlns="">
          <p:sp>
            <p:nvSpPr>
              <p:cNvPr id="33" name="TextBox 32">
                <a:extLst>
                  <a:ext uri="{FF2B5EF4-FFF2-40B4-BE49-F238E27FC236}">
                    <a16:creationId xmlns:a16="http://schemas.microsoft.com/office/drawing/2014/main" id="{C54951A8-9DC2-2941-857B-83193EBC0A64}"/>
                  </a:ext>
                </a:extLst>
              </p:cNvPr>
              <p:cNvSpPr txBox="1">
                <a:spLocks noRot="1" noChangeAspect="1" noMove="1" noResize="1" noEditPoints="1" noAdjustHandles="1" noChangeArrowheads="1" noChangeShapeType="1" noTextEdit="1"/>
              </p:cNvSpPr>
              <p:nvPr/>
            </p:nvSpPr>
            <p:spPr>
              <a:xfrm>
                <a:off x="3978597" y="5450240"/>
                <a:ext cx="4449248" cy="830997"/>
              </a:xfrm>
              <a:prstGeom prst="rect">
                <a:avLst/>
              </a:prstGeom>
              <a:blipFill>
                <a:blip r:embed="rId7"/>
                <a:stretch>
                  <a:fillRect l="-855" t="-3030" r="-285" b="-9091"/>
                </a:stretch>
              </a:blipFill>
            </p:spPr>
            <p:txBody>
              <a:bodyPr/>
              <a:lstStyle/>
              <a:p>
                <a:r>
                  <a:rPr lang="en-US">
                    <a:noFill/>
                  </a:rPr>
                  <a:t> </a:t>
                </a:r>
              </a:p>
            </p:txBody>
          </p:sp>
        </mc:Fallback>
      </mc:AlternateContent>
    </p:spTree>
    <p:extLst>
      <p:ext uri="{BB962C8B-B14F-4D97-AF65-F5344CB8AC3E}">
        <p14:creationId xmlns:p14="http://schemas.microsoft.com/office/powerpoint/2010/main" val="3108185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lstStyle/>
          <a:p>
            <a:pPr>
              <a:lnSpc>
                <a:spcPct val="100000"/>
              </a:lnSpc>
            </a:pPr>
            <a:r>
              <a:rPr lang="en-US" dirty="0">
                <a:solidFill>
                  <a:srgbClr val="002060"/>
                </a:solidFill>
                <a:latin typeface="Arial" panose="020B0604020202020204" pitchFamily="34" charset="0"/>
              </a:rPr>
              <a:t>Summary and outlook</a:t>
            </a: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p:txBody>
          <a:bodyPr/>
          <a:lstStyle/>
          <a:p>
            <a:pPr>
              <a:lnSpc>
                <a:spcPct val="100000"/>
              </a:lnSpc>
            </a:pPr>
            <a:r>
              <a:rPr lang="en-US" dirty="0"/>
              <a:t>Results suggest that we can analyze high-energy nuclear reactions with low RG resolution structure (e.g., shell model) and evolved operator (and correct initial operator)</a:t>
            </a:r>
          </a:p>
          <a:p>
            <a:pPr lvl="1">
              <a:lnSpc>
                <a:spcPct val="100000"/>
              </a:lnSpc>
            </a:pPr>
            <a:r>
              <a:rPr lang="en-US" dirty="0">
                <a:solidFill>
                  <a:srgbClr val="C00000"/>
                </a:solidFill>
              </a:rPr>
              <a:t>Matching resolution scale between structure and reactions is crucial!</a:t>
            </a:r>
          </a:p>
        </p:txBody>
      </p:sp>
      <p:sp>
        <p:nvSpPr>
          <p:cNvPr id="4" name="Slide Number Placeholder 3">
            <a:extLst>
              <a:ext uri="{FF2B5EF4-FFF2-40B4-BE49-F238E27FC236}">
                <a16:creationId xmlns:a16="http://schemas.microsoft.com/office/drawing/2014/main" id="{3157495C-A500-7A40-B225-DC9FE2336DD4}"/>
              </a:ext>
            </a:extLst>
          </p:cNvPr>
          <p:cNvSpPr>
            <a:spLocks noGrp="1"/>
          </p:cNvSpPr>
          <p:nvPr>
            <p:ph type="sldNum" sz="quarter" idx="12"/>
          </p:nvPr>
        </p:nvSpPr>
        <p:spPr/>
        <p:txBody>
          <a:bodyPr/>
          <a:lstStyle/>
          <a:p>
            <a:fld id="{DD20F09D-B375-B446-8D61-90653E4EE1AB}" type="slidenum">
              <a:rPr lang="en-US" smtClean="0"/>
              <a:t>22</a:t>
            </a:fld>
            <a:endParaRPr lang="en-US"/>
          </a:p>
        </p:txBody>
      </p:sp>
    </p:spTree>
    <p:extLst>
      <p:ext uri="{BB962C8B-B14F-4D97-AF65-F5344CB8AC3E}">
        <p14:creationId xmlns:p14="http://schemas.microsoft.com/office/powerpoint/2010/main" val="3678640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lstStyle/>
          <a:p>
            <a:pPr>
              <a:lnSpc>
                <a:spcPct val="100000"/>
              </a:lnSpc>
            </a:pPr>
            <a:r>
              <a:rPr lang="en-US" dirty="0">
                <a:solidFill>
                  <a:srgbClr val="002060"/>
                </a:solidFill>
                <a:latin typeface="Arial" panose="020B0604020202020204" pitchFamily="34" charset="0"/>
              </a:rPr>
              <a:t>Summary and outlook</a:t>
            </a: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p:txBody>
          <a:bodyPr/>
          <a:lstStyle/>
          <a:p>
            <a:pPr>
              <a:lnSpc>
                <a:spcPct val="100000"/>
              </a:lnSpc>
            </a:pPr>
            <a:r>
              <a:rPr lang="en-US" dirty="0"/>
              <a:t>Results suggest that we can analyze high-energy nuclear reactions with low RG resolution structure (e.g., shell model) and evolved operator (and correct initial operator)</a:t>
            </a:r>
          </a:p>
          <a:p>
            <a:pPr lvl="1">
              <a:lnSpc>
                <a:spcPct val="100000"/>
              </a:lnSpc>
            </a:pPr>
            <a:r>
              <a:rPr lang="en-US" dirty="0"/>
              <a:t>Matching resolution scale between structure and reactions is crucial!</a:t>
            </a:r>
          </a:p>
          <a:p>
            <a:pPr>
              <a:lnSpc>
                <a:spcPct val="100000"/>
              </a:lnSpc>
            </a:pPr>
            <a:r>
              <a:rPr lang="en-US" dirty="0">
                <a:solidFill>
                  <a:srgbClr val="C00000"/>
                </a:solidFill>
              </a:rPr>
              <a:t>Ongoing work:</a:t>
            </a:r>
          </a:p>
          <a:p>
            <a:pPr lvl="1">
              <a:lnSpc>
                <a:spcPct val="100000"/>
              </a:lnSpc>
            </a:pPr>
            <a:r>
              <a:rPr lang="en-US" dirty="0">
                <a:solidFill>
                  <a:srgbClr val="C00000"/>
                </a:solidFill>
              </a:rPr>
              <a:t>Calculate pair distributions in nuclei (N=Z, N&gt;Z) using local density approximation</a:t>
            </a:r>
          </a:p>
          <a:p>
            <a:pPr lvl="1">
              <a:lnSpc>
                <a:spcPct val="100000"/>
              </a:lnSpc>
            </a:pPr>
            <a:r>
              <a:rPr lang="en-US" dirty="0">
                <a:solidFill>
                  <a:srgbClr val="C00000"/>
                </a:solidFill>
              </a:rPr>
              <a:t>Relate to quenching in knock-out reactions by applying to different processes with factorization</a:t>
            </a:r>
          </a:p>
        </p:txBody>
      </p:sp>
      <p:sp>
        <p:nvSpPr>
          <p:cNvPr id="4" name="Slide Number Placeholder 3">
            <a:extLst>
              <a:ext uri="{FF2B5EF4-FFF2-40B4-BE49-F238E27FC236}">
                <a16:creationId xmlns:a16="http://schemas.microsoft.com/office/drawing/2014/main" id="{658C3E30-0922-BE4A-BCB5-6FAD3AD810EE}"/>
              </a:ext>
            </a:extLst>
          </p:cNvPr>
          <p:cNvSpPr>
            <a:spLocks noGrp="1"/>
          </p:cNvSpPr>
          <p:nvPr>
            <p:ph type="sldNum" sz="quarter" idx="12"/>
          </p:nvPr>
        </p:nvSpPr>
        <p:spPr/>
        <p:txBody>
          <a:bodyPr/>
          <a:lstStyle/>
          <a:p>
            <a:fld id="{DD20F09D-B375-B446-8D61-90653E4EE1AB}" type="slidenum">
              <a:rPr lang="en-US" smtClean="0"/>
              <a:t>23</a:t>
            </a:fld>
            <a:endParaRPr lang="en-US"/>
          </a:p>
        </p:txBody>
      </p:sp>
    </p:spTree>
    <p:extLst>
      <p:ext uri="{BB962C8B-B14F-4D97-AF65-F5344CB8AC3E}">
        <p14:creationId xmlns:p14="http://schemas.microsoft.com/office/powerpoint/2010/main" val="1531206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B6706-54E2-8948-AC16-32BCCF68AE95}"/>
              </a:ext>
            </a:extLst>
          </p:cNvPr>
          <p:cNvSpPr>
            <a:spLocks noGrp="1"/>
          </p:cNvSpPr>
          <p:nvPr>
            <p:ph type="title"/>
          </p:nvPr>
        </p:nvSpPr>
        <p:spPr/>
        <p:txBody>
          <a:bodyPr/>
          <a:lstStyle/>
          <a:p>
            <a:r>
              <a:rPr lang="en-US" dirty="0"/>
              <a:t>Back up slides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72C74F1-6ACF-9640-B5B5-F9CA7AEEE56F}"/>
                  </a:ext>
                </a:extLst>
              </p:cNvPr>
              <p:cNvSpPr txBox="1"/>
              <p:nvPr/>
            </p:nvSpPr>
            <p:spPr>
              <a:xfrm>
                <a:off x="1681655" y="5375701"/>
                <a:ext cx="7168055"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8: Ratio of SRG transformations </a:t>
                </a:r>
                <a14:m>
                  <m:oMath xmlns:m="http://schemas.openxmlformats.org/officeDocument/2006/math">
                    <m:r>
                      <a:rPr lang="en-US" sz="1600" b="0" i="1" smtClean="0">
                        <a:latin typeface="Cambria Math" panose="02040503050406030204" pitchFamily="18" charset="0"/>
                        <a:cs typeface="Arial" panose="020B0604020202020204" pitchFamily="34" charset="0"/>
                      </a:rPr>
                      <m:t>𝑈</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𝑘</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𝑞</m:t>
                    </m:r>
                    <m:r>
                      <a:rPr lang="en-US" sz="1600" b="0" i="1"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at low- and high-momentum values with respect to high-momentum </a:t>
                </a:r>
                <a14:m>
                  <m:oMath xmlns:m="http://schemas.openxmlformats.org/officeDocument/2006/math">
                    <m:r>
                      <a:rPr lang="en-US" sz="1600" i="1">
                        <a:latin typeface="Cambria Math" panose="02040503050406030204" pitchFamily="18" charset="0"/>
                        <a:cs typeface="Arial" panose="020B0604020202020204" pitchFamily="34" charset="0"/>
                      </a:rPr>
                      <m:t>𝑞</m:t>
                    </m:r>
                  </m:oMath>
                </a14:m>
                <a:r>
                  <a:rPr lang="en-US" sz="1600" dirty="0">
                    <a:latin typeface="Arial" panose="020B0604020202020204" pitchFamily="34" charset="0"/>
                    <a:cs typeface="Arial" panose="020B0604020202020204" pitchFamily="34" charset="0"/>
                  </a:rPr>
                  <a:t>, and fixing the low-momentum of the denominator </a:t>
                </a:r>
                <a14:m>
                  <m:oMath xmlns:m="http://schemas.openxmlformats.org/officeDocument/2006/math">
                    <m:sSub>
                      <m:sSubPr>
                        <m:ctrlPr>
                          <a:rPr lang="en-US" sz="160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𝑘</m:t>
                        </m:r>
                      </m:e>
                      <m:sub>
                        <m:r>
                          <a:rPr lang="en-US" sz="1600" b="0" i="1" smtClean="0">
                            <a:latin typeface="Cambria Math" panose="02040503050406030204" pitchFamily="18" charset="0"/>
                            <a:cs typeface="Arial" panose="020B0604020202020204" pitchFamily="34" charset="0"/>
                          </a:rPr>
                          <m:t>0</m:t>
                        </m:r>
                      </m:sub>
                    </m:sSub>
                  </m:oMath>
                </a14:m>
                <a:r>
                  <a:rPr lang="en-US" sz="1600" dirty="0">
                    <a:latin typeface="Arial" panose="020B0604020202020204" pitchFamily="34" charset="0"/>
                    <a:cs typeface="Arial" panose="020B0604020202020204" pitchFamily="34" charset="0"/>
                  </a:rPr>
                  <a:t> and varying the low-momentum of the numerator </a:t>
                </a:r>
                <a14:m>
                  <m:oMath xmlns:m="http://schemas.openxmlformats.org/officeDocument/2006/math">
                    <m:sSub>
                      <m:sSubPr>
                        <m:ctrlPr>
                          <a:rPr lang="en-US" sz="1600" i="1">
                            <a:latin typeface="Cambria Math" panose="02040503050406030204" pitchFamily="18" charset="0"/>
                            <a:cs typeface="Arial" panose="020B0604020202020204" pitchFamily="34" charset="0"/>
                          </a:rPr>
                        </m:ctrlPr>
                      </m:sSubPr>
                      <m:e>
                        <m:r>
                          <a:rPr lang="en-US" sz="1600" i="1">
                            <a:latin typeface="Cambria Math" panose="02040503050406030204" pitchFamily="18" charset="0"/>
                            <a:cs typeface="Arial" panose="020B0604020202020204" pitchFamily="34" charset="0"/>
                          </a:rPr>
                          <m:t>𝑘</m:t>
                        </m:r>
                      </m:e>
                      <m:sub>
                        <m:r>
                          <a:rPr lang="en-US" sz="1600" b="0" i="1" smtClean="0">
                            <a:latin typeface="Cambria Math" panose="02040503050406030204" pitchFamily="18" charset="0"/>
                            <a:cs typeface="Arial" panose="020B0604020202020204" pitchFamily="34" charset="0"/>
                          </a:rPr>
                          <m:t>𝑖</m:t>
                        </m:r>
                      </m:sub>
                    </m:sSub>
                  </m:oMath>
                </a14:m>
                <a:r>
                  <a:rPr lang="en-US" sz="1600" dirty="0">
                    <a:latin typeface="Arial" panose="020B0604020202020204" pitchFamily="34" charset="0"/>
                    <a:cs typeface="Arial" panose="020B0604020202020204" pitchFamily="34" charset="0"/>
                  </a:rPr>
                  <a:t>.</a:t>
                </a:r>
              </a:p>
            </p:txBody>
          </p:sp>
        </mc:Choice>
        <mc:Fallback xmlns="">
          <p:sp>
            <p:nvSpPr>
              <p:cNvPr id="8" name="TextBox 7">
                <a:extLst>
                  <a:ext uri="{FF2B5EF4-FFF2-40B4-BE49-F238E27FC236}">
                    <a16:creationId xmlns:a16="http://schemas.microsoft.com/office/drawing/2014/main" id="{572C74F1-6ACF-9640-B5B5-F9CA7AEEE56F}"/>
                  </a:ext>
                </a:extLst>
              </p:cNvPr>
              <p:cNvSpPr txBox="1">
                <a:spLocks noRot="1" noChangeAspect="1" noMove="1" noResize="1" noEditPoints="1" noAdjustHandles="1" noChangeArrowheads="1" noChangeShapeType="1" noTextEdit="1"/>
              </p:cNvSpPr>
              <p:nvPr/>
            </p:nvSpPr>
            <p:spPr>
              <a:xfrm>
                <a:off x="1681655" y="5375701"/>
                <a:ext cx="7168055" cy="830997"/>
              </a:xfrm>
              <a:prstGeom prst="rect">
                <a:avLst/>
              </a:prstGeom>
              <a:blipFill>
                <a:blip r:embed="rId3"/>
                <a:stretch>
                  <a:fillRect l="-354" t="-3030" b="-9091"/>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0AA5F37-D4E8-8B4B-8F18-CE699E75501B}"/>
              </a:ext>
            </a:extLst>
          </p:cNvPr>
          <p:cNvSpPr txBox="1"/>
          <p:nvPr/>
        </p:nvSpPr>
        <p:spPr>
          <a:xfrm>
            <a:off x="4340772" y="2448910"/>
            <a:ext cx="2387513" cy="369332"/>
          </a:xfrm>
          <a:prstGeom prst="rect">
            <a:avLst/>
          </a:prstGeom>
          <a:noFill/>
        </p:spPr>
        <p:txBody>
          <a:bodyPr wrap="none" rtlCol="0">
            <a:spAutoFit/>
          </a:bodyPr>
          <a:lstStyle/>
          <a:p>
            <a:r>
              <a:rPr lang="en-US" dirty="0"/>
              <a:t>Add factorization figure</a:t>
            </a:r>
          </a:p>
        </p:txBody>
      </p:sp>
      <p:sp>
        <p:nvSpPr>
          <p:cNvPr id="5" name="Slide Number Placeholder 4">
            <a:extLst>
              <a:ext uri="{FF2B5EF4-FFF2-40B4-BE49-F238E27FC236}">
                <a16:creationId xmlns:a16="http://schemas.microsoft.com/office/drawing/2014/main" id="{E5A58109-E385-AB41-99B9-1DFFD3F4C4BD}"/>
              </a:ext>
            </a:extLst>
          </p:cNvPr>
          <p:cNvSpPr>
            <a:spLocks noGrp="1"/>
          </p:cNvSpPr>
          <p:nvPr>
            <p:ph type="sldNum" sz="quarter" idx="12"/>
          </p:nvPr>
        </p:nvSpPr>
        <p:spPr/>
        <p:txBody>
          <a:bodyPr/>
          <a:lstStyle/>
          <a:p>
            <a:fld id="{DD20F09D-B375-B446-8D61-90653E4EE1AB}" type="slidenum">
              <a:rPr lang="en-US" smtClean="0"/>
              <a:t>24</a:t>
            </a:fld>
            <a:endParaRPr lang="en-US"/>
          </a:p>
        </p:txBody>
      </p:sp>
      <p:pic>
        <p:nvPicPr>
          <p:cNvPr id="6" name="Picture 5">
            <a:extLst>
              <a:ext uri="{FF2B5EF4-FFF2-40B4-BE49-F238E27FC236}">
                <a16:creationId xmlns:a16="http://schemas.microsoft.com/office/drawing/2014/main" id="{E91A4A5D-291F-9C41-8252-EE988FAD2E73}"/>
              </a:ext>
            </a:extLst>
          </p:cNvPr>
          <p:cNvPicPr>
            <a:picLocks noChangeAspect="1"/>
          </p:cNvPicPr>
          <p:nvPr/>
        </p:nvPicPr>
        <p:blipFill>
          <a:blip r:embed="rId4"/>
          <a:stretch>
            <a:fillRect/>
          </a:stretch>
        </p:blipFill>
        <p:spPr>
          <a:xfrm>
            <a:off x="323850" y="1631950"/>
            <a:ext cx="11544300" cy="3594100"/>
          </a:xfrm>
          <a:prstGeom prst="rect">
            <a:avLst/>
          </a:prstGeom>
        </p:spPr>
      </p:pic>
    </p:spTree>
    <p:extLst>
      <p:ext uri="{BB962C8B-B14F-4D97-AF65-F5344CB8AC3E}">
        <p14:creationId xmlns:p14="http://schemas.microsoft.com/office/powerpoint/2010/main" val="61379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lstStyle/>
          <a:p>
            <a:pPr>
              <a:lnSpc>
                <a:spcPct val="100000"/>
              </a:lnSpc>
            </a:pPr>
            <a:r>
              <a:rPr lang="en-US" dirty="0">
                <a:solidFill>
                  <a:srgbClr val="002060"/>
                </a:solidFill>
                <a:latin typeface="Arial" panose="020B0604020202020204" pitchFamily="34" charset="0"/>
              </a:rPr>
              <a:t>Motivation</a:t>
            </a: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838200" y="1825625"/>
            <a:ext cx="7578687" cy="4351338"/>
          </a:xfrm>
        </p:spPr>
        <p:txBody>
          <a:bodyPr>
            <a:normAutofit lnSpcReduction="10000"/>
          </a:bodyPr>
          <a:lstStyle/>
          <a:p>
            <a:pPr>
              <a:lnSpc>
                <a:spcPct val="110000"/>
              </a:lnSpc>
            </a:pPr>
            <a:r>
              <a:rPr lang="en-US" sz="2400" dirty="0"/>
              <a:t>Recent experiments have been able to isolate processes where short-range correlation (SRC) physics is dominant and well described by SRC phenomenology</a:t>
            </a:r>
          </a:p>
          <a:p>
            <a:pPr>
              <a:lnSpc>
                <a:spcPct val="110000"/>
              </a:lnSpc>
            </a:pPr>
            <a:r>
              <a:rPr lang="en-US" sz="2400" dirty="0"/>
              <a:t>High RG resolution description of SRC physics</a:t>
            </a:r>
          </a:p>
          <a:p>
            <a:pPr lvl="1">
              <a:lnSpc>
                <a:spcPct val="110000"/>
              </a:lnSpc>
            </a:pPr>
            <a:r>
              <a:rPr lang="en-US" sz="2000" dirty="0"/>
              <a:t>SRC pairs are components in the nuclear wave function with relative momenta above the Fermi momentum</a:t>
            </a:r>
          </a:p>
          <a:p>
            <a:pPr>
              <a:lnSpc>
                <a:spcPct val="110000"/>
              </a:lnSpc>
            </a:pPr>
            <a:r>
              <a:rPr lang="en-US" sz="2400" dirty="0">
                <a:solidFill>
                  <a:srgbClr val="C00000"/>
                </a:solidFill>
              </a:rPr>
              <a:t>Alternative viewpoint</a:t>
            </a:r>
          </a:p>
          <a:p>
            <a:pPr lvl="1">
              <a:lnSpc>
                <a:spcPct val="110000"/>
              </a:lnSpc>
            </a:pPr>
            <a:r>
              <a:rPr lang="en-US" sz="2000" dirty="0"/>
              <a:t>Using renormalization group (RG) methods we can tune the </a:t>
            </a:r>
            <a:r>
              <a:rPr lang="en-US" sz="2000" dirty="0">
                <a:solidFill>
                  <a:srgbClr val="C00000"/>
                </a:solidFill>
              </a:rPr>
              <a:t>scale</a:t>
            </a:r>
            <a:r>
              <a:rPr lang="en-US" sz="2000" dirty="0"/>
              <a:t> to </a:t>
            </a:r>
            <a:r>
              <a:rPr lang="en-US" sz="2000" dirty="0">
                <a:solidFill>
                  <a:srgbClr val="C00000"/>
                </a:solidFill>
              </a:rPr>
              <a:t>low RG resolution</a:t>
            </a:r>
            <a:endParaRPr lang="en-US" sz="2000" dirty="0"/>
          </a:p>
          <a:p>
            <a:pPr lvl="1">
              <a:lnSpc>
                <a:spcPct val="110000"/>
              </a:lnSpc>
            </a:pPr>
            <a:r>
              <a:rPr lang="en-US" sz="2000" dirty="0"/>
              <a:t>The SRC </a:t>
            </a:r>
            <a:r>
              <a:rPr lang="en-US" sz="2000" i="1" dirty="0"/>
              <a:t>physics</a:t>
            </a:r>
            <a:r>
              <a:rPr lang="en-US" sz="2000" dirty="0"/>
              <a:t> is shifted into the reaction operators from the nuclear wave function (which becomes soft)</a:t>
            </a:r>
          </a:p>
          <a:p>
            <a:pPr>
              <a:lnSpc>
                <a:spcPct val="100000"/>
              </a:lnSpc>
            </a:pPr>
            <a:endParaRPr lang="en-US" sz="2600" dirty="0"/>
          </a:p>
        </p:txBody>
      </p:sp>
      <p:pic>
        <p:nvPicPr>
          <p:cNvPr id="4" name="Picture 3">
            <a:extLst>
              <a:ext uri="{FF2B5EF4-FFF2-40B4-BE49-F238E27FC236}">
                <a16:creationId xmlns:a16="http://schemas.microsoft.com/office/drawing/2014/main" id="{7FA1A378-2FD1-EC47-983F-65AF55C3C497}"/>
              </a:ext>
            </a:extLst>
          </p:cNvPr>
          <p:cNvPicPr>
            <a:picLocks noChangeAspect="1"/>
          </p:cNvPicPr>
          <p:nvPr/>
        </p:nvPicPr>
        <p:blipFill>
          <a:blip r:embed="rId3"/>
          <a:stretch>
            <a:fillRect/>
          </a:stretch>
        </p:blipFill>
        <p:spPr>
          <a:xfrm>
            <a:off x="8401050" y="703897"/>
            <a:ext cx="3703320" cy="5697415"/>
          </a:xfrm>
          <a:prstGeom prst="rect">
            <a:avLst/>
          </a:prstGeom>
        </p:spPr>
      </p:pic>
      <p:cxnSp>
        <p:nvCxnSpPr>
          <p:cNvPr id="5" name="Straight Connector 4">
            <a:extLst>
              <a:ext uri="{FF2B5EF4-FFF2-40B4-BE49-F238E27FC236}">
                <a16:creationId xmlns:a16="http://schemas.microsoft.com/office/drawing/2014/main" id="{97E0B047-20D6-4645-936E-604A725CAB2D}"/>
              </a:ext>
            </a:extLst>
          </p:cNvPr>
          <p:cNvCxnSpPr/>
          <p:nvPr/>
        </p:nvCxnSpPr>
        <p:spPr>
          <a:xfrm>
            <a:off x="8416887" y="3185160"/>
            <a:ext cx="8947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6A33DDC-A008-5042-B728-AFE2959C91D0}"/>
              </a:ext>
            </a:extLst>
          </p:cNvPr>
          <p:cNvSpPr txBox="1"/>
          <p:nvPr/>
        </p:nvSpPr>
        <p:spPr>
          <a:xfrm>
            <a:off x="10782312" y="106168"/>
            <a:ext cx="1234415" cy="923330"/>
          </a:xfrm>
          <a:prstGeom prst="rect">
            <a:avLst/>
          </a:prstGeom>
          <a:solidFill>
            <a:schemeClr val="bg1">
              <a:lumMod val="85000"/>
            </a:schemeClr>
          </a:solidFill>
        </p:spPr>
        <p:txBody>
          <a:bodyPr wrap="square" rtlCol="0">
            <a:spAutoFit/>
          </a:bodyPr>
          <a:lstStyle/>
          <a:p>
            <a:pPr algn="ctr"/>
            <a:r>
              <a:rPr lang="en-US" b="1" dirty="0">
                <a:solidFill>
                  <a:srgbClr val="FF0000"/>
                </a:solidFill>
              </a:rPr>
              <a:t>knock-out 2 high-k nucleons</a:t>
            </a:r>
          </a:p>
        </p:txBody>
      </p:sp>
      <p:grpSp>
        <p:nvGrpSpPr>
          <p:cNvPr id="7" name="Group 6">
            <a:extLst>
              <a:ext uri="{FF2B5EF4-FFF2-40B4-BE49-F238E27FC236}">
                <a16:creationId xmlns:a16="http://schemas.microsoft.com/office/drawing/2014/main" id="{7F0DB371-6788-6C44-A270-23B59DF37CDA}"/>
              </a:ext>
            </a:extLst>
          </p:cNvPr>
          <p:cNvGrpSpPr/>
          <p:nvPr/>
        </p:nvGrpSpPr>
        <p:grpSpPr>
          <a:xfrm>
            <a:off x="8848752" y="3017520"/>
            <a:ext cx="1819248" cy="719750"/>
            <a:chOff x="8848752" y="3017520"/>
            <a:chExt cx="1819248" cy="719750"/>
          </a:xfrm>
        </p:grpSpPr>
        <p:sp>
          <p:nvSpPr>
            <p:cNvPr id="8" name="TextBox 7">
              <a:extLst>
                <a:ext uri="{FF2B5EF4-FFF2-40B4-BE49-F238E27FC236}">
                  <a16:creationId xmlns:a16="http://schemas.microsoft.com/office/drawing/2014/main" id="{7030201B-747D-9D4F-B70E-9AA4795235EE}"/>
                </a:ext>
              </a:extLst>
            </p:cNvPr>
            <p:cNvSpPr txBox="1"/>
            <p:nvPr/>
          </p:nvSpPr>
          <p:spPr>
            <a:xfrm>
              <a:off x="8848752" y="3367938"/>
              <a:ext cx="1581908" cy="369332"/>
            </a:xfrm>
            <a:prstGeom prst="rect">
              <a:avLst/>
            </a:prstGeom>
            <a:solidFill>
              <a:schemeClr val="bg1">
                <a:lumMod val="85000"/>
              </a:schemeClr>
            </a:solidFill>
          </p:spPr>
          <p:txBody>
            <a:bodyPr wrap="none" rtlCol="0">
              <a:spAutoFit/>
            </a:bodyPr>
            <a:lstStyle/>
            <a:p>
              <a:pPr algn="ctr"/>
              <a:r>
                <a:rPr lang="en-US" b="1" dirty="0">
                  <a:solidFill>
                    <a:srgbClr val="FF0000"/>
                  </a:solidFill>
                </a:rPr>
                <a:t>excite SRC pair</a:t>
              </a:r>
            </a:p>
          </p:txBody>
        </p:sp>
        <p:cxnSp>
          <p:nvCxnSpPr>
            <p:cNvPr id="9" name="Straight Connector 8">
              <a:extLst>
                <a:ext uri="{FF2B5EF4-FFF2-40B4-BE49-F238E27FC236}">
                  <a16:creationId xmlns:a16="http://schemas.microsoft.com/office/drawing/2014/main" id="{BA91AF80-5129-8045-AB62-4C71D076C6A3}"/>
                </a:ext>
              </a:extLst>
            </p:cNvPr>
            <p:cNvCxnSpPr>
              <a:cxnSpLocks/>
            </p:cNvCxnSpPr>
            <p:nvPr/>
          </p:nvCxnSpPr>
          <p:spPr>
            <a:xfrm flipV="1">
              <a:off x="10147007" y="3017520"/>
              <a:ext cx="520993" cy="350418"/>
            </a:xfrm>
            <a:prstGeom prst="line">
              <a:avLst/>
            </a:prstGeom>
            <a:ln w="317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94D0397C-96C4-1140-8F3D-5BEE67A709BF}"/>
              </a:ext>
            </a:extLst>
          </p:cNvPr>
          <p:cNvCxnSpPr>
            <a:cxnSpLocks/>
          </p:cNvCxnSpPr>
          <p:nvPr/>
        </p:nvCxnSpPr>
        <p:spPr>
          <a:xfrm>
            <a:off x="8416887" y="6291135"/>
            <a:ext cx="66715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41B7F600-F1C0-C845-9F09-3D1F0B407C58}"/>
              </a:ext>
            </a:extLst>
          </p:cNvPr>
          <p:cNvGrpSpPr/>
          <p:nvPr/>
        </p:nvGrpSpPr>
        <p:grpSpPr>
          <a:xfrm>
            <a:off x="9391421" y="6073250"/>
            <a:ext cx="2078861" cy="706839"/>
            <a:chOff x="9391421" y="6073250"/>
            <a:chExt cx="2078861" cy="706839"/>
          </a:xfrm>
        </p:grpSpPr>
        <p:sp>
          <p:nvSpPr>
            <p:cNvPr id="12" name="TextBox 11">
              <a:extLst>
                <a:ext uri="{FF2B5EF4-FFF2-40B4-BE49-F238E27FC236}">
                  <a16:creationId xmlns:a16="http://schemas.microsoft.com/office/drawing/2014/main" id="{10D5C2F2-3327-BA42-89E2-B8A20B0B8CF5}"/>
                </a:ext>
              </a:extLst>
            </p:cNvPr>
            <p:cNvSpPr txBox="1"/>
            <p:nvPr/>
          </p:nvSpPr>
          <p:spPr>
            <a:xfrm>
              <a:off x="9391421" y="6410757"/>
              <a:ext cx="2078861" cy="369332"/>
            </a:xfrm>
            <a:prstGeom prst="rect">
              <a:avLst/>
            </a:prstGeom>
            <a:solidFill>
              <a:schemeClr val="bg1">
                <a:lumMod val="85000"/>
              </a:schemeClr>
            </a:solidFill>
          </p:spPr>
          <p:txBody>
            <a:bodyPr wrap="square" rtlCol="0">
              <a:spAutoFit/>
            </a:bodyPr>
            <a:lstStyle/>
            <a:p>
              <a:pPr algn="ctr"/>
              <a:r>
                <a:rPr lang="en-US" b="1" dirty="0">
                  <a:solidFill>
                    <a:srgbClr val="FF0000"/>
                  </a:solidFill>
                </a:rPr>
                <a:t>low-k initial pair</a:t>
              </a:r>
            </a:p>
          </p:txBody>
        </p:sp>
        <p:cxnSp>
          <p:nvCxnSpPr>
            <p:cNvPr id="13" name="Straight Connector 12">
              <a:extLst>
                <a:ext uri="{FF2B5EF4-FFF2-40B4-BE49-F238E27FC236}">
                  <a16:creationId xmlns:a16="http://schemas.microsoft.com/office/drawing/2014/main" id="{AC4BDC5A-5A9E-9F43-9A0D-BC6E3ED43476}"/>
                </a:ext>
              </a:extLst>
            </p:cNvPr>
            <p:cNvCxnSpPr>
              <a:cxnSpLocks/>
            </p:cNvCxnSpPr>
            <p:nvPr/>
          </p:nvCxnSpPr>
          <p:spPr>
            <a:xfrm flipV="1">
              <a:off x="10252710" y="6073250"/>
              <a:ext cx="361306" cy="328062"/>
            </a:xfrm>
            <a:prstGeom prst="line">
              <a:avLst/>
            </a:prstGeom>
            <a:ln w="317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31A13808-0F24-9C40-B196-631F705782CA}"/>
              </a:ext>
            </a:extLst>
          </p:cNvPr>
          <p:cNvSpPr txBox="1"/>
          <p:nvPr/>
        </p:nvSpPr>
        <p:spPr>
          <a:xfrm>
            <a:off x="10886159" y="3354963"/>
            <a:ext cx="1234415" cy="646331"/>
          </a:xfrm>
          <a:prstGeom prst="rect">
            <a:avLst/>
          </a:prstGeom>
          <a:solidFill>
            <a:srgbClr val="F8D4CB"/>
          </a:solidFill>
        </p:spPr>
        <p:txBody>
          <a:bodyPr wrap="square" rtlCol="0">
            <a:spAutoFit/>
          </a:bodyPr>
          <a:lstStyle/>
          <a:p>
            <a:pPr algn="ctr"/>
            <a:r>
              <a:rPr lang="en-US" b="1" i="1" dirty="0"/>
              <a:t>same</a:t>
            </a:r>
            <a:r>
              <a:rPr lang="en-US" b="1" dirty="0"/>
              <a:t> expt. resolution</a:t>
            </a:r>
          </a:p>
        </p:txBody>
      </p:sp>
      <p:sp>
        <p:nvSpPr>
          <p:cNvPr id="15" name="Slide Number Placeholder 14">
            <a:extLst>
              <a:ext uri="{FF2B5EF4-FFF2-40B4-BE49-F238E27FC236}">
                <a16:creationId xmlns:a16="http://schemas.microsoft.com/office/drawing/2014/main" id="{C16D3934-9209-0644-8FD0-F30E3F51E5D4}"/>
              </a:ext>
            </a:extLst>
          </p:cNvPr>
          <p:cNvSpPr>
            <a:spLocks noGrp="1"/>
          </p:cNvSpPr>
          <p:nvPr>
            <p:ph type="sldNum" sz="quarter" idx="12"/>
          </p:nvPr>
        </p:nvSpPr>
        <p:spPr>
          <a:xfrm>
            <a:off x="9296400" y="6424409"/>
            <a:ext cx="2743200" cy="365125"/>
          </a:xfrm>
        </p:spPr>
        <p:txBody>
          <a:bodyPr/>
          <a:lstStyle/>
          <a:p>
            <a:fld id="{DD20F09D-B375-B446-8D61-90653E4EE1AB}" type="slidenum">
              <a:rPr lang="en-US" smtClean="0"/>
              <a:t>3</a:t>
            </a:fld>
            <a:endParaRPr lang="en-US" dirty="0"/>
          </a:p>
        </p:txBody>
      </p:sp>
    </p:spTree>
    <p:extLst>
      <p:ext uri="{BB962C8B-B14F-4D97-AF65-F5344CB8AC3E}">
        <p14:creationId xmlns:p14="http://schemas.microsoft.com/office/powerpoint/2010/main" val="91159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lstStyle/>
          <a:p>
            <a:pPr>
              <a:lnSpc>
                <a:spcPct val="100000"/>
              </a:lnSpc>
            </a:pPr>
            <a:r>
              <a:rPr lang="en-US" dirty="0">
                <a:solidFill>
                  <a:srgbClr val="002060"/>
                </a:solidFill>
                <a:latin typeface="Arial" panose="020B0604020202020204" pitchFamily="34" charset="0"/>
              </a:rPr>
              <a:t>Motivation</a:t>
            </a: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p:txBody>
          <a:bodyPr/>
          <a:lstStyle/>
          <a:p>
            <a:pPr>
              <a:lnSpc>
                <a:spcPct val="100000"/>
              </a:lnSpc>
            </a:pPr>
            <a:r>
              <a:rPr lang="en-US" dirty="0"/>
              <a:t>Experiments often rely on soft nuclear structure components (e.g., nuclear shell model) but mismatch scales by using high RG resolution reaction operators</a:t>
            </a:r>
          </a:p>
          <a:p>
            <a:pPr>
              <a:lnSpc>
                <a:spcPct val="100000"/>
              </a:lnSpc>
            </a:pPr>
            <a:r>
              <a:rPr lang="en-US" dirty="0">
                <a:solidFill>
                  <a:srgbClr val="C00000"/>
                </a:solidFill>
              </a:rPr>
              <a:t>One can use low RG resolution operators to consistently match scales in structure and reaction components</a:t>
            </a:r>
          </a:p>
        </p:txBody>
      </p:sp>
      <p:sp>
        <p:nvSpPr>
          <p:cNvPr id="4" name="Slide Number Placeholder 3">
            <a:extLst>
              <a:ext uri="{FF2B5EF4-FFF2-40B4-BE49-F238E27FC236}">
                <a16:creationId xmlns:a16="http://schemas.microsoft.com/office/drawing/2014/main" id="{DC1A2BB9-1F00-304F-9B4C-2EBE5F4461ED}"/>
              </a:ext>
            </a:extLst>
          </p:cNvPr>
          <p:cNvSpPr>
            <a:spLocks noGrp="1"/>
          </p:cNvSpPr>
          <p:nvPr>
            <p:ph type="sldNum" sz="quarter" idx="12"/>
          </p:nvPr>
        </p:nvSpPr>
        <p:spPr/>
        <p:txBody>
          <a:bodyPr/>
          <a:lstStyle/>
          <a:p>
            <a:fld id="{DD20F09D-B375-B446-8D61-90653E4EE1AB}" type="slidenum">
              <a:rPr lang="en-US" smtClean="0"/>
              <a:t>4</a:t>
            </a:fld>
            <a:endParaRPr lang="en-US"/>
          </a:p>
        </p:txBody>
      </p:sp>
    </p:spTree>
    <p:extLst>
      <p:ext uri="{BB962C8B-B14F-4D97-AF65-F5344CB8AC3E}">
        <p14:creationId xmlns:p14="http://schemas.microsoft.com/office/powerpoint/2010/main" val="2639834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latin typeface="Arial" panose="020B0604020202020204" pitchFamily="34" charset="0"/>
              </a:rPr>
              <a:t>Similarity renormalization group (SRG)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626585" y="1825625"/>
                <a:ext cx="10938831" cy="4351338"/>
              </a:xfrm>
            </p:spPr>
            <p:txBody>
              <a:bodyPr/>
              <a:lstStyle/>
              <a:p>
                <a:pPr>
                  <a:lnSpc>
                    <a:spcPct val="100000"/>
                  </a:lnSpc>
                </a:pPr>
                <a:r>
                  <a:rPr lang="en-US" sz="2600" dirty="0">
                    <a:cs typeface="Arial" panose="020B0604020202020204" pitchFamily="34" charset="0"/>
                  </a:rPr>
                  <a:t>Evolve operators to low RG resolution</a:t>
                </a:r>
              </a:p>
              <a:p>
                <a:pPr marL="0" indent="0" algn="ctr">
                  <a:lnSpc>
                    <a:spcPct val="100000"/>
                  </a:lnSpc>
                  <a:buNone/>
                </a:pPr>
                <a14:m>
                  <m:oMathPara xmlns:m="http://schemas.openxmlformats.org/officeDocument/2006/math">
                    <m:oMathParaPr>
                      <m:jc m:val="centerGroup"/>
                    </m:oMathParaPr>
                    <m:oMath xmlns:m="http://schemas.openxmlformats.org/officeDocument/2006/math">
                      <m:r>
                        <a:rPr lang="en-US" altLang="en-US" sz="2600" b="0" i="1" smtClean="0">
                          <a:solidFill>
                            <a:srgbClr val="C00000"/>
                          </a:solidFill>
                          <a:latin typeface="Cambria Math" panose="02040503050406030204" pitchFamily="18" charset="0"/>
                        </a:rPr>
                        <m:t>𝑂</m:t>
                      </m:r>
                      <m:r>
                        <a:rPr lang="en-US" altLang="en-US" sz="2600" i="1">
                          <a:solidFill>
                            <a:srgbClr val="C00000"/>
                          </a:solidFill>
                          <a:latin typeface="Cambria Math" panose="02040503050406030204" pitchFamily="18" charset="0"/>
                        </a:rPr>
                        <m:t>(</m:t>
                      </m:r>
                      <m:r>
                        <a:rPr lang="en-US" altLang="en-US" sz="2600" i="1">
                          <a:solidFill>
                            <a:srgbClr val="C00000"/>
                          </a:solidFill>
                          <a:latin typeface="Cambria Math" panose="02040503050406030204" pitchFamily="18" charset="0"/>
                        </a:rPr>
                        <m:t>𝑠</m:t>
                      </m:r>
                      <m:r>
                        <a:rPr lang="en-US" altLang="en-US" sz="2600" i="1">
                          <a:solidFill>
                            <a:srgbClr val="C00000"/>
                          </a:solidFill>
                          <a:latin typeface="Cambria Math" panose="02040503050406030204" pitchFamily="18" charset="0"/>
                        </a:rPr>
                        <m:t>)=</m:t>
                      </m:r>
                      <m:r>
                        <a:rPr lang="en-US" altLang="en-US" sz="2600" i="1">
                          <a:solidFill>
                            <a:srgbClr val="C00000"/>
                          </a:solidFill>
                          <a:latin typeface="Cambria Math" panose="02040503050406030204" pitchFamily="18" charset="0"/>
                          <a:ea typeface="Cambria Math" panose="02040503050406030204" pitchFamily="18" charset="0"/>
                        </a:rPr>
                        <m:t>𝑈</m:t>
                      </m:r>
                      <m:d>
                        <m:dPr>
                          <m:ctrlPr>
                            <a:rPr lang="en-US" altLang="en-US" sz="2600" i="1">
                              <a:solidFill>
                                <a:srgbClr val="C00000"/>
                              </a:solidFill>
                              <a:latin typeface="Cambria Math" panose="02040503050406030204" pitchFamily="18" charset="0"/>
                              <a:ea typeface="Cambria Math" panose="02040503050406030204" pitchFamily="18" charset="0"/>
                            </a:rPr>
                          </m:ctrlPr>
                        </m:dPr>
                        <m:e>
                          <m:r>
                            <a:rPr lang="en-US" altLang="en-US" sz="2600" i="1">
                              <a:solidFill>
                                <a:srgbClr val="C00000"/>
                              </a:solidFill>
                              <a:latin typeface="Cambria Math" panose="02040503050406030204" pitchFamily="18" charset="0"/>
                              <a:ea typeface="Cambria Math" panose="02040503050406030204" pitchFamily="18" charset="0"/>
                            </a:rPr>
                            <m:t>𝑠</m:t>
                          </m:r>
                        </m:e>
                      </m:d>
                      <m:r>
                        <a:rPr lang="en-US" altLang="en-US" sz="2600" b="0" i="1" smtClean="0">
                          <a:solidFill>
                            <a:srgbClr val="C00000"/>
                          </a:solidFill>
                          <a:latin typeface="Cambria Math" panose="02040503050406030204" pitchFamily="18" charset="0"/>
                          <a:ea typeface="Cambria Math" panose="02040503050406030204" pitchFamily="18" charset="0"/>
                        </a:rPr>
                        <m:t>𝑂</m:t>
                      </m:r>
                      <m:d>
                        <m:dPr>
                          <m:ctrlPr>
                            <a:rPr lang="en-US" altLang="en-US" sz="2600" i="1">
                              <a:solidFill>
                                <a:srgbClr val="C00000"/>
                              </a:solidFill>
                              <a:latin typeface="Cambria Math" panose="02040503050406030204" pitchFamily="18" charset="0"/>
                              <a:ea typeface="Cambria Math" panose="02040503050406030204" pitchFamily="18" charset="0"/>
                            </a:rPr>
                          </m:ctrlPr>
                        </m:dPr>
                        <m:e>
                          <m:r>
                            <a:rPr lang="en-US" altLang="en-US" sz="2600" i="1">
                              <a:solidFill>
                                <a:srgbClr val="C00000"/>
                              </a:solidFill>
                              <a:latin typeface="Cambria Math" panose="02040503050406030204" pitchFamily="18" charset="0"/>
                              <a:ea typeface="Cambria Math" panose="02040503050406030204" pitchFamily="18" charset="0"/>
                            </a:rPr>
                            <m:t>0</m:t>
                          </m:r>
                        </m:e>
                      </m:d>
                      <m:sSup>
                        <m:sSupPr>
                          <m:ctrlPr>
                            <a:rPr lang="en-US" altLang="en-US" sz="2600" i="1">
                              <a:solidFill>
                                <a:srgbClr val="C00000"/>
                              </a:solidFill>
                              <a:latin typeface="Cambria Math" panose="02040503050406030204" pitchFamily="18" charset="0"/>
                              <a:ea typeface="Cambria Math" panose="02040503050406030204" pitchFamily="18" charset="0"/>
                            </a:rPr>
                          </m:ctrlPr>
                        </m:sSupPr>
                        <m:e>
                          <m:r>
                            <a:rPr lang="en-US" altLang="en-US" sz="2600" i="1">
                              <a:solidFill>
                                <a:srgbClr val="C00000"/>
                              </a:solidFill>
                              <a:latin typeface="Cambria Math" panose="02040503050406030204" pitchFamily="18" charset="0"/>
                              <a:ea typeface="Cambria Math" panose="02040503050406030204" pitchFamily="18" charset="0"/>
                            </a:rPr>
                            <m:t>𝑈</m:t>
                          </m:r>
                        </m:e>
                        <m:sup>
                          <m:r>
                            <a:rPr lang="en-US" altLang="en-US" sz="2600" i="1">
                              <a:solidFill>
                                <a:srgbClr val="C00000"/>
                              </a:solidFill>
                              <a:latin typeface="Cambria Math" panose="02040503050406030204" pitchFamily="18" charset="0"/>
                              <a:ea typeface="Cambria Math" panose="02040503050406030204" pitchFamily="18" charset="0"/>
                            </a:rPr>
                            <m:t>†</m:t>
                          </m:r>
                        </m:sup>
                      </m:sSup>
                      <m:r>
                        <a:rPr lang="en-US" altLang="en-US" sz="2600" i="1">
                          <a:solidFill>
                            <a:srgbClr val="C00000"/>
                          </a:solidFill>
                          <a:latin typeface="Cambria Math" panose="02040503050406030204" pitchFamily="18" charset="0"/>
                          <a:ea typeface="Cambria Math" panose="02040503050406030204" pitchFamily="18" charset="0"/>
                        </a:rPr>
                        <m:t>(</m:t>
                      </m:r>
                      <m:r>
                        <a:rPr lang="en-US" altLang="en-US" sz="2600" i="1">
                          <a:solidFill>
                            <a:srgbClr val="C00000"/>
                          </a:solidFill>
                          <a:latin typeface="Cambria Math" panose="02040503050406030204" pitchFamily="18" charset="0"/>
                          <a:ea typeface="Cambria Math" panose="02040503050406030204" pitchFamily="18" charset="0"/>
                        </a:rPr>
                        <m:t>𝑠</m:t>
                      </m:r>
                      <m:r>
                        <a:rPr lang="en-US" altLang="en-US" sz="2600" i="1">
                          <a:solidFill>
                            <a:srgbClr val="C00000"/>
                          </a:solidFill>
                          <a:latin typeface="Cambria Math" panose="02040503050406030204" pitchFamily="18" charset="0"/>
                          <a:ea typeface="Cambria Math" panose="02040503050406030204" pitchFamily="18" charset="0"/>
                        </a:rPr>
                        <m:t>)</m:t>
                      </m:r>
                    </m:oMath>
                  </m:oMathPara>
                </a14:m>
                <a:endParaRPr lang="en-US" altLang="en-US" sz="2600" dirty="0">
                  <a:solidFill>
                    <a:srgbClr val="C00000"/>
                  </a:solidFill>
                </a:endParaRPr>
              </a:p>
              <a:p>
                <a:pPr marL="0" indent="0">
                  <a:lnSpc>
                    <a:spcPct val="100000"/>
                  </a:lnSpc>
                  <a:buNone/>
                </a:pPr>
                <a:r>
                  <a:rPr lang="en-US" altLang="en-US" sz="2600" dirty="0"/>
                  <a:t>  where </a:t>
                </a:r>
                <a14:m>
                  <m:oMath xmlns:m="http://schemas.openxmlformats.org/officeDocument/2006/math">
                    <m:r>
                      <a:rPr lang="en-US" altLang="en-US" sz="2600" i="1">
                        <a:latin typeface="Cambria Math" panose="02040503050406030204" pitchFamily="18" charset="0"/>
                      </a:rPr>
                      <m:t>𝑠</m:t>
                    </m:r>
                    <m:r>
                      <a:rPr lang="en-US" altLang="en-US" sz="2600" i="1">
                        <a:latin typeface="Cambria Math" panose="02040503050406030204" pitchFamily="18" charset="0"/>
                      </a:rPr>
                      <m:t>=0→∞</m:t>
                    </m:r>
                  </m:oMath>
                </a14:m>
                <a:r>
                  <a:rPr lang="en-US" altLang="en-US" sz="2600" dirty="0">
                    <a:ea typeface="Cambria Math" panose="02040503050406030204" pitchFamily="18" charset="0"/>
                  </a:rPr>
                  <a:t> and </a:t>
                </a:r>
                <a14:m>
                  <m:oMath xmlns:m="http://schemas.openxmlformats.org/officeDocument/2006/math">
                    <m:r>
                      <a:rPr lang="en-US" altLang="en-US" sz="2600" i="1" smtClean="0">
                        <a:solidFill>
                          <a:schemeClr val="tx1"/>
                        </a:solidFill>
                        <a:latin typeface="Cambria Math" panose="02040503050406030204" pitchFamily="18" charset="0"/>
                        <a:ea typeface="Cambria Math" panose="02040503050406030204" pitchFamily="18" charset="0"/>
                      </a:rPr>
                      <m:t>𝑈</m:t>
                    </m:r>
                    <m:d>
                      <m:dPr>
                        <m:ctrlPr>
                          <a:rPr lang="en-US" altLang="en-US" sz="2600" i="1">
                            <a:solidFill>
                              <a:schemeClr val="tx1"/>
                            </a:solidFill>
                            <a:latin typeface="Cambria Math" panose="02040503050406030204" pitchFamily="18" charset="0"/>
                            <a:ea typeface="Cambria Math" panose="02040503050406030204" pitchFamily="18" charset="0"/>
                          </a:rPr>
                        </m:ctrlPr>
                      </m:dPr>
                      <m:e>
                        <m:r>
                          <a:rPr lang="en-US" altLang="en-US" sz="2600" i="1">
                            <a:solidFill>
                              <a:schemeClr val="tx1"/>
                            </a:solidFill>
                            <a:latin typeface="Cambria Math" panose="02040503050406030204" pitchFamily="18" charset="0"/>
                            <a:ea typeface="Cambria Math" panose="02040503050406030204" pitchFamily="18" charset="0"/>
                          </a:rPr>
                          <m:t>𝑠</m:t>
                        </m:r>
                      </m:e>
                    </m:d>
                  </m:oMath>
                </a14:m>
                <a:r>
                  <a:rPr lang="en-US" altLang="en-US" sz="2600" dirty="0">
                    <a:ea typeface="Cambria Math" panose="02040503050406030204" pitchFamily="18" charset="0"/>
                  </a:rPr>
                  <a:t> is unitary</a:t>
                </a:r>
              </a:p>
              <a:p>
                <a:pPr>
                  <a:lnSpc>
                    <a:spcPct val="100000"/>
                  </a:lnSpc>
                </a:pPr>
                <a:r>
                  <a:rPr lang="en-US" altLang="en-US" sz="2600" dirty="0"/>
                  <a:t>In practice, solve differential flow equation</a:t>
                </a:r>
              </a:p>
              <a:p>
                <a:pPr marL="0" indent="0" algn="ctr">
                  <a:lnSpc>
                    <a:spcPct val="100000"/>
                  </a:lnSpc>
                  <a:buNone/>
                </a:pPr>
                <a14:m>
                  <m:oMathPara xmlns:m="http://schemas.openxmlformats.org/officeDocument/2006/math">
                    <m:oMathParaPr>
                      <m:jc m:val="centerGroup"/>
                    </m:oMathParaPr>
                    <m:oMath xmlns:m="http://schemas.openxmlformats.org/officeDocument/2006/math">
                      <m:f>
                        <m:fPr>
                          <m:ctrlPr>
                            <a:rPr lang="en-US" altLang="en-US" sz="2600" i="1">
                              <a:solidFill>
                                <a:srgbClr val="C00000"/>
                              </a:solidFill>
                              <a:latin typeface="Cambria Math" panose="02040503050406030204" pitchFamily="18" charset="0"/>
                            </a:rPr>
                          </m:ctrlPr>
                        </m:fPr>
                        <m:num>
                          <m:r>
                            <a:rPr lang="en-US" altLang="en-US" sz="2600" i="1">
                              <a:solidFill>
                                <a:srgbClr val="C00000"/>
                              </a:solidFill>
                              <a:latin typeface="Cambria Math" panose="02040503050406030204" pitchFamily="18" charset="0"/>
                            </a:rPr>
                            <m:t>𝑑</m:t>
                          </m:r>
                          <m:r>
                            <a:rPr lang="en-US" altLang="en-US" sz="2600" b="0" i="1" smtClean="0">
                              <a:solidFill>
                                <a:srgbClr val="C00000"/>
                              </a:solidFill>
                              <a:latin typeface="Cambria Math" panose="02040503050406030204" pitchFamily="18" charset="0"/>
                            </a:rPr>
                            <m:t>𝑂</m:t>
                          </m:r>
                          <m:r>
                            <a:rPr lang="en-US" altLang="en-US" sz="2600" i="1">
                              <a:solidFill>
                                <a:srgbClr val="C00000"/>
                              </a:solidFill>
                              <a:latin typeface="Cambria Math" panose="02040503050406030204" pitchFamily="18" charset="0"/>
                            </a:rPr>
                            <m:t>(</m:t>
                          </m:r>
                          <m:r>
                            <a:rPr lang="en-US" altLang="en-US" sz="2600" i="1">
                              <a:solidFill>
                                <a:srgbClr val="C00000"/>
                              </a:solidFill>
                              <a:latin typeface="Cambria Math" panose="02040503050406030204" pitchFamily="18" charset="0"/>
                            </a:rPr>
                            <m:t>𝑠</m:t>
                          </m:r>
                          <m:r>
                            <a:rPr lang="en-US" altLang="en-US" sz="2600" i="1">
                              <a:solidFill>
                                <a:srgbClr val="C00000"/>
                              </a:solidFill>
                              <a:latin typeface="Cambria Math" panose="02040503050406030204" pitchFamily="18" charset="0"/>
                            </a:rPr>
                            <m:t>)</m:t>
                          </m:r>
                        </m:num>
                        <m:den>
                          <m:r>
                            <a:rPr lang="en-US" altLang="en-US" sz="2600" i="1">
                              <a:solidFill>
                                <a:srgbClr val="C00000"/>
                              </a:solidFill>
                              <a:latin typeface="Cambria Math" panose="02040503050406030204" pitchFamily="18" charset="0"/>
                            </a:rPr>
                            <m:t>𝑑𝑠</m:t>
                          </m:r>
                        </m:den>
                      </m:f>
                      <m:r>
                        <a:rPr lang="en-US" altLang="en-US" sz="2600" i="1">
                          <a:solidFill>
                            <a:srgbClr val="C00000"/>
                          </a:solidFill>
                          <a:latin typeface="Cambria Math" panose="02040503050406030204" pitchFamily="18" charset="0"/>
                        </a:rPr>
                        <m:t>=[</m:t>
                      </m:r>
                      <m:r>
                        <a:rPr lang="en-US" altLang="en-US" sz="2600" i="1">
                          <a:solidFill>
                            <a:srgbClr val="C00000"/>
                          </a:solidFill>
                          <a:latin typeface="Cambria Math" panose="02040503050406030204" pitchFamily="18" charset="0"/>
                          <a:ea typeface="Cambria Math" panose="02040503050406030204" pitchFamily="18" charset="0"/>
                        </a:rPr>
                        <m:t>𝜂</m:t>
                      </m:r>
                      <m:d>
                        <m:dPr>
                          <m:ctrlPr>
                            <a:rPr lang="en-US" altLang="en-US" sz="2600" i="1">
                              <a:solidFill>
                                <a:srgbClr val="C00000"/>
                              </a:solidFill>
                              <a:latin typeface="Cambria Math" panose="02040503050406030204" pitchFamily="18" charset="0"/>
                              <a:ea typeface="Cambria Math" panose="02040503050406030204" pitchFamily="18" charset="0"/>
                            </a:rPr>
                          </m:ctrlPr>
                        </m:dPr>
                        <m:e>
                          <m:r>
                            <a:rPr lang="en-US" altLang="en-US" sz="2600" i="1">
                              <a:solidFill>
                                <a:srgbClr val="C00000"/>
                              </a:solidFill>
                              <a:latin typeface="Cambria Math" panose="02040503050406030204" pitchFamily="18" charset="0"/>
                              <a:ea typeface="Cambria Math" panose="02040503050406030204" pitchFamily="18" charset="0"/>
                            </a:rPr>
                            <m:t>𝑠</m:t>
                          </m:r>
                        </m:e>
                      </m:d>
                      <m:r>
                        <a:rPr lang="en-US" altLang="en-US" sz="2600" i="1">
                          <a:solidFill>
                            <a:srgbClr val="C00000"/>
                          </a:solidFill>
                          <a:latin typeface="Cambria Math" panose="02040503050406030204" pitchFamily="18" charset="0"/>
                          <a:ea typeface="Cambria Math" panose="02040503050406030204" pitchFamily="18" charset="0"/>
                        </a:rPr>
                        <m:t>,</m:t>
                      </m:r>
                      <m:r>
                        <a:rPr lang="en-US" altLang="en-US" sz="2600" b="0" i="1" smtClean="0">
                          <a:solidFill>
                            <a:srgbClr val="C00000"/>
                          </a:solidFill>
                          <a:latin typeface="Cambria Math" panose="02040503050406030204" pitchFamily="18" charset="0"/>
                          <a:ea typeface="Cambria Math" panose="02040503050406030204" pitchFamily="18" charset="0"/>
                        </a:rPr>
                        <m:t>𝑂</m:t>
                      </m:r>
                      <m:d>
                        <m:dPr>
                          <m:ctrlPr>
                            <a:rPr lang="en-US" altLang="en-US" sz="2600" i="1">
                              <a:solidFill>
                                <a:srgbClr val="C00000"/>
                              </a:solidFill>
                              <a:latin typeface="Cambria Math" panose="02040503050406030204" pitchFamily="18" charset="0"/>
                              <a:ea typeface="Cambria Math" panose="02040503050406030204" pitchFamily="18" charset="0"/>
                            </a:rPr>
                          </m:ctrlPr>
                        </m:dPr>
                        <m:e>
                          <m:r>
                            <a:rPr lang="en-US" altLang="en-US" sz="2600" i="1">
                              <a:solidFill>
                                <a:srgbClr val="C00000"/>
                              </a:solidFill>
                              <a:latin typeface="Cambria Math" panose="02040503050406030204" pitchFamily="18" charset="0"/>
                              <a:ea typeface="Cambria Math" panose="02040503050406030204" pitchFamily="18" charset="0"/>
                            </a:rPr>
                            <m:t>𝑠</m:t>
                          </m:r>
                        </m:e>
                      </m:d>
                      <m:r>
                        <a:rPr lang="en-US" altLang="en-US" sz="2600" i="1">
                          <a:solidFill>
                            <a:srgbClr val="C00000"/>
                          </a:solidFill>
                          <a:latin typeface="Cambria Math" panose="02040503050406030204" pitchFamily="18" charset="0"/>
                          <a:ea typeface="Cambria Math" panose="02040503050406030204" pitchFamily="18" charset="0"/>
                        </a:rPr>
                        <m:t>]</m:t>
                      </m:r>
                    </m:oMath>
                  </m:oMathPara>
                </a14:m>
                <a:endParaRPr lang="en-US" altLang="en-US" sz="2600" dirty="0">
                  <a:solidFill>
                    <a:srgbClr val="C00000"/>
                  </a:solidFill>
                </a:endParaRPr>
              </a:p>
              <a:p>
                <a:pPr marL="0" indent="0">
                  <a:lnSpc>
                    <a:spcPct val="100000"/>
                  </a:lnSpc>
                  <a:buNone/>
                </a:pPr>
                <a:r>
                  <a:rPr lang="en-US" sz="2600" dirty="0">
                    <a:ea typeface="Cambria Math" panose="02040503050406030204" pitchFamily="18" charset="0"/>
                    <a:cs typeface="Arial" panose="020B0604020202020204" pitchFamily="34" charset="0"/>
                  </a:rPr>
                  <a:t>  with SRG generator </a:t>
                </a:r>
                <a14:m>
                  <m:oMath xmlns:m="http://schemas.openxmlformats.org/officeDocument/2006/math">
                    <m:r>
                      <a:rPr lang="en-US" sz="2600" i="1">
                        <a:latin typeface="Cambria Math" panose="02040503050406030204" pitchFamily="18" charset="0"/>
                        <a:ea typeface="Cambria Math" panose="02040503050406030204" pitchFamily="18" charset="0"/>
                      </a:rPr>
                      <m:t>𝜂</m:t>
                    </m:r>
                    <m:d>
                      <m:dPr>
                        <m:ctrlPr>
                          <a:rPr lang="en-US" sz="2600" i="1">
                            <a:latin typeface="Cambria Math" panose="02040503050406030204" pitchFamily="18" charset="0"/>
                            <a:ea typeface="Cambria Math" panose="02040503050406030204" pitchFamily="18" charset="0"/>
                          </a:rPr>
                        </m:ctrlPr>
                      </m:dPr>
                      <m:e>
                        <m:r>
                          <a:rPr lang="en-US" sz="2600" i="1">
                            <a:latin typeface="Cambria Math" panose="02040503050406030204" pitchFamily="18" charset="0"/>
                            <a:ea typeface="Cambria Math" panose="02040503050406030204" pitchFamily="18" charset="0"/>
                          </a:rPr>
                          <m:t>𝑠</m:t>
                        </m:r>
                      </m:e>
                    </m:d>
                    <m:r>
                      <a:rPr lang="en-US" sz="2600" i="1">
                        <a:latin typeface="Cambria Math" panose="02040503050406030204" pitchFamily="18" charset="0"/>
                        <a:ea typeface="Cambria Math" panose="02040503050406030204" pitchFamily="18" charset="0"/>
                      </a:rPr>
                      <m:t>≡</m:t>
                    </m:r>
                    <m:f>
                      <m:fPr>
                        <m:ctrlPr>
                          <a:rPr lang="is-IS" sz="2600" i="1" dirty="0">
                            <a:latin typeface="Cambria Math" panose="02040503050406030204" pitchFamily="18" charset="0"/>
                          </a:rPr>
                        </m:ctrlPr>
                      </m:fPr>
                      <m:num>
                        <m:r>
                          <a:rPr lang="en-US" sz="2600" i="1" dirty="0">
                            <a:latin typeface="Cambria Math" panose="02040503050406030204" pitchFamily="18" charset="0"/>
                          </a:rPr>
                          <m:t>𝑑𝑈</m:t>
                        </m:r>
                        <m:d>
                          <m:dPr>
                            <m:ctrlPr>
                              <a:rPr lang="en-US" sz="2600" i="1" dirty="0">
                                <a:latin typeface="Cambria Math" panose="02040503050406030204" pitchFamily="18" charset="0"/>
                              </a:rPr>
                            </m:ctrlPr>
                          </m:dPr>
                          <m:e>
                            <m:r>
                              <a:rPr lang="en-US" sz="2600" i="1" dirty="0">
                                <a:latin typeface="Cambria Math" panose="02040503050406030204" pitchFamily="18" charset="0"/>
                              </a:rPr>
                              <m:t>𝑠</m:t>
                            </m:r>
                          </m:e>
                        </m:d>
                      </m:num>
                      <m:den>
                        <m:r>
                          <a:rPr lang="en-US" sz="2600" i="1" dirty="0">
                            <a:latin typeface="Cambria Math" panose="02040503050406030204" pitchFamily="18" charset="0"/>
                          </a:rPr>
                          <m:t>𝑑𝑠</m:t>
                        </m:r>
                      </m:den>
                    </m:f>
                    <m:sSup>
                      <m:sSupPr>
                        <m:ctrlPr>
                          <a:rPr lang="is-IS" sz="2600" i="1" dirty="0">
                            <a:latin typeface="Cambria Math" panose="02040503050406030204" pitchFamily="18" charset="0"/>
                          </a:rPr>
                        </m:ctrlPr>
                      </m:sSupPr>
                      <m:e>
                        <m:r>
                          <a:rPr lang="en-US" sz="2600" i="1" dirty="0">
                            <a:latin typeface="Cambria Math" panose="02040503050406030204" pitchFamily="18" charset="0"/>
                          </a:rPr>
                          <m:t>𝑈</m:t>
                        </m:r>
                      </m:e>
                      <m:sup>
                        <m:r>
                          <a:rPr lang="is-IS" sz="2600" i="1" dirty="0">
                            <a:latin typeface="Cambria Math" panose="02040503050406030204" pitchFamily="18" charset="0"/>
                            <a:ea typeface="Cambria Math" panose="02040503050406030204" pitchFamily="18" charset="0"/>
                          </a:rPr>
                          <m:t>†</m:t>
                        </m:r>
                      </m:sup>
                    </m:sSup>
                    <m:d>
                      <m:dPr>
                        <m:ctrlPr>
                          <a:rPr lang="en-US" sz="2600" i="1" dirty="0">
                            <a:latin typeface="Cambria Math" panose="02040503050406030204" pitchFamily="18" charset="0"/>
                          </a:rPr>
                        </m:ctrlPr>
                      </m:dPr>
                      <m:e>
                        <m:r>
                          <a:rPr lang="en-US" sz="2600" i="1" dirty="0">
                            <a:latin typeface="Cambria Math" panose="02040503050406030204" pitchFamily="18" charset="0"/>
                          </a:rPr>
                          <m:t>𝑠</m:t>
                        </m:r>
                      </m:e>
                    </m:d>
                    <m:r>
                      <a:rPr lang="en-US" sz="2600" i="1" dirty="0">
                        <a:latin typeface="Cambria Math" panose="02040503050406030204" pitchFamily="18" charset="0"/>
                      </a:rPr>
                      <m:t>=</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𝐺</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𝐻</m:t>
                    </m:r>
                    <m:d>
                      <m:dPr>
                        <m:ctrlPr>
                          <a:rPr lang="en-US" sz="2600" i="1">
                            <a:latin typeface="Cambria Math" panose="02040503050406030204" pitchFamily="18" charset="0"/>
                            <a:ea typeface="Cambria Math" panose="02040503050406030204" pitchFamily="18" charset="0"/>
                          </a:rPr>
                        </m:ctrlPr>
                      </m:dPr>
                      <m:e>
                        <m:r>
                          <a:rPr lang="en-US" sz="2600" i="1">
                            <a:latin typeface="Cambria Math" panose="02040503050406030204" pitchFamily="18" charset="0"/>
                          </a:rPr>
                          <m:t>𝑠</m:t>
                        </m:r>
                      </m:e>
                    </m:d>
                    <m:r>
                      <a:rPr lang="en-US" sz="2600" i="1">
                        <a:latin typeface="Cambria Math" panose="02040503050406030204" pitchFamily="18" charset="0"/>
                      </a:rPr>
                      <m:t>]</m:t>
                    </m:r>
                  </m:oMath>
                </a14:m>
                <a:r>
                  <a:rPr lang="en-US" sz="2600" dirty="0">
                    <a:cs typeface="Arial" panose="020B0604020202020204" pitchFamily="34" charset="0"/>
                  </a:rPr>
                  <a:t> and Hamiltonian </a:t>
                </a:r>
                <a14:m>
                  <m:oMath xmlns:m="http://schemas.openxmlformats.org/officeDocument/2006/math">
                    <m:r>
                      <a:rPr lang="en-US" sz="2600" i="1">
                        <a:latin typeface="Cambria Math" panose="02040503050406030204" pitchFamily="18" charset="0"/>
                        <a:ea typeface="Cambria Math" panose="02040503050406030204" pitchFamily="18" charset="0"/>
                      </a:rPr>
                      <m:t>𝐻</m:t>
                    </m:r>
                    <m:d>
                      <m:dPr>
                        <m:ctrlPr>
                          <a:rPr lang="en-US" sz="2600" i="1">
                            <a:latin typeface="Cambria Math" panose="02040503050406030204" pitchFamily="18" charset="0"/>
                            <a:ea typeface="Cambria Math" panose="02040503050406030204" pitchFamily="18" charset="0"/>
                          </a:rPr>
                        </m:ctrlPr>
                      </m:dPr>
                      <m:e>
                        <m:r>
                          <a:rPr lang="en-US" sz="2600" i="1">
                            <a:latin typeface="Cambria Math" panose="02040503050406030204" pitchFamily="18" charset="0"/>
                          </a:rPr>
                          <m:t>𝑠</m:t>
                        </m:r>
                      </m:e>
                    </m:d>
                  </m:oMath>
                </a14:m>
                <a:endParaRPr lang="en-US" sz="2600" dirty="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1A8FA9B3-1B32-894B-93C2-F90FB63CBDAA}"/>
                  </a:ext>
                </a:extLst>
              </p:cNvPr>
              <p:cNvSpPr>
                <a:spLocks noGrp="1" noRot="1" noChangeAspect="1" noMove="1" noResize="1" noEditPoints="1" noAdjustHandles="1" noChangeArrowheads="1" noChangeShapeType="1" noTextEdit="1"/>
              </p:cNvSpPr>
              <p:nvPr>
                <p:ph idx="1"/>
              </p:nvPr>
            </p:nvSpPr>
            <p:spPr>
              <a:xfrm>
                <a:off x="626585" y="1825625"/>
                <a:ext cx="10938831" cy="4351338"/>
              </a:xfrm>
              <a:blipFill>
                <a:blip r:embed="rId2"/>
                <a:stretch>
                  <a:fillRect l="-928" t="-116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7B74F5F-56FD-1842-AB23-0AD73A049EB0}"/>
              </a:ext>
            </a:extLst>
          </p:cNvPr>
          <p:cNvSpPr>
            <a:spLocks noGrp="1"/>
          </p:cNvSpPr>
          <p:nvPr>
            <p:ph type="sldNum" sz="quarter" idx="12"/>
          </p:nvPr>
        </p:nvSpPr>
        <p:spPr/>
        <p:txBody>
          <a:bodyPr/>
          <a:lstStyle/>
          <a:p>
            <a:fld id="{DD20F09D-B375-B446-8D61-90653E4EE1AB}" type="slidenum">
              <a:rPr lang="en-US" smtClean="0"/>
              <a:t>5</a:t>
            </a:fld>
            <a:endParaRPr lang="en-US"/>
          </a:p>
        </p:txBody>
      </p:sp>
    </p:spTree>
    <p:extLst>
      <p:ext uri="{BB962C8B-B14F-4D97-AF65-F5344CB8AC3E}">
        <p14:creationId xmlns:p14="http://schemas.microsoft.com/office/powerpoint/2010/main" val="4244131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Similarity renormalization group (SRG)</a:t>
            </a:r>
            <a:endParaRPr lang="en-US" dirty="0">
              <a:solidFill>
                <a:srgbClr val="00206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626585" y="1825625"/>
                <a:ext cx="10938831" cy="4351338"/>
              </a:xfrm>
            </p:spPr>
            <p:txBody>
              <a:bodyPr/>
              <a:lstStyle/>
              <a:p>
                <a:pPr>
                  <a:lnSpc>
                    <a:spcPct val="100000"/>
                  </a:lnSpc>
                </a:pPr>
                <a:r>
                  <a:rPr lang="en-US" sz="2600" dirty="0">
                    <a:cs typeface="Arial" panose="020B0604020202020204" pitchFamily="34" charset="0"/>
                  </a:rPr>
                  <a:t>Evolve operators to low RG resolution</a:t>
                </a:r>
              </a:p>
              <a:p>
                <a:pPr marL="0" indent="0" algn="ctr">
                  <a:lnSpc>
                    <a:spcPct val="100000"/>
                  </a:lnSpc>
                  <a:buNone/>
                </a:pPr>
                <a14:m>
                  <m:oMathPara xmlns:m="http://schemas.openxmlformats.org/officeDocument/2006/math">
                    <m:oMathParaPr>
                      <m:jc m:val="centerGroup"/>
                    </m:oMathParaPr>
                    <m:oMath xmlns:m="http://schemas.openxmlformats.org/officeDocument/2006/math">
                      <m:r>
                        <a:rPr lang="en-US" altLang="en-US" sz="2600" b="0" i="1" smtClean="0">
                          <a:solidFill>
                            <a:schemeClr val="tx1"/>
                          </a:solidFill>
                          <a:latin typeface="Cambria Math" panose="02040503050406030204" pitchFamily="18" charset="0"/>
                        </a:rPr>
                        <m:t>𝑂</m:t>
                      </m:r>
                      <m:r>
                        <a:rPr lang="en-US" altLang="en-US" sz="2600" i="1">
                          <a:solidFill>
                            <a:schemeClr val="tx1"/>
                          </a:solidFill>
                          <a:latin typeface="Cambria Math" panose="02040503050406030204" pitchFamily="18" charset="0"/>
                        </a:rPr>
                        <m:t>(</m:t>
                      </m:r>
                      <m:r>
                        <a:rPr lang="en-US" altLang="en-US" sz="2600" i="1">
                          <a:solidFill>
                            <a:schemeClr val="tx1"/>
                          </a:solidFill>
                          <a:latin typeface="Cambria Math" panose="02040503050406030204" pitchFamily="18" charset="0"/>
                        </a:rPr>
                        <m:t>𝑠</m:t>
                      </m:r>
                      <m:r>
                        <a:rPr lang="en-US" altLang="en-US" sz="2600" i="1">
                          <a:solidFill>
                            <a:schemeClr val="tx1"/>
                          </a:solidFill>
                          <a:latin typeface="Cambria Math" panose="02040503050406030204" pitchFamily="18" charset="0"/>
                        </a:rPr>
                        <m:t>)=</m:t>
                      </m:r>
                      <m:r>
                        <a:rPr lang="en-US" altLang="en-US" sz="2600" i="1">
                          <a:solidFill>
                            <a:schemeClr val="tx1"/>
                          </a:solidFill>
                          <a:latin typeface="Cambria Math" panose="02040503050406030204" pitchFamily="18" charset="0"/>
                          <a:ea typeface="Cambria Math" panose="02040503050406030204" pitchFamily="18" charset="0"/>
                        </a:rPr>
                        <m:t>𝑈</m:t>
                      </m:r>
                      <m:d>
                        <m:dPr>
                          <m:ctrlPr>
                            <a:rPr lang="en-US" altLang="en-US" sz="2600" i="1">
                              <a:solidFill>
                                <a:schemeClr val="tx1"/>
                              </a:solidFill>
                              <a:latin typeface="Cambria Math" panose="02040503050406030204" pitchFamily="18" charset="0"/>
                              <a:ea typeface="Cambria Math" panose="02040503050406030204" pitchFamily="18" charset="0"/>
                            </a:rPr>
                          </m:ctrlPr>
                        </m:dPr>
                        <m:e>
                          <m:r>
                            <a:rPr lang="en-US" altLang="en-US" sz="2600" i="1">
                              <a:solidFill>
                                <a:schemeClr val="tx1"/>
                              </a:solidFill>
                              <a:latin typeface="Cambria Math" panose="02040503050406030204" pitchFamily="18" charset="0"/>
                              <a:ea typeface="Cambria Math" panose="02040503050406030204" pitchFamily="18" charset="0"/>
                            </a:rPr>
                            <m:t>𝑠</m:t>
                          </m:r>
                        </m:e>
                      </m:d>
                      <m:r>
                        <a:rPr lang="en-US" altLang="en-US" sz="2600" b="0" i="1" smtClean="0">
                          <a:solidFill>
                            <a:schemeClr val="tx1"/>
                          </a:solidFill>
                          <a:latin typeface="Cambria Math" panose="02040503050406030204" pitchFamily="18" charset="0"/>
                          <a:ea typeface="Cambria Math" panose="02040503050406030204" pitchFamily="18" charset="0"/>
                        </a:rPr>
                        <m:t>𝑂</m:t>
                      </m:r>
                      <m:d>
                        <m:dPr>
                          <m:ctrlPr>
                            <a:rPr lang="en-US" altLang="en-US" sz="2600" i="1">
                              <a:solidFill>
                                <a:schemeClr val="tx1"/>
                              </a:solidFill>
                              <a:latin typeface="Cambria Math" panose="02040503050406030204" pitchFamily="18" charset="0"/>
                              <a:ea typeface="Cambria Math" panose="02040503050406030204" pitchFamily="18" charset="0"/>
                            </a:rPr>
                          </m:ctrlPr>
                        </m:dPr>
                        <m:e>
                          <m:r>
                            <a:rPr lang="en-US" altLang="en-US" sz="2600" i="1">
                              <a:solidFill>
                                <a:schemeClr val="tx1"/>
                              </a:solidFill>
                              <a:latin typeface="Cambria Math" panose="02040503050406030204" pitchFamily="18" charset="0"/>
                              <a:ea typeface="Cambria Math" panose="02040503050406030204" pitchFamily="18" charset="0"/>
                            </a:rPr>
                            <m:t>0</m:t>
                          </m:r>
                        </m:e>
                      </m:d>
                      <m:sSup>
                        <m:sSupPr>
                          <m:ctrlPr>
                            <a:rPr lang="en-US" altLang="en-US" sz="2600" i="1">
                              <a:solidFill>
                                <a:schemeClr val="tx1"/>
                              </a:solidFill>
                              <a:latin typeface="Cambria Math" panose="02040503050406030204" pitchFamily="18" charset="0"/>
                              <a:ea typeface="Cambria Math" panose="02040503050406030204" pitchFamily="18" charset="0"/>
                            </a:rPr>
                          </m:ctrlPr>
                        </m:sSupPr>
                        <m:e>
                          <m:r>
                            <a:rPr lang="en-US" altLang="en-US" sz="2600" i="1">
                              <a:solidFill>
                                <a:schemeClr val="tx1"/>
                              </a:solidFill>
                              <a:latin typeface="Cambria Math" panose="02040503050406030204" pitchFamily="18" charset="0"/>
                              <a:ea typeface="Cambria Math" panose="02040503050406030204" pitchFamily="18" charset="0"/>
                            </a:rPr>
                            <m:t>𝑈</m:t>
                          </m:r>
                        </m:e>
                        <m:sup>
                          <m:r>
                            <a:rPr lang="en-US" altLang="en-US" sz="2600" i="1">
                              <a:solidFill>
                                <a:schemeClr val="tx1"/>
                              </a:solidFill>
                              <a:latin typeface="Cambria Math" panose="02040503050406030204" pitchFamily="18" charset="0"/>
                              <a:ea typeface="Cambria Math" panose="02040503050406030204" pitchFamily="18" charset="0"/>
                            </a:rPr>
                            <m:t>†</m:t>
                          </m:r>
                        </m:sup>
                      </m:sSup>
                      <m:r>
                        <a:rPr lang="en-US" altLang="en-US" sz="2600" i="1">
                          <a:solidFill>
                            <a:schemeClr val="tx1"/>
                          </a:solidFill>
                          <a:latin typeface="Cambria Math" panose="02040503050406030204" pitchFamily="18" charset="0"/>
                          <a:ea typeface="Cambria Math" panose="02040503050406030204" pitchFamily="18" charset="0"/>
                        </a:rPr>
                        <m:t>(</m:t>
                      </m:r>
                      <m:r>
                        <a:rPr lang="en-US" altLang="en-US" sz="2600" i="1">
                          <a:solidFill>
                            <a:schemeClr val="tx1"/>
                          </a:solidFill>
                          <a:latin typeface="Cambria Math" panose="02040503050406030204" pitchFamily="18" charset="0"/>
                          <a:ea typeface="Cambria Math" panose="02040503050406030204" pitchFamily="18" charset="0"/>
                        </a:rPr>
                        <m:t>𝑠</m:t>
                      </m:r>
                      <m:r>
                        <a:rPr lang="en-US" altLang="en-US" sz="2600" i="1">
                          <a:solidFill>
                            <a:schemeClr val="tx1"/>
                          </a:solidFill>
                          <a:latin typeface="Cambria Math" panose="02040503050406030204" pitchFamily="18" charset="0"/>
                          <a:ea typeface="Cambria Math" panose="02040503050406030204" pitchFamily="18" charset="0"/>
                        </a:rPr>
                        <m:t>)</m:t>
                      </m:r>
                    </m:oMath>
                  </m:oMathPara>
                </a14:m>
                <a:endParaRPr lang="en-US" altLang="en-US" sz="2600" dirty="0">
                  <a:solidFill>
                    <a:schemeClr val="tx1"/>
                  </a:solidFill>
                </a:endParaRPr>
              </a:p>
              <a:p>
                <a:pPr marL="0" indent="0">
                  <a:lnSpc>
                    <a:spcPct val="100000"/>
                  </a:lnSpc>
                  <a:buNone/>
                </a:pPr>
                <a:r>
                  <a:rPr lang="en-US" altLang="en-US" sz="2600" dirty="0"/>
                  <a:t>  where </a:t>
                </a:r>
                <a14:m>
                  <m:oMath xmlns:m="http://schemas.openxmlformats.org/officeDocument/2006/math">
                    <m:r>
                      <a:rPr lang="en-US" altLang="en-US" sz="2600" i="1">
                        <a:latin typeface="Cambria Math" panose="02040503050406030204" pitchFamily="18" charset="0"/>
                      </a:rPr>
                      <m:t>𝑠</m:t>
                    </m:r>
                    <m:r>
                      <a:rPr lang="en-US" altLang="en-US" sz="2600" i="1">
                        <a:latin typeface="Cambria Math" panose="02040503050406030204" pitchFamily="18" charset="0"/>
                      </a:rPr>
                      <m:t>=0→∞</m:t>
                    </m:r>
                  </m:oMath>
                </a14:m>
                <a:r>
                  <a:rPr lang="en-US" altLang="en-US" sz="2600" dirty="0">
                    <a:ea typeface="Cambria Math" panose="02040503050406030204" pitchFamily="18" charset="0"/>
                  </a:rPr>
                  <a:t> and </a:t>
                </a:r>
                <a14:m>
                  <m:oMath xmlns:m="http://schemas.openxmlformats.org/officeDocument/2006/math">
                    <m:r>
                      <a:rPr lang="en-US" altLang="en-US" sz="2600" i="1" smtClean="0">
                        <a:solidFill>
                          <a:schemeClr val="tx1"/>
                        </a:solidFill>
                        <a:latin typeface="Cambria Math" panose="02040503050406030204" pitchFamily="18" charset="0"/>
                        <a:ea typeface="Cambria Math" panose="02040503050406030204" pitchFamily="18" charset="0"/>
                      </a:rPr>
                      <m:t>𝑈</m:t>
                    </m:r>
                    <m:d>
                      <m:dPr>
                        <m:ctrlPr>
                          <a:rPr lang="en-US" altLang="en-US" sz="2600" i="1">
                            <a:solidFill>
                              <a:schemeClr val="tx1"/>
                            </a:solidFill>
                            <a:latin typeface="Cambria Math" panose="02040503050406030204" pitchFamily="18" charset="0"/>
                            <a:ea typeface="Cambria Math" panose="02040503050406030204" pitchFamily="18" charset="0"/>
                          </a:rPr>
                        </m:ctrlPr>
                      </m:dPr>
                      <m:e>
                        <m:r>
                          <a:rPr lang="en-US" altLang="en-US" sz="2600" i="1">
                            <a:solidFill>
                              <a:schemeClr val="tx1"/>
                            </a:solidFill>
                            <a:latin typeface="Cambria Math" panose="02040503050406030204" pitchFamily="18" charset="0"/>
                            <a:ea typeface="Cambria Math" panose="02040503050406030204" pitchFamily="18" charset="0"/>
                          </a:rPr>
                          <m:t>𝑠</m:t>
                        </m:r>
                      </m:e>
                    </m:d>
                  </m:oMath>
                </a14:m>
                <a:r>
                  <a:rPr lang="en-US" altLang="en-US" sz="2600" dirty="0">
                    <a:ea typeface="Cambria Math" panose="02040503050406030204" pitchFamily="18" charset="0"/>
                  </a:rPr>
                  <a:t> is unitary</a:t>
                </a:r>
              </a:p>
              <a:p>
                <a:pPr>
                  <a:lnSpc>
                    <a:spcPct val="100000"/>
                  </a:lnSpc>
                </a:pPr>
                <a:r>
                  <a:rPr lang="en-US" altLang="en-US" sz="2600" dirty="0"/>
                  <a:t>In practice, solve differential flow equation</a:t>
                </a:r>
              </a:p>
              <a:p>
                <a:pPr marL="0" indent="0" algn="ctr">
                  <a:lnSpc>
                    <a:spcPct val="100000"/>
                  </a:lnSpc>
                  <a:buNone/>
                </a:pPr>
                <a14:m>
                  <m:oMathPara xmlns:m="http://schemas.openxmlformats.org/officeDocument/2006/math">
                    <m:oMathParaPr>
                      <m:jc m:val="centerGroup"/>
                    </m:oMathParaPr>
                    <m:oMath xmlns:m="http://schemas.openxmlformats.org/officeDocument/2006/math">
                      <m:f>
                        <m:fPr>
                          <m:ctrlPr>
                            <a:rPr lang="en-US" altLang="en-US" sz="2600" i="1" smtClean="0">
                              <a:solidFill>
                                <a:schemeClr val="tx1"/>
                              </a:solidFill>
                              <a:latin typeface="Cambria Math" panose="02040503050406030204" pitchFamily="18" charset="0"/>
                            </a:rPr>
                          </m:ctrlPr>
                        </m:fPr>
                        <m:num>
                          <m:r>
                            <a:rPr lang="en-US" altLang="en-US" sz="2600" i="1">
                              <a:solidFill>
                                <a:schemeClr val="tx1"/>
                              </a:solidFill>
                              <a:latin typeface="Cambria Math" panose="02040503050406030204" pitchFamily="18" charset="0"/>
                            </a:rPr>
                            <m:t>𝑑</m:t>
                          </m:r>
                          <m:r>
                            <a:rPr lang="en-US" altLang="en-US" sz="2600" b="0" i="1" smtClean="0">
                              <a:solidFill>
                                <a:schemeClr val="tx1"/>
                              </a:solidFill>
                              <a:latin typeface="Cambria Math" panose="02040503050406030204" pitchFamily="18" charset="0"/>
                            </a:rPr>
                            <m:t>𝑂</m:t>
                          </m:r>
                          <m:r>
                            <a:rPr lang="en-US" altLang="en-US" sz="2600" i="1">
                              <a:solidFill>
                                <a:schemeClr val="tx1"/>
                              </a:solidFill>
                              <a:latin typeface="Cambria Math" panose="02040503050406030204" pitchFamily="18" charset="0"/>
                            </a:rPr>
                            <m:t>(</m:t>
                          </m:r>
                          <m:r>
                            <a:rPr lang="en-US" altLang="en-US" sz="2600" i="1">
                              <a:solidFill>
                                <a:schemeClr val="tx1"/>
                              </a:solidFill>
                              <a:latin typeface="Cambria Math" panose="02040503050406030204" pitchFamily="18" charset="0"/>
                            </a:rPr>
                            <m:t>𝑠</m:t>
                          </m:r>
                          <m:r>
                            <a:rPr lang="en-US" altLang="en-US" sz="2600" i="1">
                              <a:solidFill>
                                <a:schemeClr val="tx1"/>
                              </a:solidFill>
                              <a:latin typeface="Cambria Math" panose="02040503050406030204" pitchFamily="18" charset="0"/>
                            </a:rPr>
                            <m:t>)</m:t>
                          </m:r>
                        </m:num>
                        <m:den>
                          <m:r>
                            <a:rPr lang="en-US" altLang="en-US" sz="2600" i="1">
                              <a:solidFill>
                                <a:schemeClr val="tx1"/>
                              </a:solidFill>
                              <a:latin typeface="Cambria Math" panose="02040503050406030204" pitchFamily="18" charset="0"/>
                            </a:rPr>
                            <m:t>𝑑𝑠</m:t>
                          </m:r>
                        </m:den>
                      </m:f>
                      <m:r>
                        <a:rPr lang="en-US" altLang="en-US" sz="2600" i="1">
                          <a:solidFill>
                            <a:schemeClr val="tx1"/>
                          </a:solidFill>
                          <a:latin typeface="Cambria Math" panose="02040503050406030204" pitchFamily="18" charset="0"/>
                        </a:rPr>
                        <m:t>=[</m:t>
                      </m:r>
                      <m:r>
                        <a:rPr lang="en-US" altLang="en-US" sz="2600" i="1">
                          <a:solidFill>
                            <a:schemeClr val="tx1"/>
                          </a:solidFill>
                          <a:latin typeface="Cambria Math" panose="02040503050406030204" pitchFamily="18" charset="0"/>
                          <a:ea typeface="Cambria Math" panose="02040503050406030204" pitchFamily="18" charset="0"/>
                        </a:rPr>
                        <m:t>𝜂</m:t>
                      </m:r>
                      <m:d>
                        <m:dPr>
                          <m:ctrlPr>
                            <a:rPr lang="en-US" altLang="en-US" sz="2600" i="1">
                              <a:solidFill>
                                <a:schemeClr val="tx1"/>
                              </a:solidFill>
                              <a:latin typeface="Cambria Math" panose="02040503050406030204" pitchFamily="18" charset="0"/>
                              <a:ea typeface="Cambria Math" panose="02040503050406030204" pitchFamily="18" charset="0"/>
                            </a:rPr>
                          </m:ctrlPr>
                        </m:dPr>
                        <m:e>
                          <m:r>
                            <a:rPr lang="en-US" altLang="en-US" sz="2600" i="1">
                              <a:solidFill>
                                <a:schemeClr val="tx1"/>
                              </a:solidFill>
                              <a:latin typeface="Cambria Math" panose="02040503050406030204" pitchFamily="18" charset="0"/>
                              <a:ea typeface="Cambria Math" panose="02040503050406030204" pitchFamily="18" charset="0"/>
                            </a:rPr>
                            <m:t>𝑠</m:t>
                          </m:r>
                        </m:e>
                      </m:d>
                      <m:r>
                        <a:rPr lang="en-US" altLang="en-US" sz="2600" i="1">
                          <a:solidFill>
                            <a:schemeClr val="tx1"/>
                          </a:solidFill>
                          <a:latin typeface="Cambria Math" panose="02040503050406030204" pitchFamily="18" charset="0"/>
                          <a:ea typeface="Cambria Math" panose="02040503050406030204" pitchFamily="18" charset="0"/>
                        </a:rPr>
                        <m:t>,</m:t>
                      </m:r>
                      <m:r>
                        <a:rPr lang="en-US" altLang="en-US" sz="2600" b="0" i="1" smtClean="0">
                          <a:solidFill>
                            <a:schemeClr val="tx1"/>
                          </a:solidFill>
                          <a:latin typeface="Cambria Math" panose="02040503050406030204" pitchFamily="18" charset="0"/>
                          <a:ea typeface="Cambria Math" panose="02040503050406030204" pitchFamily="18" charset="0"/>
                        </a:rPr>
                        <m:t>𝑂</m:t>
                      </m:r>
                      <m:d>
                        <m:dPr>
                          <m:ctrlPr>
                            <a:rPr lang="en-US" altLang="en-US" sz="2600" i="1">
                              <a:solidFill>
                                <a:schemeClr val="tx1"/>
                              </a:solidFill>
                              <a:latin typeface="Cambria Math" panose="02040503050406030204" pitchFamily="18" charset="0"/>
                              <a:ea typeface="Cambria Math" panose="02040503050406030204" pitchFamily="18" charset="0"/>
                            </a:rPr>
                          </m:ctrlPr>
                        </m:dPr>
                        <m:e>
                          <m:r>
                            <a:rPr lang="en-US" altLang="en-US" sz="2600" i="1">
                              <a:solidFill>
                                <a:schemeClr val="tx1"/>
                              </a:solidFill>
                              <a:latin typeface="Cambria Math" panose="02040503050406030204" pitchFamily="18" charset="0"/>
                              <a:ea typeface="Cambria Math" panose="02040503050406030204" pitchFamily="18" charset="0"/>
                            </a:rPr>
                            <m:t>𝑠</m:t>
                          </m:r>
                        </m:e>
                      </m:d>
                      <m:r>
                        <a:rPr lang="en-US" altLang="en-US" sz="2600" i="1">
                          <a:solidFill>
                            <a:schemeClr val="tx1"/>
                          </a:solidFill>
                          <a:latin typeface="Cambria Math" panose="02040503050406030204" pitchFamily="18" charset="0"/>
                          <a:ea typeface="Cambria Math" panose="02040503050406030204" pitchFamily="18" charset="0"/>
                        </a:rPr>
                        <m:t>]</m:t>
                      </m:r>
                    </m:oMath>
                  </m:oMathPara>
                </a14:m>
                <a:endParaRPr lang="en-US" altLang="en-US" sz="2600" dirty="0">
                  <a:solidFill>
                    <a:schemeClr val="tx1"/>
                  </a:solidFill>
                </a:endParaRPr>
              </a:p>
              <a:p>
                <a:pPr marL="0" indent="0">
                  <a:lnSpc>
                    <a:spcPct val="100000"/>
                  </a:lnSpc>
                  <a:buNone/>
                </a:pPr>
                <a:r>
                  <a:rPr lang="en-US" sz="2600" dirty="0">
                    <a:ea typeface="Cambria Math" panose="02040503050406030204" pitchFamily="18" charset="0"/>
                    <a:cs typeface="Arial" panose="020B0604020202020204" pitchFamily="34" charset="0"/>
                  </a:rPr>
                  <a:t>  with SRG generator </a:t>
                </a:r>
                <a14:m>
                  <m:oMath xmlns:m="http://schemas.openxmlformats.org/officeDocument/2006/math">
                    <m:r>
                      <a:rPr lang="en-US" sz="2600" i="1">
                        <a:latin typeface="Cambria Math" panose="02040503050406030204" pitchFamily="18" charset="0"/>
                        <a:ea typeface="Cambria Math" panose="02040503050406030204" pitchFamily="18" charset="0"/>
                      </a:rPr>
                      <m:t>𝜂</m:t>
                    </m:r>
                    <m:d>
                      <m:dPr>
                        <m:ctrlPr>
                          <a:rPr lang="en-US" sz="2600" i="1">
                            <a:latin typeface="Cambria Math" panose="02040503050406030204" pitchFamily="18" charset="0"/>
                            <a:ea typeface="Cambria Math" panose="02040503050406030204" pitchFamily="18" charset="0"/>
                          </a:rPr>
                        </m:ctrlPr>
                      </m:dPr>
                      <m:e>
                        <m:r>
                          <a:rPr lang="en-US" sz="2600" i="1">
                            <a:latin typeface="Cambria Math" panose="02040503050406030204" pitchFamily="18" charset="0"/>
                            <a:ea typeface="Cambria Math" panose="02040503050406030204" pitchFamily="18" charset="0"/>
                          </a:rPr>
                          <m:t>𝑠</m:t>
                        </m:r>
                      </m:e>
                    </m:d>
                    <m:r>
                      <a:rPr lang="en-US" sz="2600" i="1">
                        <a:latin typeface="Cambria Math" panose="02040503050406030204" pitchFamily="18" charset="0"/>
                        <a:ea typeface="Cambria Math" panose="02040503050406030204" pitchFamily="18" charset="0"/>
                      </a:rPr>
                      <m:t>≡</m:t>
                    </m:r>
                    <m:f>
                      <m:fPr>
                        <m:ctrlPr>
                          <a:rPr lang="is-IS" sz="2600" i="1" dirty="0">
                            <a:latin typeface="Cambria Math" panose="02040503050406030204" pitchFamily="18" charset="0"/>
                          </a:rPr>
                        </m:ctrlPr>
                      </m:fPr>
                      <m:num>
                        <m:r>
                          <a:rPr lang="en-US" sz="2600" i="1" dirty="0">
                            <a:latin typeface="Cambria Math" panose="02040503050406030204" pitchFamily="18" charset="0"/>
                          </a:rPr>
                          <m:t>𝑑𝑈</m:t>
                        </m:r>
                        <m:d>
                          <m:dPr>
                            <m:ctrlPr>
                              <a:rPr lang="en-US" sz="2600" i="1" dirty="0">
                                <a:latin typeface="Cambria Math" panose="02040503050406030204" pitchFamily="18" charset="0"/>
                              </a:rPr>
                            </m:ctrlPr>
                          </m:dPr>
                          <m:e>
                            <m:r>
                              <a:rPr lang="en-US" sz="2600" i="1" dirty="0">
                                <a:latin typeface="Cambria Math" panose="02040503050406030204" pitchFamily="18" charset="0"/>
                              </a:rPr>
                              <m:t>𝑠</m:t>
                            </m:r>
                          </m:e>
                        </m:d>
                      </m:num>
                      <m:den>
                        <m:r>
                          <a:rPr lang="en-US" sz="2600" i="1" dirty="0">
                            <a:latin typeface="Cambria Math" panose="02040503050406030204" pitchFamily="18" charset="0"/>
                          </a:rPr>
                          <m:t>𝑑𝑠</m:t>
                        </m:r>
                      </m:den>
                    </m:f>
                    <m:sSup>
                      <m:sSupPr>
                        <m:ctrlPr>
                          <a:rPr lang="is-IS" sz="2600" i="1" dirty="0">
                            <a:latin typeface="Cambria Math" panose="02040503050406030204" pitchFamily="18" charset="0"/>
                          </a:rPr>
                        </m:ctrlPr>
                      </m:sSupPr>
                      <m:e>
                        <m:r>
                          <a:rPr lang="en-US" sz="2600" i="1" dirty="0">
                            <a:latin typeface="Cambria Math" panose="02040503050406030204" pitchFamily="18" charset="0"/>
                          </a:rPr>
                          <m:t>𝑈</m:t>
                        </m:r>
                      </m:e>
                      <m:sup>
                        <m:r>
                          <a:rPr lang="is-IS" sz="2600" i="1" dirty="0">
                            <a:latin typeface="Cambria Math" panose="02040503050406030204" pitchFamily="18" charset="0"/>
                            <a:ea typeface="Cambria Math" panose="02040503050406030204" pitchFamily="18" charset="0"/>
                          </a:rPr>
                          <m:t>†</m:t>
                        </m:r>
                      </m:sup>
                    </m:sSup>
                    <m:d>
                      <m:dPr>
                        <m:ctrlPr>
                          <a:rPr lang="en-US" sz="2600" i="1" dirty="0">
                            <a:latin typeface="Cambria Math" panose="02040503050406030204" pitchFamily="18" charset="0"/>
                          </a:rPr>
                        </m:ctrlPr>
                      </m:dPr>
                      <m:e>
                        <m:r>
                          <a:rPr lang="en-US" sz="2600" i="1" dirty="0">
                            <a:latin typeface="Cambria Math" panose="02040503050406030204" pitchFamily="18" charset="0"/>
                          </a:rPr>
                          <m:t>𝑠</m:t>
                        </m:r>
                      </m:e>
                    </m:d>
                    <m:r>
                      <a:rPr lang="en-US" sz="2600" i="1" dirty="0">
                        <a:latin typeface="Cambria Math" panose="02040503050406030204" pitchFamily="18" charset="0"/>
                      </a:rPr>
                      <m:t>=</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𝐺</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𝐻</m:t>
                    </m:r>
                    <m:d>
                      <m:dPr>
                        <m:ctrlPr>
                          <a:rPr lang="en-US" sz="2600" i="1">
                            <a:latin typeface="Cambria Math" panose="02040503050406030204" pitchFamily="18" charset="0"/>
                            <a:ea typeface="Cambria Math" panose="02040503050406030204" pitchFamily="18" charset="0"/>
                          </a:rPr>
                        </m:ctrlPr>
                      </m:dPr>
                      <m:e>
                        <m:r>
                          <a:rPr lang="en-US" sz="2600" i="1">
                            <a:latin typeface="Cambria Math" panose="02040503050406030204" pitchFamily="18" charset="0"/>
                          </a:rPr>
                          <m:t>𝑠</m:t>
                        </m:r>
                      </m:e>
                    </m:d>
                    <m:r>
                      <a:rPr lang="en-US" sz="2600" i="1">
                        <a:latin typeface="Cambria Math" panose="02040503050406030204" pitchFamily="18" charset="0"/>
                      </a:rPr>
                      <m:t>]</m:t>
                    </m:r>
                  </m:oMath>
                </a14:m>
                <a:r>
                  <a:rPr lang="en-US" sz="2600" dirty="0">
                    <a:cs typeface="Arial" panose="020B0604020202020204" pitchFamily="34" charset="0"/>
                  </a:rPr>
                  <a:t> and Hamiltonian </a:t>
                </a:r>
                <a14:m>
                  <m:oMath xmlns:m="http://schemas.openxmlformats.org/officeDocument/2006/math">
                    <m:r>
                      <a:rPr lang="en-US" sz="2600" i="1">
                        <a:latin typeface="Cambria Math" panose="02040503050406030204" pitchFamily="18" charset="0"/>
                        <a:ea typeface="Cambria Math" panose="02040503050406030204" pitchFamily="18" charset="0"/>
                      </a:rPr>
                      <m:t>𝐻</m:t>
                    </m:r>
                    <m:d>
                      <m:dPr>
                        <m:ctrlPr>
                          <a:rPr lang="en-US" sz="2600" i="1">
                            <a:latin typeface="Cambria Math" panose="02040503050406030204" pitchFamily="18" charset="0"/>
                            <a:ea typeface="Cambria Math" panose="02040503050406030204" pitchFamily="18" charset="0"/>
                          </a:rPr>
                        </m:ctrlPr>
                      </m:dPr>
                      <m:e>
                        <m:r>
                          <a:rPr lang="en-US" sz="2600" i="1">
                            <a:latin typeface="Cambria Math" panose="02040503050406030204" pitchFamily="18" charset="0"/>
                          </a:rPr>
                          <m:t>𝑠</m:t>
                        </m:r>
                      </m:e>
                    </m:d>
                  </m:oMath>
                </a14:m>
                <a:endParaRPr lang="en-US" sz="2600" dirty="0">
                  <a:cs typeface="Arial" panose="020B0604020202020204" pitchFamily="34" charset="0"/>
                </a:endParaRPr>
              </a:p>
              <a:p>
                <a:pPr>
                  <a:lnSpc>
                    <a:spcPct val="100000"/>
                  </a:lnSpc>
                </a:pPr>
                <a14:m>
                  <m:oMath xmlns:m="http://schemas.openxmlformats.org/officeDocument/2006/math">
                    <m:r>
                      <a:rPr lang="en-US" sz="2600" i="1">
                        <a:solidFill>
                          <a:srgbClr val="C00000"/>
                        </a:solidFill>
                        <a:latin typeface="Cambria Math" panose="02040503050406030204" pitchFamily="18" charset="0"/>
                        <a:ea typeface="Cambria Math" panose="02040503050406030204" pitchFamily="18" charset="0"/>
                      </a:rPr>
                      <m:t>𝐺</m:t>
                    </m:r>
                  </m:oMath>
                </a14:m>
                <a:r>
                  <a:rPr lang="en-US" sz="2600" dirty="0">
                    <a:solidFill>
                      <a:srgbClr val="C00000"/>
                    </a:solidFill>
                    <a:cs typeface="Arial" panose="020B0604020202020204" pitchFamily="34" charset="0"/>
                  </a:rPr>
                  <a:t> gives the scheme and </a:t>
                </a:r>
                <a14:m>
                  <m:oMath xmlns:m="http://schemas.openxmlformats.org/officeDocument/2006/math">
                    <m:r>
                      <a:rPr lang="en-US" altLang="en-US" sz="2600" i="1">
                        <a:solidFill>
                          <a:srgbClr val="C00000"/>
                        </a:solidFill>
                        <a:latin typeface="Cambria Math" panose="02040503050406030204" pitchFamily="18" charset="0"/>
                      </a:rPr>
                      <m:t>𝑠</m:t>
                    </m:r>
                  </m:oMath>
                </a14:m>
                <a:r>
                  <a:rPr lang="en-US" sz="2600" dirty="0">
                    <a:solidFill>
                      <a:srgbClr val="C00000"/>
                    </a:solidFill>
                    <a:cs typeface="Arial" panose="020B0604020202020204" pitchFamily="34" charset="0"/>
                  </a:rPr>
                  <a:t> gives the scale</a:t>
                </a:r>
              </a:p>
              <a:p>
                <a:pPr>
                  <a:lnSpc>
                    <a:spcPct val="100000"/>
                  </a:lnSpc>
                </a:pPr>
                <a:endParaRPr lang="en-US" sz="2600" dirty="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1A8FA9B3-1B32-894B-93C2-F90FB63CBDAA}"/>
                  </a:ext>
                </a:extLst>
              </p:cNvPr>
              <p:cNvSpPr>
                <a:spLocks noGrp="1" noRot="1" noChangeAspect="1" noMove="1" noResize="1" noEditPoints="1" noAdjustHandles="1" noChangeArrowheads="1" noChangeShapeType="1" noTextEdit="1"/>
              </p:cNvSpPr>
              <p:nvPr>
                <p:ph idx="1"/>
              </p:nvPr>
            </p:nvSpPr>
            <p:spPr>
              <a:xfrm>
                <a:off x="626585" y="1825625"/>
                <a:ext cx="10938831" cy="4351338"/>
              </a:xfrm>
              <a:blipFill>
                <a:blip r:embed="rId2"/>
                <a:stretch>
                  <a:fillRect l="-928" t="-116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AAE58D8-3568-7140-BAB5-C3DA058A52BB}"/>
              </a:ext>
            </a:extLst>
          </p:cNvPr>
          <p:cNvSpPr>
            <a:spLocks noGrp="1"/>
          </p:cNvSpPr>
          <p:nvPr>
            <p:ph type="sldNum" sz="quarter" idx="12"/>
          </p:nvPr>
        </p:nvSpPr>
        <p:spPr/>
        <p:txBody>
          <a:bodyPr/>
          <a:lstStyle/>
          <a:p>
            <a:fld id="{DD20F09D-B375-B446-8D61-90653E4EE1AB}" type="slidenum">
              <a:rPr lang="en-US" smtClean="0"/>
              <a:t>6</a:t>
            </a:fld>
            <a:endParaRPr lang="en-US"/>
          </a:p>
        </p:txBody>
      </p:sp>
    </p:spTree>
    <p:extLst>
      <p:ext uri="{BB962C8B-B14F-4D97-AF65-F5344CB8AC3E}">
        <p14:creationId xmlns:p14="http://schemas.microsoft.com/office/powerpoint/2010/main" val="230015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748BCF8A-4CCA-6342-9FEE-45F0EDB292A1}"/>
              </a:ext>
            </a:extLst>
          </p:cNvPr>
          <p:cNvSpPr>
            <a:spLocks noGrp="1" noChangeArrowheads="1"/>
          </p:cNvSpPr>
          <p:nvPr>
            <p:ph type="title"/>
          </p:nvPr>
        </p:nvSpPr>
        <p:spPr/>
        <p:txBody>
          <a:bodyPr/>
          <a:lstStyle/>
          <a:p>
            <a:pPr>
              <a:lnSpc>
                <a:spcPct val="100000"/>
              </a:lnSpc>
            </a:pPr>
            <a:r>
              <a:rPr lang="en-US" dirty="0">
                <a:solidFill>
                  <a:srgbClr val="002060"/>
                </a:solidFill>
              </a:rPr>
              <a:t>AV18 at low RG resolution</a:t>
            </a:r>
            <a:endParaRPr lang="en-US" altLang="en-US" dirty="0">
              <a:solidFill>
                <a:srgbClr val="C00000"/>
              </a:solidFill>
            </a:endParaRPr>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B0C044A3-4B96-EC46-88D8-5369D91B82AD}"/>
                  </a:ext>
                </a:extLst>
              </p:cNvPr>
              <p:cNvSpPr txBox="1">
                <a:spLocks noChangeArrowheads="1"/>
              </p:cNvSpPr>
              <p:nvPr/>
            </p:nvSpPr>
            <p:spPr>
              <a:xfrm>
                <a:off x="0" y="1825625"/>
                <a:ext cx="331076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14:m>
                  <m:oMath xmlns:m="http://schemas.openxmlformats.org/officeDocument/2006/math">
                    <m:r>
                      <a:rPr lang="en-US" altLang="en-US" sz="2200" i="1" smtClean="0">
                        <a:solidFill>
                          <a:srgbClr val="C00000"/>
                        </a:solidFill>
                        <a:latin typeface="Cambria Math" panose="02040503050406030204" pitchFamily="18" charset="0"/>
                      </a:rPr>
                      <m:t>𝐺</m:t>
                    </m:r>
                    <m:r>
                      <a:rPr lang="en-US" altLang="en-US" sz="2200" i="1" smtClean="0">
                        <a:solidFill>
                          <a:srgbClr val="C00000"/>
                        </a:solidFill>
                        <a:latin typeface="Cambria Math" panose="02040503050406030204" pitchFamily="18" charset="0"/>
                      </a:rPr>
                      <m:t>=</m:t>
                    </m:r>
                    <m:sSub>
                      <m:sSubPr>
                        <m:ctrlPr>
                          <a:rPr lang="en-US" altLang="en-US" sz="2200" i="1" smtClean="0">
                            <a:solidFill>
                              <a:srgbClr val="C00000"/>
                            </a:solidFill>
                            <a:latin typeface="Cambria Math" panose="02040503050406030204" pitchFamily="18" charset="0"/>
                          </a:rPr>
                        </m:ctrlPr>
                      </m:sSubPr>
                      <m:e>
                        <m:r>
                          <a:rPr lang="en-US" altLang="en-US" sz="2200" i="1" smtClean="0">
                            <a:solidFill>
                              <a:srgbClr val="C00000"/>
                            </a:solidFill>
                            <a:latin typeface="Cambria Math" panose="02040503050406030204" pitchFamily="18" charset="0"/>
                          </a:rPr>
                          <m:t>𝐻</m:t>
                        </m:r>
                      </m:e>
                      <m:sub>
                        <m:r>
                          <a:rPr lang="en-US" altLang="en-US" sz="2200" i="1" smtClean="0">
                            <a:solidFill>
                              <a:srgbClr val="C00000"/>
                            </a:solidFill>
                            <a:latin typeface="Cambria Math" panose="02040503050406030204" pitchFamily="18" charset="0"/>
                          </a:rPr>
                          <m:t>𝐷</m:t>
                        </m:r>
                      </m:sub>
                    </m:sSub>
                    <m:r>
                      <a:rPr lang="en-US" altLang="en-US" sz="2200" i="1" smtClean="0">
                        <a:solidFill>
                          <a:srgbClr val="C00000"/>
                        </a:solidFill>
                        <a:latin typeface="Cambria Math" panose="02040503050406030204" pitchFamily="18" charset="0"/>
                      </a:rPr>
                      <m:t>(</m:t>
                    </m:r>
                    <m:r>
                      <a:rPr lang="en-US" altLang="en-US" sz="2200" i="1" smtClean="0">
                        <a:solidFill>
                          <a:srgbClr val="C00000"/>
                        </a:solidFill>
                        <a:latin typeface="Cambria Math" panose="02040503050406030204" pitchFamily="18" charset="0"/>
                      </a:rPr>
                      <m:t>𝑠</m:t>
                    </m:r>
                    <m:r>
                      <a:rPr lang="en-US" altLang="en-US" sz="2200" i="1" smtClean="0">
                        <a:solidFill>
                          <a:srgbClr val="C00000"/>
                        </a:solidFill>
                        <a:latin typeface="Cambria Math" panose="02040503050406030204" pitchFamily="18" charset="0"/>
                      </a:rPr>
                      <m:t>)</m:t>
                    </m:r>
                  </m:oMath>
                </a14:m>
                <a:r>
                  <a:rPr lang="en-US" altLang="en-US" sz="2200" dirty="0">
                    <a:solidFill>
                      <a:srgbClr val="C00000"/>
                    </a:solidFill>
                  </a:rPr>
                  <a:t> </a:t>
                </a:r>
                <a:r>
                  <a:rPr lang="en-US" altLang="en-US" sz="2200" dirty="0"/>
                  <a:t>for band-diagonal decoupling and </a:t>
                </a:r>
                <a14:m>
                  <m:oMath xmlns:m="http://schemas.openxmlformats.org/officeDocument/2006/math">
                    <m:r>
                      <a:rPr lang="en-US" altLang="en-US" sz="2200" i="1" smtClean="0">
                        <a:solidFill>
                          <a:srgbClr val="C00000"/>
                        </a:solidFill>
                        <a:latin typeface="Cambria Math" panose="02040503050406030204" pitchFamily="18" charset="0"/>
                      </a:rPr>
                      <m:t>𝐺</m:t>
                    </m:r>
                    <m:r>
                      <a:rPr lang="en-US" altLang="en-US" sz="2200" i="1" smtClean="0">
                        <a:solidFill>
                          <a:srgbClr val="C00000"/>
                        </a:solidFill>
                        <a:latin typeface="Cambria Math" panose="02040503050406030204" pitchFamily="18" charset="0"/>
                      </a:rPr>
                      <m:t>=</m:t>
                    </m:r>
                    <m:sSub>
                      <m:sSubPr>
                        <m:ctrlPr>
                          <a:rPr lang="en-US" altLang="en-US" sz="2200" i="1" smtClean="0">
                            <a:solidFill>
                              <a:srgbClr val="C00000"/>
                            </a:solidFill>
                            <a:latin typeface="Cambria Math" panose="02040503050406030204" pitchFamily="18" charset="0"/>
                          </a:rPr>
                        </m:ctrlPr>
                      </m:sSubPr>
                      <m:e>
                        <m:r>
                          <a:rPr lang="en-US" altLang="en-US" sz="2200" i="1" smtClean="0">
                            <a:solidFill>
                              <a:srgbClr val="C00000"/>
                            </a:solidFill>
                            <a:latin typeface="Cambria Math" panose="02040503050406030204" pitchFamily="18" charset="0"/>
                          </a:rPr>
                          <m:t>𝐻</m:t>
                        </m:r>
                      </m:e>
                      <m:sub>
                        <m:r>
                          <a:rPr lang="en-US" altLang="en-US" sz="2200" i="1" smtClean="0">
                            <a:solidFill>
                              <a:srgbClr val="C00000"/>
                            </a:solidFill>
                            <a:latin typeface="Cambria Math" panose="02040503050406030204" pitchFamily="18" charset="0"/>
                          </a:rPr>
                          <m:t>𝐵𝐷</m:t>
                        </m:r>
                      </m:sub>
                    </m:sSub>
                    <m:r>
                      <a:rPr lang="en-US" altLang="en-US" sz="2200" i="1" smtClean="0">
                        <a:solidFill>
                          <a:srgbClr val="C00000"/>
                        </a:solidFill>
                        <a:latin typeface="Cambria Math" panose="02040503050406030204" pitchFamily="18" charset="0"/>
                      </a:rPr>
                      <m:t>(</m:t>
                    </m:r>
                    <m:r>
                      <a:rPr lang="en-US" altLang="en-US" sz="2200" i="1" smtClean="0">
                        <a:solidFill>
                          <a:srgbClr val="C00000"/>
                        </a:solidFill>
                        <a:latin typeface="Cambria Math" panose="02040503050406030204" pitchFamily="18" charset="0"/>
                      </a:rPr>
                      <m:t>𝑠</m:t>
                    </m:r>
                    <m:r>
                      <a:rPr lang="en-US" altLang="en-US" sz="2200" i="1" smtClean="0">
                        <a:solidFill>
                          <a:srgbClr val="C00000"/>
                        </a:solidFill>
                        <a:latin typeface="Cambria Math" panose="02040503050406030204" pitchFamily="18" charset="0"/>
                      </a:rPr>
                      <m:t>)</m:t>
                    </m:r>
                  </m:oMath>
                </a14:m>
                <a:r>
                  <a:rPr lang="en-US" altLang="en-US" sz="2200" dirty="0">
                    <a:solidFill>
                      <a:srgbClr val="C00000"/>
                    </a:solidFill>
                  </a:rPr>
                  <a:t> </a:t>
                </a:r>
                <a:r>
                  <a:rPr lang="en-US" altLang="en-US" sz="2200" dirty="0"/>
                  <a:t>for block-diagonal decoupling </a:t>
                </a:r>
                <a:r>
                  <a:rPr lang="en-US" altLang="en-US" sz="2200" dirty="0">
                    <a:solidFill>
                      <a:srgbClr val="C00000"/>
                    </a:solidFill>
                  </a:rPr>
                  <a:t>scheme</a:t>
                </a:r>
              </a:p>
              <a:p>
                <a:pPr>
                  <a:lnSpc>
                    <a:spcPct val="100000"/>
                  </a:lnSpc>
                </a:pPr>
                <a:endParaRPr lang="en-US" altLang="en-US" sz="2200" dirty="0"/>
              </a:p>
            </p:txBody>
          </p:sp>
        </mc:Choice>
        <mc:Fallback xmlns="">
          <p:sp>
            <p:nvSpPr>
              <p:cNvPr id="12" name="Content Placeholder 2">
                <a:extLst>
                  <a:ext uri="{FF2B5EF4-FFF2-40B4-BE49-F238E27FC236}">
                    <a16:creationId xmlns:a16="http://schemas.microsoft.com/office/drawing/2014/main" id="{B0C044A3-4B96-EC46-88D8-5369D91B82AD}"/>
                  </a:ext>
                </a:extLst>
              </p:cNvPr>
              <p:cNvSpPr txBox="1">
                <a:spLocks noRot="1" noChangeAspect="1" noMove="1" noResize="1" noEditPoints="1" noAdjustHandles="1" noChangeArrowheads="1" noChangeShapeType="1" noTextEdit="1"/>
              </p:cNvSpPr>
              <p:nvPr/>
            </p:nvSpPr>
            <p:spPr>
              <a:xfrm>
                <a:off x="0" y="1825625"/>
                <a:ext cx="3310760" cy="4351338"/>
              </a:xfrm>
              <a:prstGeom prst="rect">
                <a:avLst/>
              </a:prstGeom>
              <a:blipFill>
                <a:blip r:embed="rId5"/>
                <a:stretch>
                  <a:fillRect l="-1916" t="-1170"/>
                </a:stretch>
              </a:blipFill>
            </p:spPr>
            <p:txBody>
              <a:bodyPr/>
              <a:lstStyle/>
              <a:p>
                <a:r>
                  <a:rPr lang="en-US">
                    <a:noFill/>
                  </a:rPr>
                  <a:t> </a:t>
                </a:r>
              </a:p>
            </p:txBody>
          </p:sp>
        </mc:Fallback>
      </mc:AlternateContent>
      <p:pic>
        <p:nvPicPr>
          <p:cNvPr id="5" name="Picture 4" descr="A picture containing graphical user interface&#10;&#10;Description automatically generated">
            <a:extLst>
              <a:ext uri="{FF2B5EF4-FFF2-40B4-BE49-F238E27FC236}">
                <a16:creationId xmlns:a16="http://schemas.microsoft.com/office/drawing/2014/main" id="{9F3EF272-E06F-BF4E-96BA-7D90C40C8641}"/>
              </a:ext>
            </a:extLst>
          </p:cNvPr>
          <p:cNvPicPr>
            <a:picLocks noChangeAspect="1"/>
          </p:cNvPicPr>
          <p:nvPr/>
        </p:nvPicPr>
        <p:blipFill>
          <a:blip r:embed="rId6"/>
          <a:stretch>
            <a:fillRect/>
          </a:stretch>
        </p:blipFill>
        <p:spPr>
          <a:xfrm>
            <a:off x="3205917" y="1825625"/>
            <a:ext cx="8990249" cy="4023360"/>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31812EA-15FC-B041-8274-776492CCC4DC}"/>
                  </a:ext>
                </a:extLst>
              </p:cNvPr>
              <p:cNvSpPr txBox="1"/>
              <p:nvPr/>
            </p:nvSpPr>
            <p:spPr>
              <a:xfrm>
                <a:off x="4285945" y="5999991"/>
                <a:ext cx="6129811" cy="353943"/>
              </a:xfrm>
              <a:prstGeom prst="rect">
                <a:avLst/>
              </a:prstGeom>
              <a:noFill/>
            </p:spPr>
            <p:txBody>
              <a:bodyPr wrap="square" rtlCol="0">
                <a:spAutoFit/>
              </a:bodyPr>
              <a:lstStyle/>
              <a:p>
                <a:r>
                  <a:rPr lang="en-US" sz="1700" dirty="0">
                    <a:latin typeface="Arial" panose="020B0604020202020204" pitchFamily="34" charset="0"/>
                    <a:cs typeface="Arial" panose="020B0604020202020204" pitchFamily="34" charset="0"/>
                  </a:rPr>
                  <a:t>Fig. 1: SRG evolution of </a:t>
                </a:r>
                <a14:m>
                  <m:oMath xmlns:m="http://schemas.openxmlformats.org/officeDocument/2006/math">
                    <m:r>
                      <a:rPr lang="en-US" sz="1700" b="0" i="1" smtClean="0">
                        <a:latin typeface="Cambria Math" panose="02040503050406030204" pitchFamily="18" charset="0"/>
                      </a:rPr>
                      <m:t>𝑉</m:t>
                    </m:r>
                    <m:r>
                      <a:rPr lang="en-US" sz="1700" i="1">
                        <a:latin typeface="Cambria Math" panose="02040503050406030204" pitchFamily="18" charset="0"/>
                      </a:rPr>
                      <m:t>(</m:t>
                    </m:r>
                    <m:r>
                      <a:rPr lang="en-US" sz="1700" i="1">
                        <a:latin typeface="Cambria Math" panose="02040503050406030204" pitchFamily="18" charset="0"/>
                      </a:rPr>
                      <m:t>𝑘</m:t>
                    </m:r>
                    <m:r>
                      <a:rPr lang="en-US" sz="1700" i="1">
                        <a:latin typeface="Cambria Math" panose="02040503050406030204" pitchFamily="18" charset="0"/>
                      </a:rPr>
                      <m:t>,</m:t>
                    </m:r>
                    <m:sSup>
                      <m:sSupPr>
                        <m:ctrlPr>
                          <a:rPr lang="en-US" sz="1700" i="1">
                            <a:latin typeface="Cambria Math" panose="02040503050406030204" pitchFamily="18" charset="0"/>
                          </a:rPr>
                        </m:ctrlPr>
                      </m:sSupPr>
                      <m:e>
                        <m:r>
                          <a:rPr lang="en-US" sz="1700" i="1">
                            <a:latin typeface="Cambria Math" panose="02040503050406030204" pitchFamily="18" charset="0"/>
                          </a:rPr>
                          <m:t>𝑘</m:t>
                        </m:r>
                      </m:e>
                      <m:sup>
                        <m:r>
                          <a:rPr lang="en-US" sz="1700" i="1">
                            <a:latin typeface="Cambria Math" panose="02040503050406030204" pitchFamily="18" charset="0"/>
                          </a:rPr>
                          <m:t>′</m:t>
                        </m:r>
                      </m:sup>
                    </m:sSup>
                    <m:r>
                      <a:rPr lang="en-US" sz="1700" i="1">
                        <a:latin typeface="Cambria Math" panose="02040503050406030204" pitchFamily="18" charset="0"/>
                      </a:rPr>
                      <m:t>)</m:t>
                    </m:r>
                  </m:oMath>
                </a14:m>
                <a:r>
                  <a:rPr lang="en-US" sz="1700" dirty="0">
                    <a:latin typeface="Arial" panose="020B0604020202020204" pitchFamily="34" charset="0"/>
                    <a:cs typeface="Arial" panose="020B0604020202020204" pitchFamily="34" charset="0"/>
                  </a:rPr>
                  <a:t> for several values of </a:t>
                </a:r>
                <a14:m>
                  <m:oMath xmlns:m="http://schemas.openxmlformats.org/officeDocument/2006/math">
                    <m:r>
                      <a:rPr lang="en-US" sz="1700" i="1">
                        <a:latin typeface="Cambria Math" panose="02040503050406030204" pitchFamily="18" charset="0"/>
                        <a:ea typeface="Cambria Math" panose="02040503050406030204" pitchFamily="18" charset="0"/>
                      </a:rPr>
                      <m:t>𝜆</m:t>
                    </m:r>
                  </m:oMath>
                </a14:m>
                <a:r>
                  <a:rPr lang="en-US" sz="1700" dirty="0">
                    <a:latin typeface="Arial" panose="020B0604020202020204" pitchFamily="34" charset="0"/>
                    <a:cs typeface="Arial" panose="020B0604020202020204" pitchFamily="34" charset="0"/>
                  </a:rPr>
                  <a:t> and </a:t>
                </a:r>
                <a14:m>
                  <m:oMath xmlns:m="http://schemas.openxmlformats.org/officeDocument/2006/math">
                    <m:r>
                      <m:rPr>
                        <m:sty m:val="p"/>
                      </m:rPr>
                      <a:rPr lang="el-GR" sz="1700" i="1" smtClean="0">
                        <a:latin typeface="Cambria Math" panose="02040503050406030204" pitchFamily="18" charset="0"/>
                        <a:ea typeface="Cambria Math" panose="02040503050406030204" pitchFamily="18" charset="0"/>
                      </a:rPr>
                      <m:t>Λ</m:t>
                    </m:r>
                  </m:oMath>
                </a14:m>
                <a:r>
                  <a:rPr lang="en-US" sz="1700" dirty="0">
                    <a:latin typeface="Arial" panose="020B0604020202020204" pitchFamily="34" charset="0"/>
                    <a:cs typeface="Arial" panose="020B0604020202020204" pitchFamily="34" charset="0"/>
                  </a:rPr>
                  <a:t>.</a:t>
                </a:r>
                <a:endParaRPr lang="en-US" sz="1600" dirty="0"/>
              </a:p>
            </p:txBody>
          </p:sp>
        </mc:Choice>
        <mc:Fallback xmlns="">
          <p:sp>
            <p:nvSpPr>
              <p:cNvPr id="9" name="TextBox 8">
                <a:extLst>
                  <a:ext uri="{FF2B5EF4-FFF2-40B4-BE49-F238E27FC236}">
                    <a16:creationId xmlns:a16="http://schemas.microsoft.com/office/drawing/2014/main" id="{C31812EA-15FC-B041-8274-776492CCC4DC}"/>
                  </a:ext>
                </a:extLst>
              </p:cNvPr>
              <p:cNvSpPr txBox="1">
                <a:spLocks noRot="1" noChangeAspect="1" noMove="1" noResize="1" noEditPoints="1" noAdjustHandles="1" noChangeArrowheads="1" noChangeShapeType="1" noTextEdit="1"/>
              </p:cNvSpPr>
              <p:nvPr/>
            </p:nvSpPr>
            <p:spPr>
              <a:xfrm>
                <a:off x="4285945" y="5999991"/>
                <a:ext cx="6129811" cy="353943"/>
              </a:xfrm>
              <a:prstGeom prst="rect">
                <a:avLst/>
              </a:prstGeom>
              <a:blipFill>
                <a:blip r:embed="rId7"/>
                <a:stretch>
                  <a:fillRect l="-620" t="-10345" r="-207" b="-2069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360FA101-C83F-3548-A226-C344E0E854C5}"/>
              </a:ext>
            </a:extLst>
          </p:cNvPr>
          <p:cNvSpPr txBox="1"/>
          <p:nvPr/>
        </p:nvSpPr>
        <p:spPr>
          <a:xfrm>
            <a:off x="7767144" y="1492600"/>
            <a:ext cx="3436884" cy="400110"/>
          </a:xfrm>
          <a:prstGeom prst="rect">
            <a:avLst/>
          </a:prstGeom>
          <a:noFill/>
        </p:spPr>
        <p:txBody>
          <a:bodyPr wrap="square" rtlCol="0">
            <a:spAutoFit/>
          </a:bodyPr>
          <a:lstStyle/>
          <a:p>
            <a:r>
              <a:rPr lang="en-US" sz="2000" dirty="0">
                <a:solidFill>
                  <a:schemeClr val="tx1"/>
                </a:solidFill>
                <a:latin typeface="Arial" panose="020B0604020202020204" pitchFamily="34" charset="0"/>
                <a:cs typeface="Arial" panose="020B0604020202020204" pitchFamily="34" charset="0"/>
              </a:rPr>
              <a:t>AV18 in </a:t>
            </a:r>
            <a:r>
              <a:rPr lang="en-US" sz="2000" baseline="30000" dirty="0">
                <a:solidFill>
                  <a:schemeClr val="tx1"/>
                </a:solidFill>
                <a:latin typeface="Arial" panose="020B0604020202020204" pitchFamily="34" charset="0"/>
                <a:cs typeface="Arial" panose="020B0604020202020204" pitchFamily="34" charset="0"/>
              </a:rPr>
              <a:t>3</a:t>
            </a:r>
            <a:r>
              <a:rPr lang="en-US" sz="2000" dirty="0">
                <a:solidFill>
                  <a:schemeClr val="tx1"/>
                </a:solidFill>
                <a:latin typeface="Arial" panose="020B0604020202020204" pitchFamily="34" charset="0"/>
                <a:cs typeface="Arial" panose="020B0604020202020204" pitchFamily="34" charset="0"/>
              </a:rPr>
              <a:t>S</a:t>
            </a:r>
            <a:r>
              <a:rPr lang="en-US" sz="2000" baseline="-25000" dirty="0">
                <a:latin typeface="Arial" panose="020B0604020202020204" pitchFamily="34" charset="0"/>
                <a:cs typeface="Arial" panose="020B0604020202020204" pitchFamily="34" charset="0"/>
              </a:rPr>
              <a:t>1</a:t>
            </a:r>
            <a:r>
              <a:rPr lang="en-US" sz="2000" dirty="0">
                <a:latin typeface="Arial" panose="020B0604020202020204" pitchFamily="34" charset="0"/>
                <a:cs typeface="Arial" panose="020B0604020202020204" pitchFamily="34" charset="0"/>
              </a:rPr>
              <a:t>-</a:t>
            </a:r>
            <a:r>
              <a:rPr lang="en-US" sz="2000" baseline="30000" dirty="0">
                <a:latin typeface="Arial" panose="020B0604020202020204" pitchFamily="34" charset="0"/>
                <a:cs typeface="Arial" panose="020B0604020202020204" pitchFamily="34" charset="0"/>
              </a:rPr>
              <a:t> 3</a:t>
            </a:r>
            <a:r>
              <a:rPr lang="en-US" sz="2000" dirty="0">
                <a:latin typeface="Arial" panose="020B0604020202020204" pitchFamily="34" charset="0"/>
                <a:cs typeface="Arial" panose="020B0604020202020204" pitchFamily="34" charset="0"/>
              </a:rPr>
              <a:t>S</a:t>
            </a:r>
            <a:r>
              <a:rPr lang="en-US" sz="2000" baseline="-25000" dirty="0">
                <a:latin typeface="Arial" panose="020B0604020202020204" pitchFamily="34" charset="0"/>
                <a:cs typeface="Arial" panose="020B0604020202020204" pitchFamily="34" charset="0"/>
              </a:rPr>
              <a:t>1</a:t>
            </a:r>
            <a:r>
              <a:rPr lang="en-US" sz="2000" dirty="0">
                <a:solidFill>
                  <a:schemeClr val="tx1"/>
                </a:solidFill>
                <a:latin typeface="Arial" panose="020B0604020202020204" pitchFamily="34" charset="0"/>
                <a:cs typeface="Arial" panose="020B0604020202020204" pitchFamily="34" charset="0"/>
              </a:rPr>
              <a:t> channel</a:t>
            </a:r>
          </a:p>
        </p:txBody>
      </p:sp>
      <p:cxnSp>
        <p:nvCxnSpPr>
          <p:cNvPr id="7" name="Straight Arrow Connector 6">
            <a:extLst>
              <a:ext uri="{FF2B5EF4-FFF2-40B4-BE49-F238E27FC236}">
                <a16:creationId xmlns:a16="http://schemas.microsoft.com/office/drawing/2014/main" id="{5172401E-B2B2-8D4A-BFBE-5F554B49C075}"/>
              </a:ext>
            </a:extLst>
          </p:cNvPr>
          <p:cNvCxnSpPr>
            <a:cxnSpLocks/>
          </p:cNvCxnSpPr>
          <p:nvPr/>
        </p:nvCxnSpPr>
        <p:spPr>
          <a:xfrm>
            <a:off x="4715125" y="1653461"/>
            <a:ext cx="171318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8F43054-0AD1-0D42-B171-E7D54641EADC}"/>
              </a:ext>
            </a:extLst>
          </p:cNvPr>
          <p:cNvCxnSpPr>
            <a:cxnSpLocks/>
          </p:cNvCxnSpPr>
          <p:nvPr/>
        </p:nvCxnSpPr>
        <p:spPr>
          <a:xfrm flipV="1">
            <a:off x="2712169" y="3657600"/>
            <a:ext cx="590938" cy="3436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2B72175-5C31-0E4B-A34C-596E230812F2}"/>
              </a:ext>
            </a:extLst>
          </p:cNvPr>
          <p:cNvSpPr txBox="1"/>
          <p:nvPr/>
        </p:nvSpPr>
        <p:spPr>
          <a:xfrm>
            <a:off x="3890219" y="1443786"/>
            <a:ext cx="824906" cy="461665"/>
          </a:xfrm>
          <a:prstGeom prst="rect">
            <a:avLst/>
          </a:prstGeom>
          <a:noFill/>
        </p:spPr>
        <p:txBody>
          <a:bodyPr wrap="none" rtlCol="0">
            <a:spAutoFit/>
          </a:bodyPr>
          <a:lstStyle/>
          <a:p>
            <a:r>
              <a:rPr lang="en-US" sz="2400" dirty="0">
                <a:solidFill>
                  <a:srgbClr val="C00000"/>
                </a:solidFill>
              </a:rPr>
              <a:t>Scale</a:t>
            </a:r>
          </a:p>
        </p:txBody>
      </p:sp>
      <p:sp>
        <p:nvSpPr>
          <p:cNvPr id="13" name="TextBox 12">
            <a:extLst>
              <a:ext uri="{FF2B5EF4-FFF2-40B4-BE49-F238E27FC236}">
                <a16:creationId xmlns:a16="http://schemas.microsoft.com/office/drawing/2014/main" id="{F3121C3F-AE6C-F341-92D6-CD00BBDFE2FC}"/>
              </a:ext>
            </a:extLst>
          </p:cNvPr>
          <p:cNvSpPr txBox="1"/>
          <p:nvPr/>
        </p:nvSpPr>
        <p:spPr>
          <a:xfrm>
            <a:off x="1545482" y="3837305"/>
            <a:ext cx="1170513" cy="461665"/>
          </a:xfrm>
          <a:prstGeom prst="rect">
            <a:avLst/>
          </a:prstGeom>
          <a:noFill/>
        </p:spPr>
        <p:txBody>
          <a:bodyPr wrap="none" rtlCol="0">
            <a:spAutoFit/>
          </a:bodyPr>
          <a:lstStyle/>
          <a:p>
            <a:r>
              <a:rPr lang="en-US" sz="2400" dirty="0">
                <a:solidFill>
                  <a:srgbClr val="C00000"/>
                </a:solidFill>
              </a:rPr>
              <a:t>Scheme</a:t>
            </a:r>
          </a:p>
        </p:txBody>
      </p:sp>
      <p:sp>
        <p:nvSpPr>
          <p:cNvPr id="2" name="Slide Number Placeholder 1">
            <a:extLst>
              <a:ext uri="{FF2B5EF4-FFF2-40B4-BE49-F238E27FC236}">
                <a16:creationId xmlns:a16="http://schemas.microsoft.com/office/drawing/2014/main" id="{CD36BFD5-27DF-4748-892D-D1A741EDB95B}"/>
              </a:ext>
            </a:extLst>
          </p:cNvPr>
          <p:cNvSpPr>
            <a:spLocks noGrp="1"/>
          </p:cNvSpPr>
          <p:nvPr>
            <p:ph type="sldNum" sz="quarter" idx="12"/>
          </p:nvPr>
        </p:nvSpPr>
        <p:spPr/>
        <p:txBody>
          <a:bodyPr/>
          <a:lstStyle/>
          <a:p>
            <a:fld id="{DD20F09D-B375-B446-8D61-90653E4EE1AB}" type="slidenum">
              <a:rPr lang="en-US" smtClean="0"/>
              <a:t>7</a:t>
            </a:fld>
            <a:endParaRPr lang="en-US"/>
          </a:p>
        </p:txBody>
      </p:sp>
      <p:cxnSp>
        <p:nvCxnSpPr>
          <p:cNvPr id="19" name="Straight Arrow Connector 18">
            <a:extLst>
              <a:ext uri="{FF2B5EF4-FFF2-40B4-BE49-F238E27FC236}">
                <a16:creationId xmlns:a16="http://schemas.microsoft.com/office/drawing/2014/main" id="{CC23D02B-66A3-3F4E-8C91-9348A1D281E8}"/>
              </a:ext>
            </a:extLst>
          </p:cNvPr>
          <p:cNvCxnSpPr>
            <a:cxnSpLocks/>
            <a:stCxn id="13" idx="3"/>
          </p:cNvCxnSpPr>
          <p:nvPr/>
        </p:nvCxnSpPr>
        <p:spPr>
          <a:xfrm>
            <a:off x="2715995" y="4068138"/>
            <a:ext cx="469970" cy="5038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1504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748BCF8A-4CCA-6342-9FEE-45F0EDB292A1}"/>
              </a:ext>
            </a:extLst>
          </p:cNvPr>
          <p:cNvSpPr>
            <a:spLocks noGrp="1" noChangeArrowheads="1"/>
          </p:cNvSpPr>
          <p:nvPr>
            <p:ph type="title"/>
          </p:nvPr>
        </p:nvSpPr>
        <p:spPr/>
        <p:txBody>
          <a:bodyPr/>
          <a:lstStyle/>
          <a:p>
            <a:pPr>
              <a:lnSpc>
                <a:spcPct val="100000"/>
              </a:lnSpc>
            </a:pPr>
            <a:r>
              <a:rPr lang="en-US" dirty="0">
                <a:solidFill>
                  <a:srgbClr val="002060"/>
                </a:solidFill>
              </a:rPr>
              <a:t>AV18 at low RG resolution</a:t>
            </a:r>
            <a:endParaRPr lang="en-US" altLang="en-US" dirty="0">
              <a:solidFill>
                <a:srgbClr val="C00000"/>
              </a:solidFill>
            </a:endParaRPr>
          </a:p>
        </p:txBody>
      </p:sp>
      <mc:AlternateContent xmlns:mc="http://schemas.openxmlformats.org/markup-compatibility/2006" xmlns:a14="http://schemas.microsoft.com/office/drawing/2010/main">
        <mc:Choice Requires="a14">
          <p:sp>
            <p:nvSpPr>
              <p:cNvPr id="18434" name="Content Placeholder 2">
                <a:extLst>
                  <a:ext uri="{FF2B5EF4-FFF2-40B4-BE49-F238E27FC236}">
                    <a16:creationId xmlns:a16="http://schemas.microsoft.com/office/drawing/2014/main" id="{14C8AB94-CE4B-3149-8CDE-59C14AA9AA9E}"/>
                  </a:ext>
                </a:extLst>
              </p:cNvPr>
              <p:cNvSpPr>
                <a:spLocks noGrp="1" noChangeArrowheads="1"/>
              </p:cNvSpPr>
              <p:nvPr>
                <p:ph idx="1"/>
              </p:nvPr>
            </p:nvSpPr>
            <p:spPr>
              <a:xfrm>
                <a:off x="0" y="1825625"/>
                <a:ext cx="3310760" cy="4351338"/>
              </a:xfrm>
            </p:spPr>
            <p:txBody>
              <a:bodyPr/>
              <a:lstStyle/>
              <a:p>
                <a:pPr eaLnBrk="1" hangingPunct="1">
                  <a:lnSpc>
                    <a:spcPct val="100000"/>
                  </a:lnSpc>
                </a:pPr>
                <a14:m>
                  <m:oMath xmlns:m="http://schemas.openxmlformats.org/officeDocument/2006/math">
                    <m:r>
                      <a:rPr lang="en-US" altLang="en-US" sz="2200" b="0" i="1" smtClean="0">
                        <a:solidFill>
                          <a:schemeClr val="tx1"/>
                        </a:solidFill>
                        <a:latin typeface="Cambria Math" panose="02040503050406030204" pitchFamily="18" charset="0"/>
                      </a:rPr>
                      <m:t>𝐺</m:t>
                    </m:r>
                    <m:r>
                      <a:rPr lang="en-US" altLang="en-US" sz="2200" b="0" i="1" smtClean="0">
                        <a:solidFill>
                          <a:schemeClr val="tx1"/>
                        </a:solidFill>
                        <a:latin typeface="Cambria Math" panose="02040503050406030204" pitchFamily="18" charset="0"/>
                      </a:rPr>
                      <m:t>=</m:t>
                    </m:r>
                    <m:sSub>
                      <m:sSubPr>
                        <m:ctrlPr>
                          <a:rPr lang="en-US" altLang="en-US" sz="2200" b="0" i="1" smtClean="0">
                            <a:solidFill>
                              <a:schemeClr val="tx1"/>
                            </a:solidFill>
                            <a:latin typeface="Cambria Math" panose="02040503050406030204" pitchFamily="18" charset="0"/>
                          </a:rPr>
                        </m:ctrlPr>
                      </m:sSubPr>
                      <m:e>
                        <m:r>
                          <a:rPr lang="en-US" altLang="en-US" sz="2200" b="0" i="1" smtClean="0">
                            <a:solidFill>
                              <a:schemeClr val="tx1"/>
                            </a:solidFill>
                            <a:latin typeface="Cambria Math" panose="02040503050406030204" pitchFamily="18" charset="0"/>
                          </a:rPr>
                          <m:t>𝐻</m:t>
                        </m:r>
                      </m:e>
                      <m:sub>
                        <m:r>
                          <a:rPr lang="en-US" altLang="en-US" sz="2200" b="0" i="1" smtClean="0">
                            <a:solidFill>
                              <a:schemeClr val="tx1"/>
                            </a:solidFill>
                            <a:latin typeface="Cambria Math" panose="02040503050406030204" pitchFamily="18" charset="0"/>
                          </a:rPr>
                          <m:t>𝐷</m:t>
                        </m:r>
                      </m:sub>
                    </m:sSub>
                    <m:r>
                      <a:rPr lang="en-US" altLang="en-US" sz="2200" b="0" i="1" smtClean="0">
                        <a:solidFill>
                          <a:schemeClr val="tx1"/>
                        </a:solidFill>
                        <a:latin typeface="Cambria Math" panose="02040503050406030204" pitchFamily="18" charset="0"/>
                      </a:rPr>
                      <m:t>(</m:t>
                    </m:r>
                    <m:r>
                      <a:rPr lang="en-US" altLang="en-US" sz="2200" b="0" i="1" smtClean="0">
                        <a:solidFill>
                          <a:schemeClr val="tx1"/>
                        </a:solidFill>
                        <a:latin typeface="Cambria Math" panose="02040503050406030204" pitchFamily="18" charset="0"/>
                      </a:rPr>
                      <m:t>𝑠</m:t>
                    </m:r>
                    <m:r>
                      <a:rPr lang="en-US" altLang="en-US" sz="2200" b="0" i="1" smtClean="0">
                        <a:solidFill>
                          <a:schemeClr val="tx1"/>
                        </a:solidFill>
                        <a:latin typeface="Cambria Math" panose="02040503050406030204" pitchFamily="18" charset="0"/>
                      </a:rPr>
                      <m:t>)</m:t>
                    </m:r>
                  </m:oMath>
                </a14:m>
                <a:r>
                  <a:rPr lang="en-US" altLang="en-US" sz="2200" dirty="0">
                    <a:solidFill>
                      <a:schemeClr val="tx1"/>
                    </a:solidFill>
                  </a:rPr>
                  <a:t> for band-diagonal decoupling and </a:t>
                </a:r>
                <a14:m>
                  <m:oMath xmlns:m="http://schemas.openxmlformats.org/officeDocument/2006/math">
                    <m:r>
                      <a:rPr lang="en-US" altLang="en-US" sz="2200" b="0" i="1" smtClean="0">
                        <a:solidFill>
                          <a:schemeClr val="tx1"/>
                        </a:solidFill>
                        <a:latin typeface="Cambria Math" panose="02040503050406030204" pitchFamily="18" charset="0"/>
                      </a:rPr>
                      <m:t>𝐺</m:t>
                    </m:r>
                    <m:r>
                      <a:rPr lang="en-US" altLang="en-US" sz="2200" b="0" i="1" smtClean="0">
                        <a:solidFill>
                          <a:schemeClr val="tx1"/>
                        </a:solidFill>
                        <a:latin typeface="Cambria Math" panose="02040503050406030204" pitchFamily="18" charset="0"/>
                      </a:rPr>
                      <m:t>=</m:t>
                    </m:r>
                    <m:sSub>
                      <m:sSubPr>
                        <m:ctrlPr>
                          <a:rPr lang="en-US" altLang="en-US" sz="2200" b="0" i="1" smtClean="0">
                            <a:solidFill>
                              <a:schemeClr val="tx1"/>
                            </a:solidFill>
                            <a:latin typeface="Cambria Math" panose="02040503050406030204" pitchFamily="18" charset="0"/>
                          </a:rPr>
                        </m:ctrlPr>
                      </m:sSubPr>
                      <m:e>
                        <m:r>
                          <a:rPr lang="en-US" altLang="en-US" sz="2200" b="0" i="1" smtClean="0">
                            <a:solidFill>
                              <a:schemeClr val="tx1"/>
                            </a:solidFill>
                            <a:latin typeface="Cambria Math" panose="02040503050406030204" pitchFamily="18" charset="0"/>
                          </a:rPr>
                          <m:t>𝐻</m:t>
                        </m:r>
                      </m:e>
                      <m:sub>
                        <m:r>
                          <a:rPr lang="en-US" altLang="en-US" sz="2200" b="0" i="1" smtClean="0">
                            <a:solidFill>
                              <a:schemeClr val="tx1"/>
                            </a:solidFill>
                            <a:latin typeface="Cambria Math" panose="02040503050406030204" pitchFamily="18" charset="0"/>
                          </a:rPr>
                          <m:t>𝐵𝐷</m:t>
                        </m:r>
                      </m:sub>
                    </m:sSub>
                    <m:r>
                      <a:rPr lang="en-US" altLang="en-US" sz="2200" b="0" i="1" smtClean="0">
                        <a:solidFill>
                          <a:schemeClr val="tx1"/>
                        </a:solidFill>
                        <a:latin typeface="Cambria Math" panose="02040503050406030204" pitchFamily="18" charset="0"/>
                      </a:rPr>
                      <m:t>(</m:t>
                    </m:r>
                    <m:r>
                      <a:rPr lang="en-US" altLang="en-US" sz="2200" b="0" i="1" smtClean="0">
                        <a:solidFill>
                          <a:schemeClr val="tx1"/>
                        </a:solidFill>
                        <a:latin typeface="Cambria Math" panose="02040503050406030204" pitchFamily="18" charset="0"/>
                      </a:rPr>
                      <m:t>𝑠</m:t>
                    </m:r>
                    <m:r>
                      <a:rPr lang="en-US" altLang="en-US" sz="2200" b="0" i="1" smtClean="0">
                        <a:solidFill>
                          <a:schemeClr val="tx1"/>
                        </a:solidFill>
                        <a:latin typeface="Cambria Math" panose="02040503050406030204" pitchFamily="18" charset="0"/>
                      </a:rPr>
                      <m:t>)</m:t>
                    </m:r>
                  </m:oMath>
                </a14:m>
                <a:r>
                  <a:rPr lang="en-US" altLang="en-US" sz="2200" dirty="0">
                    <a:solidFill>
                      <a:schemeClr val="tx1"/>
                    </a:solidFill>
                  </a:rPr>
                  <a:t> for block-diagonal decoupling scheme</a:t>
                </a:r>
              </a:p>
              <a:p>
                <a:pPr>
                  <a:lnSpc>
                    <a:spcPct val="100000"/>
                  </a:lnSpc>
                </a:pPr>
                <a:r>
                  <a:rPr lang="en-US" altLang="en-US" sz="2200" dirty="0"/>
                  <a:t>Parameters </a:t>
                </a:r>
                <a14:m>
                  <m:oMath xmlns:m="http://schemas.openxmlformats.org/officeDocument/2006/math">
                    <m:r>
                      <a:rPr lang="en-US" sz="2200" i="1">
                        <a:solidFill>
                          <a:srgbClr val="C00000"/>
                        </a:solidFill>
                        <a:latin typeface="Cambria Math" panose="02040503050406030204" pitchFamily="18" charset="0"/>
                        <a:ea typeface="Cambria Math" panose="02040503050406030204" pitchFamily="18" charset="0"/>
                      </a:rPr>
                      <m:t>𝜆</m:t>
                    </m:r>
                    <m:r>
                      <a:rPr lang="en-US" sz="2200">
                        <a:solidFill>
                          <a:srgbClr val="C00000"/>
                        </a:solidFill>
                        <a:latin typeface="Cambria Math" panose="02040503050406030204" pitchFamily="18" charset="0"/>
                        <a:ea typeface="Cambria Math" panose="02040503050406030204" pitchFamily="18" charset="0"/>
                      </a:rPr>
                      <m:t>=</m:t>
                    </m:r>
                    <m:sSup>
                      <m:sSupPr>
                        <m:ctrlPr>
                          <a:rPr lang="en-US" sz="2200" i="1">
                            <a:solidFill>
                              <a:srgbClr val="C00000"/>
                            </a:solidFill>
                            <a:latin typeface="Cambria Math" panose="02040503050406030204" pitchFamily="18" charset="0"/>
                            <a:ea typeface="Cambria Math" panose="02040503050406030204" pitchFamily="18" charset="0"/>
                          </a:rPr>
                        </m:ctrlPr>
                      </m:sSupPr>
                      <m:e>
                        <m:r>
                          <a:rPr lang="en-US" sz="2200" i="1">
                            <a:solidFill>
                              <a:srgbClr val="C00000"/>
                            </a:solidFill>
                            <a:latin typeface="Cambria Math" panose="02040503050406030204" pitchFamily="18" charset="0"/>
                            <a:ea typeface="Cambria Math" panose="02040503050406030204" pitchFamily="18" charset="0"/>
                          </a:rPr>
                          <m:t>𝑠</m:t>
                        </m:r>
                      </m:e>
                      <m:sup>
                        <m:r>
                          <a:rPr lang="en-US" sz="2200" i="1">
                            <a:solidFill>
                              <a:srgbClr val="C00000"/>
                            </a:solidFill>
                            <a:latin typeface="Cambria Math" panose="02040503050406030204" pitchFamily="18" charset="0"/>
                            <a:ea typeface="Cambria Math" panose="02040503050406030204" pitchFamily="18" charset="0"/>
                          </a:rPr>
                          <m:t>−1/4</m:t>
                        </m:r>
                      </m:sup>
                    </m:sSup>
                  </m:oMath>
                </a14:m>
                <a:r>
                  <a:rPr lang="en-US" altLang="en-US" sz="2200" dirty="0"/>
                  <a:t> and </a:t>
                </a:r>
                <a14:m>
                  <m:oMath xmlns:m="http://schemas.openxmlformats.org/officeDocument/2006/math">
                    <m:sSub>
                      <m:sSubPr>
                        <m:ctrlPr>
                          <a:rPr lang="el-GR" altLang="en-US" sz="2200" i="1" smtClean="0">
                            <a:solidFill>
                              <a:srgbClr val="C00000"/>
                            </a:solidFill>
                            <a:latin typeface="Cambria Math" panose="02040503050406030204" pitchFamily="18" charset="0"/>
                            <a:ea typeface="Cambria Math" panose="02040503050406030204" pitchFamily="18" charset="0"/>
                          </a:rPr>
                        </m:ctrlPr>
                      </m:sSubPr>
                      <m:e>
                        <m:r>
                          <m:rPr>
                            <m:sty m:val="p"/>
                          </m:rPr>
                          <a:rPr lang="el-GR" altLang="en-US" sz="2200" i="1">
                            <a:solidFill>
                              <a:srgbClr val="C00000"/>
                            </a:solidFill>
                            <a:latin typeface="Cambria Math" panose="02040503050406030204" pitchFamily="18" charset="0"/>
                            <a:ea typeface="Cambria Math" panose="02040503050406030204" pitchFamily="18" charset="0"/>
                          </a:rPr>
                          <m:t>Λ</m:t>
                        </m:r>
                      </m:e>
                      <m:sub>
                        <m:r>
                          <a:rPr lang="en-US" altLang="en-US" sz="2200" b="0" i="1" smtClean="0">
                            <a:solidFill>
                              <a:srgbClr val="C00000"/>
                            </a:solidFill>
                            <a:latin typeface="Cambria Math" panose="02040503050406030204" pitchFamily="18" charset="0"/>
                            <a:ea typeface="Cambria Math" panose="02040503050406030204" pitchFamily="18" charset="0"/>
                          </a:rPr>
                          <m:t>𝐵𝐷</m:t>
                        </m:r>
                      </m:sub>
                    </m:sSub>
                  </m:oMath>
                </a14:m>
                <a:r>
                  <a:rPr lang="en-US" altLang="en-US" sz="2200" dirty="0"/>
                  <a:t> describe the decoupling </a:t>
                </a:r>
                <a:r>
                  <a:rPr lang="en-US" altLang="en-US" sz="2200" dirty="0">
                    <a:solidFill>
                      <a:srgbClr val="C00000"/>
                    </a:solidFill>
                  </a:rPr>
                  <a:t>scale </a:t>
                </a:r>
                <a:r>
                  <a:rPr lang="en-US" altLang="en-US" sz="2200" dirty="0"/>
                  <a:t>of the evolved Hamiltonian</a:t>
                </a:r>
                <a:endParaRPr lang="en-US" altLang="en-US" sz="2200" dirty="0">
                  <a:solidFill>
                    <a:srgbClr val="C00000"/>
                  </a:solidFill>
                </a:endParaRPr>
              </a:p>
              <a:p>
                <a:pPr eaLnBrk="1" hangingPunct="1">
                  <a:lnSpc>
                    <a:spcPct val="100000"/>
                  </a:lnSpc>
                </a:pPr>
                <a:endParaRPr lang="en-US" altLang="en-US" sz="2200" dirty="0"/>
              </a:p>
            </p:txBody>
          </p:sp>
        </mc:Choice>
        <mc:Fallback xmlns="">
          <p:sp>
            <p:nvSpPr>
              <p:cNvPr id="18434" name="Content Placeholder 2">
                <a:extLst>
                  <a:ext uri="{FF2B5EF4-FFF2-40B4-BE49-F238E27FC236}">
                    <a16:creationId xmlns:a16="http://schemas.microsoft.com/office/drawing/2014/main" id="{14C8AB94-CE4B-3149-8CDE-59C14AA9AA9E}"/>
                  </a:ext>
                </a:extLst>
              </p:cNvPr>
              <p:cNvSpPr>
                <a:spLocks noGrp="1" noRot="1" noChangeAspect="1" noMove="1" noResize="1" noEditPoints="1" noAdjustHandles="1" noChangeArrowheads="1" noChangeShapeType="1" noTextEdit="1"/>
              </p:cNvSpPr>
              <p:nvPr>
                <p:ph idx="1"/>
              </p:nvPr>
            </p:nvSpPr>
            <p:spPr>
              <a:xfrm>
                <a:off x="0" y="1825625"/>
                <a:ext cx="3310760" cy="4351338"/>
              </a:xfrm>
              <a:blipFill>
                <a:blip r:embed="rId2"/>
                <a:stretch>
                  <a:fillRect l="-2299" t="-872" r="-3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AF15FF7-1B55-0B48-A37C-D6D892389F82}"/>
                  </a:ext>
                </a:extLst>
              </p:cNvPr>
              <p:cNvSpPr txBox="1"/>
              <p:nvPr/>
            </p:nvSpPr>
            <p:spPr>
              <a:xfrm>
                <a:off x="4285945" y="5999991"/>
                <a:ext cx="6129811" cy="353943"/>
              </a:xfrm>
              <a:prstGeom prst="rect">
                <a:avLst/>
              </a:prstGeom>
              <a:noFill/>
            </p:spPr>
            <p:txBody>
              <a:bodyPr wrap="square" rtlCol="0">
                <a:spAutoFit/>
              </a:bodyPr>
              <a:lstStyle/>
              <a:p>
                <a:r>
                  <a:rPr lang="en-US" sz="1700" dirty="0">
                    <a:latin typeface="Arial" panose="020B0604020202020204" pitchFamily="34" charset="0"/>
                    <a:cs typeface="Arial" panose="020B0604020202020204" pitchFamily="34" charset="0"/>
                  </a:rPr>
                  <a:t>Fig. 1: SRG evolution of </a:t>
                </a:r>
                <a14:m>
                  <m:oMath xmlns:m="http://schemas.openxmlformats.org/officeDocument/2006/math">
                    <m:r>
                      <a:rPr lang="en-US" sz="1700" b="0" i="1" smtClean="0">
                        <a:latin typeface="Cambria Math" panose="02040503050406030204" pitchFamily="18" charset="0"/>
                      </a:rPr>
                      <m:t>𝑉</m:t>
                    </m:r>
                    <m:r>
                      <a:rPr lang="en-US" sz="1700" i="1">
                        <a:latin typeface="Cambria Math" panose="02040503050406030204" pitchFamily="18" charset="0"/>
                      </a:rPr>
                      <m:t>(</m:t>
                    </m:r>
                    <m:r>
                      <a:rPr lang="en-US" sz="1700" i="1">
                        <a:latin typeface="Cambria Math" panose="02040503050406030204" pitchFamily="18" charset="0"/>
                      </a:rPr>
                      <m:t>𝑘</m:t>
                    </m:r>
                    <m:r>
                      <a:rPr lang="en-US" sz="1700" i="1">
                        <a:latin typeface="Cambria Math" panose="02040503050406030204" pitchFamily="18" charset="0"/>
                      </a:rPr>
                      <m:t>,</m:t>
                    </m:r>
                    <m:sSup>
                      <m:sSupPr>
                        <m:ctrlPr>
                          <a:rPr lang="en-US" sz="1700" i="1">
                            <a:latin typeface="Cambria Math" panose="02040503050406030204" pitchFamily="18" charset="0"/>
                          </a:rPr>
                        </m:ctrlPr>
                      </m:sSupPr>
                      <m:e>
                        <m:r>
                          <a:rPr lang="en-US" sz="1700" i="1">
                            <a:latin typeface="Cambria Math" panose="02040503050406030204" pitchFamily="18" charset="0"/>
                          </a:rPr>
                          <m:t>𝑘</m:t>
                        </m:r>
                      </m:e>
                      <m:sup>
                        <m:r>
                          <a:rPr lang="en-US" sz="1700" i="1">
                            <a:latin typeface="Cambria Math" panose="02040503050406030204" pitchFamily="18" charset="0"/>
                          </a:rPr>
                          <m:t>′</m:t>
                        </m:r>
                      </m:sup>
                    </m:sSup>
                    <m:r>
                      <a:rPr lang="en-US" sz="1700" i="1">
                        <a:latin typeface="Cambria Math" panose="02040503050406030204" pitchFamily="18" charset="0"/>
                      </a:rPr>
                      <m:t>)</m:t>
                    </m:r>
                  </m:oMath>
                </a14:m>
                <a:r>
                  <a:rPr lang="en-US" sz="1700" dirty="0">
                    <a:latin typeface="Arial" panose="020B0604020202020204" pitchFamily="34" charset="0"/>
                    <a:cs typeface="Arial" panose="020B0604020202020204" pitchFamily="34" charset="0"/>
                  </a:rPr>
                  <a:t> for several values of </a:t>
                </a:r>
                <a14:m>
                  <m:oMath xmlns:m="http://schemas.openxmlformats.org/officeDocument/2006/math">
                    <m:r>
                      <a:rPr lang="en-US" sz="1700" i="1">
                        <a:latin typeface="Cambria Math" panose="02040503050406030204" pitchFamily="18" charset="0"/>
                        <a:ea typeface="Cambria Math" panose="02040503050406030204" pitchFamily="18" charset="0"/>
                      </a:rPr>
                      <m:t>𝜆</m:t>
                    </m:r>
                  </m:oMath>
                </a14:m>
                <a:r>
                  <a:rPr lang="en-US" sz="1700" dirty="0">
                    <a:latin typeface="Arial" panose="020B0604020202020204" pitchFamily="34" charset="0"/>
                    <a:cs typeface="Arial" panose="020B0604020202020204" pitchFamily="34" charset="0"/>
                  </a:rPr>
                  <a:t> and </a:t>
                </a:r>
                <a14:m>
                  <m:oMath xmlns:m="http://schemas.openxmlformats.org/officeDocument/2006/math">
                    <m:r>
                      <m:rPr>
                        <m:sty m:val="p"/>
                      </m:rPr>
                      <a:rPr lang="el-GR" sz="1700" i="1" smtClean="0">
                        <a:latin typeface="Cambria Math" panose="02040503050406030204" pitchFamily="18" charset="0"/>
                        <a:ea typeface="Cambria Math" panose="02040503050406030204" pitchFamily="18" charset="0"/>
                      </a:rPr>
                      <m:t>Λ</m:t>
                    </m:r>
                  </m:oMath>
                </a14:m>
                <a:r>
                  <a:rPr lang="en-US" sz="1700" dirty="0">
                    <a:latin typeface="Arial" panose="020B0604020202020204" pitchFamily="34" charset="0"/>
                    <a:cs typeface="Arial" panose="020B0604020202020204" pitchFamily="34" charset="0"/>
                  </a:rPr>
                  <a:t>.</a:t>
                </a:r>
                <a:endParaRPr lang="en-US" sz="1600" dirty="0"/>
              </a:p>
            </p:txBody>
          </p:sp>
        </mc:Choice>
        <mc:Fallback xmlns="">
          <p:sp>
            <p:nvSpPr>
              <p:cNvPr id="11" name="TextBox 10">
                <a:extLst>
                  <a:ext uri="{FF2B5EF4-FFF2-40B4-BE49-F238E27FC236}">
                    <a16:creationId xmlns:a16="http://schemas.microsoft.com/office/drawing/2014/main" id="{5AF15FF7-1B55-0B48-A37C-D6D892389F82}"/>
                  </a:ext>
                </a:extLst>
              </p:cNvPr>
              <p:cNvSpPr txBox="1">
                <a:spLocks noRot="1" noChangeAspect="1" noMove="1" noResize="1" noEditPoints="1" noAdjustHandles="1" noChangeArrowheads="1" noChangeShapeType="1" noTextEdit="1"/>
              </p:cNvSpPr>
              <p:nvPr/>
            </p:nvSpPr>
            <p:spPr>
              <a:xfrm>
                <a:off x="4285945" y="5999991"/>
                <a:ext cx="6129811" cy="353943"/>
              </a:xfrm>
              <a:prstGeom prst="rect">
                <a:avLst/>
              </a:prstGeom>
              <a:blipFill>
                <a:blip r:embed="rId3"/>
                <a:stretch>
                  <a:fillRect l="-620" t="-10345" r="-207" b="-20690"/>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BDC24296-68D4-9F41-9119-5548DDFFCA64}"/>
              </a:ext>
            </a:extLst>
          </p:cNvPr>
          <p:cNvCxnSpPr>
            <a:cxnSpLocks/>
          </p:cNvCxnSpPr>
          <p:nvPr/>
        </p:nvCxnSpPr>
        <p:spPr>
          <a:xfrm flipH="1">
            <a:off x="9627479" y="2282135"/>
            <a:ext cx="546537" cy="5360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15F6A7E-5997-924D-9CFA-B44363267AC6}"/>
              </a:ext>
            </a:extLst>
          </p:cNvPr>
          <p:cNvCxnSpPr>
            <a:cxnSpLocks/>
          </p:cNvCxnSpPr>
          <p:nvPr/>
        </p:nvCxnSpPr>
        <p:spPr>
          <a:xfrm rot="10800000" flipH="1">
            <a:off x="8918029" y="2996405"/>
            <a:ext cx="546537" cy="5360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90E7AF5-1FD2-CC45-AA5E-83ED231DAF45}"/>
              </a:ext>
            </a:extLst>
          </p:cNvPr>
          <p:cNvCxnSpPr>
            <a:cxnSpLocks/>
          </p:cNvCxnSpPr>
          <p:nvPr/>
        </p:nvCxnSpPr>
        <p:spPr>
          <a:xfrm flipH="1">
            <a:off x="9669523" y="4385050"/>
            <a:ext cx="74623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E3939FB-1063-BA4C-9634-2A2F1D56EF01}"/>
              </a:ext>
            </a:extLst>
          </p:cNvPr>
          <p:cNvCxnSpPr>
            <a:cxnSpLocks/>
          </p:cNvCxnSpPr>
          <p:nvPr/>
        </p:nvCxnSpPr>
        <p:spPr>
          <a:xfrm rot="5400000" flipH="1">
            <a:off x="8928539" y="5091219"/>
            <a:ext cx="74623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A picture containing graphical user interface&#10;&#10;Description automatically generated">
            <a:extLst>
              <a:ext uri="{FF2B5EF4-FFF2-40B4-BE49-F238E27FC236}">
                <a16:creationId xmlns:a16="http://schemas.microsoft.com/office/drawing/2014/main" id="{661D974C-657E-0642-86F5-C698206F4BAF}"/>
              </a:ext>
            </a:extLst>
          </p:cNvPr>
          <p:cNvPicPr>
            <a:picLocks noChangeAspect="1"/>
          </p:cNvPicPr>
          <p:nvPr/>
        </p:nvPicPr>
        <p:blipFill>
          <a:blip r:embed="rId4"/>
          <a:stretch>
            <a:fillRect/>
          </a:stretch>
        </p:blipFill>
        <p:spPr>
          <a:xfrm>
            <a:off x="3205917" y="1825625"/>
            <a:ext cx="8990249" cy="4023360"/>
          </a:xfrm>
          <a:prstGeom prst="rect">
            <a:avLst/>
          </a:prstGeom>
        </p:spPr>
      </p:pic>
      <p:sp>
        <p:nvSpPr>
          <p:cNvPr id="13" name="TextBox 12">
            <a:extLst>
              <a:ext uri="{FF2B5EF4-FFF2-40B4-BE49-F238E27FC236}">
                <a16:creationId xmlns:a16="http://schemas.microsoft.com/office/drawing/2014/main" id="{DC222F0A-0690-B14C-ADD2-9156DB8F89B5}"/>
              </a:ext>
            </a:extLst>
          </p:cNvPr>
          <p:cNvSpPr txBox="1"/>
          <p:nvPr/>
        </p:nvSpPr>
        <p:spPr>
          <a:xfrm>
            <a:off x="7767144" y="1492600"/>
            <a:ext cx="3436884" cy="400110"/>
          </a:xfrm>
          <a:prstGeom prst="rect">
            <a:avLst/>
          </a:prstGeom>
          <a:noFill/>
        </p:spPr>
        <p:txBody>
          <a:bodyPr wrap="square" rtlCol="0">
            <a:spAutoFit/>
          </a:bodyPr>
          <a:lstStyle/>
          <a:p>
            <a:r>
              <a:rPr lang="en-US" sz="2000" dirty="0">
                <a:solidFill>
                  <a:schemeClr val="tx1"/>
                </a:solidFill>
                <a:latin typeface="Arial" panose="020B0604020202020204" pitchFamily="34" charset="0"/>
                <a:cs typeface="Arial" panose="020B0604020202020204" pitchFamily="34" charset="0"/>
              </a:rPr>
              <a:t>AV18 in </a:t>
            </a:r>
            <a:r>
              <a:rPr lang="en-US" sz="2000" baseline="30000" dirty="0">
                <a:solidFill>
                  <a:schemeClr val="tx1"/>
                </a:solidFill>
                <a:latin typeface="Arial" panose="020B0604020202020204" pitchFamily="34" charset="0"/>
                <a:cs typeface="Arial" panose="020B0604020202020204" pitchFamily="34" charset="0"/>
              </a:rPr>
              <a:t>3</a:t>
            </a:r>
            <a:r>
              <a:rPr lang="en-US" sz="2000" dirty="0">
                <a:solidFill>
                  <a:schemeClr val="tx1"/>
                </a:solidFill>
                <a:latin typeface="Arial" panose="020B0604020202020204" pitchFamily="34" charset="0"/>
                <a:cs typeface="Arial" panose="020B0604020202020204" pitchFamily="34" charset="0"/>
              </a:rPr>
              <a:t>S</a:t>
            </a:r>
            <a:r>
              <a:rPr lang="en-US" sz="2000" baseline="-25000" dirty="0">
                <a:latin typeface="Arial" panose="020B0604020202020204" pitchFamily="34" charset="0"/>
                <a:cs typeface="Arial" panose="020B0604020202020204" pitchFamily="34" charset="0"/>
              </a:rPr>
              <a:t>1</a:t>
            </a:r>
            <a:r>
              <a:rPr lang="en-US" sz="2000" dirty="0">
                <a:latin typeface="Arial" panose="020B0604020202020204" pitchFamily="34" charset="0"/>
                <a:cs typeface="Arial" panose="020B0604020202020204" pitchFamily="34" charset="0"/>
              </a:rPr>
              <a:t>-</a:t>
            </a:r>
            <a:r>
              <a:rPr lang="en-US" sz="2000" baseline="30000" dirty="0">
                <a:latin typeface="Arial" panose="020B0604020202020204" pitchFamily="34" charset="0"/>
                <a:cs typeface="Arial" panose="020B0604020202020204" pitchFamily="34" charset="0"/>
              </a:rPr>
              <a:t> 3</a:t>
            </a:r>
            <a:r>
              <a:rPr lang="en-US" sz="2000" dirty="0">
                <a:latin typeface="Arial" panose="020B0604020202020204" pitchFamily="34" charset="0"/>
                <a:cs typeface="Arial" panose="020B0604020202020204" pitchFamily="34" charset="0"/>
              </a:rPr>
              <a:t>S</a:t>
            </a:r>
            <a:r>
              <a:rPr lang="en-US" sz="2000" baseline="-25000" dirty="0">
                <a:latin typeface="Arial" panose="020B0604020202020204" pitchFamily="34" charset="0"/>
                <a:cs typeface="Arial" panose="020B0604020202020204" pitchFamily="34" charset="0"/>
              </a:rPr>
              <a:t>1</a:t>
            </a:r>
            <a:r>
              <a:rPr lang="en-US" sz="2000" dirty="0">
                <a:solidFill>
                  <a:schemeClr val="tx1"/>
                </a:solidFill>
                <a:latin typeface="Arial" panose="020B0604020202020204" pitchFamily="34" charset="0"/>
                <a:cs typeface="Arial" panose="020B0604020202020204" pitchFamily="34" charset="0"/>
              </a:rPr>
              <a:t> channel</a:t>
            </a:r>
          </a:p>
        </p:txBody>
      </p:sp>
      <p:cxnSp>
        <p:nvCxnSpPr>
          <p:cNvPr id="14" name="Straight Arrow Connector 13">
            <a:extLst>
              <a:ext uri="{FF2B5EF4-FFF2-40B4-BE49-F238E27FC236}">
                <a16:creationId xmlns:a16="http://schemas.microsoft.com/office/drawing/2014/main" id="{6AF0E602-E25C-0940-8B99-5554CB038182}"/>
              </a:ext>
            </a:extLst>
          </p:cNvPr>
          <p:cNvCxnSpPr>
            <a:cxnSpLocks/>
          </p:cNvCxnSpPr>
          <p:nvPr/>
        </p:nvCxnSpPr>
        <p:spPr>
          <a:xfrm flipH="1">
            <a:off x="9676809" y="2365525"/>
            <a:ext cx="546537" cy="5360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102820B-7371-F94A-B0DB-A318DBF42C8C}"/>
              </a:ext>
            </a:extLst>
          </p:cNvPr>
          <p:cNvCxnSpPr>
            <a:cxnSpLocks/>
          </p:cNvCxnSpPr>
          <p:nvPr/>
        </p:nvCxnSpPr>
        <p:spPr>
          <a:xfrm rot="10800000" flipH="1">
            <a:off x="8939112" y="3078379"/>
            <a:ext cx="546537" cy="5360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0C56F64-E66A-8940-A3BB-BCFB80D7A39A}"/>
              </a:ext>
            </a:extLst>
          </p:cNvPr>
          <p:cNvCxnSpPr>
            <a:cxnSpLocks/>
          </p:cNvCxnSpPr>
          <p:nvPr/>
        </p:nvCxnSpPr>
        <p:spPr>
          <a:xfrm flipH="1">
            <a:off x="9477113" y="4307932"/>
            <a:ext cx="74623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376E0AF-17E1-7148-9F4E-1B158F4CFC30}"/>
              </a:ext>
            </a:extLst>
          </p:cNvPr>
          <p:cNvCxnSpPr>
            <a:cxnSpLocks/>
          </p:cNvCxnSpPr>
          <p:nvPr/>
        </p:nvCxnSpPr>
        <p:spPr>
          <a:xfrm rot="5400000" flipH="1">
            <a:off x="8786902" y="4992283"/>
            <a:ext cx="74623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B657310A-9F42-1C49-A4AE-98DE013872BF}"/>
              </a:ext>
            </a:extLst>
          </p:cNvPr>
          <p:cNvSpPr>
            <a:spLocks noGrp="1"/>
          </p:cNvSpPr>
          <p:nvPr>
            <p:ph type="sldNum" sz="quarter" idx="12"/>
          </p:nvPr>
        </p:nvSpPr>
        <p:spPr/>
        <p:txBody>
          <a:bodyPr/>
          <a:lstStyle/>
          <a:p>
            <a:fld id="{DD20F09D-B375-B446-8D61-90653E4EE1AB}" type="slidenum">
              <a:rPr lang="en-US" smtClean="0"/>
              <a:t>8</a:t>
            </a:fld>
            <a:endParaRPr lang="en-US"/>
          </a:p>
        </p:txBody>
      </p:sp>
    </p:spTree>
    <p:extLst>
      <p:ext uri="{BB962C8B-B14F-4D97-AF65-F5344CB8AC3E}">
        <p14:creationId xmlns:p14="http://schemas.microsoft.com/office/powerpoint/2010/main" val="3106755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fontScale="90000"/>
          </a:bodyPr>
          <a:lstStyle/>
          <a:p>
            <a:pPr>
              <a:lnSpc>
                <a:spcPct val="100000"/>
              </a:lnSpc>
            </a:pPr>
            <a:r>
              <a:rPr lang="en-US" dirty="0">
                <a:solidFill>
                  <a:srgbClr val="002060"/>
                </a:solidFill>
                <a:latin typeface="Arial" panose="020B0604020202020204" pitchFamily="34" charset="0"/>
              </a:rPr>
              <a:t>Deuteron wave function at low RG resolution</a:t>
            </a: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838200" y="1825625"/>
            <a:ext cx="4130408" cy="4351338"/>
          </a:xfrm>
        </p:spPr>
        <p:txBody>
          <a:bodyPr>
            <a:normAutofit/>
          </a:bodyPr>
          <a:lstStyle/>
          <a:p>
            <a:pPr>
              <a:lnSpc>
                <a:spcPct val="100000"/>
              </a:lnSpc>
            </a:pPr>
            <a:r>
              <a:rPr lang="en-US" sz="2400" dirty="0"/>
              <a:t>AV18 wave function has significant SRC</a:t>
            </a:r>
          </a:p>
          <a:p>
            <a:pPr>
              <a:lnSpc>
                <a:spcPct val="100000"/>
              </a:lnSpc>
            </a:pPr>
            <a:r>
              <a:rPr lang="en-US" sz="2400" dirty="0">
                <a:latin typeface="Arial" panose="020B0604020202020204" pitchFamily="34" charset="0"/>
              </a:rPr>
              <a:t>What happens to the</a:t>
            </a:r>
            <a:r>
              <a:rPr lang="en-US" sz="2400" dirty="0"/>
              <a:t> wave function at low RG resolution?</a:t>
            </a:r>
            <a:endParaRPr lang="en-US" sz="2400" dirty="0">
              <a:latin typeface="Arial" panose="020B0604020202020204" pitchFamily="34" charset="0"/>
            </a:endParaRPr>
          </a:p>
        </p:txBody>
      </p:sp>
      <p:pic>
        <p:nvPicPr>
          <p:cNvPr id="5" name="Picture 4">
            <a:extLst>
              <a:ext uri="{FF2B5EF4-FFF2-40B4-BE49-F238E27FC236}">
                <a16:creationId xmlns:a16="http://schemas.microsoft.com/office/drawing/2014/main" id="{1130F29B-3234-BA48-90EA-502255372CBC}"/>
              </a:ext>
            </a:extLst>
          </p:cNvPr>
          <p:cNvPicPr>
            <a:picLocks noChangeAspect="1"/>
          </p:cNvPicPr>
          <p:nvPr/>
        </p:nvPicPr>
        <p:blipFill>
          <a:blip r:embed="rId2"/>
          <a:stretch>
            <a:fillRect/>
          </a:stretch>
        </p:blipFill>
        <p:spPr>
          <a:xfrm>
            <a:off x="4841404" y="2081054"/>
            <a:ext cx="7350596" cy="3840480"/>
          </a:xfrm>
          <a:prstGeom prst="rect">
            <a:avLst/>
          </a:prstGeom>
        </p:spPr>
      </p:pic>
      <p:sp>
        <p:nvSpPr>
          <p:cNvPr id="6" name="Rectangle 5">
            <a:extLst>
              <a:ext uri="{FF2B5EF4-FFF2-40B4-BE49-F238E27FC236}">
                <a16:creationId xmlns:a16="http://schemas.microsoft.com/office/drawing/2014/main" id="{2F51776D-BB55-0846-A6D9-97884EF81016}"/>
              </a:ext>
            </a:extLst>
          </p:cNvPr>
          <p:cNvSpPr/>
          <p:nvPr/>
        </p:nvSpPr>
        <p:spPr>
          <a:xfrm>
            <a:off x="8967729" y="2167245"/>
            <a:ext cx="3107040" cy="36423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3CCC00C-E7C2-4E47-ADAE-11896A8744AA}"/>
              </a:ext>
            </a:extLst>
          </p:cNvPr>
          <p:cNvSpPr txBox="1"/>
          <p:nvPr/>
        </p:nvSpPr>
        <p:spPr>
          <a:xfrm>
            <a:off x="6580474" y="1705581"/>
            <a:ext cx="1673792" cy="461665"/>
          </a:xfrm>
          <a:prstGeom prst="rect">
            <a:avLst/>
          </a:prstGeom>
          <a:noFill/>
        </p:spPr>
        <p:txBody>
          <a:bodyPr wrap="none" rtlCol="0">
            <a:spAutoFit/>
          </a:bodyPr>
          <a:lstStyle/>
          <a:p>
            <a:r>
              <a:rPr lang="en-US" sz="2400" dirty="0"/>
              <a:t>SRC in AV18</a:t>
            </a:r>
          </a:p>
        </p:txBody>
      </p:sp>
      <p:cxnSp>
        <p:nvCxnSpPr>
          <p:cNvPr id="11" name="Straight Arrow Connector 10">
            <a:extLst>
              <a:ext uri="{FF2B5EF4-FFF2-40B4-BE49-F238E27FC236}">
                <a16:creationId xmlns:a16="http://schemas.microsoft.com/office/drawing/2014/main" id="{16618CC6-8ABB-A242-96B5-03D2A36F1058}"/>
              </a:ext>
            </a:extLst>
          </p:cNvPr>
          <p:cNvCxnSpPr>
            <a:cxnSpLocks/>
          </p:cNvCxnSpPr>
          <p:nvPr/>
        </p:nvCxnSpPr>
        <p:spPr>
          <a:xfrm flipH="1">
            <a:off x="6096000" y="2152353"/>
            <a:ext cx="1232338" cy="13247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15B1B5A-8357-5748-BF0C-BB90B4AC953C}"/>
              </a:ext>
            </a:extLst>
          </p:cNvPr>
          <p:cNvSpPr txBox="1"/>
          <p:nvPr/>
        </p:nvSpPr>
        <p:spPr>
          <a:xfrm>
            <a:off x="6292467" y="5809637"/>
            <a:ext cx="5350524"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Fig. 2: SRG evolution of deuteron wave function in coordinate space for AV18 and </a:t>
            </a:r>
            <a:r>
              <a:rPr lang="en-US" dirty="0" err="1">
                <a:latin typeface="Arial" panose="020B0604020202020204" pitchFamily="34" charset="0"/>
                <a:cs typeface="Arial" panose="020B0604020202020204" pitchFamily="34" charset="0"/>
              </a:rPr>
              <a:t>Gezerlis</a:t>
            </a:r>
            <a:r>
              <a:rPr lang="en-US" dirty="0">
                <a:latin typeface="Arial" panose="020B0604020202020204" pitchFamily="34" charset="0"/>
                <a:cs typeface="Arial" panose="020B0604020202020204" pitchFamily="34" charset="0"/>
              </a:rPr>
              <a:t> N2LO</a:t>
            </a:r>
            <a:r>
              <a:rPr lang="en-US" baseline="300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a:t>
            </a:r>
          </a:p>
        </p:txBody>
      </p:sp>
      <p:sp>
        <p:nvSpPr>
          <p:cNvPr id="15" name="TextBox 14">
            <a:extLst>
              <a:ext uri="{FF2B5EF4-FFF2-40B4-BE49-F238E27FC236}">
                <a16:creationId xmlns:a16="http://schemas.microsoft.com/office/drawing/2014/main" id="{13CA4C36-4CC4-EF4E-AAC3-123C17150A47}"/>
              </a:ext>
            </a:extLst>
          </p:cNvPr>
          <p:cNvSpPr txBox="1"/>
          <p:nvPr/>
        </p:nvSpPr>
        <p:spPr>
          <a:xfrm>
            <a:off x="0" y="6455968"/>
            <a:ext cx="4856586" cy="523220"/>
          </a:xfrm>
          <a:prstGeom prst="rect">
            <a:avLst/>
          </a:prstGeom>
          <a:noFill/>
        </p:spPr>
        <p:txBody>
          <a:bodyPr wrap="none" rtlCol="0">
            <a:spAutoFit/>
          </a:bodyPr>
          <a:lstStyle/>
          <a:p>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 </a:t>
            </a:r>
            <a:r>
              <a:rPr lang="en-US" sz="1600" dirty="0" err="1">
                <a:latin typeface="Arial" panose="020B0604020202020204" pitchFamily="34" charset="0"/>
                <a:cs typeface="Arial" panose="020B0604020202020204" pitchFamily="34" charset="0"/>
              </a:rPr>
              <a:t>Gezerlis</a:t>
            </a:r>
            <a:r>
              <a:rPr lang="en-US" sz="1600" dirty="0">
                <a:latin typeface="Arial" panose="020B0604020202020204" pitchFamily="34" charset="0"/>
                <a:cs typeface="Arial" panose="020B0604020202020204" pitchFamily="34" charset="0"/>
              </a:rPr>
              <a:t>, et al., Phys. Rev. C </a:t>
            </a:r>
            <a:r>
              <a:rPr lang="en-US" sz="1600" b="1" dirty="0">
                <a:latin typeface="Arial" panose="020B0604020202020204" pitchFamily="34" charset="0"/>
                <a:cs typeface="Arial" panose="020B0604020202020204" pitchFamily="34" charset="0"/>
              </a:rPr>
              <a:t>90</a:t>
            </a:r>
            <a:r>
              <a:rPr lang="en-US" sz="1600" dirty="0">
                <a:latin typeface="Arial" panose="020B0604020202020204" pitchFamily="34" charset="0"/>
                <a:cs typeface="Arial" panose="020B0604020202020204" pitchFamily="34" charset="0"/>
              </a:rPr>
              <a:t>, 054323 (2014)</a:t>
            </a:r>
            <a:endParaRPr lang="en-US" sz="1600" baseline="30000" dirty="0">
              <a:latin typeface="Arial" panose="020B0604020202020204" pitchFamily="34" charset="0"/>
              <a:cs typeface="Arial" panose="020B0604020202020204" pitchFamily="34" charset="0"/>
            </a:endParaRPr>
          </a:p>
          <a:p>
            <a:endParaRPr lang="en-US" baseline="300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FF4B8703-9CFE-7141-B6ED-8F3DB62DA86D}"/>
              </a:ext>
            </a:extLst>
          </p:cNvPr>
          <p:cNvSpPr txBox="1"/>
          <p:nvPr/>
        </p:nvSpPr>
        <p:spPr>
          <a:xfrm>
            <a:off x="7662040" y="3453986"/>
            <a:ext cx="1040525" cy="369332"/>
          </a:xfrm>
          <a:prstGeom prst="rect">
            <a:avLst/>
          </a:prstGeom>
          <a:noFill/>
        </p:spPr>
        <p:txBody>
          <a:bodyPr wrap="square" rtlCol="0">
            <a:spAutoFit/>
          </a:bodyPr>
          <a:lstStyle/>
          <a:p>
            <a:r>
              <a:rPr lang="en-US" dirty="0"/>
              <a:t>S-state</a:t>
            </a:r>
          </a:p>
        </p:txBody>
      </p:sp>
      <p:sp>
        <p:nvSpPr>
          <p:cNvPr id="13" name="TextBox 12">
            <a:extLst>
              <a:ext uri="{FF2B5EF4-FFF2-40B4-BE49-F238E27FC236}">
                <a16:creationId xmlns:a16="http://schemas.microsoft.com/office/drawing/2014/main" id="{53E1FD51-E6AD-4944-BC36-A02F6434D611}"/>
              </a:ext>
            </a:extLst>
          </p:cNvPr>
          <p:cNvSpPr txBox="1"/>
          <p:nvPr/>
        </p:nvSpPr>
        <p:spPr>
          <a:xfrm>
            <a:off x="6111764" y="4415682"/>
            <a:ext cx="1040525" cy="369332"/>
          </a:xfrm>
          <a:prstGeom prst="rect">
            <a:avLst/>
          </a:prstGeom>
          <a:noFill/>
        </p:spPr>
        <p:txBody>
          <a:bodyPr wrap="square" rtlCol="0">
            <a:spAutoFit/>
          </a:bodyPr>
          <a:lstStyle/>
          <a:p>
            <a:r>
              <a:rPr lang="en-US" dirty="0"/>
              <a:t>D-state</a:t>
            </a:r>
          </a:p>
        </p:txBody>
      </p:sp>
      <p:sp>
        <p:nvSpPr>
          <p:cNvPr id="4" name="Slide Number Placeholder 3">
            <a:extLst>
              <a:ext uri="{FF2B5EF4-FFF2-40B4-BE49-F238E27FC236}">
                <a16:creationId xmlns:a16="http://schemas.microsoft.com/office/drawing/2014/main" id="{46B0E7DD-84E0-3947-ABAB-BB556E0166CD}"/>
              </a:ext>
            </a:extLst>
          </p:cNvPr>
          <p:cNvSpPr>
            <a:spLocks noGrp="1"/>
          </p:cNvSpPr>
          <p:nvPr>
            <p:ph type="sldNum" sz="quarter" idx="12"/>
          </p:nvPr>
        </p:nvSpPr>
        <p:spPr/>
        <p:txBody>
          <a:bodyPr/>
          <a:lstStyle/>
          <a:p>
            <a:fld id="{DD20F09D-B375-B446-8D61-90653E4EE1AB}" type="slidenum">
              <a:rPr lang="en-US" smtClean="0"/>
              <a:t>9</a:t>
            </a:fld>
            <a:endParaRPr lang="en-US" dirty="0"/>
          </a:p>
        </p:txBody>
      </p:sp>
      <p:sp>
        <p:nvSpPr>
          <p:cNvPr id="7" name="Rectangle 6">
            <a:extLst>
              <a:ext uri="{FF2B5EF4-FFF2-40B4-BE49-F238E27FC236}">
                <a16:creationId xmlns:a16="http://schemas.microsoft.com/office/drawing/2014/main" id="{188FBB0F-6E99-5A45-8686-938993C0A350}"/>
              </a:ext>
            </a:extLst>
          </p:cNvPr>
          <p:cNvSpPr/>
          <p:nvPr/>
        </p:nvSpPr>
        <p:spPr>
          <a:xfrm>
            <a:off x="8862646" y="5333079"/>
            <a:ext cx="211016" cy="1767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4545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ndard_tropiano_template" id="{8ACF2334-C2FD-8141-999E-28AEB25033D5}" vid="{ABC7C493-BD48-4F45-A297-EB76FB0789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743</TotalTime>
  <Words>1919</Words>
  <Application>Microsoft Macintosh PowerPoint</Application>
  <PresentationFormat>Widescreen</PresentationFormat>
  <Paragraphs>197</Paragraphs>
  <Slides>24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Cambria Math</vt:lpstr>
      <vt:lpstr>Office Theme</vt:lpstr>
      <vt:lpstr>Short-range correlation physics from operator evolution</vt:lpstr>
      <vt:lpstr>Motivation</vt:lpstr>
      <vt:lpstr>Motivation</vt:lpstr>
      <vt:lpstr>Motivation</vt:lpstr>
      <vt:lpstr>Similarity renormalization group (SRG)</vt:lpstr>
      <vt:lpstr>Similarity renormalization group (SRG)</vt:lpstr>
      <vt:lpstr>AV18 at low RG resolution</vt:lpstr>
      <vt:lpstr>AV18 at low RG resolution</vt:lpstr>
      <vt:lpstr>Deuteron wave function at low RG resolution</vt:lpstr>
      <vt:lpstr>Deuteron wave function at low RG resolution</vt:lpstr>
      <vt:lpstr>Connection to experiments</vt:lpstr>
      <vt:lpstr>Connection to experiments</vt:lpstr>
      <vt:lpstr>Deuteron momentum distribution</vt:lpstr>
      <vt:lpstr>Deuteron momentum distribution</vt:lpstr>
      <vt:lpstr>Deuteron momentum distribution</vt:lpstr>
      <vt:lpstr>Deuteron momentum distribution</vt:lpstr>
      <vt:lpstr>Deuteron momentum distribution</vt:lpstr>
      <vt:lpstr>Deuteron momentum distribution</vt:lpstr>
      <vt:lpstr>NN pair ratios</vt:lpstr>
      <vt:lpstr>NN pair ratios</vt:lpstr>
      <vt:lpstr>NN pair ratios</vt:lpstr>
      <vt:lpstr>Summary and outlook</vt:lpstr>
      <vt:lpstr>Summary and outlook</vt:lpstr>
      <vt:lpstr>Back up slides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Short-range correlation physics from operator evolution</dc:title>
  <dc:creator>Anthony Tropiano</dc:creator>
  <cp:lastModifiedBy>Anthony Tropiano</cp:lastModifiedBy>
  <cp:revision>69</cp:revision>
  <dcterms:created xsi:type="dcterms:W3CDTF">2020-10-21T14:50:21Z</dcterms:created>
  <dcterms:modified xsi:type="dcterms:W3CDTF">2020-10-29T21:04:46Z</dcterms:modified>
</cp:coreProperties>
</file>