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77" r:id="rId2"/>
    <p:sldId id="326" r:id="rId3"/>
    <p:sldId id="269" r:id="rId4"/>
    <p:sldId id="327" r:id="rId5"/>
    <p:sldId id="270" r:id="rId6"/>
    <p:sldId id="309" r:id="rId7"/>
    <p:sldId id="275" r:id="rId8"/>
    <p:sldId id="311" r:id="rId9"/>
    <p:sldId id="271" r:id="rId10"/>
    <p:sldId id="312" r:id="rId11"/>
    <p:sldId id="313" r:id="rId12"/>
    <p:sldId id="314" r:id="rId13"/>
    <p:sldId id="315" r:id="rId14"/>
    <p:sldId id="317" r:id="rId15"/>
    <p:sldId id="318" r:id="rId16"/>
    <p:sldId id="273" r:id="rId17"/>
    <p:sldId id="304" r:id="rId18"/>
    <p:sldId id="319" r:id="rId19"/>
    <p:sldId id="274" r:id="rId20"/>
    <p:sldId id="320" r:id="rId21"/>
    <p:sldId id="300" r:id="rId22"/>
    <p:sldId id="324" r:id="rId23"/>
    <p:sldId id="325" r:id="rId24"/>
    <p:sldId id="323" r:id="rId25"/>
    <p:sldId id="276" r:id="rId26"/>
    <p:sldId id="306" r:id="rId27"/>
    <p:sldId id="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ropiano" initials="AT" lastIdx="1" clrIdx="0">
    <p:extLst>
      <p:ext uri="{19B8F6BF-5375-455C-9EA6-DF929625EA0E}">
        <p15:presenceInfo xmlns:p15="http://schemas.microsoft.com/office/powerpoint/2012/main" userId="90af9b726e8d9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10/21/20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B034-3E69-C74A-A1B2-01597DB1B319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52F-8DB3-B94F-A029-4C1F744B0F07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F1D7-886B-3F42-AD05-1608A08018BE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CCF-9B47-4A41-91F6-0E2B23F36AAB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5EA-7A9A-4144-B03C-A86AEEA97527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367E-89A7-5E42-A498-EE3D5D0F1198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16CE-E836-1043-9DC8-4C36A5C1829B}" type="datetime1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58F-1B00-3D4E-8AF2-BD6172DBDAA5}" type="datetime1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21D-6889-D64C-84A6-D4BC8E252167}" type="datetime1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93FA-3FCF-8E47-B69F-79113DC2AE7A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797-6BD5-0E44-B67C-4E69A67DCC0A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EA9EDC-532F-E64E-8A7D-9DECB7BED5F7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Change the scale to lower resolution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Different potentials are approximately the same at low resolution!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DE67-506F-EB4F-B339-C2D7A78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NN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Equivalent low-energy phase shifts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equivalent low-momentum matrix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1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  <a:blipFill>
                <a:blip r:embed="rId2"/>
                <a:stretch>
                  <a:fillRect l="-161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50894-1B8B-3F4D-A972-3101EB1B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23"/>
            <a:ext cx="3590013" cy="3291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4958B-ECC8-6643-BCEA-649FD8973353}"/>
              </a:ext>
            </a:extLst>
          </p:cNvPr>
          <p:cNvSpPr/>
          <p:nvPr/>
        </p:nvSpPr>
        <p:spPr>
          <a:xfrm>
            <a:off x="0" y="6488668"/>
            <a:ext cx="5382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C5A9A7-1513-8043-A909-961F469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What happens to the wave functions from different NN interactions?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Look at deuteron wave function in coordinate space as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098A7-0032-034F-91E8-530C1CB58F51}"/>
              </a:ext>
            </a:extLst>
          </p:cNvPr>
          <p:cNvSpPr/>
          <p:nvPr/>
        </p:nvSpPr>
        <p:spPr>
          <a:xfrm>
            <a:off x="8933793" y="2249214"/>
            <a:ext cx="3100552" cy="299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24D9B-2B2D-B54E-A667-82F8BAB3472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2C4C-D8B0-3E48-900D-01F864EAD52C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1A32A-D384-1A4E-BFF6-8DF23AB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Natural consequence</a:t>
            </a:r>
            <a:r>
              <a:rPr lang="en-US" sz="2200" dirty="0"/>
              <a:t>: the low-energy states between drastically different potentials also exhibit universality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1BE0A-7D78-9E4B-A8C1-8ECAD41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SRC physics in AV18 (scheme dependent) is gone from wave function at low resolution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15E18A-D2EA-9F4F-934D-AE43678C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SRC physics in AV18 (scheme dependent) is gone from wave function at low resolution 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Observables such as asymptotic D-S ratio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581A02-0E6B-D746-9550-063A76C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5F33-79CF-EC46-B0A1-2735D7CF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  <a:r>
                  <a:rPr lang="en-US" sz="2600" dirty="0"/>
                  <a:t> with SRG transformations making a potential with SRC physics like AV18 much softer like a high-order chiral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5C31-F3FA-2342-A368-9C2DBDA1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chemeClr val="tx1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  <a:r>
                  <a:rPr lang="en-US" sz="2600" dirty="0"/>
                  <a:t>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Can 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low-resolution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48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FF965-A158-3A4B-BF24-A7D8E968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F7CD16-374D-5A42-BF30-0EBA2EF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FDBE8-41DF-4641-BBEF-609D8222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 r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3E2C-0C53-A245-8AA1-05544B3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 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5547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SRG induced terms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reflects difference in UV physics (</a:t>
                </a:r>
                <a:r>
                  <a:rPr lang="en-US" sz="2200" dirty="0">
                    <a:solidFill>
                      <a:srgbClr val="C00000"/>
                    </a:solidFill>
                  </a:rPr>
                  <a:t>scheme dependence from NN interaction</a:t>
                </a:r>
                <a:r>
                  <a:rPr lang="en-US" sz="22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55475" cy="4351338"/>
              </a:xfrm>
              <a:blipFill>
                <a:blip r:embed="rId3"/>
                <a:stretch>
                  <a:fillRect l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A8AD51-BBE8-F248-9A77-168A0A2D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62FBF-5DC3-FE4C-A0A6-0D498266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SRG induced terms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reflects difference in UV physics (scheme dependence from NN interaction)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</a:rPr>
                  <a:t>At low-k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approximately match the ratio of wave functions at high-momentum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rgbClr val="C00000"/>
                    </a:solidFill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</a:rPr>
                  <a:t>Flatness at low-k indicates factorization of low- and high-resolution physics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  <a:blipFill>
                <a:blip r:embed="rId3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C1FCD3-A7F1-B948-9BDA-1C91B801C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D8CA-6FF6-954C-9ACC-6DC35DE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6EDD-903C-414B-A12F-2D6B2B22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High-momentum operator at low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907889"/>
            <a:ext cx="8219090" cy="363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blipFill>
                <a:blip r:embed="rId3"/>
                <a:stretch>
                  <a:fillRect l="-3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20229-C6E6-A148-84FF-BC2650D9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holds in drastically different chiral potentials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low resolution, different interactions are the same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</a:t>
            </a:r>
          </a:p>
          <a:p>
            <a:pPr>
              <a:lnSpc>
                <a:spcPct val="100000"/>
              </a:lnSpc>
            </a:pPr>
            <a:r>
              <a:rPr lang="en-US" dirty="0"/>
              <a:t>Evolved (non-Hamiltonian) operators reflect scheme dependence from different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Results suggest one can analyze high-energy nuclear reactions with low-resolution structure (e.g., shell model) if evolved operator used (and correct initial operator)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3E728-B6CB-5649-A721-E792F9E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C765-1650-E048-91B1-EF999F68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1" y="1550276"/>
            <a:ext cx="7875638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803C-4F97-C24C-87E2-5137AD12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9: Ratio of SRG transformations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low- and high-momentum values with respect to high-momentum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fixing the low-momentum of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varying the low-momentum of the numerator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blipFill>
                <a:blip r:embed="rId2"/>
                <a:stretch>
                  <a:fillRect l="-354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4A5D-291F-9C41-8252-EE988FA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31950"/>
            <a:ext cx="1154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Universality: different NN interactions become the same at low resolution when the scale is lowered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Revisit this with new chiral interactions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2041-6B5E-C047-B6C6-64EA6594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Universality: different NN interactions become the same at low resolution when the scale is lowered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Revisit this with new chiral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Goal: use SRG to analyze high-energy reactions at low resolution by consistently evolving wave function and corresponding operators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351338"/>
              </a:xfrm>
              <a:blipFill>
                <a:blip r:embed="rId2"/>
                <a:stretch>
                  <a:fillRect l="-826" t="-1462" r="-35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4D9A-1254-7542-B5C1-A1A1A80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689CE-6899-FD47-B0A5-792A2759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8437-CEE4-EF47-B242-A839C1DD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2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3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30920-7232-1945-979B-A3A7265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1916" t="-1170" r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3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4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36074-E176-8549-9357-B0DAEB8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Variety of NN interactions with different schemes: </a:t>
            </a:r>
            <a:r>
              <a:rPr lang="en-US" altLang="en-US" sz="2400" dirty="0"/>
              <a:t>non-local EMN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(500 MeV), semi-local RKE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(450 MeV), and local </a:t>
            </a:r>
            <a:r>
              <a:rPr lang="en-US" altLang="en-US" sz="2400" dirty="0" err="1"/>
              <a:t>Gezerlis</a:t>
            </a:r>
            <a:r>
              <a:rPr lang="en-US" altLang="en-US" sz="2400" dirty="0"/>
              <a:t> et al.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(1 </a:t>
            </a:r>
            <a:r>
              <a:rPr lang="en-US" altLang="en-US" sz="2400" dirty="0" err="1"/>
              <a:t>fm</a:t>
            </a:r>
            <a:r>
              <a:rPr lang="en-US" altLang="en-US" sz="2400" dirty="0"/>
              <a:t>) potentials as examples</a:t>
            </a:r>
            <a:br>
              <a:rPr lang="en-US" dirty="0"/>
            </a:b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0" y="4781234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Nosyk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024004 (2017)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03E6-1309-254F-BA0A-8FC1732D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1709</Words>
  <Application>Microsoft Macintosh PowerPoint</Application>
  <PresentationFormat>Widescreen</PresentationFormat>
  <Paragraphs>182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Motivation</vt:lpstr>
      <vt:lpstr>Motivation</vt:lpstr>
      <vt:lpstr>SRG formalism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Universality: NN potentials</vt:lpstr>
      <vt:lpstr>Universality: Wave functions</vt:lpstr>
      <vt:lpstr>Universality: Wave functions</vt:lpstr>
      <vt:lpstr>Universality: Wave functions</vt:lpstr>
      <vt:lpstr>Universality: Wave functions</vt:lpstr>
      <vt:lpstr>Connection to experiments</vt:lpstr>
      <vt:lpstr>Connection to experiments</vt:lpstr>
      <vt:lpstr>Connection to experiments</vt:lpstr>
      <vt:lpstr>Where does the short-distance physics go?</vt:lpstr>
      <vt:lpstr>Where does the short-distance physics go?</vt:lpstr>
      <vt:lpstr>Scheme dependence in evolved a_q^† a_q </vt:lpstr>
      <vt:lpstr>Scheme dependence in evolved a_q^† a_q </vt:lpstr>
      <vt:lpstr>Where does the short-distance physics go?</vt:lpstr>
      <vt:lpstr>High-momentum operator at low resolution</vt:lpstr>
      <vt:lpstr>Summary and outlook</vt:lpstr>
      <vt:lpstr>Back up slides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60</cp:revision>
  <dcterms:created xsi:type="dcterms:W3CDTF">2020-06-04T13:10:46Z</dcterms:created>
  <dcterms:modified xsi:type="dcterms:W3CDTF">2020-10-21T17:09:35Z</dcterms:modified>
</cp:coreProperties>
</file>