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269" r:id="rId3"/>
    <p:sldId id="293" r:id="rId4"/>
    <p:sldId id="294" r:id="rId5"/>
    <p:sldId id="270" r:id="rId6"/>
    <p:sldId id="295" r:id="rId7"/>
    <p:sldId id="296" r:id="rId8"/>
    <p:sldId id="297" r:id="rId9"/>
    <p:sldId id="298" r:id="rId10"/>
    <p:sldId id="271" r:id="rId11"/>
    <p:sldId id="299" r:id="rId12"/>
    <p:sldId id="301" r:id="rId13"/>
    <p:sldId id="302" r:id="rId14"/>
    <p:sldId id="303" r:id="rId15"/>
    <p:sldId id="305" r:id="rId16"/>
    <p:sldId id="306" r:id="rId17"/>
    <p:sldId id="307" r:id="rId18"/>
    <p:sldId id="273" r:id="rId19"/>
    <p:sldId id="310" r:id="rId20"/>
    <p:sldId id="311" r:id="rId21"/>
    <p:sldId id="313" r:id="rId22"/>
    <p:sldId id="314" r:id="rId23"/>
    <p:sldId id="274" r:id="rId24"/>
    <p:sldId id="285" r:id="rId25"/>
    <p:sldId id="319" r:id="rId26"/>
    <p:sldId id="320" r:id="rId27"/>
    <p:sldId id="322" r:id="rId28"/>
    <p:sldId id="321" r:id="rId29"/>
    <p:sldId id="323" r:id="rId30"/>
    <p:sldId id="324" r:id="rId31"/>
    <p:sldId id="318" r:id="rId32"/>
    <p:sldId id="325" r:id="rId33"/>
    <p:sldId id="287" r:id="rId34"/>
    <p:sldId id="276" r:id="rId35"/>
    <p:sldId id="326" r:id="rId36"/>
    <p:sldId id="288" r:id="rId37"/>
    <p:sldId id="328" r:id="rId38"/>
    <p:sldId id="289" r:id="rId39"/>
    <p:sldId id="329" r:id="rId40"/>
    <p:sldId id="277" r:id="rId41"/>
    <p:sldId id="330" r:id="rId42"/>
    <p:sldId id="331" r:id="rId43"/>
    <p:sldId id="278" r:id="rId44"/>
    <p:sldId id="334" r:id="rId45"/>
    <p:sldId id="332" r:id="rId46"/>
    <p:sldId id="279" r:id="rId47"/>
    <p:sldId id="32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8/1/19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4E43-1A43-5740-A2F1-516489818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52B45F-82BA-0A49-9FDC-DD5F6CBA947D}" type="datetimeFigureOut">
              <a:rPr lang="en-US" smtClean="0"/>
              <a:pPr/>
              <a:t>8/1/19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6548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Status of nuclear optical potentials and future prospects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429000"/>
            <a:ext cx="7543800" cy="21759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C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August 6, 2019</a:t>
            </a:r>
          </a:p>
        </p:txBody>
      </p:sp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scattering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Projectile-nucleus scattering is a quantum many-body problem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An incident particle interacts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nucleons (protons and neutrons) in a target nucleus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Difficulties of nuclear many-body systems: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Often non-perturbative 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Computational difficulty of the problem drastically increases with nuclear mass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scattering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Projectile-nucleus scattering is a quantum many-body problem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An incident particle interacts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nucleons (protons and neutrons) in a target nucleus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Difficulties of nuclear many-body systems: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Often non-perturbative 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Computational difficulty of the problem drastically increases with nuclear mass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Optical potentials simplify the problem by giving an effective projectile-nucleus interaction that accounts for absorption of incident particles (inelastic scattering)</a:t>
                </a: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483" b="-7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54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particle system consisting of incident nucleon and target nucleus of mass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described by Schrödinger equation</a:t>
                </a:r>
              </a:p>
              <a:p>
                <a:pPr>
                  <a:lnSpc>
                    <a:spcPct val="100000"/>
                  </a:lnSpc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m:rPr>
                          <m:sty m:val="p"/>
                        </m:rPr>
                        <a:rPr lang="el-GR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l-GR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where the total </a:t>
                </a: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Hamiltonian is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i="1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12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The nuclear Hamiltonian satisfies the Schrödinger equation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Arial" panose="020B0604020202020204" pitchFamily="34" charset="0"/>
                  </a:rPr>
                  <a:t>for wave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and energies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is the ground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b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76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optical potential is 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ensure only outgoing waves are present in exit channels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 b="-1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64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optical potential is 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and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ensure only outgoing waves are present in exit channels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 b="-1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9849B6-F87F-0745-9A1F-A7D89FB758A1}"/>
              </a:ext>
            </a:extLst>
          </p:cNvPr>
          <p:cNvCxnSpPr>
            <a:cxnSpLocks/>
          </p:cNvCxnSpPr>
          <p:nvPr/>
        </p:nvCxnSpPr>
        <p:spPr>
          <a:xfrm flipH="1">
            <a:off x="5519452" y="2269475"/>
            <a:ext cx="1134736" cy="881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52E037-10F1-D14B-996C-F76307ACBDDD}"/>
              </a:ext>
            </a:extLst>
          </p:cNvPr>
          <p:cNvCxnSpPr>
            <a:cxnSpLocks/>
          </p:cNvCxnSpPr>
          <p:nvPr/>
        </p:nvCxnSpPr>
        <p:spPr>
          <a:xfrm flipH="1">
            <a:off x="8304884" y="2423711"/>
            <a:ext cx="938268" cy="515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678EFA-2399-C647-B119-1191F8C23C01}"/>
              </a:ext>
            </a:extLst>
          </p:cNvPr>
          <p:cNvSpPr txBox="1"/>
          <p:nvPr/>
        </p:nvSpPr>
        <p:spPr>
          <a:xfrm>
            <a:off x="6654188" y="1940002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Elastic scattering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03B6D-50FD-9042-8008-34E7FCC3AA7E}"/>
              </a:ext>
            </a:extLst>
          </p:cNvPr>
          <p:cNvSpPr txBox="1"/>
          <p:nvPr/>
        </p:nvSpPr>
        <p:spPr>
          <a:xfrm>
            <a:off x="9243152" y="2171577"/>
            <a:ext cx="1932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Inelastic scattering</a:t>
            </a:r>
          </a:p>
        </p:txBody>
      </p:sp>
    </p:spTree>
    <p:extLst>
      <p:ext uri="{BB962C8B-B14F-4D97-AF65-F5344CB8AC3E}">
        <p14:creationId xmlns:p14="http://schemas.microsoft.com/office/powerpoint/2010/main" val="3031299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complex, energy dependent, and non-local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9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Formalism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complex, energy dependent, and non-local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Cannot be evaluated for realistic systems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41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690688"/>
                <a:ext cx="10515600" cy="435254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General form of phenomenological optical potential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Woods-Saxon form factors: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nuclear radii and diffusivity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690688"/>
                <a:ext cx="10515600" cy="4352544"/>
              </a:xfrm>
              <a:blipFill>
                <a:blip r:embed="rId2"/>
                <a:stretch>
                  <a:fillRect l="-1086" t="-1163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E8350-004C-2347-A30A-687076D03BBF}"/>
                  </a:ext>
                </a:extLst>
              </p:cNvPr>
              <p:cNvSpPr/>
              <p:nvPr/>
            </p:nvSpPr>
            <p:spPr>
              <a:xfrm>
                <a:off x="106678" y="2407991"/>
                <a:ext cx="11978640" cy="82859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𝑆𝑂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f>
                        <m:f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E8350-004C-2347-A30A-687076D0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" y="2407991"/>
                <a:ext cx="11978640" cy="8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690688"/>
                <a:ext cx="10515600" cy="435254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General form of phenomenological optical potential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Obtained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minimization fitting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scattering observables with radii and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diffusivity parameters</a:t>
                </a: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690688"/>
                <a:ext cx="10515600" cy="4352544"/>
              </a:xfrm>
              <a:blipFill>
                <a:blip r:embed="rId2"/>
                <a:stretch>
                  <a:fillRect l="-108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E8350-004C-2347-A30A-687076D03BBF}"/>
                  </a:ext>
                </a:extLst>
              </p:cNvPr>
              <p:cNvSpPr/>
              <p:nvPr/>
            </p:nvSpPr>
            <p:spPr>
              <a:xfrm>
                <a:off x="106678" y="2407991"/>
                <a:ext cx="11978640" cy="82859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𝑆𝑂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𝑆𝑂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2E8350-004C-2347-A30A-687076D03B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" y="2407991"/>
                <a:ext cx="11978640" cy="8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56C9C6D-0522-D24F-9032-9A07879F2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448" y="3136614"/>
            <a:ext cx="4198620" cy="3443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0E7E88-3DBD-B74E-8CD8-F9AB1F44976F}"/>
                  </a:ext>
                </a:extLst>
              </p:cNvPr>
              <p:cNvSpPr txBox="1"/>
              <p:nvPr/>
            </p:nvSpPr>
            <p:spPr>
              <a:xfrm>
                <a:off x="1093520" y="5443067"/>
                <a:ext cx="63212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Fig. 2</a:t>
                </a:r>
                <a:r>
                  <a:rPr lang="en-US" dirty="0"/>
                  <a:t>: Potential well depths as a function of laboratory energy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for each of the terms above including an imaginary spin-</a:t>
                </a:r>
              </a:p>
              <a:p>
                <a:r>
                  <a:rPr lang="en-US" dirty="0"/>
                  <a:t>orbit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𝑆𝑂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sz="1400" dirty="0"/>
                  <a:t>(A. J. Koning and J. P. Delaroche, Nucl. Phys. A </a:t>
                </a:r>
                <a:r>
                  <a:rPr lang="en-US" sz="1400" b="1" dirty="0"/>
                  <a:t>713</a:t>
                </a:r>
                <a:r>
                  <a:rPr lang="en-US" sz="1400" dirty="0"/>
                  <a:t>, 213 (2003).)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0E7E88-3DBD-B74E-8CD8-F9AB1F449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20" y="5443067"/>
                <a:ext cx="6321218" cy="1200329"/>
              </a:xfrm>
              <a:prstGeom prst="rect">
                <a:avLst/>
              </a:prstGeom>
              <a:blipFill>
                <a:blip r:embed="rId5"/>
                <a:stretch>
                  <a:fillRect l="-601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00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Nuclear reactions play a key role in answering questions such as the origin of heavy elements in the universe, fundamental symmetries, and the limits of nuclear stability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Facilities seek to produce exotic isotopes and measure new data to better understand these areas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B7BB9-A449-0A4E-81DE-F5E73CD99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10" y="1825625"/>
            <a:ext cx="6231090" cy="3749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026A36-61D9-864A-9E8F-19852131EF71}"/>
              </a:ext>
            </a:extLst>
          </p:cNvPr>
          <p:cNvSpPr txBox="1"/>
          <p:nvPr/>
        </p:nvSpPr>
        <p:spPr>
          <a:xfrm>
            <a:off x="6286877" y="5709602"/>
            <a:ext cx="558556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1</a:t>
            </a:r>
            <a:r>
              <a:rPr lang="en-US" dirty="0"/>
              <a:t>: Chart of nuclides with neutron number, N, counted</a:t>
            </a:r>
          </a:p>
          <a:p>
            <a:r>
              <a:rPr lang="en-US" dirty="0"/>
              <a:t>horizontally and proton number, Z, counted vertically.</a:t>
            </a:r>
          </a:p>
          <a:p>
            <a:r>
              <a:rPr lang="en-US" sz="1400" dirty="0"/>
              <a:t>(Figure from H. </a:t>
            </a:r>
            <a:r>
              <a:rPr lang="en-US" sz="1400" dirty="0" err="1"/>
              <a:t>Hergert</a:t>
            </a:r>
            <a:r>
              <a:rPr lang="en-US" sz="1400" dirty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0" cy="4352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Several sets of parameters can give a good fit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Heavily dependent on data sets used</a:t>
            </a:r>
          </a:p>
        </p:txBody>
      </p:sp>
    </p:spTree>
    <p:extLst>
      <p:ext uri="{BB962C8B-B14F-4D97-AF65-F5344CB8AC3E}">
        <p14:creationId xmlns:p14="http://schemas.microsoft.com/office/powerpoint/2010/main" val="44800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0" cy="4352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Several sets of parameters can give a good fit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Heavily dependent on data sets used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Cannot extend to exotic nuclei where no data are present</a:t>
            </a:r>
          </a:p>
        </p:txBody>
      </p:sp>
    </p:spTree>
    <p:extLst>
      <p:ext uri="{BB962C8B-B14F-4D97-AF65-F5344CB8AC3E}">
        <p14:creationId xmlns:p14="http://schemas.microsoft.com/office/powerpoint/2010/main" val="76912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Phenomenology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600" cy="435254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Several sets of parameters can give a good fit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Heavily dependent on data sets used</a:t>
            </a:r>
          </a:p>
          <a:p>
            <a:pPr>
              <a:lnSpc>
                <a:spcPct val="100000"/>
              </a:lnSpc>
            </a:pPr>
            <a:r>
              <a:rPr lang="en-US" dirty="0"/>
              <a:t>Cannot extend to exotic nuclei where no data are present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No reliable way to quantify uncertainty in phenomenological optical potentials</a:t>
            </a:r>
          </a:p>
        </p:txBody>
      </p:sp>
    </p:spTree>
    <p:extLst>
      <p:ext uri="{BB962C8B-B14F-4D97-AF65-F5344CB8AC3E}">
        <p14:creationId xmlns:p14="http://schemas.microsoft.com/office/powerpoint/2010/main" val="3821465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Microscopic approaches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Microscopic optical potentials are models based off realistic nuclear structure inputs</a:t>
            </a:r>
          </a:p>
          <a:p>
            <a:pPr>
              <a:lnSpc>
                <a:spcPct val="100000"/>
              </a:lnSpc>
            </a:pPr>
            <a:r>
              <a:rPr lang="en-US" dirty="0"/>
              <a:t>Can overcome shortcomings of phenomenological models (e.g. predictive power, uncertainty quantification)</a:t>
            </a:r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Microscopic approaches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Microscopic nuclear structure has made enormous progress in the past decade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2100E6-F4C9-7E40-9881-EBDFA82C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2743200"/>
            <a:ext cx="8420100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EE907E-150A-C645-A624-42728C67D193}"/>
              </a:ext>
            </a:extLst>
          </p:cNvPr>
          <p:cNvSpPr txBox="1"/>
          <p:nvPr/>
        </p:nvSpPr>
        <p:spPr>
          <a:xfrm>
            <a:off x="483184" y="3954214"/>
            <a:ext cx="320305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3</a:t>
            </a:r>
            <a:r>
              <a:rPr lang="en-US" dirty="0"/>
              <a:t>: Binding energies for A-body nuclei within 5% of the experimental value calculated from </a:t>
            </a:r>
            <a:r>
              <a:rPr lang="en-US" i="1" dirty="0"/>
              <a:t>ab initio</a:t>
            </a:r>
            <a:r>
              <a:rPr lang="en-US" dirty="0"/>
              <a:t> methods. </a:t>
            </a:r>
            <a:r>
              <a:rPr lang="en-US" sz="1400" dirty="0"/>
              <a:t>(Figure from G. Hagen.)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83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Basic idea is to express the optical potential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as a convolution of the NN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-matrix and nuclear density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Define projection operators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which project onto elastic and inelastic channels, respectively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Apply the spectator expansion to the optical potential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483" b="-3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868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non-interacting projectile-nucleus Hamiltonian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0994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528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Ordered by projectile-target interactions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95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Ordered by projectile-target interactions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BFB0DB-FF7B-AF4B-B64F-4A5938C16860}"/>
              </a:ext>
            </a:extLst>
          </p:cNvPr>
          <p:cNvCxnSpPr>
            <a:cxnSpLocks/>
          </p:cNvCxnSpPr>
          <p:nvPr/>
        </p:nvCxnSpPr>
        <p:spPr>
          <a:xfrm flipV="1">
            <a:off x="3360145" y="3040656"/>
            <a:ext cx="705079" cy="1432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4CB8A9-DF84-284B-82A2-A09E2FE0F11E}"/>
              </a:ext>
            </a:extLst>
          </p:cNvPr>
          <p:cNvCxnSpPr>
            <a:cxnSpLocks/>
          </p:cNvCxnSpPr>
          <p:nvPr/>
        </p:nvCxnSpPr>
        <p:spPr>
          <a:xfrm flipH="1" flipV="1">
            <a:off x="7292248" y="3040656"/>
            <a:ext cx="562779" cy="1355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AACE44-2668-A349-A784-0A3497680571}"/>
              </a:ext>
            </a:extLst>
          </p:cNvPr>
          <p:cNvSpPr txBox="1"/>
          <p:nvPr/>
        </p:nvSpPr>
        <p:spPr>
          <a:xfrm>
            <a:off x="1549521" y="4607785"/>
            <a:ext cx="400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Projectile interacts with one nucleon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5058E-1AB3-A247-9AA3-667C01E0684F}"/>
              </a:ext>
            </a:extLst>
          </p:cNvPr>
          <p:cNvSpPr txBox="1"/>
          <p:nvPr/>
        </p:nvSpPr>
        <p:spPr>
          <a:xfrm>
            <a:off x="6044403" y="4530667"/>
            <a:ext cx="4109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Projectile interacts with two nucleons</a:t>
            </a:r>
          </a:p>
        </p:txBody>
      </p:sp>
    </p:spTree>
    <p:extLst>
      <p:ext uri="{BB962C8B-B14F-4D97-AF65-F5344CB8AC3E}">
        <p14:creationId xmlns:p14="http://schemas.microsoft.com/office/powerpoint/2010/main" val="2223360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Ordered by projectile-target interactions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Take first term in spectator expansion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35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For example, the Facility for Rare Isotope Beams (FRIB) will target neutron-rich isotopes to study the rapid neutron-capture process (r-process)</a:t>
            </a:r>
          </a:p>
          <a:p>
            <a:pPr>
              <a:lnSpc>
                <a:spcPct val="100000"/>
              </a:lnSpc>
            </a:pPr>
            <a:r>
              <a:rPr lang="en-US" dirty="0"/>
              <a:t>The r-process is responsible for the formation of roughly half the atomic nuclei past iron on the periodic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CCB0B-BA63-2F4D-B593-B114DF57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10" y="1825625"/>
            <a:ext cx="6231090" cy="3749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175111-6CC7-6F41-9951-37AC882B0412}"/>
              </a:ext>
            </a:extLst>
          </p:cNvPr>
          <p:cNvSpPr txBox="1"/>
          <p:nvPr/>
        </p:nvSpPr>
        <p:spPr>
          <a:xfrm>
            <a:off x="6286877" y="5709602"/>
            <a:ext cx="558556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1</a:t>
            </a:r>
            <a:r>
              <a:rPr lang="en-US" dirty="0"/>
              <a:t>: Chart of nuclides with neutron number, N, counted</a:t>
            </a:r>
          </a:p>
          <a:p>
            <a:r>
              <a:rPr lang="en-US" dirty="0"/>
              <a:t>horizontally and proton number, Z, counted vertically.</a:t>
            </a:r>
          </a:p>
          <a:p>
            <a:r>
              <a:rPr lang="en-US" sz="1400" dirty="0"/>
              <a:t>(Figure from H. </a:t>
            </a:r>
            <a:r>
              <a:rPr lang="en-US" sz="1400" dirty="0" err="1"/>
              <a:t>Hergert</a:t>
            </a:r>
            <a:r>
              <a:rPr lang="en-US" sz="1400" dirty="0"/>
              <a:t>.)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5DBBBC-8781-CE49-88F1-15DC0AF3AF99}"/>
              </a:ext>
            </a:extLst>
          </p:cNvPr>
          <p:cNvCxnSpPr>
            <a:cxnSpLocks/>
          </p:cNvCxnSpPr>
          <p:nvPr/>
        </p:nvCxnSpPr>
        <p:spPr>
          <a:xfrm flipH="1" flipV="1">
            <a:off x="8813495" y="3723701"/>
            <a:ext cx="1359281" cy="633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8787CA-FDD6-3F4C-BF51-42F3FC577AF3}"/>
              </a:ext>
            </a:extLst>
          </p:cNvPr>
          <p:cNvCxnSpPr>
            <a:cxnSpLocks/>
          </p:cNvCxnSpPr>
          <p:nvPr/>
        </p:nvCxnSpPr>
        <p:spPr>
          <a:xfrm flipH="1" flipV="1">
            <a:off x="9441457" y="3160834"/>
            <a:ext cx="878922" cy="941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6BBDDE-C781-5C43-A41F-181760B93488}"/>
              </a:ext>
            </a:extLst>
          </p:cNvPr>
          <p:cNvCxnSpPr>
            <a:cxnSpLocks/>
          </p:cNvCxnSpPr>
          <p:nvPr/>
        </p:nvCxnSpPr>
        <p:spPr>
          <a:xfrm flipH="1" flipV="1">
            <a:off x="10206605" y="2767337"/>
            <a:ext cx="479741" cy="1232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259127-258B-4D4E-B8CC-D8A463ADD6E9}"/>
              </a:ext>
            </a:extLst>
          </p:cNvPr>
          <p:cNvCxnSpPr>
            <a:cxnSpLocks/>
          </p:cNvCxnSpPr>
          <p:nvPr/>
        </p:nvCxnSpPr>
        <p:spPr>
          <a:xfrm flipH="1" flipV="1">
            <a:off x="10989982" y="2479196"/>
            <a:ext cx="209319" cy="15395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2E2638-8FAA-1B4B-87E1-E8663C34D925}"/>
              </a:ext>
            </a:extLst>
          </p:cNvPr>
          <p:cNvSpPr txBox="1"/>
          <p:nvPr/>
        </p:nvSpPr>
        <p:spPr>
          <a:xfrm>
            <a:off x="10323100" y="4066001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r-process occurs </a:t>
            </a:r>
          </a:p>
          <a:p>
            <a:r>
              <a:rPr lang="en-US" dirty="0">
                <a:solidFill>
                  <a:srgbClr val="FF0000"/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841301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Ordered by projectile-target interactions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Take first term in spectator expansion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Make impulse approximation: assume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the free NN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-matrix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Valid when the energy of the incident projectile is much larger than the binding energy of the struck nucleon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MeV)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994" b="-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707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Write optical potential as convolution of the effective interaction with the target’s ground state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2AE6F7-DE37-7944-A695-3E57AF07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57" y="4226705"/>
            <a:ext cx="3940843" cy="1737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6F2FF0-9EAE-DC4F-B5ED-18C31DEDCFD1}"/>
              </a:ext>
            </a:extLst>
          </p:cNvPr>
          <p:cNvSpPr txBox="1"/>
          <p:nvPr/>
        </p:nvSpPr>
        <p:spPr>
          <a:xfrm>
            <a:off x="6301648" y="5979022"/>
            <a:ext cx="5890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4</a:t>
            </a:r>
            <a:r>
              <a:rPr lang="en-US" dirty="0"/>
              <a:t>: Diagram of the single scattering term in the spectator expansion. </a:t>
            </a:r>
            <a:r>
              <a:rPr lang="en-US" sz="1400" dirty="0"/>
              <a:t>(M. Burrows, et al., Phys. Rev. C </a:t>
            </a:r>
            <a:r>
              <a:rPr lang="en-US" sz="1400" b="1" dirty="0"/>
              <a:t>99</a:t>
            </a:r>
            <a:r>
              <a:rPr lang="en-US" sz="1400" dirty="0"/>
              <a:t>, 044603 (2019).)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95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Write optical potential as convolution of the effective interaction with the target’s ground state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6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6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relates the NN zero-momentum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frame to the NA zero-momentum frame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represents the one-body density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solidFill>
                      <a:schemeClr val="tx1"/>
                    </a:solidFill>
                  </a:rPr>
                  <a:t>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36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2AE6F7-DE37-7944-A695-3E57AF07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957" y="4226705"/>
            <a:ext cx="3940843" cy="1737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6F2FF0-9EAE-DC4F-B5ED-18C31DEDCFD1}"/>
              </a:ext>
            </a:extLst>
          </p:cNvPr>
          <p:cNvSpPr txBox="1"/>
          <p:nvPr/>
        </p:nvSpPr>
        <p:spPr>
          <a:xfrm>
            <a:off x="6301648" y="5979022"/>
            <a:ext cx="5890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4</a:t>
            </a:r>
            <a:r>
              <a:rPr lang="en-US" dirty="0"/>
              <a:t>: Diagram of the single scattering term in the spectator expansion. </a:t>
            </a:r>
            <a:r>
              <a:rPr lang="en-US" sz="1400" dirty="0"/>
              <a:t>(M. Burrows, et al., Phys. Rev. C </a:t>
            </a:r>
            <a:r>
              <a:rPr lang="en-US" sz="1400" b="1" dirty="0"/>
              <a:t>99</a:t>
            </a:r>
            <a:r>
              <a:rPr lang="en-US" sz="1400" dirty="0"/>
              <a:t>, 044603 (2019).)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26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Multiple-scattering approach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344798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Multiple-scattering approach at first order describes experiments well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100&lt;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&lt;200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MeV </a:t>
                </a:r>
                <a:r>
                  <a:rPr lang="en-US" dirty="0">
                    <a:latin typeface="Arial" panose="020B0604020202020204" pitchFamily="34" charset="0"/>
                  </a:rPr>
                  <a:t>up to 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60</a:t>
                </a:r>
                <a:r>
                  <a:rPr lang="en-US" dirty="0">
                    <a:latin typeface="Arial" panose="020B0604020202020204" pitchFamily="34" charset="0"/>
                  </a:rPr>
                  <a:t> degrees in center-of-mass frame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 At larger angles, three-nucleon forces (3NF’s) become important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Difficult to implement 3NF’s</a:t>
                </a: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344798" cy="4351338"/>
              </a:xfrm>
              <a:blipFill>
                <a:blip r:embed="rId2"/>
                <a:stretch>
                  <a:fillRect l="-159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7FE558-7A36-1B48-B7AB-74655287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825500"/>
            <a:ext cx="3276600" cy="520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8B1523-2CA7-9440-8738-8546D7D32623}"/>
              </a:ext>
            </a:extLst>
          </p:cNvPr>
          <p:cNvSpPr txBox="1"/>
          <p:nvPr/>
        </p:nvSpPr>
        <p:spPr>
          <a:xfrm>
            <a:off x="6499951" y="6032500"/>
            <a:ext cx="58903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5</a:t>
            </a:r>
            <a:r>
              <a:rPr lang="en-US" dirty="0"/>
              <a:t>: Cross section for elastic proton scattering from </a:t>
            </a:r>
            <a:r>
              <a:rPr lang="en-US" baseline="30000" dirty="0"/>
              <a:t>4</a:t>
            </a:r>
            <a:r>
              <a:rPr lang="en-US" dirty="0"/>
              <a:t>He using the multiple-scattering approach. </a:t>
            </a:r>
            <a:r>
              <a:rPr lang="en-US" sz="1400" dirty="0"/>
              <a:t>(M. Burrows, et al., Phys. Rev. C </a:t>
            </a:r>
            <a:r>
              <a:rPr lang="en-US" sz="1400" b="1" dirty="0"/>
              <a:t>99</a:t>
            </a:r>
            <a:r>
              <a:rPr lang="en-US" sz="1400" dirty="0"/>
              <a:t>, 044603 (2019).)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53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optical potential for scattering states is identified with single particle self-energy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This approach calculates the nucleon self-energy in nuclear matter using interactions derived from chiral effective field theory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𝐸𝐹𝑇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63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𝐸𝐹𝑇</m:t>
                        </m:r>
                      </m:sup>
                    </m:sSup>
                  </m:oMath>
                </a14:m>
                <a:r>
                  <a:rPr lang="en-US" dirty="0"/>
                  <a:t> gives a low-energy description of the nuclear force involving proton, neutron, and pion degrees of freedom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Nucleons interact via pion exchanges (long-range) and contact forces (short-range)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Requires a</a:t>
                </a:r>
                <a:r>
                  <a:rPr lang="en-US" dirty="0"/>
                  <a:t> </a:t>
                </a:r>
                <a:r>
                  <a:rPr lang="en-US" dirty="0">
                    <a:latin typeface="Arial" panose="020B0604020202020204" pitchFamily="34" charset="0"/>
                  </a:rPr>
                  <a:t>regularization procedure to separate the high- and low-energy physics via a momentum-space cutoff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418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Compute first- and second-order contributions to the nucleon self-energy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with effective potentials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lang="en-US" dirty="0"/>
                  <a:t> derived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𝐸𝐹𝑇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𝑒𝑓𝑓</m:t>
                        </m:r>
                      </m:sup>
                    </m:sSubSup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consist of an NN potential with an effective, medium-dependent NN interaction (depends on 3NF)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A07F21-D214-D24F-BBFE-336A57F1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3977126"/>
            <a:ext cx="523240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CD67D0-CBBB-804F-B7F4-F8704878F72C}"/>
              </a:ext>
            </a:extLst>
          </p:cNvPr>
          <p:cNvSpPr txBox="1"/>
          <p:nvPr/>
        </p:nvSpPr>
        <p:spPr>
          <a:xfrm>
            <a:off x="1524000" y="5805926"/>
            <a:ext cx="9144000" cy="14157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Fig. 6</a:t>
            </a:r>
            <a:r>
              <a:rPr lang="en-US" dirty="0"/>
              <a:t>: First- and second-order contributions to the nucleon self-energy where the solid lines indicate nucleon propagators and the wavy lines indicate the in-medium, anti-symmetrized NN interaction. </a:t>
            </a:r>
            <a:r>
              <a:rPr lang="en-US" sz="1400" dirty="0"/>
              <a:t>(T. R. Whitehead, et al., Phys. Rev. C </a:t>
            </a:r>
            <a:r>
              <a:rPr lang="en-US" sz="1400" b="1" dirty="0"/>
              <a:t>100</a:t>
            </a:r>
            <a:r>
              <a:rPr lang="en-US" sz="1400" dirty="0"/>
              <a:t>, 014601 (2019).)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25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o</a:t>
                </a:r>
                <a:r>
                  <a:rPr lang="en-US" dirty="0">
                    <a:latin typeface="Arial" panose="020B0604020202020204" pitchFamily="34" charset="0"/>
                  </a:rPr>
                  <a:t>ptical potential is given by</a:t>
                </a:r>
              </a:p>
              <a:p>
                <a:pPr>
                  <a:lnSpc>
                    <a:spcPct val="100000"/>
                  </a:lnSpc>
                </a:pPr>
                <a:endParaRPr lang="en-US" sz="1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6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600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sSubSup>
                          <m:sSubSup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endParaRPr lang="en-US" sz="2600" b="0" dirty="0">
                  <a:solidFill>
                    <a:srgbClr val="C00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000" dirty="0">
                  <a:solidFill>
                    <a:srgbClr val="C00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C00000"/>
                        </a:solidFill>
                      </a:rPr>
                      <m:t> 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rgbClr val="C00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𝐼𝑚</m:t>
                    </m:r>
                    <m:sSub>
                      <m:sSub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600" dirty="0">
                        <a:solidFill>
                          <a:srgbClr val="C00000"/>
                        </a:solidFill>
                      </a:rPr>
                      <m:t> </m:t>
                    </m:r>
                    <m:sSubSup>
                      <m:sSubSupPr>
                        <m:ctrlP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>
                  <a:solidFill>
                    <a:srgbClr val="C00000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10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defines the effective k-mass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54" b="-1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128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53B76-39B7-274C-AB25-1DCA41D7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81" y="1690688"/>
            <a:ext cx="8373037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024B6-B2FC-EB44-B2D2-BC7D88DEF360}"/>
              </a:ext>
            </a:extLst>
          </p:cNvPr>
          <p:cNvSpPr txBox="1"/>
          <p:nvPr/>
        </p:nvSpPr>
        <p:spPr>
          <a:xfrm>
            <a:off x="1523999" y="5574698"/>
            <a:ext cx="9144000" cy="14157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Fig. 7</a:t>
            </a:r>
            <a:r>
              <a:rPr lang="en-US" dirty="0"/>
              <a:t>: Cross section for elastic scattering of protons from calcium isotopes at several lab energies. Blue lines correspond to microscopic cross sections and green lines correspond to a phenomenological model. </a:t>
            </a:r>
            <a:r>
              <a:rPr lang="en-US" sz="1400" dirty="0"/>
              <a:t>(T. R. Whitehead, et al., Phys. Rev. C </a:t>
            </a:r>
            <a:r>
              <a:rPr lang="en-US" sz="1400" b="1" dirty="0"/>
              <a:t>100</a:t>
            </a:r>
            <a:r>
              <a:rPr lang="en-US" sz="1400" dirty="0"/>
              <a:t>, 014601 (2019).)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8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Well-suited to describe low-energy scattering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rial" panose="020B0604020202020204" pitchFamily="34" charset="0"/>
                  </a:rPr>
                  <a:t>Momentum-space cutoff of the EFT limits the capability of this approach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&lt;200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MeV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6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Critical to understand nuclear reactions since facilities must use reactions to produce and study short-lived exotic nuclei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CCB0B-BA63-2F4D-B593-B114DF57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10" y="1825625"/>
            <a:ext cx="6231090" cy="3749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175111-6CC7-6F41-9951-37AC882B0412}"/>
              </a:ext>
            </a:extLst>
          </p:cNvPr>
          <p:cNvSpPr txBox="1"/>
          <p:nvPr/>
        </p:nvSpPr>
        <p:spPr>
          <a:xfrm>
            <a:off x="6286877" y="5709602"/>
            <a:ext cx="558556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1</a:t>
            </a:r>
            <a:r>
              <a:rPr lang="en-US" dirty="0"/>
              <a:t>: Chart of nuclides with neutron number, N, counted</a:t>
            </a:r>
          </a:p>
          <a:p>
            <a:r>
              <a:rPr lang="en-US" dirty="0"/>
              <a:t>horizontally and proton number, Z, counted vertically.</a:t>
            </a:r>
          </a:p>
          <a:p>
            <a:r>
              <a:rPr lang="en-US" sz="1400" dirty="0"/>
              <a:t>(Figure from H. </a:t>
            </a:r>
            <a:r>
              <a:rPr lang="en-US" sz="1400" dirty="0" err="1"/>
              <a:t>Hergert</a:t>
            </a:r>
            <a:r>
              <a:rPr lang="en-US" sz="1400" dirty="0"/>
              <a:t>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132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Nuclear optical potentials play an important role in modeling nuclear reactions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06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</a:rPr>
              <a:t>Nuclear optical potentials play an important role in modeling nuclear reactions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Phenomenological models are constrained by </a:t>
            </a:r>
            <a:r>
              <a:rPr lang="en-US" sz="2600" dirty="0">
                <a:solidFill>
                  <a:srgbClr val="C00000"/>
                </a:solidFill>
              </a:rPr>
              <a:t>scattering data and work well where data are available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Lack predictive power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No means for uncertainty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4293671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Arial" panose="020B0604020202020204" pitchFamily="34" charset="0"/>
              </a:rPr>
              <a:t>Nuclear optical potentials play an important role in modeling nuclear reactions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Phenomenological models are constrained by scattering data and work well where data are available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Ambiguity in fitting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Lack predictive power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No means for uncertainty quantification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</a:rPr>
              <a:t>Microscopic methods </a:t>
            </a:r>
            <a:r>
              <a:rPr lang="en-US" sz="2600" dirty="0">
                <a:solidFill>
                  <a:srgbClr val="C00000"/>
                </a:solidFill>
              </a:rPr>
              <a:t>use NN interactions from nuclear structure as inputs in computing optical potentials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Extends to reactions involving rare isotopes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Offers a means to quantify theoretical uncertainty estimates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3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Currently microscopic approaches struggle in precision across kinematic ranges or nuclei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Can be used to guide phenomenological models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Necessary to understand what components are key in computing microscopic models</a:t>
            </a:r>
          </a:p>
        </p:txBody>
      </p:sp>
    </p:spTree>
    <p:extLst>
      <p:ext uri="{BB962C8B-B14F-4D97-AF65-F5344CB8AC3E}">
        <p14:creationId xmlns:p14="http://schemas.microsoft.com/office/powerpoint/2010/main" val="128367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Currently microscopic approaches struggle in precision across kinematic ranges or nuclei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used to guide phenomenological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Necessary to understand what components are key in computing microscopic models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Need to further understand uncertainty quantification in optical potentials to reliably compare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148039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Currently microscopic approaches struggle in precision across kinematic ranges or nuclei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used to guide phenomenological 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Necessary to understand what components are key in computing microscopic models</a:t>
            </a:r>
          </a:p>
          <a:p>
            <a:pPr>
              <a:lnSpc>
                <a:spcPct val="100000"/>
              </a:lnSpc>
            </a:pPr>
            <a:r>
              <a:rPr lang="en-US" dirty="0"/>
              <a:t>Need to further understand uncertainty quantification in optical potentials to reliably compare different models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Can use renormalization group (RG) methods to investigate scheme dependence in factorization of nuclear structure from the scattering probe</a:t>
            </a:r>
          </a:p>
        </p:txBody>
      </p:sp>
    </p:spTree>
    <p:extLst>
      <p:ext uri="{BB962C8B-B14F-4D97-AF65-F5344CB8AC3E}">
        <p14:creationId xmlns:p14="http://schemas.microsoft.com/office/powerpoint/2010/main" val="3843335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63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Nucleon self-energy with chiral interactions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Compute first- and second-order contributions to the nucleon self-energy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𝑒𝑓𝑓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912" b="-2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48CA319-CFB6-8C4D-B398-E338A459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5039710"/>
            <a:ext cx="5232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Can introduce a complex potential to model the effective projectile-nucleus interaction in scattering experiments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These potentials are called </a:t>
                </a:r>
                <a:r>
                  <a:rPr lang="en-US" dirty="0">
                    <a:solidFill>
                      <a:srgbClr val="C00000"/>
                    </a:solidFill>
                  </a:rPr>
                  <a:t>optical potentials</a:t>
                </a:r>
              </a:p>
              <a:p>
                <a:pPr>
                  <a:lnSpc>
                    <a:spcPct val="100000"/>
                  </a:lnSpc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Can introduce a complex potential to model the effective projectile-nucleus interaction in scattering experiments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These potentials are called </a:t>
                </a:r>
                <a:r>
                  <a:rPr lang="en-US" dirty="0">
                    <a:solidFill>
                      <a:srgbClr val="C00000"/>
                    </a:solidFill>
                  </a:rPr>
                  <a:t>optical potentials</a:t>
                </a:r>
              </a:p>
              <a:p>
                <a:pPr>
                  <a:lnSpc>
                    <a:spcPct val="100000"/>
                  </a:lnSpc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>
                    <a:solidFill>
                      <a:srgbClr val="C00000"/>
                    </a:solidFill>
                  </a:rPr>
                  <a:t>Non-Hermitian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76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Can introduce a complex potential to model the effective projectile-nucleus interaction in scattering experiments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These potentials are called </a:t>
                </a:r>
                <a:r>
                  <a:rPr lang="en-US" dirty="0">
                    <a:solidFill>
                      <a:srgbClr val="C00000"/>
                    </a:solidFill>
                  </a:rPr>
                  <a:t>optical potentials</a:t>
                </a:r>
              </a:p>
              <a:p>
                <a:pPr>
                  <a:lnSpc>
                    <a:spcPct val="100000"/>
                  </a:lnSpc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Non-Hermitian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>
                    <a:solidFill>
                      <a:srgbClr val="C00000"/>
                    </a:solidFill>
                  </a:rPr>
                  <a:t>Gives non-unitary S-matrix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60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/>
                  <a:t>Can introduce a complex potential to model the effective projectile-nucleus interaction in scattering experiments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/>
                  <a:t>These </a:t>
                </a:r>
                <a:r>
                  <a:rPr lang="en-US" dirty="0"/>
                  <a:t>potentials are called </a:t>
                </a:r>
                <a:r>
                  <a:rPr lang="en-US" dirty="0">
                    <a:solidFill>
                      <a:srgbClr val="C00000"/>
                    </a:solidFill>
                  </a:rPr>
                  <a:t>optical potentials</a:t>
                </a:r>
              </a:p>
              <a:p>
                <a:pPr>
                  <a:lnSpc>
                    <a:spcPct val="100000"/>
                  </a:lnSpc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Non-Hermitian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Gives non-unitary S-matrix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>
                    <a:solidFill>
                      <a:srgbClr val="C0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gives an absorptive potential meaning a loss of flux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 b="-1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20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Nuclear optical potential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𝑖𝑊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Non-Hermitian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Gives non-unitary S-matrix</a:t>
                </a:r>
              </a:p>
              <a:p>
                <a:pPr marL="971550" lvl="1" indent="-514350">
                  <a:lnSpc>
                    <a:spcPct val="100000"/>
                  </a:lnSpc>
                  <a:buFont typeface="+mj-lt"/>
                  <a:buAutoNum type="romanL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gives an absorptive potential meaning a loss of flux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Analogous to a complex index of refraction for describing light absorption/refraction in absorbing materials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36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1826</TotalTime>
  <Words>2178</Words>
  <Application>Microsoft Macintosh PowerPoint</Application>
  <PresentationFormat>Widescreen</PresentationFormat>
  <Paragraphs>285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Cambria Math</vt:lpstr>
      <vt:lpstr>Office Theme</vt:lpstr>
      <vt:lpstr>Status of nuclear optical potentials and future prospects</vt:lpstr>
      <vt:lpstr>Introduction</vt:lpstr>
      <vt:lpstr>Introduction</vt:lpstr>
      <vt:lpstr>Introduction</vt:lpstr>
      <vt:lpstr>Nuclear optical potential</vt:lpstr>
      <vt:lpstr>Nuclear optical potential</vt:lpstr>
      <vt:lpstr>Nuclear optical potential</vt:lpstr>
      <vt:lpstr>Nuclear optical potential</vt:lpstr>
      <vt:lpstr>Nuclear optical potential</vt:lpstr>
      <vt:lpstr>Nuclear scattering</vt:lpstr>
      <vt:lpstr>Nuclear scattering</vt:lpstr>
      <vt:lpstr>Formalism</vt:lpstr>
      <vt:lpstr>Formalism</vt:lpstr>
      <vt:lpstr>Formalism</vt:lpstr>
      <vt:lpstr>Formalism</vt:lpstr>
      <vt:lpstr>Formalism</vt:lpstr>
      <vt:lpstr>Formalism</vt:lpstr>
      <vt:lpstr>Phenomenology</vt:lpstr>
      <vt:lpstr>Phenomenology</vt:lpstr>
      <vt:lpstr>Phenomenology</vt:lpstr>
      <vt:lpstr>Phenomenology</vt:lpstr>
      <vt:lpstr>Phenomenology</vt:lpstr>
      <vt:lpstr>Microscopic approaches</vt:lpstr>
      <vt:lpstr>Microscopic approaches</vt:lpstr>
      <vt:lpstr>Multiple-scattering approach</vt:lpstr>
      <vt:lpstr>Multiple-scattering approach</vt:lpstr>
      <vt:lpstr>Multiple-scattering approach</vt:lpstr>
      <vt:lpstr>Multiple-scattering approach</vt:lpstr>
      <vt:lpstr>Multiple-scattering approach</vt:lpstr>
      <vt:lpstr>Multiple-scattering approach</vt:lpstr>
      <vt:lpstr>Multiple-scattering approach</vt:lpstr>
      <vt:lpstr>Multiple-scattering approach</vt:lpstr>
      <vt:lpstr>Multiple-scattering approach</vt:lpstr>
      <vt:lpstr>Nucleon self-energy with chiral interactions</vt:lpstr>
      <vt:lpstr>Nucleon self-energy with chiral interactions</vt:lpstr>
      <vt:lpstr>Nucleon self-energy with chiral interactions</vt:lpstr>
      <vt:lpstr>Nucleon self-energy with chiral interactions</vt:lpstr>
      <vt:lpstr>Nucleon self-energy with chiral interactions</vt:lpstr>
      <vt:lpstr>Nucleon self-energy with chiral interactions</vt:lpstr>
      <vt:lpstr>Summary</vt:lpstr>
      <vt:lpstr>Summary</vt:lpstr>
      <vt:lpstr>Summary</vt:lpstr>
      <vt:lpstr>Outlook</vt:lpstr>
      <vt:lpstr>Outlook</vt:lpstr>
      <vt:lpstr>Outlook</vt:lpstr>
      <vt:lpstr>Extras</vt:lpstr>
      <vt:lpstr>Nucleon self-energy with chiral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nuclear optical potentials and future prospects</dc:title>
  <dc:creator>Anthony Tropiano</dc:creator>
  <cp:lastModifiedBy>Anthony Tropiano</cp:lastModifiedBy>
  <cp:revision>52</cp:revision>
  <dcterms:created xsi:type="dcterms:W3CDTF">2019-07-04T18:28:31Z</dcterms:created>
  <dcterms:modified xsi:type="dcterms:W3CDTF">2019-08-02T02:00:03Z</dcterms:modified>
</cp:coreProperties>
</file>