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57" r:id="rId2"/>
    <p:sldId id="269" r:id="rId3"/>
    <p:sldId id="330" r:id="rId4"/>
    <p:sldId id="275" r:id="rId5"/>
    <p:sldId id="277" r:id="rId6"/>
    <p:sldId id="331" r:id="rId7"/>
    <p:sldId id="310" r:id="rId8"/>
    <p:sldId id="311" r:id="rId9"/>
    <p:sldId id="270" r:id="rId10"/>
    <p:sldId id="332" r:id="rId11"/>
    <p:sldId id="314" r:id="rId12"/>
    <p:sldId id="304" r:id="rId13"/>
    <p:sldId id="333" r:id="rId14"/>
    <p:sldId id="335" r:id="rId15"/>
    <p:sldId id="336" r:id="rId16"/>
    <p:sldId id="337" r:id="rId17"/>
    <p:sldId id="338" r:id="rId18"/>
    <p:sldId id="339" r:id="rId19"/>
    <p:sldId id="273" r:id="rId20"/>
    <p:sldId id="341" r:id="rId21"/>
    <p:sldId id="342" r:id="rId22"/>
    <p:sldId id="274" r:id="rId23"/>
    <p:sldId id="327" r:id="rId24"/>
    <p:sldId id="34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3"/>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0A84EC41-ECD6-7F4B-B508-87B276563826}" type="datetimeFigureOut">
              <a:rPr lang="en-US" smtClean="0"/>
              <a:pPr/>
              <a:t>11/1/20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1B1E5513-1272-A44C-AF68-F8AE51C323EB}" type="slidenum">
              <a:rPr lang="en-US" smtClean="0"/>
              <a:pPr/>
              <a:t>‹#›</a:t>
            </a:fld>
            <a:endParaRPr lang="en-US" dirty="0"/>
          </a:p>
        </p:txBody>
      </p:sp>
    </p:spTree>
    <p:extLst>
      <p:ext uri="{BB962C8B-B14F-4D97-AF65-F5344CB8AC3E}">
        <p14:creationId xmlns:p14="http://schemas.microsoft.com/office/powerpoint/2010/main" val="392092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E64E43-1A43-5740-A2F1-516489818B31}" type="slidenum">
              <a:rPr lang="en-US" smtClean="0"/>
              <a:t>1</a:t>
            </a:fld>
            <a:endParaRPr lang="en-US"/>
          </a:p>
        </p:txBody>
      </p:sp>
    </p:spTree>
    <p:extLst>
      <p:ext uri="{BB962C8B-B14F-4D97-AF65-F5344CB8AC3E}">
        <p14:creationId xmlns:p14="http://schemas.microsoft.com/office/powerpoint/2010/main" val="1253513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to next slide: so what happens in interpreting experimental results? Explain figures. np/p cross section compared to pp/p for electron-carbon scattering. At high RG resolution, tensor force of NN interaction is used to explain dominance of np over pp pairs, because the tensor force requires spin triplet pairs and proton-proton are always spin singlets. But in low RG resolution, tensor force is suppressed. So the SRC physics must be moved to the operator! Leads into “consider the ratio 3S1 over 1S0 momentum projection operators</a:t>
            </a:r>
            <a:r>
              <a:rPr lang="en-US" sz="1200" b="0" i="0" kern="1200" dirty="0">
                <a:solidFill>
                  <a:schemeClr val="tx1"/>
                </a:solidFill>
                <a:effectLst/>
                <a:latin typeface="Arial" panose="020B0604020202020204" pitchFamily="34" charset="0"/>
                <a:ea typeface="+mn-ea"/>
                <a:cs typeface="+mn-cs"/>
              </a:rPr>
              <a:t>.”</a:t>
            </a:r>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20</a:t>
            </a:fld>
            <a:endParaRPr lang="en-US" dirty="0"/>
          </a:p>
        </p:txBody>
      </p:sp>
    </p:spTree>
    <p:extLst>
      <p:ext uri="{BB962C8B-B14F-4D97-AF65-F5344CB8AC3E}">
        <p14:creationId xmlns:p14="http://schemas.microsoft.com/office/powerpoint/2010/main" val="3461606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anose="020B0604020202020204" pitchFamily="34" charset="0"/>
                <a:ea typeface="+mn-ea"/>
                <a:cs typeface="+mn-cs"/>
              </a:rPr>
              <a:t>Save last bullet for main takeaway.</a:t>
            </a:r>
          </a:p>
        </p:txBody>
      </p:sp>
      <p:sp>
        <p:nvSpPr>
          <p:cNvPr id="4" name="Slide Number Placeholder 3"/>
          <p:cNvSpPr>
            <a:spLocks noGrp="1"/>
          </p:cNvSpPr>
          <p:nvPr>
            <p:ph type="sldNum" sz="quarter" idx="5"/>
          </p:nvPr>
        </p:nvSpPr>
        <p:spPr/>
        <p:txBody>
          <a:bodyPr/>
          <a:lstStyle/>
          <a:p>
            <a:fld id="{1B1E5513-1272-A44C-AF68-F8AE51C323EB}" type="slidenum">
              <a:rPr lang="en-US" smtClean="0"/>
              <a:pPr/>
              <a:t>21</a:t>
            </a:fld>
            <a:endParaRPr lang="en-US" dirty="0"/>
          </a:p>
        </p:txBody>
      </p:sp>
    </p:spTree>
    <p:extLst>
      <p:ext uri="{BB962C8B-B14F-4D97-AF65-F5344CB8AC3E}">
        <p14:creationId xmlns:p14="http://schemas.microsoft.com/office/powerpoint/2010/main" val="762877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24</a:t>
            </a:fld>
            <a:endParaRPr lang="en-US" dirty="0"/>
          </a:p>
        </p:txBody>
      </p:sp>
    </p:spTree>
    <p:extLst>
      <p:ext uri="{BB962C8B-B14F-4D97-AF65-F5344CB8AC3E}">
        <p14:creationId xmlns:p14="http://schemas.microsoft.com/office/powerpoint/2010/main" val="3778553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first bullet (half)... such as in this diagram. One observes knock-out 2 high-k nucleons, with a one-body current, must mean SRC pair. Leads into third part.</a:t>
            </a:r>
          </a:p>
        </p:txBody>
      </p:sp>
      <p:sp>
        <p:nvSpPr>
          <p:cNvPr id="4" name="Slide Number Placeholder 3"/>
          <p:cNvSpPr>
            <a:spLocks noGrp="1"/>
          </p:cNvSpPr>
          <p:nvPr>
            <p:ph type="sldNum" sz="quarter" idx="5"/>
          </p:nvPr>
        </p:nvSpPr>
        <p:spPr/>
        <p:txBody>
          <a:bodyPr/>
          <a:lstStyle/>
          <a:p>
            <a:fld id="{1B1E5513-1272-A44C-AF68-F8AE51C323EB}" type="slidenum">
              <a:rPr lang="en-US" smtClean="0"/>
              <a:pPr/>
              <a:t>2</a:t>
            </a:fld>
            <a:endParaRPr lang="en-US" dirty="0"/>
          </a:p>
        </p:txBody>
      </p:sp>
    </p:spTree>
    <p:extLst>
      <p:ext uri="{BB962C8B-B14F-4D97-AF65-F5344CB8AC3E}">
        <p14:creationId xmlns:p14="http://schemas.microsoft.com/office/powerpoint/2010/main" val="2224933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3</a:t>
            </a:fld>
            <a:endParaRPr lang="en-US" dirty="0"/>
          </a:p>
        </p:txBody>
      </p:sp>
    </p:spTree>
    <p:extLst>
      <p:ext uri="{BB962C8B-B14F-4D97-AF65-F5344CB8AC3E}">
        <p14:creationId xmlns:p14="http://schemas.microsoft.com/office/powerpoint/2010/main" val="125335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figures, then explain what the SRG is doing. This will hit both bullet points.</a:t>
            </a:r>
          </a:p>
        </p:txBody>
      </p:sp>
      <p:sp>
        <p:nvSpPr>
          <p:cNvPr id="4" name="Slide Number Placeholder 3"/>
          <p:cNvSpPr>
            <a:spLocks noGrp="1"/>
          </p:cNvSpPr>
          <p:nvPr>
            <p:ph type="sldNum" sz="quarter" idx="5"/>
          </p:nvPr>
        </p:nvSpPr>
        <p:spPr/>
        <p:txBody>
          <a:bodyPr/>
          <a:lstStyle/>
          <a:p>
            <a:fld id="{1B1E5513-1272-A44C-AF68-F8AE51C323EB}" type="slidenum">
              <a:rPr lang="en-US" smtClean="0"/>
              <a:pPr/>
              <a:t>7</a:t>
            </a:fld>
            <a:endParaRPr lang="en-US" dirty="0"/>
          </a:p>
        </p:txBody>
      </p:sp>
    </p:spTree>
    <p:extLst>
      <p:ext uri="{BB962C8B-B14F-4D97-AF65-F5344CB8AC3E}">
        <p14:creationId xmlns:p14="http://schemas.microsoft.com/office/powerpoint/2010/main" val="13757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make sure you say AV18 lies on top of </a:t>
            </a:r>
            <a:r>
              <a:rPr lang="en-US" dirty="0" err="1"/>
              <a:t>Gezerlis</a:t>
            </a:r>
            <a:r>
              <a:rPr lang="en-US" dirty="0"/>
              <a:t>. Where does the SRC physics go? Use this as transition into next slide.</a:t>
            </a:r>
          </a:p>
        </p:txBody>
      </p:sp>
      <p:sp>
        <p:nvSpPr>
          <p:cNvPr id="4" name="Slide Number Placeholder 3"/>
          <p:cNvSpPr>
            <a:spLocks noGrp="1"/>
          </p:cNvSpPr>
          <p:nvPr>
            <p:ph type="sldNum" sz="quarter" idx="5"/>
          </p:nvPr>
        </p:nvSpPr>
        <p:spPr/>
        <p:txBody>
          <a:bodyPr/>
          <a:lstStyle/>
          <a:p>
            <a:fld id="{1B1E5513-1272-A44C-AF68-F8AE51C323EB}" type="slidenum">
              <a:rPr lang="en-US" smtClean="0"/>
              <a:pPr/>
              <a:t>10</a:t>
            </a:fld>
            <a:endParaRPr lang="en-US" dirty="0"/>
          </a:p>
        </p:txBody>
      </p:sp>
    </p:spTree>
    <p:extLst>
      <p:ext uri="{BB962C8B-B14F-4D97-AF65-F5344CB8AC3E}">
        <p14:creationId xmlns:p14="http://schemas.microsoft.com/office/powerpoint/2010/main" val="2190435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SRC physics from wave function goes to the operator. Use this as transition.</a:t>
            </a:r>
          </a:p>
        </p:txBody>
      </p:sp>
      <p:sp>
        <p:nvSpPr>
          <p:cNvPr id="4" name="Slide Number Placeholder 3"/>
          <p:cNvSpPr>
            <a:spLocks noGrp="1"/>
          </p:cNvSpPr>
          <p:nvPr>
            <p:ph type="sldNum" sz="quarter" idx="5"/>
          </p:nvPr>
        </p:nvSpPr>
        <p:spPr/>
        <p:txBody>
          <a:bodyPr/>
          <a:lstStyle/>
          <a:p>
            <a:fld id="{1B1E5513-1272-A44C-AF68-F8AE51C323EB}" type="slidenum">
              <a:rPr lang="en-US" smtClean="0"/>
              <a:pPr/>
              <a:t>11</a:t>
            </a:fld>
            <a:endParaRPr lang="en-US" dirty="0"/>
          </a:p>
        </p:txBody>
      </p:sp>
    </p:spTree>
    <p:extLst>
      <p:ext uri="{BB962C8B-B14F-4D97-AF65-F5344CB8AC3E}">
        <p14:creationId xmlns:p14="http://schemas.microsoft.com/office/powerpoint/2010/main" val="306422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16</a:t>
            </a:fld>
            <a:endParaRPr lang="en-US" dirty="0"/>
          </a:p>
        </p:txBody>
      </p:sp>
    </p:spTree>
    <p:extLst>
      <p:ext uri="{BB962C8B-B14F-4D97-AF65-F5344CB8AC3E}">
        <p14:creationId xmlns:p14="http://schemas.microsoft.com/office/powerpoint/2010/main" val="2428308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next slide: so what happens in interpreting experimental results which are typically explained with the heavy contribution from the tensor force?</a:t>
            </a:r>
          </a:p>
        </p:txBody>
      </p:sp>
      <p:sp>
        <p:nvSpPr>
          <p:cNvPr id="4" name="Slide Number Placeholder 3"/>
          <p:cNvSpPr>
            <a:spLocks noGrp="1"/>
          </p:cNvSpPr>
          <p:nvPr>
            <p:ph type="sldNum" sz="quarter" idx="5"/>
          </p:nvPr>
        </p:nvSpPr>
        <p:spPr/>
        <p:txBody>
          <a:bodyPr/>
          <a:lstStyle/>
          <a:p>
            <a:fld id="{1B1E5513-1272-A44C-AF68-F8AE51C323EB}" type="slidenum">
              <a:rPr lang="en-US" smtClean="0"/>
              <a:pPr/>
              <a:t>18</a:t>
            </a:fld>
            <a:endParaRPr lang="en-US" dirty="0"/>
          </a:p>
        </p:txBody>
      </p:sp>
    </p:spTree>
    <p:extLst>
      <p:ext uri="{BB962C8B-B14F-4D97-AF65-F5344CB8AC3E}">
        <p14:creationId xmlns:p14="http://schemas.microsoft.com/office/powerpoint/2010/main" val="1134888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to next slide: so what happens in interpreting experimental results? Explain figures. np/p cross section compared to pp/p for electron-carbon scattering. At high RG resolution, tensor force of NN interaction is used to explain dominance of np over pp pairs, because the tensor force requires spin triplet pairs and proton-proton are always spin singlets. But in low RG resolution, tensor force is suppressed. So the SRC physics must be moved to the operator! Leads into “consider the ratio 3S1 over 1S0 momentum projection operators</a:t>
            </a:r>
            <a:r>
              <a:rPr lang="en-US" sz="1200" b="0" i="0" kern="1200" dirty="0">
                <a:solidFill>
                  <a:schemeClr val="tx1"/>
                </a:solidFill>
                <a:effectLst/>
                <a:latin typeface="Arial" panose="020B0604020202020204" pitchFamily="34" charset="0"/>
                <a:ea typeface="+mn-ea"/>
                <a:cs typeface="+mn-cs"/>
              </a:rPr>
              <a:t>.”</a:t>
            </a:r>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19</a:t>
            </a:fld>
            <a:endParaRPr lang="en-US" dirty="0"/>
          </a:p>
        </p:txBody>
      </p:sp>
    </p:spTree>
    <p:extLst>
      <p:ext uri="{BB962C8B-B14F-4D97-AF65-F5344CB8AC3E}">
        <p14:creationId xmlns:p14="http://schemas.microsoft.com/office/powerpoint/2010/main" val="361158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0D91-B1E5-5142-A046-4D71EE50B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C4A7C4-537C-8544-B586-FD1890FB2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040C6C-C0FD-B145-9F2A-11D3162AA664}"/>
              </a:ext>
            </a:extLst>
          </p:cNvPr>
          <p:cNvSpPr>
            <a:spLocks noGrp="1"/>
          </p:cNvSpPr>
          <p:nvPr>
            <p:ph type="dt" sz="half" idx="10"/>
          </p:nvPr>
        </p:nvSpPr>
        <p:spPr/>
        <p:txBody>
          <a:bodyPr/>
          <a:lstStyle/>
          <a:p>
            <a:fld id="{2F15B853-9033-E54B-8ED3-ACA75527692D}" type="datetime1">
              <a:rPr lang="en-US" smtClean="0"/>
              <a:t>11/1/20</a:t>
            </a:fld>
            <a:endParaRPr lang="en-US"/>
          </a:p>
        </p:txBody>
      </p:sp>
      <p:sp>
        <p:nvSpPr>
          <p:cNvPr id="5" name="Footer Placeholder 4">
            <a:extLst>
              <a:ext uri="{FF2B5EF4-FFF2-40B4-BE49-F238E27FC236}">
                <a16:creationId xmlns:a16="http://schemas.microsoft.com/office/drawing/2014/main" id="{36F35123-9D1F-E043-8190-2A14273A5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671C7-D939-C84C-8C44-59C249C6C787}"/>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78494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7C01-DC1D-1B40-BC34-A6BD0E79A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9BC119-752A-FF45-8C18-A721DAC4F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58C19-ED11-4A4A-BF2A-2668F17A88C4}"/>
              </a:ext>
            </a:extLst>
          </p:cNvPr>
          <p:cNvSpPr>
            <a:spLocks noGrp="1"/>
          </p:cNvSpPr>
          <p:nvPr>
            <p:ph type="dt" sz="half" idx="10"/>
          </p:nvPr>
        </p:nvSpPr>
        <p:spPr/>
        <p:txBody>
          <a:bodyPr/>
          <a:lstStyle/>
          <a:p>
            <a:fld id="{A9285094-3301-894A-B968-9AB7F58AF041}" type="datetime1">
              <a:rPr lang="en-US" smtClean="0"/>
              <a:t>11/1/20</a:t>
            </a:fld>
            <a:endParaRPr lang="en-US"/>
          </a:p>
        </p:txBody>
      </p:sp>
      <p:sp>
        <p:nvSpPr>
          <p:cNvPr id="5" name="Footer Placeholder 4">
            <a:extLst>
              <a:ext uri="{FF2B5EF4-FFF2-40B4-BE49-F238E27FC236}">
                <a16:creationId xmlns:a16="http://schemas.microsoft.com/office/drawing/2014/main" id="{B3391BEC-F116-6345-8F26-9C684D625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9A012-5A3B-9346-B695-BE8618935AF2}"/>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0459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AA4FA-81C0-664F-877E-AB3D78DC4C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E569F0-A3AF-DE46-8318-769E2784B5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CF6FF-B821-7D41-830E-1EC8F683AF32}"/>
              </a:ext>
            </a:extLst>
          </p:cNvPr>
          <p:cNvSpPr>
            <a:spLocks noGrp="1"/>
          </p:cNvSpPr>
          <p:nvPr>
            <p:ph type="dt" sz="half" idx="10"/>
          </p:nvPr>
        </p:nvSpPr>
        <p:spPr/>
        <p:txBody>
          <a:bodyPr/>
          <a:lstStyle/>
          <a:p>
            <a:fld id="{6B308625-4955-8449-821F-C24C954B4CE7}" type="datetime1">
              <a:rPr lang="en-US" smtClean="0"/>
              <a:t>11/1/20</a:t>
            </a:fld>
            <a:endParaRPr lang="en-US"/>
          </a:p>
        </p:txBody>
      </p:sp>
      <p:sp>
        <p:nvSpPr>
          <p:cNvPr id="5" name="Footer Placeholder 4">
            <a:extLst>
              <a:ext uri="{FF2B5EF4-FFF2-40B4-BE49-F238E27FC236}">
                <a16:creationId xmlns:a16="http://schemas.microsoft.com/office/drawing/2014/main" id="{893BDBAC-2AF3-2D4E-A2E8-AE5CE6CA1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22597-E96D-EC46-8252-E74B0EA55A08}"/>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64859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1309-57A2-B949-991F-33ECA82528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57B5E-46F2-1C4A-8B0D-00F68B1DF2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C194E-CAC0-4B46-9177-1DB018D76583}"/>
              </a:ext>
            </a:extLst>
          </p:cNvPr>
          <p:cNvSpPr>
            <a:spLocks noGrp="1"/>
          </p:cNvSpPr>
          <p:nvPr>
            <p:ph type="dt" sz="half" idx="10"/>
          </p:nvPr>
        </p:nvSpPr>
        <p:spPr/>
        <p:txBody>
          <a:bodyPr/>
          <a:lstStyle/>
          <a:p>
            <a:fld id="{F4339BEE-9082-824F-9FE8-A73B8649373C}" type="datetime1">
              <a:rPr lang="en-US" smtClean="0"/>
              <a:t>11/1/20</a:t>
            </a:fld>
            <a:endParaRPr lang="en-US"/>
          </a:p>
        </p:txBody>
      </p:sp>
      <p:sp>
        <p:nvSpPr>
          <p:cNvPr id="5" name="Footer Placeholder 4">
            <a:extLst>
              <a:ext uri="{FF2B5EF4-FFF2-40B4-BE49-F238E27FC236}">
                <a16:creationId xmlns:a16="http://schemas.microsoft.com/office/drawing/2014/main" id="{2CFA4D1E-5399-6146-9E0D-81AD7D861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2B9D-BFA1-C747-B5FD-1FA8DF4576DB}"/>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18850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04B0-D25E-6848-90C6-D464C5279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76877B-8DEB-0344-80BD-44E885D4E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A50666-6413-DB42-A2F0-BA0DB54795C8}"/>
              </a:ext>
            </a:extLst>
          </p:cNvPr>
          <p:cNvSpPr>
            <a:spLocks noGrp="1"/>
          </p:cNvSpPr>
          <p:nvPr>
            <p:ph type="dt" sz="half" idx="10"/>
          </p:nvPr>
        </p:nvSpPr>
        <p:spPr/>
        <p:txBody>
          <a:bodyPr/>
          <a:lstStyle/>
          <a:p>
            <a:fld id="{0A5BCA3A-B122-CD4B-9E4B-5FC53C67B8A3}" type="datetime1">
              <a:rPr lang="en-US" smtClean="0"/>
              <a:t>11/1/20</a:t>
            </a:fld>
            <a:endParaRPr lang="en-US"/>
          </a:p>
        </p:txBody>
      </p:sp>
      <p:sp>
        <p:nvSpPr>
          <p:cNvPr id="5" name="Footer Placeholder 4">
            <a:extLst>
              <a:ext uri="{FF2B5EF4-FFF2-40B4-BE49-F238E27FC236}">
                <a16:creationId xmlns:a16="http://schemas.microsoft.com/office/drawing/2014/main" id="{F7C88F18-695B-7249-9E85-CBB31819C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67550-F2BF-ED4F-BD23-77E19AD34488}"/>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33283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FE-98F7-0240-9A84-688C7D024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61206A-D636-7A40-93ED-E61C1E14C2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CBC79-C191-5542-8F89-78255A895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1A6FCE-A560-2C45-8BD7-FD965E310EB8}"/>
              </a:ext>
            </a:extLst>
          </p:cNvPr>
          <p:cNvSpPr>
            <a:spLocks noGrp="1"/>
          </p:cNvSpPr>
          <p:nvPr>
            <p:ph type="dt" sz="half" idx="10"/>
          </p:nvPr>
        </p:nvSpPr>
        <p:spPr/>
        <p:txBody>
          <a:bodyPr/>
          <a:lstStyle/>
          <a:p>
            <a:fld id="{E4EAB6FE-AA41-4244-B6ED-DBD0B8C3C94D}" type="datetime1">
              <a:rPr lang="en-US" smtClean="0"/>
              <a:t>11/1/20</a:t>
            </a:fld>
            <a:endParaRPr lang="en-US"/>
          </a:p>
        </p:txBody>
      </p:sp>
      <p:sp>
        <p:nvSpPr>
          <p:cNvPr id="6" name="Footer Placeholder 5">
            <a:extLst>
              <a:ext uri="{FF2B5EF4-FFF2-40B4-BE49-F238E27FC236}">
                <a16:creationId xmlns:a16="http://schemas.microsoft.com/office/drawing/2014/main" id="{80D0BFF9-03A0-5E4B-956B-76CD31E8D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1D0CC-BF6C-DB41-9881-C5DF1CA9B9A0}"/>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333546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4604-98C5-4F40-803B-FCB7D61AD7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B52D42-1442-D44E-8BB5-53C1E8402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FD274-F59D-DE4E-B64C-5516C7027E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D7AC6-2229-3845-9472-0E585BBC0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15559D-519B-974A-B49B-3D61A32FD3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C0DD3C-A354-C449-9BF0-C0DFDEB637D1}"/>
              </a:ext>
            </a:extLst>
          </p:cNvPr>
          <p:cNvSpPr>
            <a:spLocks noGrp="1"/>
          </p:cNvSpPr>
          <p:nvPr>
            <p:ph type="dt" sz="half" idx="10"/>
          </p:nvPr>
        </p:nvSpPr>
        <p:spPr/>
        <p:txBody>
          <a:bodyPr/>
          <a:lstStyle/>
          <a:p>
            <a:fld id="{0125816F-807B-2B43-B88E-ABC5F6D182F4}" type="datetime1">
              <a:rPr lang="en-US" smtClean="0"/>
              <a:t>11/1/20</a:t>
            </a:fld>
            <a:endParaRPr lang="en-US"/>
          </a:p>
        </p:txBody>
      </p:sp>
      <p:sp>
        <p:nvSpPr>
          <p:cNvPr id="8" name="Footer Placeholder 7">
            <a:extLst>
              <a:ext uri="{FF2B5EF4-FFF2-40B4-BE49-F238E27FC236}">
                <a16:creationId xmlns:a16="http://schemas.microsoft.com/office/drawing/2014/main" id="{4E262197-883C-7D43-A4E7-7E3E6F1B4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EBE219-ED69-EE4A-932A-C5E462FE7E8F}"/>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70192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0DCC-CA36-0048-A038-315980ACCD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59BA0D-8DD4-3E4C-8779-07E19259F8A2}"/>
              </a:ext>
            </a:extLst>
          </p:cNvPr>
          <p:cNvSpPr>
            <a:spLocks noGrp="1"/>
          </p:cNvSpPr>
          <p:nvPr>
            <p:ph type="dt" sz="half" idx="10"/>
          </p:nvPr>
        </p:nvSpPr>
        <p:spPr/>
        <p:txBody>
          <a:bodyPr/>
          <a:lstStyle/>
          <a:p>
            <a:fld id="{FC402AE1-5483-4147-A0B4-4CC8FC31B757}" type="datetime1">
              <a:rPr lang="en-US" smtClean="0"/>
              <a:t>11/1/20</a:t>
            </a:fld>
            <a:endParaRPr lang="en-US"/>
          </a:p>
        </p:txBody>
      </p:sp>
      <p:sp>
        <p:nvSpPr>
          <p:cNvPr id="4" name="Footer Placeholder 3">
            <a:extLst>
              <a:ext uri="{FF2B5EF4-FFF2-40B4-BE49-F238E27FC236}">
                <a16:creationId xmlns:a16="http://schemas.microsoft.com/office/drawing/2014/main" id="{64CE07BA-8188-AA45-BF5D-EF6C043DD8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157AB1-ECC1-FF4C-9AC1-01B4FA7B5DD9}"/>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93303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D3A30-8CE6-F04D-9428-91762F97008F}"/>
              </a:ext>
            </a:extLst>
          </p:cNvPr>
          <p:cNvSpPr>
            <a:spLocks noGrp="1"/>
          </p:cNvSpPr>
          <p:nvPr>
            <p:ph type="dt" sz="half" idx="10"/>
          </p:nvPr>
        </p:nvSpPr>
        <p:spPr/>
        <p:txBody>
          <a:bodyPr/>
          <a:lstStyle/>
          <a:p>
            <a:fld id="{AF6A64FF-219C-7344-A0AC-964997E22DFB}" type="datetime1">
              <a:rPr lang="en-US" smtClean="0"/>
              <a:t>11/1/20</a:t>
            </a:fld>
            <a:endParaRPr lang="en-US"/>
          </a:p>
        </p:txBody>
      </p:sp>
      <p:sp>
        <p:nvSpPr>
          <p:cNvPr id="3" name="Footer Placeholder 2">
            <a:extLst>
              <a:ext uri="{FF2B5EF4-FFF2-40B4-BE49-F238E27FC236}">
                <a16:creationId xmlns:a16="http://schemas.microsoft.com/office/drawing/2014/main" id="{883A3462-98CA-E14C-992A-51DDE7687C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EF7442-61E9-DB4E-BFCA-B6C15B567737}"/>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39154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2E0C-303C-5542-B19D-EA7D473DD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714C4B-1E32-5B4F-A314-83B736391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D2377-9141-9041-ACCC-0BFEB4680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2C9D6-757B-9E4F-B62C-9B18758E7F9D}"/>
              </a:ext>
            </a:extLst>
          </p:cNvPr>
          <p:cNvSpPr>
            <a:spLocks noGrp="1"/>
          </p:cNvSpPr>
          <p:nvPr>
            <p:ph type="dt" sz="half" idx="10"/>
          </p:nvPr>
        </p:nvSpPr>
        <p:spPr/>
        <p:txBody>
          <a:bodyPr/>
          <a:lstStyle/>
          <a:p>
            <a:fld id="{939C6B78-8263-F947-8DCB-C192D73C2A8C}" type="datetime1">
              <a:rPr lang="en-US" smtClean="0"/>
              <a:t>11/1/20</a:t>
            </a:fld>
            <a:endParaRPr lang="en-US"/>
          </a:p>
        </p:txBody>
      </p:sp>
      <p:sp>
        <p:nvSpPr>
          <p:cNvPr id="6" name="Footer Placeholder 5">
            <a:extLst>
              <a:ext uri="{FF2B5EF4-FFF2-40B4-BE49-F238E27FC236}">
                <a16:creationId xmlns:a16="http://schemas.microsoft.com/office/drawing/2014/main" id="{721CA156-1218-8746-A8AC-27E1BC606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12363-D3FE-314A-B65B-97BC4856C842}"/>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98161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836B-9AEE-EB4F-999C-0079A0522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60A491-08CA-284C-A115-37EEF0FFF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525592D-CF7F-3F47-874A-7E1656F3B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2941A-75F1-FB46-9714-DB74FAEC4F91}"/>
              </a:ext>
            </a:extLst>
          </p:cNvPr>
          <p:cNvSpPr>
            <a:spLocks noGrp="1"/>
          </p:cNvSpPr>
          <p:nvPr>
            <p:ph type="dt" sz="half" idx="10"/>
          </p:nvPr>
        </p:nvSpPr>
        <p:spPr/>
        <p:txBody>
          <a:bodyPr/>
          <a:lstStyle/>
          <a:p>
            <a:fld id="{099F02DF-4A6E-4345-8766-CA6FCC3AFB8D}" type="datetime1">
              <a:rPr lang="en-US" smtClean="0"/>
              <a:t>11/1/20</a:t>
            </a:fld>
            <a:endParaRPr lang="en-US"/>
          </a:p>
        </p:txBody>
      </p:sp>
      <p:sp>
        <p:nvSpPr>
          <p:cNvPr id="6" name="Footer Placeholder 5">
            <a:extLst>
              <a:ext uri="{FF2B5EF4-FFF2-40B4-BE49-F238E27FC236}">
                <a16:creationId xmlns:a16="http://schemas.microsoft.com/office/drawing/2014/main" id="{4ACFA092-016D-1043-9604-929A9F0AA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E2F12-8438-9742-844A-DA4FF5E3EDBB}"/>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96119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DB979-E96F-CD40-9050-248DA7E97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2181CA-FC92-7F49-BBBD-4238A7EA4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BCA40F-B22F-304F-99B3-A9EEE2898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C5E7DC65-9412-614E-9DC9-FC959AFBF189}" type="datetime1">
              <a:rPr lang="en-US" smtClean="0"/>
              <a:t>11/1/20</a:t>
            </a:fld>
            <a:endParaRPr lang="en-US" dirty="0"/>
          </a:p>
        </p:txBody>
      </p:sp>
      <p:sp>
        <p:nvSpPr>
          <p:cNvPr id="5" name="Footer Placeholder 4">
            <a:extLst>
              <a:ext uri="{FF2B5EF4-FFF2-40B4-BE49-F238E27FC236}">
                <a16:creationId xmlns:a16="http://schemas.microsoft.com/office/drawing/2014/main" id="{B7016F65-993C-6B4E-85AC-4635806D4B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7DE353B0-E8DE-2B45-AC37-589250102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DD20F09D-B375-B446-8D61-90653E4EE1AB}" type="slidenum">
              <a:rPr lang="en-US" smtClean="0"/>
              <a:pPr/>
              <a:t>‹#›</a:t>
            </a:fld>
            <a:endParaRPr lang="en-US" dirty="0"/>
          </a:p>
        </p:txBody>
      </p:sp>
    </p:spTree>
    <p:extLst>
      <p:ext uri="{BB962C8B-B14F-4D97-AF65-F5344CB8AC3E}">
        <p14:creationId xmlns:p14="http://schemas.microsoft.com/office/powerpoint/2010/main" val="3277060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3.emf"/><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0"/>
            <a:ext cx="8229600" cy="1790700"/>
          </a:xfrm>
        </p:spPr>
        <p:txBody>
          <a:bodyPr>
            <a:normAutofit/>
          </a:bodyPr>
          <a:lstStyle/>
          <a:p>
            <a:pPr>
              <a:lnSpc>
                <a:spcPct val="100000"/>
              </a:lnSpc>
            </a:pPr>
            <a:r>
              <a:rPr lang="en-US" sz="4000" dirty="0">
                <a:solidFill>
                  <a:srgbClr val="002060"/>
                </a:solidFill>
                <a:latin typeface="Arial" panose="020B0604020202020204" pitchFamily="34" charset="0"/>
                <a:ea typeface="Arial Unicode MS" panose="020B0604020202020204" pitchFamily="34" charset="-128"/>
                <a:cs typeface="Arial" panose="020B0604020202020204" pitchFamily="34" charset="0"/>
              </a:rPr>
              <a:t>Short-range correlation physics from operator evolution</a:t>
            </a:r>
          </a:p>
        </p:txBody>
      </p:sp>
      <p:sp>
        <p:nvSpPr>
          <p:cNvPr id="3" name="Subtitle 2"/>
          <p:cNvSpPr>
            <a:spLocks noGrp="1"/>
          </p:cNvSpPr>
          <p:nvPr>
            <p:ph type="subTitle" idx="1"/>
          </p:nvPr>
        </p:nvSpPr>
        <p:spPr>
          <a:xfrm>
            <a:off x="2324100" y="2318330"/>
            <a:ext cx="7543800" cy="2882709"/>
          </a:xfrm>
        </p:spPr>
        <p:txBody>
          <a:bodyPr>
            <a:normAutofit lnSpcReduction="10000"/>
          </a:bodyPr>
          <a:lstStyle/>
          <a:p>
            <a:pPr>
              <a:lnSpc>
                <a:spcPct val="100000"/>
              </a:lnSpc>
            </a:pPr>
            <a:r>
              <a:rPr lang="en-US" altLang="en-US" sz="2200" b="1" dirty="0">
                <a:ea typeface="Arial Unicode MS" panose="020B0604020202020204" pitchFamily="34" charset="-128"/>
                <a:cs typeface="Arial" panose="020B0604020202020204" pitchFamily="34" charset="0"/>
              </a:rPr>
              <a:t>Anthony Tropiano</a:t>
            </a:r>
            <a:r>
              <a:rPr lang="en-US" altLang="en-US" sz="2200" b="1" baseline="30000" dirty="0">
                <a:ea typeface="Arial Unicode MS" panose="020B0604020202020204" pitchFamily="34" charset="-128"/>
                <a:cs typeface="Arial" panose="020B0604020202020204" pitchFamily="34" charset="0"/>
              </a:rPr>
              <a:t>1</a:t>
            </a:r>
            <a:r>
              <a:rPr lang="en-US" altLang="en-US" sz="2200" dirty="0">
                <a:ea typeface="Arial Unicode MS" panose="020B0604020202020204" pitchFamily="34" charset="-128"/>
                <a:cs typeface="Arial" panose="020B0604020202020204" pitchFamily="34" charset="0"/>
              </a:rPr>
              <a:t>, Dick Furnstahl</a:t>
            </a:r>
            <a:r>
              <a:rPr lang="en-US" altLang="en-US" sz="2200" baseline="30000" dirty="0">
                <a:ea typeface="Arial Unicode MS" panose="020B0604020202020204" pitchFamily="34" charset="-128"/>
                <a:cs typeface="Arial" panose="020B0604020202020204" pitchFamily="34" charset="0"/>
              </a:rPr>
              <a:t>1</a:t>
            </a:r>
            <a:r>
              <a:rPr lang="en-US" altLang="en-US" sz="2200" dirty="0">
                <a:ea typeface="Arial Unicode MS" panose="020B0604020202020204" pitchFamily="34" charset="-128"/>
                <a:cs typeface="Arial" panose="020B0604020202020204" pitchFamily="34" charset="0"/>
              </a:rPr>
              <a:t>, Scott Bogner</a:t>
            </a:r>
            <a:r>
              <a:rPr lang="en-US" altLang="en-US" sz="2200" baseline="30000" dirty="0">
                <a:ea typeface="Arial Unicode MS" panose="020B0604020202020204" pitchFamily="34" charset="-128"/>
                <a:cs typeface="Arial" panose="020B0604020202020204" pitchFamily="34" charset="0"/>
              </a:rPr>
              <a:t>2</a:t>
            </a:r>
          </a:p>
          <a:p>
            <a:pPr>
              <a:lnSpc>
                <a:spcPct val="100000"/>
              </a:lnSpc>
            </a:pPr>
            <a:r>
              <a:rPr lang="en-US" altLang="en-US" sz="1800" baseline="30000" dirty="0">
                <a:ea typeface="Arial Unicode MS" panose="020B0604020202020204" pitchFamily="34" charset="-128"/>
                <a:cs typeface="Arial" panose="020B0604020202020204" pitchFamily="34" charset="0"/>
              </a:rPr>
              <a:t>1</a:t>
            </a:r>
            <a:r>
              <a:rPr lang="en-US" altLang="en-US" sz="1800" dirty="0">
                <a:ea typeface="Arial Unicode MS" panose="020B0604020202020204" pitchFamily="34" charset="-128"/>
                <a:cs typeface="Arial" panose="020B0604020202020204" pitchFamily="34" charset="0"/>
              </a:rPr>
              <a:t>Ohio State University, </a:t>
            </a:r>
            <a:r>
              <a:rPr lang="en-US" altLang="en-US" sz="1800" baseline="30000" dirty="0">
                <a:ea typeface="Arial Unicode MS" panose="020B0604020202020204" pitchFamily="34" charset="-128"/>
                <a:cs typeface="Arial" panose="020B0604020202020204" pitchFamily="34" charset="0"/>
              </a:rPr>
              <a:t>2</a:t>
            </a:r>
            <a:r>
              <a:rPr lang="en-US" altLang="en-US" sz="1800" dirty="0">
                <a:ea typeface="Arial Unicode MS" panose="020B0604020202020204" pitchFamily="34" charset="-128"/>
                <a:cs typeface="Arial" panose="020B0604020202020204" pitchFamily="34" charset="0"/>
              </a:rPr>
              <a:t>Michigan State University</a:t>
            </a:r>
          </a:p>
          <a:p>
            <a:pPr>
              <a:lnSpc>
                <a:spcPct val="100000"/>
              </a:lnSpc>
            </a:pPr>
            <a:endParaRPr lang="en-US" altLang="en-US" sz="1800" dirty="0">
              <a:ea typeface="Arial Unicode MS" panose="020B0604020202020204" pitchFamily="34" charset="-128"/>
              <a:cs typeface="Arial" panose="020B0604020202020204" pitchFamily="34" charset="0"/>
            </a:endParaRPr>
          </a:p>
          <a:p>
            <a:pPr>
              <a:lnSpc>
                <a:spcPct val="100000"/>
              </a:lnSpc>
            </a:pPr>
            <a:r>
              <a:rPr lang="en-US" altLang="en-US" sz="2000" dirty="0">
                <a:solidFill>
                  <a:srgbClr val="C00000"/>
                </a:solidFill>
                <a:ea typeface="Arial Unicode MS" panose="020B0604020202020204" pitchFamily="34" charset="-128"/>
                <a:cs typeface="Arial" panose="020B0604020202020204" pitchFamily="34" charset="0"/>
              </a:rPr>
              <a:t>APS DNP Meeting – Virtual Meeting</a:t>
            </a:r>
          </a:p>
          <a:p>
            <a:pPr>
              <a:lnSpc>
                <a:spcPct val="100000"/>
              </a:lnSpc>
            </a:pPr>
            <a:r>
              <a:rPr lang="en-US" altLang="en-US" sz="2000" dirty="0">
                <a:solidFill>
                  <a:srgbClr val="C00000"/>
                </a:solidFill>
                <a:ea typeface="Arial Unicode MS" panose="020B0604020202020204" pitchFamily="34" charset="-128"/>
                <a:cs typeface="Arial" panose="020B0604020202020204" pitchFamily="34" charset="0"/>
              </a:rPr>
              <a:t>October 30, 2020</a:t>
            </a:r>
            <a:endParaRPr lang="en-US" altLang="en-US" sz="2000" i="1" dirty="0">
              <a:ea typeface="Arial Unicode MS" panose="020B0604020202020204" pitchFamily="34" charset="-128"/>
              <a:cs typeface="Arial" panose="020B0604020202020204" pitchFamily="34" charset="0"/>
            </a:endParaRPr>
          </a:p>
          <a:p>
            <a:pPr>
              <a:lnSpc>
                <a:spcPct val="100000"/>
              </a:lnSpc>
            </a:pPr>
            <a:r>
              <a:rPr lang="en-US" sz="1800" i="1" dirty="0" err="1"/>
              <a:t>ajt</a:t>
            </a:r>
            <a:r>
              <a:rPr lang="en-US" sz="1800" i="1" dirty="0"/>
              <a:t>, S.K. Bogner, and R.J. Furnstahl, arXiv:2006.11186</a:t>
            </a:r>
          </a:p>
          <a:p>
            <a:pPr>
              <a:lnSpc>
                <a:spcPct val="100000"/>
              </a:lnSpc>
            </a:pPr>
            <a:r>
              <a:rPr lang="en-US" sz="1800" i="1" dirty="0"/>
              <a:t>Phys. Rev. C </a:t>
            </a:r>
            <a:r>
              <a:rPr lang="en-US" sz="1800" b="1" i="1" dirty="0"/>
              <a:t>102</a:t>
            </a:r>
            <a:r>
              <a:rPr lang="en-US" sz="1800" i="1" dirty="0"/>
              <a:t>, 034005 (2020)</a:t>
            </a:r>
          </a:p>
          <a:p>
            <a:pPr>
              <a:lnSpc>
                <a:spcPct val="100000"/>
              </a:lnSpc>
            </a:pPr>
            <a:endParaRPr lang="en-US" altLang="en-US" sz="2000" i="1" dirty="0">
              <a:ea typeface="Arial Unicode MS" panose="020B0604020202020204" pitchFamily="34" charset="-128"/>
              <a:cs typeface="Arial" panose="020B0604020202020204" pitchFamily="34" charset="0"/>
            </a:endParaRPr>
          </a:p>
        </p:txBody>
      </p:sp>
      <p:pic>
        <p:nvPicPr>
          <p:cNvPr id="12" name="Picture 11">
            <a:extLst>
              <a:ext uri="{FF2B5EF4-FFF2-40B4-BE49-F238E27FC236}">
                <a16:creationId xmlns:a16="http://schemas.microsoft.com/office/drawing/2014/main" id="{A7848367-2624-1C42-BB16-5BE1F88150A8}"/>
              </a:ext>
            </a:extLst>
          </p:cNvPr>
          <p:cNvPicPr>
            <a:picLocks noChangeAspect="1"/>
          </p:cNvPicPr>
          <p:nvPr/>
        </p:nvPicPr>
        <p:blipFill>
          <a:blip r:embed="rId3"/>
          <a:stretch>
            <a:fillRect/>
          </a:stretch>
        </p:blipFill>
        <p:spPr>
          <a:xfrm>
            <a:off x="4127225" y="5063879"/>
            <a:ext cx="2376460" cy="1645920"/>
          </a:xfrm>
          <a:prstGeom prst="rect">
            <a:avLst/>
          </a:prstGeom>
        </p:spPr>
      </p:pic>
      <p:pic>
        <p:nvPicPr>
          <p:cNvPr id="14" name="Picture 13">
            <a:extLst>
              <a:ext uri="{FF2B5EF4-FFF2-40B4-BE49-F238E27FC236}">
                <a16:creationId xmlns:a16="http://schemas.microsoft.com/office/drawing/2014/main" id="{79D0B37D-A927-A64A-A340-0BC4CDBCB8E9}"/>
              </a:ext>
            </a:extLst>
          </p:cNvPr>
          <p:cNvPicPr>
            <a:picLocks noChangeAspect="1"/>
          </p:cNvPicPr>
          <p:nvPr/>
        </p:nvPicPr>
        <p:blipFill>
          <a:blip r:embed="rId4"/>
          <a:stretch>
            <a:fillRect/>
          </a:stretch>
        </p:blipFill>
        <p:spPr>
          <a:xfrm>
            <a:off x="542236" y="5429639"/>
            <a:ext cx="3145537" cy="914400"/>
          </a:xfrm>
          <a:prstGeom prst="rect">
            <a:avLst/>
          </a:prstGeom>
        </p:spPr>
      </p:pic>
      <p:pic>
        <p:nvPicPr>
          <p:cNvPr id="16" name="Picture 15">
            <a:extLst>
              <a:ext uri="{FF2B5EF4-FFF2-40B4-BE49-F238E27FC236}">
                <a16:creationId xmlns:a16="http://schemas.microsoft.com/office/drawing/2014/main" id="{2B7F2C15-FD2A-054E-9CB9-C8322E45C379}"/>
              </a:ext>
            </a:extLst>
          </p:cNvPr>
          <p:cNvPicPr>
            <a:picLocks noChangeAspect="1"/>
          </p:cNvPicPr>
          <p:nvPr/>
        </p:nvPicPr>
        <p:blipFill>
          <a:blip r:embed="rId5"/>
          <a:stretch>
            <a:fillRect/>
          </a:stretch>
        </p:blipFill>
        <p:spPr>
          <a:xfrm>
            <a:off x="6911371" y="5201039"/>
            <a:ext cx="1371600" cy="1371600"/>
          </a:xfrm>
          <a:prstGeom prst="rect">
            <a:avLst/>
          </a:prstGeom>
        </p:spPr>
      </p:pic>
      <p:pic>
        <p:nvPicPr>
          <p:cNvPr id="5" name="Picture 4">
            <a:extLst>
              <a:ext uri="{FF2B5EF4-FFF2-40B4-BE49-F238E27FC236}">
                <a16:creationId xmlns:a16="http://schemas.microsoft.com/office/drawing/2014/main" id="{1A648F84-F4C5-E34C-930C-87ABBE6E82C8}"/>
              </a:ext>
            </a:extLst>
          </p:cNvPr>
          <p:cNvPicPr>
            <a:picLocks noChangeAspect="1"/>
          </p:cNvPicPr>
          <p:nvPr/>
        </p:nvPicPr>
        <p:blipFill>
          <a:blip r:embed="rId6"/>
          <a:stretch>
            <a:fillRect/>
          </a:stretch>
        </p:blipFill>
        <p:spPr>
          <a:xfrm>
            <a:off x="8722423" y="5109599"/>
            <a:ext cx="2763520" cy="1554480"/>
          </a:xfrm>
          <a:prstGeom prst="rect">
            <a:avLst/>
          </a:prstGeom>
        </p:spPr>
      </p:pic>
    </p:spTree>
    <p:extLst>
      <p:ext uri="{BB962C8B-B14F-4D97-AF65-F5344CB8AC3E}">
        <p14:creationId xmlns:p14="http://schemas.microsoft.com/office/powerpoint/2010/main" val="414430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fontScale="90000"/>
          </a:bodyPr>
          <a:lstStyle/>
          <a:p>
            <a:pPr>
              <a:lnSpc>
                <a:spcPct val="100000"/>
              </a:lnSpc>
            </a:pPr>
            <a:r>
              <a:rPr lang="en-US" dirty="0">
                <a:solidFill>
                  <a:srgbClr val="002060"/>
                </a:solidFill>
                <a:latin typeface="Arial" panose="020B0604020202020204" pitchFamily="34" charset="0"/>
              </a:rPr>
              <a:t>Deuteron wave function at low RG resolution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4130408" cy="4351338"/>
          </a:xfrm>
        </p:spPr>
        <p:txBody>
          <a:bodyPr/>
          <a:lstStyle/>
          <a:p>
            <a:pPr>
              <a:lnSpc>
                <a:spcPct val="100000"/>
              </a:lnSpc>
            </a:pPr>
            <a:r>
              <a:rPr lang="en-US" sz="2400" dirty="0"/>
              <a:t>SRC physics in AV18 (scheme dependent) is gone from wave function at low RG resolution </a:t>
            </a:r>
          </a:p>
          <a:p>
            <a:pPr>
              <a:lnSpc>
                <a:spcPct val="100000"/>
              </a:lnSpc>
            </a:pPr>
            <a:r>
              <a:rPr lang="en-US" sz="2400" dirty="0">
                <a:solidFill>
                  <a:srgbClr val="C00000"/>
                </a:solidFill>
              </a:rPr>
              <a:t>Deuteron wave functions become soft and D-state probability goes down</a:t>
            </a:r>
          </a:p>
          <a:p>
            <a:pPr>
              <a:lnSpc>
                <a:spcPct val="100000"/>
              </a:lnSpc>
            </a:pPr>
            <a:r>
              <a:rPr lang="en-US" sz="2400" dirty="0">
                <a:solidFill>
                  <a:srgbClr val="C00000"/>
                </a:solidFill>
              </a:rPr>
              <a:t>Observables such as asymptotic D-S ratio are the same</a:t>
            </a:r>
          </a:p>
          <a:p>
            <a:pPr>
              <a:lnSpc>
                <a:spcPct val="100000"/>
              </a:lnSpc>
            </a:pPr>
            <a:endParaRPr lang="en-US" dirty="0">
              <a:latin typeface="Arial" panose="020B0604020202020204" pitchFamily="34" charset="0"/>
            </a:endParaRPr>
          </a:p>
        </p:txBody>
      </p:sp>
      <p:pic>
        <p:nvPicPr>
          <p:cNvPr id="5" name="Picture 4">
            <a:extLst>
              <a:ext uri="{FF2B5EF4-FFF2-40B4-BE49-F238E27FC236}">
                <a16:creationId xmlns:a16="http://schemas.microsoft.com/office/drawing/2014/main" id="{1130F29B-3234-BA48-90EA-502255372CBC}"/>
              </a:ext>
            </a:extLst>
          </p:cNvPr>
          <p:cNvPicPr>
            <a:picLocks noChangeAspect="1"/>
          </p:cNvPicPr>
          <p:nvPr/>
        </p:nvPicPr>
        <p:blipFill>
          <a:blip r:embed="rId3"/>
          <a:stretch>
            <a:fillRect/>
          </a:stretch>
        </p:blipFill>
        <p:spPr>
          <a:xfrm>
            <a:off x="4841404" y="2081054"/>
            <a:ext cx="7350596" cy="3840480"/>
          </a:xfrm>
          <a:prstGeom prst="rect">
            <a:avLst/>
          </a:prstGeom>
        </p:spPr>
      </p:pic>
      <p:sp>
        <p:nvSpPr>
          <p:cNvPr id="10" name="TextBox 9">
            <a:extLst>
              <a:ext uri="{FF2B5EF4-FFF2-40B4-BE49-F238E27FC236}">
                <a16:creationId xmlns:a16="http://schemas.microsoft.com/office/drawing/2014/main" id="{73CCC00C-E7C2-4E47-ADAE-11896A8744AA}"/>
              </a:ext>
            </a:extLst>
          </p:cNvPr>
          <p:cNvSpPr txBox="1"/>
          <p:nvPr/>
        </p:nvSpPr>
        <p:spPr>
          <a:xfrm>
            <a:off x="6580474" y="1705581"/>
            <a:ext cx="1673792" cy="461665"/>
          </a:xfrm>
          <a:prstGeom prst="rect">
            <a:avLst/>
          </a:prstGeom>
          <a:noFill/>
        </p:spPr>
        <p:txBody>
          <a:bodyPr wrap="none" rtlCol="0">
            <a:spAutoFit/>
          </a:bodyPr>
          <a:lstStyle/>
          <a:p>
            <a:r>
              <a:rPr lang="en-US" sz="2400" dirty="0"/>
              <a:t>SRC in AV18</a:t>
            </a:r>
          </a:p>
        </p:txBody>
      </p:sp>
      <p:cxnSp>
        <p:nvCxnSpPr>
          <p:cNvPr id="11" name="Straight Arrow Connector 10">
            <a:extLst>
              <a:ext uri="{FF2B5EF4-FFF2-40B4-BE49-F238E27FC236}">
                <a16:creationId xmlns:a16="http://schemas.microsoft.com/office/drawing/2014/main" id="{16618CC6-8ABB-A242-96B5-03D2A36F1058}"/>
              </a:ext>
            </a:extLst>
          </p:cNvPr>
          <p:cNvCxnSpPr>
            <a:cxnSpLocks/>
          </p:cNvCxnSpPr>
          <p:nvPr/>
        </p:nvCxnSpPr>
        <p:spPr>
          <a:xfrm flipH="1">
            <a:off x="6096000" y="2152353"/>
            <a:ext cx="1232338" cy="13247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171F045-D8BC-4749-95CE-E502A86CED68}"/>
              </a:ext>
            </a:extLst>
          </p:cNvPr>
          <p:cNvCxnSpPr>
            <a:cxnSpLocks/>
          </p:cNvCxnSpPr>
          <p:nvPr/>
        </p:nvCxnSpPr>
        <p:spPr>
          <a:xfrm flipH="1">
            <a:off x="9121346" y="2081591"/>
            <a:ext cx="290351" cy="5022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0A3A9BA-3767-1D49-958A-C176B6C7E964}"/>
              </a:ext>
            </a:extLst>
          </p:cNvPr>
          <p:cNvSpPr txBox="1"/>
          <p:nvPr/>
        </p:nvSpPr>
        <p:spPr>
          <a:xfrm>
            <a:off x="9032314" y="1690688"/>
            <a:ext cx="1352617" cy="461665"/>
          </a:xfrm>
          <a:prstGeom prst="rect">
            <a:avLst/>
          </a:prstGeom>
          <a:noFill/>
        </p:spPr>
        <p:txBody>
          <a:bodyPr wrap="square" rtlCol="0">
            <a:spAutoFit/>
          </a:bodyPr>
          <a:lstStyle/>
          <a:p>
            <a:r>
              <a:rPr lang="en-US" sz="2400" dirty="0"/>
              <a:t>No SRC</a:t>
            </a:r>
          </a:p>
        </p:txBody>
      </p:sp>
      <p:sp>
        <p:nvSpPr>
          <p:cNvPr id="16" name="TextBox 15">
            <a:extLst>
              <a:ext uri="{FF2B5EF4-FFF2-40B4-BE49-F238E27FC236}">
                <a16:creationId xmlns:a16="http://schemas.microsoft.com/office/drawing/2014/main" id="{6468C490-D018-D042-B618-D75D7384DD8E}"/>
              </a:ext>
            </a:extLst>
          </p:cNvPr>
          <p:cNvSpPr txBox="1"/>
          <p:nvPr/>
        </p:nvSpPr>
        <p:spPr>
          <a:xfrm>
            <a:off x="6292467" y="5809637"/>
            <a:ext cx="535052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 2: SRG evolution of deuteron wave function in coordinate space for AV18 and </a:t>
            </a:r>
            <a:r>
              <a:rPr lang="en-US" dirty="0" err="1">
                <a:latin typeface="Arial" panose="020B0604020202020204" pitchFamily="34" charset="0"/>
                <a:cs typeface="Arial" panose="020B0604020202020204" pitchFamily="34" charset="0"/>
              </a:rPr>
              <a:t>Gezerlis</a:t>
            </a:r>
            <a:r>
              <a:rPr lang="en-US" dirty="0">
                <a:latin typeface="Arial" panose="020B0604020202020204" pitchFamily="34" charset="0"/>
                <a:cs typeface="Arial" panose="020B0604020202020204" pitchFamily="34" charset="0"/>
              </a:rPr>
              <a:t> N2LO</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FED054C9-C4F9-E14A-813B-F5124DDA4043}"/>
              </a:ext>
            </a:extLst>
          </p:cNvPr>
          <p:cNvSpPr txBox="1"/>
          <p:nvPr/>
        </p:nvSpPr>
        <p:spPr>
          <a:xfrm>
            <a:off x="0" y="6455968"/>
            <a:ext cx="4856586"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 </a:t>
            </a:r>
            <a:r>
              <a:rPr lang="en-US" sz="1600" dirty="0" err="1">
                <a:latin typeface="Arial" panose="020B0604020202020204" pitchFamily="34" charset="0"/>
                <a:cs typeface="Arial" panose="020B0604020202020204" pitchFamily="34" charset="0"/>
              </a:rPr>
              <a:t>Gezerlis</a:t>
            </a:r>
            <a:r>
              <a:rPr lang="en-US" sz="1600" dirty="0">
                <a:latin typeface="Arial" panose="020B0604020202020204" pitchFamily="34" charset="0"/>
                <a:cs typeface="Arial" panose="020B0604020202020204" pitchFamily="34" charset="0"/>
              </a:rPr>
              <a:t> et al., Phys. Rev. C </a:t>
            </a:r>
            <a:r>
              <a:rPr lang="en-US" sz="1600" b="1" dirty="0">
                <a:latin typeface="Arial" panose="020B0604020202020204" pitchFamily="34" charset="0"/>
                <a:cs typeface="Arial" panose="020B0604020202020204" pitchFamily="34" charset="0"/>
              </a:rPr>
              <a:t>90</a:t>
            </a:r>
            <a:r>
              <a:rPr lang="en-US" sz="1600" dirty="0">
                <a:latin typeface="Arial" panose="020B0604020202020204" pitchFamily="34" charset="0"/>
                <a:cs typeface="Arial" panose="020B0604020202020204" pitchFamily="34" charset="0"/>
              </a:rPr>
              <a:t>, 054323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E010BF7-9648-A744-9D5F-34233DC6E7DB}"/>
              </a:ext>
            </a:extLst>
          </p:cNvPr>
          <p:cNvSpPr txBox="1"/>
          <p:nvPr/>
        </p:nvSpPr>
        <p:spPr>
          <a:xfrm>
            <a:off x="7662040" y="3453986"/>
            <a:ext cx="1040525" cy="369332"/>
          </a:xfrm>
          <a:prstGeom prst="rect">
            <a:avLst/>
          </a:prstGeom>
          <a:noFill/>
        </p:spPr>
        <p:txBody>
          <a:bodyPr wrap="square" rtlCol="0">
            <a:spAutoFit/>
          </a:bodyPr>
          <a:lstStyle/>
          <a:p>
            <a:r>
              <a:rPr lang="en-US" dirty="0"/>
              <a:t>S-state</a:t>
            </a:r>
          </a:p>
        </p:txBody>
      </p:sp>
      <p:sp>
        <p:nvSpPr>
          <p:cNvPr id="15" name="TextBox 14">
            <a:extLst>
              <a:ext uri="{FF2B5EF4-FFF2-40B4-BE49-F238E27FC236}">
                <a16:creationId xmlns:a16="http://schemas.microsoft.com/office/drawing/2014/main" id="{E26C3445-CC98-F046-889C-C8F4689A8618}"/>
              </a:ext>
            </a:extLst>
          </p:cNvPr>
          <p:cNvSpPr txBox="1"/>
          <p:nvPr/>
        </p:nvSpPr>
        <p:spPr>
          <a:xfrm>
            <a:off x="6111764" y="4415682"/>
            <a:ext cx="1040525" cy="369332"/>
          </a:xfrm>
          <a:prstGeom prst="rect">
            <a:avLst/>
          </a:prstGeom>
          <a:noFill/>
        </p:spPr>
        <p:txBody>
          <a:bodyPr wrap="square" rtlCol="0">
            <a:spAutoFit/>
          </a:bodyPr>
          <a:lstStyle/>
          <a:p>
            <a:r>
              <a:rPr lang="en-US" dirty="0"/>
              <a:t>D-state</a:t>
            </a:r>
          </a:p>
        </p:txBody>
      </p:sp>
      <p:sp>
        <p:nvSpPr>
          <p:cNvPr id="18" name="TextBox 17">
            <a:extLst>
              <a:ext uri="{FF2B5EF4-FFF2-40B4-BE49-F238E27FC236}">
                <a16:creationId xmlns:a16="http://schemas.microsoft.com/office/drawing/2014/main" id="{F67A1B76-CAC0-6E4B-BA5E-246C82D589F6}"/>
              </a:ext>
            </a:extLst>
          </p:cNvPr>
          <p:cNvSpPr txBox="1"/>
          <p:nvPr/>
        </p:nvSpPr>
        <p:spPr>
          <a:xfrm>
            <a:off x="11063451" y="3429000"/>
            <a:ext cx="1040525" cy="369332"/>
          </a:xfrm>
          <a:prstGeom prst="rect">
            <a:avLst/>
          </a:prstGeom>
          <a:noFill/>
        </p:spPr>
        <p:txBody>
          <a:bodyPr wrap="square" rtlCol="0">
            <a:spAutoFit/>
          </a:bodyPr>
          <a:lstStyle/>
          <a:p>
            <a:r>
              <a:rPr lang="en-US" dirty="0"/>
              <a:t>S-state</a:t>
            </a:r>
          </a:p>
        </p:txBody>
      </p:sp>
      <p:sp>
        <p:nvSpPr>
          <p:cNvPr id="19" name="TextBox 18">
            <a:extLst>
              <a:ext uri="{FF2B5EF4-FFF2-40B4-BE49-F238E27FC236}">
                <a16:creationId xmlns:a16="http://schemas.microsoft.com/office/drawing/2014/main" id="{F65B7BEC-9E83-4D4B-8B61-96EBC82E65CB}"/>
              </a:ext>
            </a:extLst>
          </p:cNvPr>
          <p:cNvSpPr txBox="1"/>
          <p:nvPr/>
        </p:nvSpPr>
        <p:spPr>
          <a:xfrm>
            <a:off x="9513175" y="4390696"/>
            <a:ext cx="1040525" cy="369332"/>
          </a:xfrm>
          <a:prstGeom prst="rect">
            <a:avLst/>
          </a:prstGeom>
          <a:noFill/>
        </p:spPr>
        <p:txBody>
          <a:bodyPr wrap="square" rtlCol="0">
            <a:spAutoFit/>
          </a:bodyPr>
          <a:lstStyle/>
          <a:p>
            <a:r>
              <a:rPr lang="en-US" dirty="0"/>
              <a:t>D-state</a:t>
            </a:r>
          </a:p>
        </p:txBody>
      </p:sp>
      <p:sp>
        <p:nvSpPr>
          <p:cNvPr id="4" name="Slide Number Placeholder 3">
            <a:extLst>
              <a:ext uri="{FF2B5EF4-FFF2-40B4-BE49-F238E27FC236}">
                <a16:creationId xmlns:a16="http://schemas.microsoft.com/office/drawing/2014/main" id="{6F204E5E-4E62-9B40-AA59-B58115653B86}"/>
              </a:ext>
            </a:extLst>
          </p:cNvPr>
          <p:cNvSpPr>
            <a:spLocks noGrp="1"/>
          </p:cNvSpPr>
          <p:nvPr>
            <p:ph type="sldNum" sz="quarter" idx="12"/>
          </p:nvPr>
        </p:nvSpPr>
        <p:spPr/>
        <p:txBody>
          <a:bodyPr/>
          <a:lstStyle/>
          <a:p>
            <a:fld id="{DD20F09D-B375-B446-8D61-90653E4EE1AB}" type="slidenum">
              <a:rPr lang="en-US" smtClean="0"/>
              <a:t>10</a:t>
            </a:fld>
            <a:endParaRPr lang="en-US" dirty="0"/>
          </a:p>
        </p:txBody>
      </p:sp>
    </p:spTree>
    <p:extLst>
      <p:ext uri="{BB962C8B-B14F-4D97-AF65-F5344CB8AC3E}">
        <p14:creationId xmlns:p14="http://schemas.microsoft.com/office/powerpoint/2010/main" val="62245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Connection to experiments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normAutofit/>
              </a:bodyPr>
              <a:lstStyle/>
              <a:p>
                <a:pPr>
                  <a:lnSpc>
                    <a:spcPct val="100000"/>
                  </a:lnSpc>
                </a:pPr>
                <a:r>
                  <a:rPr lang="en-US" sz="2600" dirty="0">
                    <a:latin typeface="Arial" panose="020B0604020202020204" pitchFamily="34" charset="0"/>
                  </a:rPr>
                  <a:t>In analyzing scattering observables, there is </a:t>
                </a:r>
                <a:r>
                  <a:rPr lang="en-US" sz="2600" dirty="0">
                    <a:solidFill>
                      <a:srgbClr val="C00000"/>
                    </a:solidFill>
                    <a:latin typeface="Arial" panose="020B0604020202020204" pitchFamily="34" charset="0"/>
                  </a:rPr>
                  <a:t>scale</a:t>
                </a:r>
                <a:r>
                  <a:rPr lang="en-US" sz="2600" dirty="0">
                    <a:latin typeface="Arial" panose="020B0604020202020204" pitchFamily="34" charset="0"/>
                  </a:rPr>
                  <a:t> and </a:t>
                </a:r>
                <a:r>
                  <a:rPr lang="en-US" sz="2600" dirty="0">
                    <a:solidFill>
                      <a:srgbClr val="C00000"/>
                    </a:solidFill>
                    <a:latin typeface="Arial" panose="020B0604020202020204" pitchFamily="34" charset="0"/>
                  </a:rPr>
                  <a:t>scheme</a:t>
                </a:r>
                <a:r>
                  <a:rPr lang="en-US" sz="2600" dirty="0">
                    <a:latin typeface="Arial" panose="020B0604020202020204" pitchFamily="34" charset="0"/>
                  </a:rPr>
                  <a:t> dependence in factorization of structure and reaction</a:t>
                </a:r>
                <a:endParaRPr lang="en-US" sz="2600" dirty="0"/>
              </a:p>
              <a:p>
                <a:pPr>
                  <a:lnSpc>
                    <a:spcPct val="100000"/>
                  </a:lnSpc>
                </a:pPr>
                <a:r>
                  <a:rPr lang="en-US" sz="2600" dirty="0">
                    <a:latin typeface="Arial" panose="020B0604020202020204" pitchFamily="34" charset="0"/>
                  </a:rPr>
                  <a:t>General </a:t>
                </a:r>
                <a:r>
                  <a:rPr lang="en-US" sz="2600" dirty="0"/>
                  <a:t>problem for any matrix element </a:t>
                </a:r>
                <a14:m>
                  <m:oMath xmlns:m="http://schemas.openxmlformats.org/officeDocument/2006/math">
                    <m:d>
                      <m:dPr>
                        <m:begChr m:val="⟨"/>
                        <m:endChr m:val="⟩"/>
                        <m:ctrlPr>
                          <a:rPr lang="en-US" sz="2600" i="1" smtClean="0">
                            <a:solidFill>
                              <a:srgbClr val="C00000"/>
                            </a:solidFill>
                            <a:latin typeface="Cambria Math" panose="02040503050406030204" pitchFamily="18" charset="0"/>
                          </a:rPr>
                        </m:ctrlPr>
                      </m:dPr>
                      <m:e>
                        <m:sSub>
                          <m:sSubPr>
                            <m:ctrlPr>
                              <a:rPr lang="en-US" sz="2600" i="1" smtClean="0">
                                <a:solidFill>
                                  <a:srgbClr val="C00000"/>
                                </a:solidFill>
                                <a:latin typeface="Cambria Math" panose="02040503050406030204" pitchFamily="18" charset="0"/>
                              </a:rPr>
                            </m:ctrlPr>
                          </m:sSubPr>
                          <m:e>
                            <m:r>
                              <a:rPr lang="en-US" sz="2600" i="1">
                                <a:solidFill>
                                  <a:srgbClr val="C00000"/>
                                </a:solidFill>
                                <a:latin typeface="Cambria Math" panose="02040503050406030204" pitchFamily="18" charset="0"/>
                                <a:ea typeface="Cambria Math" panose="02040503050406030204" pitchFamily="18" charset="0"/>
                              </a:rPr>
                              <m:t>𝜓</m:t>
                            </m:r>
                          </m:e>
                          <m:sub>
                            <m:r>
                              <a:rPr lang="en-US" sz="2600" b="0" i="1" smtClean="0">
                                <a:solidFill>
                                  <a:srgbClr val="C00000"/>
                                </a:solidFill>
                                <a:latin typeface="Cambria Math" panose="02040503050406030204" pitchFamily="18" charset="0"/>
                              </a:rPr>
                              <m:t>𝑓</m:t>
                            </m:r>
                          </m:sub>
                        </m:sSub>
                      </m:e>
                      <m:e>
                        <m:r>
                          <a:rPr lang="en-US" sz="2600" b="0" i="1" smtClean="0">
                            <a:solidFill>
                              <a:srgbClr val="C00000"/>
                            </a:solidFill>
                            <a:latin typeface="Cambria Math" panose="02040503050406030204" pitchFamily="18" charset="0"/>
                          </a:rPr>
                          <m:t>𝑂</m:t>
                        </m:r>
                      </m:e>
                      <m:e>
                        <m:sSub>
                          <m:sSubPr>
                            <m:ctrlPr>
                              <a:rPr lang="en-US" sz="2600" i="1">
                                <a:solidFill>
                                  <a:srgbClr val="C00000"/>
                                </a:solidFill>
                                <a:latin typeface="Cambria Math" panose="02040503050406030204" pitchFamily="18" charset="0"/>
                              </a:rPr>
                            </m:ctrlPr>
                          </m:sSubPr>
                          <m:e>
                            <m:r>
                              <a:rPr lang="en-US" sz="2600" i="1">
                                <a:solidFill>
                                  <a:srgbClr val="C00000"/>
                                </a:solidFill>
                                <a:latin typeface="Cambria Math" panose="02040503050406030204" pitchFamily="18" charset="0"/>
                                <a:ea typeface="Cambria Math" panose="02040503050406030204" pitchFamily="18" charset="0"/>
                              </a:rPr>
                              <m:t>𝜓</m:t>
                            </m:r>
                          </m:e>
                          <m:sub>
                            <m:r>
                              <a:rPr lang="en-US" sz="2600" b="0" i="1" smtClean="0">
                                <a:solidFill>
                                  <a:srgbClr val="C00000"/>
                                </a:solidFill>
                                <a:latin typeface="Cambria Math" panose="02040503050406030204" pitchFamily="18" charset="0"/>
                                <a:ea typeface="Cambria Math" panose="02040503050406030204" pitchFamily="18" charset="0"/>
                              </a:rPr>
                              <m:t>𝑖</m:t>
                            </m:r>
                          </m:sub>
                        </m:sSub>
                      </m:e>
                    </m:d>
                  </m:oMath>
                </a14:m>
                <a:endParaRPr lang="en-US" sz="2600" dirty="0">
                  <a:latin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blipFill>
                <a:blip r:embed="rId3"/>
                <a:stretch>
                  <a:fillRect l="-844" t="-14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AB94217-F7F5-A34F-A052-54802E5B7451}"/>
              </a:ext>
            </a:extLst>
          </p:cNvPr>
          <p:cNvSpPr>
            <a:spLocks noGrp="1"/>
          </p:cNvSpPr>
          <p:nvPr>
            <p:ph type="sldNum" sz="quarter" idx="12"/>
          </p:nvPr>
        </p:nvSpPr>
        <p:spPr/>
        <p:txBody>
          <a:bodyPr/>
          <a:lstStyle/>
          <a:p>
            <a:fld id="{DD20F09D-B375-B446-8D61-90653E4EE1AB}" type="slidenum">
              <a:rPr lang="en-US" smtClean="0"/>
              <a:t>11</a:t>
            </a:fld>
            <a:endParaRPr lang="en-US"/>
          </a:p>
        </p:txBody>
      </p:sp>
    </p:spTree>
    <p:extLst>
      <p:ext uri="{BB962C8B-B14F-4D97-AF65-F5344CB8AC3E}">
        <p14:creationId xmlns:p14="http://schemas.microsoft.com/office/powerpoint/2010/main" val="954809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rPr>
              <a:t>Connection to experiments</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normAutofit/>
              </a:bodyPr>
              <a:lstStyle/>
              <a:p>
                <a:pPr>
                  <a:lnSpc>
                    <a:spcPct val="100000"/>
                  </a:lnSpc>
                </a:pPr>
                <a:r>
                  <a:rPr lang="en-US" sz="2600" dirty="0">
                    <a:latin typeface="Arial" panose="020B0604020202020204" pitchFamily="34" charset="0"/>
                  </a:rPr>
                  <a:t>In analyzing scattering observables, there is scale and scheme dependence in factorization of structure and reaction</a:t>
                </a:r>
              </a:p>
              <a:p>
                <a:pPr>
                  <a:lnSpc>
                    <a:spcPct val="100000"/>
                  </a:lnSpc>
                </a:pPr>
                <a:r>
                  <a:rPr lang="en-US" sz="2600" dirty="0"/>
                  <a:t>General problem for any matrix element </a:t>
                </a:r>
                <a14:m>
                  <m:oMath xmlns:m="http://schemas.openxmlformats.org/officeDocument/2006/math">
                    <m:d>
                      <m:dPr>
                        <m:begChr m:val="⟨"/>
                        <m:endChr m:val="⟩"/>
                        <m:ctrlPr>
                          <a:rPr lang="en-US" sz="2600" i="1" smtClean="0">
                            <a:solidFill>
                              <a:schemeClr val="tx1"/>
                            </a:solidFill>
                            <a:latin typeface="Cambria Math" panose="02040503050406030204" pitchFamily="18" charset="0"/>
                          </a:rPr>
                        </m:ctrlPr>
                      </m:dPr>
                      <m:e>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𝜓</m:t>
                            </m:r>
                          </m:e>
                          <m:sub>
                            <m:r>
                              <a:rPr lang="en-US" sz="2600" i="1">
                                <a:solidFill>
                                  <a:schemeClr val="tx1"/>
                                </a:solidFill>
                                <a:latin typeface="Cambria Math" panose="02040503050406030204" pitchFamily="18" charset="0"/>
                              </a:rPr>
                              <m:t>𝑓</m:t>
                            </m:r>
                          </m:sub>
                        </m:sSub>
                      </m:e>
                      <m:e>
                        <m:r>
                          <a:rPr lang="en-US" sz="2600" i="1">
                            <a:solidFill>
                              <a:schemeClr val="tx1"/>
                            </a:solidFill>
                            <a:latin typeface="Cambria Math" panose="02040503050406030204" pitchFamily="18" charset="0"/>
                          </a:rPr>
                          <m:t>𝑂</m:t>
                        </m:r>
                      </m:e>
                      <m:e>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𝜓</m:t>
                            </m:r>
                          </m:e>
                          <m:sub>
                            <m:r>
                              <a:rPr lang="en-US" sz="2600" i="1">
                                <a:solidFill>
                                  <a:schemeClr val="tx1"/>
                                </a:solidFill>
                                <a:latin typeface="Cambria Math" panose="02040503050406030204" pitchFamily="18" charset="0"/>
                                <a:ea typeface="Cambria Math" panose="02040503050406030204" pitchFamily="18" charset="0"/>
                              </a:rPr>
                              <m:t>𝑖</m:t>
                            </m:r>
                          </m:sub>
                        </m:sSub>
                      </m:e>
                    </m:d>
                  </m:oMath>
                </a14:m>
                <a:endParaRPr lang="en-US" sz="2600" dirty="0">
                  <a:solidFill>
                    <a:srgbClr val="C00000"/>
                  </a:solidFill>
                  <a:ea typeface="Cambria Math" panose="02040503050406030204" pitchFamily="18" charset="0"/>
                </a:endParaRPr>
              </a:p>
              <a:p>
                <a:pPr>
                  <a:lnSpc>
                    <a:spcPct val="100000"/>
                  </a:lnSpc>
                </a:pPr>
                <a:r>
                  <a:rPr lang="en-US" sz="2600" dirty="0"/>
                  <a:t>Use </a:t>
                </a:r>
                <a:r>
                  <a:rPr lang="en-US" sz="2600" dirty="0">
                    <a:solidFill>
                      <a:srgbClr val="C00000"/>
                    </a:solidFill>
                  </a:rPr>
                  <a:t>low RG resolution wave function</a:t>
                </a:r>
                <a:r>
                  <a:rPr lang="en-US" sz="2600" dirty="0"/>
                  <a:t> to calculate </a:t>
                </a:r>
                <a:r>
                  <a:rPr lang="en-US" sz="2600" dirty="0">
                    <a:solidFill>
                      <a:srgbClr val="C00000"/>
                    </a:solidFill>
                  </a:rPr>
                  <a:t>high-energy reactions</a:t>
                </a:r>
                <a:r>
                  <a:rPr lang="en-US" sz="2600" dirty="0"/>
                  <a:t> by consistently evolving the operator</a:t>
                </a:r>
              </a:p>
              <a:p>
                <a:pPr marL="457200" lvl="1" indent="0" algn="ctr">
                  <a:lnSpc>
                    <a:spcPct val="100000"/>
                  </a:lnSpc>
                  <a:buNone/>
                </a:pPr>
                <a14:m>
                  <m:oMath xmlns:m="http://schemas.openxmlformats.org/officeDocument/2006/math">
                    <m:d>
                      <m:dPr>
                        <m:begChr m:val="⟨"/>
                        <m:endChr m:val="⟩"/>
                        <m:ctrlPr>
                          <a:rPr lang="en-US" i="1">
                            <a:solidFill>
                              <a:srgbClr val="C00000"/>
                            </a:solidFill>
                            <a:latin typeface="Cambria Math" panose="02040503050406030204" pitchFamily="18" charset="0"/>
                            <a:cs typeface="Arial" panose="020B0604020202020204" pitchFamily="34"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rPr>
                              <m:t>𝑓</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(0)</m:t>
                        </m:r>
                      </m:e>
                      <m:e>
                        <m:r>
                          <a:rPr lang="en-US" i="1">
                            <a:solidFill>
                              <a:srgbClr val="C00000"/>
                            </a:solidFill>
                            <a:latin typeface="Cambria Math" panose="02040503050406030204" pitchFamily="18" charset="0"/>
                            <a:cs typeface="Arial" panose="020B0604020202020204" pitchFamily="34" charset="0"/>
                          </a:rPr>
                          <m:t>𝑂</m:t>
                        </m:r>
                        <m:r>
                          <a:rPr lang="en-US" i="1">
                            <a:solidFill>
                              <a:srgbClr val="C00000"/>
                            </a:solidFill>
                            <a:latin typeface="Cambria Math" panose="02040503050406030204" pitchFamily="18" charset="0"/>
                            <a:cs typeface="Arial" panose="020B0604020202020204" pitchFamily="34" charset="0"/>
                          </a:rPr>
                          <m:t>(0)</m:t>
                        </m:r>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(0)</m:t>
                        </m:r>
                      </m:e>
                    </m:d>
                    <m:r>
                      <a:rPr lang="en-US" i="1">
                        <a:solidFill>
                          <a:srgbClr val="C00000"/>
                        </a:solidFill>
                        <a:latin typeface="Cambria Math" panose="02040503050406030204" pitchFamily="18" charset="0"/>
                        <a:cs typeface="Arial" panose="020B0604020202020204" pitchFamily="34" charset="0"/>
                      </a:rPr>
                      <m:t>=</m:t>
                    </m:r>
                  </m:oMath>
                </a14:m>
                <a:r>
                  <a:rPr lang="en-US" dirty="0">
                    <a:solidFill>
                      <a:srgbClr val="C00000"/>
                    </a:solidFill>
                    <a:cs typeface="Arial" panose="020B0604020202020204" pitchFamily="34" charset="0"/>
                  </a:rPr>
                  <a:t> </a:t>
                </a:r>
                <a14:m>
                  <m:oMath xmlns:m="http://schemas.openxmlformats.org/officeDocument/2006/math">
                    <m:d>
                      <m:dPr>
                        <m:begChr m:val="⟨"/>
                        <m:endChr m:val="⟩"/>
                        <m:ctrlPr>
                          <a:rPr lang="en-US" i="1">
                            <a:solidFill>
                              <a:srgbClr val="C00000"/>
                            </a:solidFill>
                            <a:latin typeface="Cambria Math" panose="02040503050406030204" pitchFamily="18" charset="0"/>
                            <a:cs typeface="Arial" panose="020B0604020202020204" pitchFamily="34"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rPr>
                              <m:t>𝑓</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e>
                      <m:e>
                        <m:r>
                          <a:rPr lang="en-US" i="1">
                            <a:solidFill>
                              <a:srgbClr val="C00000"/>
                            </a:solidFill>
                            <a:latin typeface="Cambria Math" panose="02040503050406030204" pitchFamily="18" charset="0"/>
                            <a:cs typeface="Arial" panose="020B0604020202020204" pitchFamily="34" charset="0"/>
                          </a:rPr>
                          <m:t>𝑂</m:t>
                        </m:r>
                        <m:r>
                          <a:rPr lang="en-US" i="1">
                            <a:solidFill>
                              <a:srgbClr val="C00000"/>
                            </a:solidFill>
                            <a:latin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cs typeface="Arial" panose="020B0604020202020204" pitchFamily="34" charset="0"/>
                          </a:rPr>
                          <m:t>)</m:t>
                        </m:r>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e>
                    </m:d>
                  </m:oMath>
                </a14:m>
                <a:endParaRPr lang="en-US" sz="2600" dirty="0"/>
              </a:p>
              <a:p>
                <a:pPr>
                  <a:lnSpc>
                    <a:spcPct val="100000"/>
                  </a:lnSpc>
                </a:pPr>
                <a:r>
                  <a:rPr lang="en-US" sz="2600" dirty="0">
                    <a:solidFill>
                      <a:srgbClr val="C00000"/>
                    </a:solidFill>
                  </a:rPr>
                  <a:t>Mismatch of scales leads to incorrect observable by an overall scale factor (e.g., theory knock-out cross section compared to experiment)</a:t>
                </a:r>
              </a:p>
              <a:p>
                <a:pPr>
                  <a:lnSpc>
                    <a:spcPct val="100000"/>
                  </a:lnSpc>
                </a:pPr>
                <a:endParaRPr lang="en-US" sz="30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blipFill>
                <a:blip r:embed="rId2"/>
                <a:stretch>
                  <a:fillRect l="-965"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3D305C-22FB-2D4D-8D74-84A360F48A77}"/>
              </a:ext>
            </a:extLst>
          </p:cNvPr>
          <p:cNvSpPr>
            <a:spLocks noGrp="1"/>
          </p:cNvSpPr>
          <p:nvPr>
            <p:ph type="sldNum" sz="quarter" idx="12"/>
          </p:nvPr>
        </p:nvSpPr>
        <p:spPr/>
        <p:txBody>
          <a:bodyPr/>
          <a:lstStyle/>
          <a:p>
            <a:fld id="{DD20F09D-B375-B446-8D61-90653E4EE1AB}" type="slidenum">
              <a:rPr lang="en-US" smtClean="0"/>
              <a:t>12</a:t>
            </a:fld>
            <a:endParaRPr lang="en-US"/>
          </a:p>
        </p:txBody>
      </p:sp>
    </p:spTree>
    <p:extLst>
      <p:ext uri="{BB962C8B-B14F-4D97-AF65-F5344CB8AC3E}">
        <p14:creationId xmlns:p14="http://schemas.microsoft.com/office/powerpoint/2010/main" val="155223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 y="1690688"/>
                <a:ext cx="3988633" cy="4351338"/>
              </a:xfrm>
            </p:spPr>
            <p:txBody>
              <a:bodyPr>
                <a:normAutofit/>
              </a:bodyPr>
              <a:lstStyle/>
              <a:p>
                <a:pPr>
                  <a:lnSpc>
                    <a:spcPct val="100000"/>
                  </a:lnSpc>
                </a:pPr>
                <a:r>
                  <a:rPr lang="en-US" sz="2400" dirty="0"/>
                  <a:t>Use simple operator </a:t>
                </a:r>
                <a14:m>
                  <m:oMath xmlns:m="http://schemas.openxmlformats.org/officeDocument/2006/math">
                    <m:sSubSup>
                      <m:sSubSupPr>
                        <m:ctrlPr>
                          <a:rPr lang="en-US" sz="2400" i="1" smtClean="0">
                            <a:solidFill>
                              <a:srgbClr val="C00000"/>
                            </a:solidFill>
                            <a:latin typeface="Cambria Math" panose="02040503050406030204" pitchFamily="18" charset="0"/>
                          </a:rPr>
                        </m:ctrlPr>
                      </m:sSubSup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up>
                        <m:r>
                          <a:rPr lang="en-US" sz="2400" i="1" smtClean="0">
                            <a:solidFill>
                              <a:srgbClr val="C00000"/>
                            </a:solidFill>
                            <a:latin typeface="Cambria Math" panose="02040503050406030204" pitchFamily="18" charset="0"/>
                            <a:ea typeface="Cambria Math" panose="02040503050406030204" pitchFamily="18" charset="0"/>
                          </a:rPr>
                          <m:t>†</m:t>
                        </m:r>
                      </m:sup>
                    </m:sSubSup>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Sub>
                  </m:oMath>
                </a14:m>
                <a:r>
                  <a:rPr lang="en-US" sz="2400" dirty="0">
                    <a:solidFill>
                      <a:srgbClr val="C00000"/>
                    </a:solidFill>
                  </a:rPr>
                  <a:t> </a:t>
                </a:r>
                <a:r>
                  <a:rPr lang="en-US" sz="2400" dirty="0"/>
                  <a:t>which projects onto relative momentum </a:t>
                </a:r>
                <a14:m>
                  <m:oMath xmlns:m="http://schemas.openxmlformats.org/officeDocument/2006/math">
                    <m:r>
                      <a:rPr lang="en-US" sz="2400" b="0" i="1" smtClean="0">
                        <a:latin typeface="Cambria Math" panose="02040503050406030204" pitchFamily="18" charset="0"/>
                      </a:rPr>
                      <m:t>𝑞</m:t>
                    </m:r>
                  </m:oMath>
                </a14:m>
                <a:endParaRPr lang="en-US" sz="2400" b="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𝑘</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 y="1690688"/>
                <a:ext cx="3988633" cy="4351338"/>
              </a:xfrm>
              <a:blipFill>
                <a:blip r:embed="rId2"/>
                <a:stretch>
                  <a:fillRect l="-2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9454607-A7EF-0943-B008-B2909340B183}"/>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6" name="TextBox 5">
                <a:extLst>
                  <a:ext uri="{FF2B5EF4-FFF2-40B4-BE49-F238E27FC236}">
                    <a16:creationId xmlns:a16="http://schemas.microsoft.com/office/drawing/2014/main" id="{F9454607-A7EF-0943-B008-B2909340B183}"/>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3"/>
                <a:stretch>
                  <a:fillRect l="-463" b="-11765"/>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88D767D8-D6EE-6643-8701-2106E42CF7EE}"/>
              </a:ext>
            </a:extLst>
          </p:cNvPr>
          <p:cNvCxnSpPr>
            <a:cxnSpLocks/>
          </p:cNvCxnSpPr>
          <p:nvPr/>
        </p:nvCxnSpPr>
        <p:spPr>
          <a:xfrm>
            <a:off x="6421821" y="1965434"/>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0E783F4-4CC1-2841-A404-43AE93285FBA}"/>
              </a:ext>
            </a:extLst>
          </p:cNvPr>
          <p:cNvSpPr txBox="1"/>
          <p:nvPr/>
        </p:nvSpPr>
        <p:spPr>
          <a:xfrm>
            <a:off x="5496911" y="1770871"/>
            <a:ext cx="824906" cy="461665"/>
          </a:xfrm>
          <a:prstGeom prst="rect">
            <a:avLst/>
          </a:prstGeom>
          <a:noFill/>
        </p:spPr>
        <p:txBody>
          <a:bodyPr wrap="none" rtlCol="0">
            <a:spAutoFit/>
          </a:bodyPr>
          <a:lstStyle/>
          <a:p>
            <a:r>
              <a:rPr lang="en-US" sz="2400" dirty="0">
                <a:solidFill>
                  <a:srgbClr val="C00000"/>
                </a:solidFill>
              </a:rPr>
              <a:t>Scale</a:t>
            </a:r>
          </a:p>
        </p:txBody>
      </p:sp>
      <p:pic>
        <p:nvPicPr>
          <p:cNvPr id="12" name="Picture 11" descr="Timeline&#10;&#10;Description automatically generated">
            <a:extLst>
              <a:ext uri="{FF2B5EF4-FFF2-40B4-BE49-F238E27FC236}">
                <a16:creationId xmlns:a16="http://schemas.microsoft.com/office/drawing/2014/main" id="{ED06EBB1-7B4E-5843-895C-00079C71F0D9}"/>
              </a:ext>
            </a:extLst>
          </p:cNvPr>
          <p:cNvPicPr>
            <a:picLocks noChangeAspect="1"/>
          </p:cNvPicPr>
          <p:nvPr/>
        </p:nvPicPr>
        <p:blipFill>
          <a:blip r:embed="rId4"/>
          <a:stretch>
            <a:fillRect/>
          </a:stretch>
        </p:blipFill>
        <p:spPr>
          <a:xfrm>
            <a:off x="3988632" y="2149632"/>
            <a:ext cx="8138160" cy="3599264"/>
          </a:xfrm>
          <a:prstGeom prst="rect">
            <a:avLst/>
          </a:prstGeom>
        </p:spPr>
      </p:pic>
      <p:sp>
        <p:nvSpPr>
          <p:cNvPr id="4" name="Slide Number Placeholder 3">
            <a:extLst>
              <a:ext uri="{FF2B5EF4-FFF2-40B4-BE49-F238E27FC236}">
                <a16:creationId xmlns:a16="http://schemas.microsoft.com/office/drawing/2014/main" id="{F67C006C-8AC0-9142-9E45-E5A5521D686C}"/>
              </a:ext>
            </a:extLst>
          </p:cNvPr>
          <p:cNvSpPr>
            <a:spLocks noGrp="1"/>
          </p:cNvSpPr>
          <p:nvPr>
            <p:ph type="sldNum" sz="quarter" idx="12"/>
          </p:nvPr>
        </p:nvSpPr>
        <p:spPr/>
        <p:txBody>
          <a:bodyPr/>
          <a:lstStyle/>
          <a:p>
            <a:fld id="{DD20F09D-B375-B446-8D61-90653E4EE1AB}" type="slidenum">
              <a:rPr lang="en-US" smtClean="0"/>
              <a:t>13</a:t>
            </a:fld>
            <a:endParaRPr lang="en-US"/>
          </a:p>
        </p:txBody>
      </p:sp>
      <p:cxnSp>
        <p:nvCxnSpPr>
          <p:cNvPr id="13" name="Straight Arrow Connector 12">
            <a:extLst>
              <a:ext uri="{FF2B5EF4-FFF2-40B4-BE49-F238E27FC236}">
                <a16:creationId xmlns:a16="http://schemas.microsoft.com/office/drawing/2014/main" id="{7A438645-1CDF-344E-A7AC-BE139D877CEC}"/>
              </a:ext>
            </a:extLst>
          </p:cNvPr>
          <p:cNvCxnSpPr>
            <a:cxnSpLocks/>
          </p:cNvCxnSpPr>
          <p:nvPr/>
        </p:nvCxnSpPr>
        <p:spPr>
          <a:xfrm flipV="1">
            <a:off x="3397694" y="3669323"/>
            <a:ext cx="590938" cy="343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40AE77-8AF6-2342-9CF7-F559CC187C97}"/>
              </a:ext>
            </a:extLst>
          </p:cNvPr>
          <p:cNvSpPr txBox="1"/>
          <p:nvPr/>
        </p:nvSpPr>
        <p:spPr>
          <a:xfrm>
            <a:off x="2231007" y="3849028"/>
            <a:ext cx="1170513" cy="461665"/>
          </a:xfrm>
          <a:prstGeom prst="rect">
            <a:avLst/>
          </a:prstGeom>
          <a:noFill/>
        </p:spPr>
        <p:txBody>
          <a:bodyPr wrap="none" rtlCol="0">
            <a:spAutoFit/>
          </a:bodyPr>
          <a:lstStyle/>
          <a:p>
            <a:r>
              <a:rPr lang="en-US" sz="2400" dirty="0">
                <a:solidFill>
                  <a:srgbClr val="C00000"/>
                </a:solidFill>
              </a:rPr>
              <a:t>Scheme</a:t>
            </a:r>
          </a:p>
        </p:txBody>
      </p:sp>
      <p:cxnSp>
        <p:nvCxnSpPr>
          <p:cNvPr id="15" name="Straight Arrow Connector 14">
            <a:extLst>
              <a:ext uri="{FF2B5EF4-FFF2-40B4-BE49-F238E27FC236}">
                <a16:creationId xmlns:a16="http://schemas.microsoft.com/office/drawing/2014/main" id="{AEF7AE1D-5A43-5D49-8EC5-955936ADA52B}"/>
              </a:ext>
            </a:extLst>
          </p:cNvPr>
          <p:cNvCxnSpPr>
            <a:cxnSpLocks/>
            <a:stCxn id="14" idx="3"/>
          </p:cNvCxnSpPr>
          <p:nvPr/>
        </p:nvCxnSpPr>
        <p:spPr>
          <a:xfrm>
            <a:off x="3401520" y="4079861"/>
            <a:ext cx="469970" cy="503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1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 y="1690688"/>
                <a:ext cx="3988633" cy="4351338"/>
              </a:xfrm>
            </p:spPr>
            <p:txBody>
              <a:bodyPr>
                <a:normAutofit/>
              </a:bodyPr>
              <a:lstStyle/>
              <a:p>
                <a:pPr>
                  <a:lnSpc>
                    <a:spcPct val="100000"/>
                  </a:lnSpc>
                </a:pPr>
                <a:r>
                  <a:rPr lang="en-US" sz="2400" dirty="0"/>
                  <a:t>Use simple operator </a:t>
                </a:r>
                <a14:m>
                  <m:oMath xmlns:m="http://schemas.openxmlformats.org/officeDocument/2006/math">
                    <m:sSubSup>
                      <m:sSubSupPr>
                        <m:ctrlPr>
                          <a:rPr lang="en-US" sz="2400" i="1" smtClean="0">
                            <a:solidFill>
                              <a:srgbClr val="C00000"/>
                            </a:solidFill>
                            <a:latin typeface="Cambria Math" panose="02040503050406030204" pitchFamily="18" charset="0"/>
                          </a:rPr>
                        </m:ctrlPr>
                      </m:sSubSup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up>
                        <m:r>
                          <a:rPr lang="en-US" sz="2400" i="1" smtClean="0">
                            <a:solidFill>
                              <a:srgbClr val="C00000"/>
                            </a:solidFill>
                            <a:latin typeface="Cambria Math" panose="02040503050406030204" pitchFamily="18" charset="0"/>
                            <a:ea typeface="Cambria Math" panose="02040503050406030204" pitchFamily="18" charset="0"/>
                          </a:rPr>
                          <m:t>†</m:t>
                        </m:r>
                      </m:sup>
                    </m:sSubSup>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Sub>
                  </m:oMath>
                </a14:m>
                <a:r>
                  <a:rPr lang="en-US" sz="2400" dirty="0">
                    <a:solidFill>
                      <a:srgbClr val="C00000"/>
                    </a:solidFill>
                  </a:rPr>
                  <a:t> </a:t>
                </a:r>
                <a:r>
                  <a:rPr lang="en-US" sz="2400" dirty="0"/>
                  <a:t>which projects onto relative momentum </a:t>
                </a:r>
                <a14:m>
                  <m:oMath xmlns:m="http://schemas.openxmlformats.org/officeDocument/2006/math">
                    <m:r>
                      <a:rPr lang="en-US" sz="2400" b="0" i="1" smtClean="0">
                        <a:latin typeface="Cambria Math" panose="02040503050406030204" pitchFamily="18" charset="0"/>
                      </a:rPr>
                      <m:t>𝑞</m:t>
                    </m:r>
                  </m:oMath>
                </a14:m>
                <a:endParaRPr lang="en-US" sz="2400" b="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𝑘</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oMath>
                  </m:oMathPara>
                </a14:m>
                <a:endParaRPr lang="en-US" sz="2400" dirty="0"/>
              </a:p>
              <a:p>
                <a:pPr>
                  <a:lnSpc>
                    <a:spcPct val="100000"/>
                  </a:lnSpc>
                </a:pPr>
                <a:r>
                  <a:rPr lang="en-US" sz="2400" dirty="0">
                    <a:solidFill>
                      <a:srgbClr val="C00000"/>
                    </a:solidFill>
                  </a:rPr>
                  <a:t>Smooth induced contributions at low momentum reproduce UV physics of the original NN potential</a:t>
                </a:r>
              </a:p>
              <a:p>
                <a:pPr marL="0" indent="0">
                  <a:lnSpc>
                    <a:spcPct val="100000"/>
                  </a:lnSpc>
                  <a:buNone/>
                </a:pPr>
                <a:endParaRPr lang="en-US" sz="24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 y="1690688"/>
                <a:ext cx="3988633" cy="4351338"/>
              </a:xfrm>
              <a:blipFill>
                <a:blip r:embed="rId2"/>
                <a:stretch>
                  <a:fillRect l="-2229" r="-2548"/>
                </a:stretch>
              </a:blipFill>
            </p:spPr>
            <p:txBody>
              <a:bodyPr/>
              <a:lstStyle/>
              <a:p>
                <a:r>
                  <a:rPr lang="en-US">
                    <a:noFill/>
                  </a:rPr>
                  <a:t> </a:t>
                </a:r>
              </a:p>
            </p:txBody>
          </p:sp>
        </mc:Fallback>
      </mc:AlternateContent>
      <p:pic>
        <p:nvPicPr>
          <p:cNvPr id="12" name="Picture 11" descr="Timeline&#10;&#10;Description automatically generated">
            <a:extLst>
              <a:ext uri="{FF2B5EF4-FFF2-40B4-BE49-F238E27FC236}">
                <a16:creationId xmlns:a16="http://schemas.microsoft.com/office/drawing/2014/main" id="{ED06EBB1-7B4E-5843-895C-00079C71F0D9}"/>
              </a:ext>
            </a:extLst>
          </p:cNvPr>
          <p:cNvPicPr>
            <a:picLocks noChangeAspect="1"/>
          </p:cNvPicPr>
          <p:nvPr/>
        </p:nvPicPr>
        <p:blipFill>
          <a:blip r:embed="rId3"/>
          <a:stretch>
            <a:fillRect/>
          </a:stretch>
        </p:blipFill>
        <p:spPr>
          <a:xfrm>
            <a:off x="3988632" y="2149632"/>
            <a:ext cx="8138160" cy="359926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F6EB030-A40F-5049-8242-9C5F4634E05E}"/>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13" name="TextBox 12">
                <a:extLst>
                  <a:ext uri="{FF2B5EF4-FFF2-40B4-BE49-F238E27FC236}">
                    <a16:creationId xmlns:a16="http://schemas.microsoft.com/office/drawing/2014/main" id="{8F6EB030-A40F-5049-8242-9C5F4634E05E}"/>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4"/>
                <a:stretch>
                  <a:fillRect l="-463" b="-117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AE60ED-7DAE-B643-9F88-19ADC3265D7B}"/>
              </a:ext>
            </a:extLst>
          </p:cNvPr>
          <p:cNvSpPr>
            <a:spLocks noGrp="1"/>
          </p:cNvSpPr>
          <p:nvPr>
            <p:ph type="sldNum" sz="quarter" idx="12"/>
          </p:nvPr>
        </p:nvSpPr>
        <p:spPr/>
        <p:txBody>
          <a:bodyPr/>
          <a:lstStyle/>
          <a:p>
            <a:fld id="{DD20F09D-B375-B446-8D61-90653E4EE1AB}" type="slidenum">
              <a:rPr lang="en-US" smtClean="0"/>
              <a:t>14</a:t>
            </a:fld>
            <a:endParaRPr lang="en-US"/>
          </a:p>
        </p:txBody>
      </p:sp>
    </p:spTree>
    <p:extLst>
      <p:ext uri="{BB962C8B-B14F-4D97-AF65-F5344CB8AC3E}">
        <p14:creationId xmlns:p14="http://schemas.microsoft.com/office/powerpoint/2010/main" val="265110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p:pic>
        <p:nvPicPr>
          <p:cNvPr id="12" name="Picture 11" descr="Timeline&#10;&#10;Description automatically generated">
            <a:extLst>
              <a:ext uri="{FF2B5EF4-FFF2-40B4-BE49-F238E27FC236}">
                <a16:creationId xmlns:a16="http://schemas.microsoft.com/office/drawing/2014/main" id="{7F53274A-8256-4F45-8C36-5F1FCF8B2864}"/>
              </a:ext>
            </a:extLst>
          </p:cNvPr>
          <p:cNvPicPr>
            <a:picLocks noChangeAspect="1"/>
          </p:cNvPicPr>
          <p:nvPr/>
        </p:nvPicPr>
        <p:blipFill>
          <a:blip r:embed="rId2"/>
          <a:stretch>
            <a:fillRect/>
          </a:stretch>
        </p:blipFill>
        <p:spPr>
          <a:xfrm>
            <a:off x="3988632" y="2149632"/>
            <a:ext cx="8138160" cy="359926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79A3CD-A370-0241-9FE7-BE4398893D96}"/>
                  </a:ext>
                </a:extLst>
              </p:cNvPr>
              <p:cNvSpPr txBox="1"/>
              <p:nvPr/>
            </p:nvSpPr>
            <p:spPr>
              <a:xfrm>
                <a:off x="4130684" y="2669104"/>
                <a:ext cx="4846320" cy="2651760"/>
              </a:xfrm>
              <a:prstGeom prst="rect">
                <a:avLst/>
              </a:prstGeom>
              <a:solidFill>
                <a:schemeClr val="bg1"/>
              </a:solidFill>
              <a:ln>
                <a:solidFill>
                  <a:schemeClr val="tx1"/>
                </a:solidFill>
              </a:ln>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Strength of wave function shifted to low-k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latin typeface="Arial" panose="020B0604020202020204" pitchFamily="34" charset="0"/>
                    <a:cs typeface="Arial" panose="020B0604020202020204" pitchFamily="34" charset="0"/>
                  </a:rPr>
                  <a:t> transformations on the operator must induce low-momentum contributions!</a:t>
                </a:r>
              </a:p>
              <a:p>
                <a:endParaRPr lang="en-US" sz="2000" dirty="0">
                  <a:latin typeface="Arial" panose="020B0604020202020204" pitchFamily="34" charset="0"/>
                  <a:cs typeface="Arial" panose="020B0604020202020204" pitchFamily="34" charset="0"/>
                </a:endParaRPr>
              </a:p>
              <a:p>
                <a:pPr algn="ctr"/>
                <a14:m>
                  <m:oMath xmlns:m="http://schemas.openxmlformats.org/officeDocument/2006/math">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𝑂</m:t>
                        </m:r>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(0)</m:t>
                        </m:r>
                      </m:e>
                    </m:d>
                    <m:r>
                      <a:rPr lang="en-US" sz="2000" b="0" i="1" smtClean="0">
                        <a:latin typeface="Cambria Math" panose="02040503050406030204" pitchFamily="18" charset="0"/>
                        <a:cs typeface="Arial" panose="020B0604020202020204" pitchFamily="34" charset="0"/>
                      </a:rPr>
                      <m:t>=</m:t>
                    </m:r>
                  </m:oMath>
                </a14:m>
                <a:r>
                  <a:rPr lang="en-US" sz="2000" b="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𝑂</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𝑠</m:t>
                        </m:r>
                        <m:r>
                          <a:rPr lang="en-US" sz="2000" b="0" i="1" smtClean="0">
                            <a:latin typeface="Cambria Math" panose="02040503050406030204" pitchFamily="18" charset="0"/>
                            <a:cs typeface="Arial" panose="020B0604020202020204" pitchFamily="34" charset="0"/>
                          </a:rPr>
                          <m:t>)</m:t>
                        </m:r>
                      </m:e>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d>
                  </m:oMath>
                </a14:m>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solidFill>
                      <a:srgbClr val="C00000"/>
                    </a:solidFill>
                    <a:latin typeface="Arial" panose="020B0604020202020204" pitchFamily="34" charset="0"/>
                    <a:cs typeface="Arial" panose="020B0604020202020204" pitchFamily="34" charset="0"/>
                  </a:rPr>
                  <a:t>SRG evolution of hard potential does NOT make the reaction operator hard</a:t>
                </a:r>
              </a:p>
              <a:p>
                <a:endParaRPr lang="en-US" sz="2000" dirty="0">
                  <a:solidFill>
                    <a:srgbClr val="C00000"/>
                  </a:solidFill>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2079A3CD-A370-0241-9FE7-BE4398893D96}"/>
                  </a:ext>
                </a:extLst>
              </p:cNvPr>
              <p:cNvSpPr txBox="1">
                <a:spLocks noRot="1" noChangeAspect="1" noMove="1" noResize="1" noEditPoints="1" noAdjustHandles="1" noChangeArrowheads="1" noChangeShapeType="1" noTextEdit="1"/>
              </p:cNvSpPr>
              <p:nvPr/>
            </p:nvSpPr>
            <p:spPr>
              <a:xfrm>
                <a:off x="4130684" y="2669104"/>
                <a:ext cx="4846320" cy="2651760"/>
              </a:xfrm>
              <a:prstGeom prst="rect">
                <a:avLst/>
              </a:prstGeom>
              <a:blipFill>
                <a:blip r:embed="rId3"/>
                <a:stretch>
                  <a:fillRect l="-1042" t="-948" r="-182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FE89A96-489F-6247-AABC-F5B2782C7927}"/>
                  </a:ext>
                </a:extLst>
              </p:cNvPr>
              <p:cNvSpPr/>
              <p:nvPr/>
            </p:nvSpPr>
            <p:spPr>
              <a:xfrm>
                <a:off x="316405" y="5850017"/>
                <a:ext cx="3949700" cy="348300"/>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Fig. 4: SRG evolution of </a:t>
                </a:r>
                <a14:m>
                  <m:oMath xmlns:m="http://schemas.openxmlformats.org/officeDocument/2006/math">
                    <m:sSubSup>
                      <m:sSubSupPr>
                        <m:ctrlPr>
                          <a:rPr lang="en-US" sz="1600" i="1" dirty="0" smtClean="0">
                            <a:latin typeface="Cambria Math" panose="02040503050406030204" pitchFamily="18" charset="0"/>
                            <a:cs typeface="Arial" panose="020B0604020202020204" pitchFamily="34" charset="0"/>
                          </a:rPr>
                        </m:ctrlPr>
                      </m:sSubSupPr>
                      <m:e>
                        <m:r>
                          <a:rPr lang="en-US" sz="1600" i="1" dirty="0" smtClean="0">
                            <a:latin typeface="Cambria Math" panose="02040503050406030204" pitchFamily="18" charset="0"/>
                            <a:ea typeface="Cambria Math" panose="02040503050406030204" pitchFamily="18" charset="0"/>
                            <a:cs typeface="Arial" panose="020B0604020202020204" pitchFamily="34" charset="0"/>
                          </a:rPr>
                          <m:t>𝜓</m:t>
                        </m:r>
                      </m:e>
                      <m:sub>
                        <m:r>
                          <a:rPr lang="en-US" sz="1600" b="0" i="1" dirty="0" smtClean="0">
                            <a:latin typeface="Cambria Math" panose="02040503050406030204" pitchFamily="18" charset="0"/>
                            <a:cs typeface="Arial" panose="020B0604020202020204" pitchFamily="34" charset="0"/>
                          </a:rPr>
                          <m:t>𝑑</m:t>
                        </m:r>
                      </m:sub>
                      <m:sup>
                        <m:r>
                          <a:rPr lang="en-US" sz="1600" b="0" i="1" dirty="0" smtClean="0">
                            <a:latin typeface="Cambria Math" panose="02040503050406030204" pitchFamily="18" charset="0"/>
                            <a:cs typeface="Arial" panose="020B0604020202020204" pitchFamily="34" charset="0"/>
                          </a:rPr>
                          <m:t>2</m:t>
                        </m:r>
                      </m:sup>
                    </m:sSubSup>
                    <m:r>
                      <a:rPr lang="en-US"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𝑘</m:t>
                    </m:r>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a:t>
                </a:r>
              </a:p>
            </p:txBody>
          </p:sp>
        </mc:Choice>
        <mc:Fallback xmlns="">
          <p:sp>
            <p:nvSpPr>
              <p:cNvPr id="11" name="Rectangle 10">
                <a:extLst>
                  <a:ext uri="{FF2B5EF4-FFF2-40B4-BE49-F238E27FC236}">
                    <a16:creationId xmlns:a16="http://schemas.microsoft.com/office/drawing/2014/main" id="{EFE89A96-489F-6247-AABC-F5B2782C7927}"/>
                  </a:ext>
                </a:extLst>
              </p:cNvPr>
              <p:cNvSpPr>
                <a:spLocks noRot="1" noChangeAspect="1" noMove="1" noResize="1" noEditPoints="1" noAdjustHandles="1" noChangeArrowheads="1" noChangeShapeType="1" noTextEdit="1"/>
              </p:cNvSpPr>
              <p:nvPr/>
            </p:nvSpPr>
            <p:spPr>
              <a:xfrm>
                <a:off x="316405" y="5850017"/>
                <a:ext cx="3949700" cy="348300"/>
              </a:xfrm>
              <a:prstGeom prst="rect">
                <a:avLst/>
              </a:prstGeom>
              <a:blipFill>
                <a:blip r:embed="rId6"/>
                <a:stretch>
                  <a:fillRect l="-641" t="-3448" b="-1724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BD26011-3783-0940-9CD3-FB5B0DF5764D}"/>
              </a:ext>
            </a:extLst>
          </p:cNvPr>
          <p:cNvSpPr txBox="1"/>
          <p:nvPr/>
        </p:nvSpPr>
        <p:spPr>
          <a:xfrm>
            <a:off x="94594" y="1794701"/>
            <a:ext cx="5125314" cy="461665"/>
          </a:xfrm>
          <a:prstGeom prst="rect">
            <a:avLst/>
          </a:prstGeom>
          <a:noFill/>
        </p:spPr>
        <p:txBody>
          <a:bodyPr wrap="none" rtlCol="0">
            <a:spAutoFit/>
          </a:bodyPr>
          <a:lstStyle/>
          <a:p>
            <a:r>
              <a:rPr lang="en-US" sz="2400" dirty="0">
                <a:solidFill>
                  <a:srgbClr val="C00000"/>
                </a:solidFill>
              </a:rPr>
              <a:t>Consistently evolve the wave functions!</a:t>
            </a:r>
          </a:p>
        </p:txBody>
      </p:sp>
      <p:pic>
        <p:nvPicPr>
          <p:cNvPr id="10" name="Picture 9">
            <a:extLst>
              <a:ext uri="{FF2B5EF4-FFF2-40B4-BE49-F238E27FC236}">
                <a16:creationId xmlns:a16="http://schemas.microsoft.com/office/drawing/2014/main" id="{4B058045-4AF9-9A41-B53D-935442E3CB9C}"/>
              </a:ext>
            </a:extLst>
          </p:cNvPr>
          <p:cNvPicPr>
            <a:picLocks noChangeAspect="1"/>
          </p:cNvPicPr>
          <p:nvPr/>
        </p:nvPicPr>
        <p:blipFill>
          <a:blip r:embed="rId7"/>
          <a:stretch>
            <a:fillRect/>
          </a:stretch>
        </p:blipFill>
        <p:spPr>
          <a:xfrm>
            <a:off x="66764" y="2256366"/>
            <a:ext cx="3949700" cy="3581400"/>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008E4DA-567A-8347-92C9-725C41C52F90}"/>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14" name="TextBox 13">
                <a:extLst>
                  <a:ext uri="{FF2B5EF4-FFF2-40B4-BE49-F238E27FC236}">
                    <a16:creationId xmlns:a16="http://schemas.microsoft.com/office/drawing/2014/main" id="{5008E4DA-567A-8347-92C9-725C41C52F90}"/>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8"/>
                <a:stretch>
                  <a:fillRect l="-463" b="-1176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503CE01-E96E-2C49-BD97-F0CAFFB76A63}"/>
              </a:ext>
            </a:extLst>
          </p:cNvPr>
          <p:cNvSpPr>
            <a:spLocks noGrp="1"/>
          </p:cNvSpPr>
          <p:nvPr>
            <p:ph type="sldNum" sz="quarter" idx="12"/>
          </p:nvPr>
        </p:nvSpPr>
        <p:spPr/>
        <p:txBody>
          <a:bodyPr/>
          <a:lstStyle/>
          <a:p>
            <a:fld id="{DD20F09D-B375-B446-8D61-90653E4EE1AB}" type="slidenum">
              <a:rPr lang="en-US" smtClean="0"/>
              <a:t>15</a:t>
            </a:fld>
            <a:endParaRPr lang="en-US"/>
          </a:p>
        </p:txBody>
      </p:sp>
    </p:spTree>
    <p:extLst>
      <p:ext uri="{BB962C8B-B14F-4D97-AF65-F5344CB8AC3E}">
        <p14:creationId xmlns:p14="http://schemas.microsoft.com/office/powerpoint/2010/main" val="79646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62BC27-48CF-864D-801E-2DB2C191EDFB}"/>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6" name="TextBox 5">
                <a:extLst>
                  <a:ext uri="{FF2B5EF4-FFF2-40B4-BE49-F238E27FC236}">
                    <a16:creationId xmlns:a16="http://schemas.microsoft.com/office/drawing/2014/main" id="{9962BC27-48CF-864D-801E-2DB2C191EDFB}"/>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3"/>
                <a:stretch>
                  <a:fillRect l="-433"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0" y="1690688"/>
                <a:ext cx="3205656" cy="4351338"/>
              </a:xfrm>
            </p:spPr>
            <p:txBody>
              <a:bodyPr>
                <a:normAutofit/>
              </a:bodyPr>
              <a:lstStyle/>
              <a:p>
                <a:pPr>
                  <a:lnSpc>
                    <a:spcPct val="100000"/>
                  </a:lnSpc>
                </a:pPr>
                <a:r>
                  <a:rPr lang="en-US" sz="2400" dirty="0"/>
                  <a:t>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smtClean="0">
                                <a:latin typeface="Cambria Math" panose="02040503050406030204" pitchFamily="18" charset="0"/>
                                <a:cs typeface="Arial" panose="020B0604020202020204" pitchFamily="34" charset="0"/>
                              </a:rPr>
                            </m:ctrlPr>
                          </m:sSubPr>
                          <m:e>
                            <m:r>
                              <a:rPr lang="en-US" sz="2400" i="1" smtClean="0">
                                <a:latin typeface="Cambria Math" panose="02040503050406030204" pitchFamily="18" charset="0"/>
                                <a:ea typeface="Cambria Math" panose="02040503050406030204" pitchFamily="18" charset="0"/>
                                <a:cs typeface="Arial" panose="020B0604020202020204" pitchFamily="34" charset="0"/>
                              </a:rPr>
                              <m:t>𝜓</m:t>
                            </m:r>
                          </m:e>
                          <m:sub>
                            <m:r>
                              <a:rPr lang="en-US" sz="2400" b="0" i="1" smtClean="0">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rPr>
                              <m:t>𝑑</m:t>
                            </m:r>
                          </m:sub>
                        </m:sSub>
                      </m:e>
                    </m:d>
                  </m:oMath>
                </a14:m>
                <a:r>
                  <a:rPr lang="en-US" sz="2400" dirty="0"/>
                  <a:t> is driven to low-momentum</a:t>
                </a:r>
              </a:p>
              <a:p>
                <a:pPr>
                  <a:lnSpc>
                    <a:spcPct val="100000"/>
                  </a:lnSpc>
                </a:pPr>
                <a:r>
                  <a:rPr lang="en-US" sz="2400" dirty="0">
                    <a:solidFill>
                      <a:srgbClr val="C00000"/>
                    </a:solidFill>
                  </a:rPr>
                  <a:t>Note, each panel gives the correct result from unitarity of transformation!</a:t>
                </a:r>
              </a:p>
              <a:p>
                <a:pPr marL="0" indent="0">
                  <a:lnSpc>
                    <a:spcPct val="100000"/>
                  </a:lnSpc>
                  <a:buNone/>
                </a:pPr>
                <a:endParaRPr lang="en-US" sz="2400" dirty="0"/>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0" y="1690688"/>
                <a:ext cx="3205656" cy="4351338"/>
              </a:xfrm>
              <a:blipFill>
                <a:blip r:embed="rId4"/>
                <a:stretch>
                  <a:fillRect l="-2381" t="-872"/>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59046A3-B6D3-5C43-A8D6-93FFFED4456D}"/>
              </a:ext>
            </a:extLst>
          </p:cNvPr>
          <p:cNvCxnSpPr>
            <a:cxnSpLocks/>
          </p:cNvCxnSpPr>
          <p:nvPr/>
        </p:nvCxnSpPr>
        <p:spPr>
          <a:xfrm>
            <a:off x="6915807" y="1797204"/>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706CC61-6EF0-BC4C-BE01-4CB91E013C38}"/>
              </a:ext>
            </a:extLst>
          </p:cNvPr>
          <p:cNvSpPr txBox="1"/>
          <p:nvPr/>
        </p:nvSpPr>
        <p:spPr>
          <a:xfrm>
            <a:off x="5990897" y="1602641"/>
            <a:ext cx="824906" cy="461665"/>
          </a:xfrm>
          <a:prstGeom prst="rect">
            <a:avLst/>
          </a:prstGeom>
          <a:noFill/>
        </p:spPr>
        <p:txBody>
          <a:bodyPr wrap="none" rtlCol="0">
            <a:spAutoFit/>
          </a:bodyPr>
          <a:lstStyle/>
          <a:p>
            <a:r>
              <a:rPr lang="en-US" sz="2400" dirty="0">
                <a:solidFill>
                  <a:srgbClr val="C00000"/>
                </a:solidFill>
              </a:rPr>
              <a:t>Scale</a:t>
            </a:r>
          </a:p>
        </p:txBody>
      </p:sp>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5"/>
          <a:stretch>
            <a:fillRect/>
          </a:stretch>
        </p:blipFill>
        <p:spPr>
          <a:xfrm>
            <a:off x="4059499" y="1971842"/>
            <a:ext cx="8132501" cy="3657600"/>
          </a:xfrm>
          <a:prstGeom prst="rect">
            <a:avLst/>
          </a:prstGeom>
        </p:spPr>
      </p:pic>
      <p:sp>
        <p:nvSpPr>
          <p:cNvPr id="3" name="Slide Number Placeholder 2">
            <a:extLst>
              <a:ext uri="{FF2B5EF4-FFF2-40B4-BE49-F238E27FC236}">
                <a16:creationId xmlns:a16="http://schemas.microsoft.com/office/drawing/2014/main" id="{30795396-D3C9-F54D-88FB-227ED417EE67}"/>
              </a:ext>
            </a:extLst>
          </p:cNvPr>
          <p:cNvSpPr>
            <a:spLocks noGrp="1"/>
          </p:cNvSpPr>
          <p:nvPr>
            <p:ph type="sldNum" sz="quarter" idx="12"/>
          </p:nvPr>
        </p:nvSpPr>
        <p:spPr/>
        <p:txBody>
          <a:bodyPr/>
          <a:lstStyle/>
          <a:p>
            <a:fld id="{DD20F09D-B375-B446-8D61-90653E4EE1AB}" type="slidenum">
              <a:rPr lang="en-US" smtClean="0"/>
              <a:t>16</a:t>
            </a:fld>
            <a:endParaRPr lang="en-US"/>
          </a:p>
        </p:txBody>
      </p:sp>
      <p:cxnSp>
        <p:nvCxnSpPr>
          <p:cNvPr id="13" name="Straight Arrow Connector 12">
            <a:extLst>
              <a:ext uri="{FF2B5EF4-FFF2-40B4-BE49-F238E27FC236}">
                <a16:creationId xmlns:a16="http://schemas.microsoft.com/office/drawing/2014/main" id="{87AB432B-8BBB-CE4F-A716-1316C6F116D3}"/>
              </a:ext>
            </a:extLst>
          </p:cNvPr>
          <p:cNvCxnSpPr>
            <a:cxnSpLocks/>
          </p:cNvCxnSpPr>
          <p:nvPr/>
        </p:nvCxnSpPr>
        <p:spPr>
          <a:xfrm>
            <a:off x="3730943" y="3125566"/>
            <a:ext cx="328556" cy="124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8B7A6DE-CF21-214A-9124-FE002CD622E4}"/>
              </a:ext>
            </a:extLst>
          </p:cNvPr>
          <p:cNvSpPr txBox="1"/>
          <p:nvPr/>
        </p:nvSpPr>
        <p:spPr>
          <a:xfrm>
            <a:off x="2607522" y="2748429"/>
            <a:ext cx="1170513" cy="461665"/>
          </a:xfrm>
          <a:prstGeom prst="rect">
            <a:avLst/>
          </a:prstGeom>
          <a:noFill/>
        </p:spPr>
        <p:txBody>
          <a:bodyPr wrap="none" rtlCol="0">
            <a:spAutoFit/>
          </a:bodyPr>
          <a:lstStyle/>
          <a:p>
            <a:r>
              <a:rPr lang="en-US" sz="2400" dirty="0">
                <a:solidFill>
                  <a:srgbClr val="C00000"/>
                </a:solidFill>
              </a:rPr>
              <a:t>Scheme</a:t>
            </a:r>
          </a:p>
        </p:txBody>
      </p:sp>
      <p:cxnSp>
        <p:nvCxnSpPr>
          <p:cNvPr id="15" name="Straight Arrow Connector 14">
            <a:extLst>
              <a:ext uri="{FF2B5EF4-FFF2-40B4-BE49-F238E27FC236}">
                <a16:creationId xmlns:a16="http://schemas.microsoft.com/office/drawing/2014/main" id="{42448A9E-ADD0-214A-927D-0A81ECADD9B5}"/>
              </a:ext>
            </a:extLst>
          </p:cNvPr>
          <p:cNvCxnSpPr>
            <a:cxnSpLocks/>
            <a:stCxn id="14" idx="3"/>
          </p:cNvCxnSpPr>
          <p:nvPr/>
        </p:nvCxnSpPr>
        <p:spPr>
          <a:xfrm>
            <a:off x="3778035" y="2979262"/>
            <a:ext cx="281464" cy="106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89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1" y="1690688"/>
                <a:ext cx="3341077" cy="4351338"/>
              </a:xfrm>
            </p:spPr>
            <p:txBody>
              <a:bodyPr>
                <a:normAutofit/>
              </a:bodyPr>
              <a:lstStyle/>
              <a:p>
                <a:pPr>
                  <a:lnSpc>
                    <a:spcPct val="100000"/>
                  </a:lnSpc>
                </a:pPr>
                <a:r>
                  <a:rPr lang="en-US" sz="2400" dirty="0"/>
                  <a:t>At </a:t>
                </a:r>
                <a:r>
                  <a:rPr lang="en-US" sz="2400" dirty="0">
                    <a:solidFill>
                      <a:srgbClr val="C00000"/>
                    </a:solidFill>
                  </a:rPr>
                  <a:t>high RG resolution </a:t>
                </a:r>
                <a:r>
                  <a:rPr lang="en-US" sz="2400" baseline="30000" dirty="0">
                    <a:cs typeface="Arial" panose="020B0604020202020204" pitchFamily="34" charset="0"/>
                  </a:rPr>
                  <a:t>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a:t>
                </a:r>
                <a:r>
                  <a:rPr lang="en-US" sz="2400" baseline="30000" dirty="0">
                    <a:cs typeface="Arial" panose="020B0604020202020204" pitchFamily="34" charset="0"/>
                  </a:rPr>
                  <a:t> 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 channel contributes to </a:t>
                </a:r>
                <a:r>
                  <a:rPr lang="en-US" sz="2400" dirty="0">
                    <a:solidFill>
                      <a:srgbClr val="C00000"/>
                    </a:solidFill>
                    <a:cs typeface="Arial" panose="020B0604020202020204" pitchFamily="34" charset="0"/>
                  </a:rPr>
                  <a:t>~25%</a:t>
                </a:r>
                <a:r>
                  <a:rPr lang="en-US" sz="2400" dirty="0">
                    <a:cs typeface="Arial" panose="020B0604020202020204" pitchFamily="34" charset="0"/>
                  </a:rPr>
                  <a:t> of the 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𝜓</m:t>
                            </m:r>
                          </m:e>
                          <m:sub>
                            <m:r>
                              <a:rPr lang="en-US" sz="2400" i="1">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𝑑</m:t>
                            </m:r>
                          </m:sub>
                        </m:sSub>
                      </m:e>
                    </m:d>
                  </m:oMath>
                </a14:m>
                <a:r>
                  <a:rPr lang="en-US" sz="2400" dirty="0"/>
                  <a:t> (heavy contribution from tensor force)</a:t>
                </a:r>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1" y="1690688"/>
                <a:ext cx="3341077" cy="4351338"/>
              </a:xfrm>
              <a:blipFill>
                <a:blip r:embed="rId2"/>
                <a:stretch>
                  <a:fillRect l="-2652" t="-872" r="-4545"/>
                </a:stretch>
              </a:blipFill>
            </p:spPr>
            <p:txBody>
              <a:bodyPr/>
              <a:lstStyle/>
              <a:p>
                <a:r>
                  <a:rPr lang="en-US">
                    <a:noFill/>
                  </a:rPr>
                  <a:t> </a:t>
                </a:r>
              </a:p>
            </p:txBody>
          </p:sp>
        </mc:Fallback>
      </mc:AlternateContent>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3"/>
          <a:stretch>
            <a:fillRect/>
          </a:stretch>
        </p:blipFill>
        <p:spPr>
          <a:xfrm>
            <a:off x="4059499" y="1971842"/>
            <a:ext cx="8132501" cy="3657600"/>
          </a:xfrm>
          <a:prstGeom prst="rect">
            <a:avLst/>
          </a:prstGeom>
        </p:spPr>
      </p:pic>
      <p:sp>
        <p:nvSpPr>
          <p:cNvPr id="4" name="Rectangle 3">
            <a:extLst>
              <a:ext uri="{FF2B5EF4-FFF2-40B4-BE49-F238E27FC236}">
                <a16:creationId xmlns:a16="http://schemas.microsoft.com/office/drawing/2014/main" id="{CE1E30C4-B90C-F64A-9984-522C4E6D1528}"/>
              </a:ext>
            </a:extLst>
          </p:cNvPr>
          <p:cNvSpPr/>
          <p:nvPr/>
        </p:nvSpPr>
        <p:spPr>
          <a:xfrm>
            <a:off x="4461831" y="2379643"/>
            <a:ext cx="1634169" cy="31287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4725869-19A3-AA4B-A88C-FAFF98DAFEE2}"/>
              </a:ext>
            </a:extLst>
          </p:cNvPr>
          <p:cNvCxnSpPr>
            <a:cxnSpLocks/>
          </p:cNvCxnSpPr>
          <p:nvPr/>
        </p:nvCxnSpPr>
        <p:spPr>
          <a:xfrm>
            <a:off x="3117773" y="2715658"/>
            <a:ext cx="1680037" cy="716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4E69B4-01CE-8248-B163-B4ED7B9F4DA3}"/>
              </a:ext>
            </a:extLst>
          </p:cNvPr>
          <p:cNvCxnSpPr>
            <a:cxnSpLocks/>
          </p:cNvCxnSpPr>
          <p:nvPr/>
        </p:nvCxnSpPr>
        <p:spPr>
          <a:xfrm>
            <a:off x="3117773" y="2715658"/>
            <a:ext cx="1619480" cy="16800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6D451BF-30A2-744C-A6AE-9D86511372F6}"/>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23" name="TextBox 22">
                <a:extLst>
                  <a:ext uri="{FF2B5EF4-FFF2-40B4-BE49-F238E27FC236}">
                    <a16:creationId xmlns:a16="http://schemas.microsoft.com/office/drawing/2014/main" id="{56D451BF-30A2-744C-A6AE-9D86511372F6}"/>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4"/>
                <a:stretch>
                  <a:fillRect l="-433" b="-11538"/>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7089D353-4E1F-F848-A114-AF283875241E}"/>
              </a:ext>
            </a:extLst>
          </p:cNvPr>
          <p:cNvSpPr>
            <a:spLocks noGrp="1"/>
          </p:cNvSpPr>
          <p:nvPr>
            <p:ph type="sldNum" sz="quarter" idx="12"/>
          </p:nvPr>
        </p:nvSpPr>
        <p:spPr/>
        <p:txBody>
          <a:bodyPr/>
          <a:lstStyle/>
          <a:p>
            <a:fld id="{DD20F09D-B375-B446-8D61-90653E4EE1AB}" type="slidenum">
              <a:rPr lang="en-US" smtClean="0"/>
              <a:t>17</a:t>
            </a:fld>
            <a:endParaRPr lang="en-US"/>
          </a:p>
        </p:txBody>
      </p:sp>
    </p:spTree>
    <p:extLst>
      <p:ext uri="{BB962C8B-B14F-4D97-AF65-F5344CB8AC3E}">
        <p14:creationId xmlns:p14="http://schemas.microsoft.com/office/powerpoint/2010/main" val="3870582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0" y="1690688"/>
                <a:ext cx="3337560" cy="4351338"/>
              </a:xfrm>
            </p:spPr>
            <p:txBody>
              <a:bodyPr>
                <a:normAutofit/>
              </a:bodyPr>
              <a:lstStyle/>
              <a:p>
                <a:pPr>
                  <a:lnSpc>
                    <a:spcPct val="100000"/>
                  </a:lnSpc>
                </a:pPr>
                <a:r>
                  <a:rPr lang="en-US" sz="2400" dirty="0">
                    <a:solidFill>
                      <a:schemeClr val="tx1"/>
                    </a:solidFill>
                  </a:rPr>
                  <a:t>At high RG resolution </a:t>
                </a:r>
                <a:r>
                  <a:rPr lang="en-US" sz="2400" baseline="30000" dirty="0">
                    <a:solidFill>
                      <a:schemeClr val="tx1"/>
                    </a:solidFill>
                    <a:cs typeface="Arial" panose="020B0604020202020204" pitchFamily="34" charset="0"/>
                  </a:rPr>
                  <a:t>3</a:t>
                </a:r>
                <a:r>
                  <a:rPr lang="en-US" sz="2400" dirty="0">
                    <a:solidFill>
                      <a:schemeClr val="tx1"/>
                    </a:solidFill>
                    <a:cs typeface="Arial" panose="020B0604020202020204" pitchFamily="34" charset="0"/>
                  </a:rPr>
                  <a:t>S</a:t>
                </a:r>
                <a:r>
                  <a:rPr lang="en-US" sz="2400" baseline="-25000" dirty="0">
                    <a:solidFill>
                      <a:schemeClr val="tx1"/>
                    </a:solidFill>
                    <a:cs typeface="Arial" panose="020B0604020202020204" pitchFamily="34" charset="0"/>
                  </a:rPr>
                  <a:t>1</a:t>
                </a:r>
                <a:r>
                  <a:rPr lang="en-US" sz="2400" dirty="0">
                    <a:solidFill>
                      <a:schemeClr val="tx1"/>
                    </a:solidFill>
                    <a:cs typeface="Arial" panose="020B0604020202020204" pitchFamily="34" charset="0"/>
                  </a:rPr>
                  <a:t>-</a:t>
                </a:r>
                <a:r>
                  <a:rPr lang="en-US" sz="2400" baseline="30000" dirty="0">
                    <a:solidFill>
                      <a:schemeClr val="tx1"/>
                    </a:solidFill>
                    <a:cs typeface="Arial" panose="020B0604020202020204" pitchFamily="34" charset="0"/>
                  </a:rPr>
                  <a:t> 3</a:t>
                </a:r>
                <a:r>
                  <a:rPr lang="en-US" sz="2400" dirty="0">
                    <a:solidFill>
                      <a:schemeClr val="tx1"/>
                    </a:solidFill>
                    <a:cs typeface="Arial" panose="020B0604020202020204" pitchFamily="34" charset="0"/>
                  </a:rPr>
                  <a:t>S</a:t>
                </a:r>
                <a:r>
                  <a:rPr lang="en-US" sz="2400" baseline="-25000" dirty="0">
                    <a:solidFill>
                      <a:schemeClr val="tx1"/>
                    </a:solidFill>
                    <a:cs typeface="Arial" panose="020B0604020202020204" pitchFamily="34" charset="0"/>
                  </a:rPr>
                  <a:t>1</a:t>
                </a:r>
                <a:r>
                  <a:rPr lang="en-US" sz="2400" dirty="0">
                    <a:solidFill>
                      <a:schemeClr val="tx1"/>
                    </a:solidFill>
                    <a:cs typeface="Arial" panose="020B0604020202020204" pitchFamily="34" charset="0"/>
                  </a:rPr>
                  <a:t> channel contributes to ~25% of the expectation value </a:t>
                </a:r>
                <a14:m>
                  <m:oMath xmlns:m="http://schemas.openxmlformats.org/officeDocument/2006/math">
                    <m:d>
                      <m:dPr>
                        <m:begChr m:val="⟨"/>
                        <m:endChr m:val="⟩"/>
                        <m:ctrlPr>
                          <a:rPr lang="en-US" sz="2400" i="1">
                            <a:solidFill>
                              <a:schemeClr val="tx1"/>
                            </a:solidFill>
                            <a:latin typeface="Cambria Math" panose="02040503050406030204" pitchFamily="18" charset="0"/>
                            <a:cs typeface="Arial" panose="020B0604020202020204" pitchFamily="34" charset="0"/>
                          </a:rPr>
                        </m:ctrlPr>
                      </m:dPr>
                      <m:e>
                        <m:sSub>
                          <m:sSubPr>
                            <m:ctrlPr>
                              <a:rPr lang="en-US" sz="2400" i="1">
                                <a:solidFill>
                                  <a:schemeClr val="tx1"/>
                                </a:solidFill>
                                <a:latin typeface="Cambria Math" panose="02040503050406030204" pitchFamily="18" charset="0"/>
                                <a:cs typeface="Arial" panose="020B060402020202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𝜓</m:t>
                            </m:r>
                          </m:e>
                          <m:sub>
                            <m:r>
                              <a:rPr lang="en-US" sz="2400" i="1">
                                <a:solidFill>
                                  <a:schemeClr val="tx1"/>
                                </a:solidFill>
                                <a:latin typeface="Cambria Math" panose="02040503050406030204" pitchFamily="18" charset="0"/>
                                <a:cs typeface="Arial" panose="020B0604020202020204" pitchFamily="34" charset="0"/>
                              </a:rPr>
                              <m:t>𝑑</m:t>
                            </m:r>
                          </m:sub>
                        </m:sSub>
                      </m:e>
                      <m:e>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𝑞</m:t>
                            </m:r>
                          </m:sub>
                          <m:sup>
                            <m:r>
                              <a:rPr lang="en-US" sz="2400" i="1">
                                <a:solidFill>
                                  <a:schemeClr val="tx1"/>
                                </a:solidFill>
                                <a:latin typeface="Cambria Math" panose="02040503050406030204" pitchFamily="18" charset="0"/>
                                <a:ea typeface="Cambria Math" panose="02040503050406030204" pitchFamily="18" charset="0"/>
                              </a:rPr>
                              <m:t>†</m:t>
                            </m:r>
                          </m:sup>
                        </m:sSub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𝑞</m:t>
                            </m:r>
                          </m:sub>
                        </m:sSub>
                      </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𝜓</m:t>
                            </m:r>
                          </m:e>
                          <m:sub>
                            <m:r>
                              <a:rPr lang="en-US" sz="2400" i="1">
                                <a:solidFill>
                                  <a:schemeClr val="tx1"/>
                                </a:solidFill>
                                <a:latin typeface="Cambria Math" panose="02040503050406030204" pitchFamily="18" charset="0"/>
                              </a:rPr>
                              <m:t>𝑑</m:t>
                            </m:r>
                          </m:sub>
                        </m:sSub>
                      </m:e>
                    </m:d>
                  </m:oMath>
                </a14:m>
                <a:r>
                  <a:rPr lang="en-US" sz="2400" dirty="0">
                    <a:solidFill>
                      <a:schemeClr val="tx1"/>
                    </a:solidFill>
                  </a:rPr>
                  <a:t> (heavy contribution from tensor force)</a:t>
                </a:r>
                <a:endParaRPr lang="en-US" sz="2400" dirty="0">
                  <a:solidFill>
                    <a:schemeClr val="tx1"/>
                  </a:solidFill>
                  <a:cs typeface="Arial" panose="020B0604020202020204" pitchFamily="34" charset="0"/>
                </a:endParaRPr>
              </a:p>
              <a:p>
                <a:pPr>
                  <a:lnSpc>
                    <a:spcPct val="100000"/>
                  </a:lnSpc>
                </a:pPr>
                <a:r>
                  <a:rPr lang="en-US" sz="2400" dirty="0">
                    <a:cs typeface="Arial" panose="020B0604020202020204" pitchFamily="34" charset="0"/>
                  </a:rPr>
                  <a:t>At </a:t>
                </a:r>
                <a:r>
                  <a:rPr lang="en-US" sz="2400" dirty="0">
                    <a:solidFill>
                      <a:srgbClr val="C00000"/>
                    </a:solidFill>
                    <a:cs typeface="Arial" panose="020B0604020202020204" pitchFamily="34" charset="0"/>
                  </a:rPr>
                  <a:t>low RG resolution</a:t>
                </a:r>
                <a:r>
                  <a:rPr lang="en-US" sz="2400" dirty="0">
                    <a:cs typeface="Arial" panose="020B0604020202020204" pitchFamily="34" charset="0"/>
                  </a:rPr>
                  <a:t> </a:t>
                </a:r>
                <a:r>
                  <a:rPr lang="en-US" sz="2400" baseline="30000" dirty="0">
                    <a:cs typeface="Arial" panose="020B0604020202020204" pitchFamily="34" charset="0"/>
                  </a:rPr>
                  <a:t>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a:t>
                </a:r>
                <a:r>
                  <a:rPr lang="en-US" sz="2400" baseline="30000" dirty="0">
                    <a:cs typeface="Arial" panose="020B0604020202020204" pitchFamily="34" charset="0"/>
                  </a:rPr>
                  <a:t> 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 channel contributes to </a:t>
                </a:r>
                <a:r>
                  <a:rPr lang="en-US" sz="2400" dirty="0">
                    <a:solidFill>
                      <a:srgbClr val="C00000"/>
                    </a:solidFill>
                    <a:cs typeface="Arial" panose="020B0604020202020204" pitchFamily="34" charset="0"/>
                  </a:rPr>
                  <a:t>~95% </a:t>
                </a:r>
                <a:r>
                  <a:rPr lang="en-US" sz="2400" dirty="0">
                    <a:cs typeface="Arial" panose="020B0604020202020204" pitchFamily="34" charset="0"/>
                  </a:rPr>
                  <a:t>of the 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𝜓</m:t>
                            </m:r>
                          </m:e>
                          <m:sub>
                            <m:r>
                              <a:rPr lang="en-US" sz="2400" i="1">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𝑑</m:t>
                            </m:r>
                          </m:sub>
                        </m:sSub>
                      </m:e>
                    </m:d>
                  </m:oMath>
                </a14:m>
                <a:endParaRPr lang="en-US" sz="2400" dirty="0">
                  <a:cs typeface="Arial" panose="020B0604020202020204" pitchFamily="34" charset="0"/>
                </a:endParaRPr>
              </a:p>
              <a:p>
                <a:pPr>
                  <a:lnSpc>
                    <a:spcPct val="100000"/>
                  </a:lnSpc>
                </a:pPr>
                <a:endParaRPr lang="en-US" sz="2400" dirty="0"/>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0" y="1690688"/>
                <a:ext cx="3337560" cy="4351338"/>
              </a:xfrm>
              <a:blipFill>
                <a:blip r:embed="rId3"/>
                <a:stretch>
                  <a:fillRect l="-2652" t="-872" r="-4545" b="-12209"/>
                </a:stretch>
              </a:blipFill>
            </p:spPr>
            <p:txBody>
              <a:bodyPr/>
              <a:lstStyle/>
              <a:p>
                <a:r>
                  <a:rPr lang="en-US">
                    <a:noFill/>
                  </a:rPr>
                  <a:t> </a:t>
                </a:r>
              </a:p>
            </p:txBody>
          </p:sp>
        </mc:Fallback>
      </mc:AlternateContent>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4"/>
          <a:stretch>
            <a:fillRect/>
          </a:stretch>
        </p:blipFill>
        <p:spPr>
          <a:xfrm>
            <a:off x="4059499" y="1971842"/>
            <a:ext cx="8132501" cy="3657600"/>
          </a:xfrm>
          <a:prstGeom prst="rect">
            <a:avLst/>
          </a:prstGeom>
        </p:spPr>
      </p:pic>
      <p:sp>
        <p:nvSpPr>
          <p:cNvPr id="4" name="Rectangle 3">
            <a:extLst>
              <a:ext uri="{FF2B5EF4-FFF2-40B4-BE49-F238E27FC236}">
                <a16:creationId xmlns:a16="http://schemas.microsoft.com/office/drawing/2014/main" id="{CE1E30C4-B90C-F64A-9984-522C4E6D1528}"/>
              </a:ext>
            </a:extLst>
          </p:cNvPr>
          <p:cNvSpPr/>
          <p:nvPr/>
        </p:nvSpPr>
        <p:spPr>
          <a:xfrm>
            <a:off x="9199084" y="2379643"/>
            <a:ext cx="1586429" cy="31287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36CF8B79-177F-9E4C-92DA-DB3912386D9E}"/>
              </a:ext>
            </a:extLst>
          </p:cNvPr>
          <p:cNvCxnSpPr>
            <a:cxnSpLocks/>
          </p:cNvCxnSpPr>
          <p:nvPr/>
        </p:nvCxnSpPr>
        <p:spPr>
          <a:xfrm flipV="1">
            <a:off x="3118456" y="3016251"/>
            <a:ext cx="6411134" cy="22996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406DBC-0E81-2B4C-93B2-81ABC497B33F}"/>
              </a:ext>
            </a:extLst>
          </p:cNvPr>
          <p:cNvCxnSpPr>
            <a:cxnSpLocks/>
          </p:cNvCxnSpPr>
          <p:nvPr/>
        </p:nvCxnSpPr>
        <p:spPr>
          <a:xfrm flipV="1">
            <a:off x="3118456" y="4290647"/>
            <a:ext cx="6306898" cy="10742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5DF5904-55BD-9C40-A038-32537B6351EE}"/>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15" name="TextBox 14">
                <a:extLst>
                  <a:ext uri="{FF2B5EF4-FFF2-40B4-BE49-F238E27FC236}">
                    <a16:creationId xmlns:a16="http://schemas.microsoft.com/office/drawing/2014/main" id="{95DF5904-55BD-9C40-A038-32537B6351EE}"/>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5"/>
                <a:stretch>
                  <a:fillRect l="-433" b="-11538"/>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8271FEBA-E13E-8C4B-94D9-3F09146115B9}"/>
              </a:ext>
            </a:extLst>
          </p:cNvPr>
          <p:cNvSpPr>
            <a:spLocks noGrp="1"/>
          </p:cNvSpPr>
          <p:nvPr>
            <p:ph type="sldNum" sz="quarter" idx="12"/>
          </p:nvPr>
        </p:nvSpPr>
        <p:spPr/>
        <p:txBody>
          <a:bodyPr/>
          <a:lstStyle/>
          <a:p>
            <a:fld id="{DD20F09D-B375-B446-8D61-90653E4EE1AB}" type="slidenum">
              <a:rPr lang="en-US" smtClean="0"/>
              <a:t>18</a:t>
            </a:fld>
            <a:endParaRPr lang="en-US"/>
          </a:p>
        </p:txBody>
      </p:sp>
    </p:spTree>
    <p:extLst>
      <p:ext uri="{BB962C8B-B14F-4D97-AF65-F5344CB8AC3E}">
        <p14:creationId xmlns:p14="http://schemas.microsoft.com/office/powerpoint/2010/main" val="2875530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NN pair ratios</a:t>
            </a:r>
            <a:endParaRPr lang="en-US" dirty="0">
              <a:solidFill>
                <a:srgbClr val="002060"/>
              </a:solidFill>
              <a:latin typeface="Arial" panose="020B0604020202020204" pitchFamily="34" charset="0"/>
            </a:endParaRP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08753" y="1526771"/>
            <a:ext cx="3538728" cy="4352544"/>
          </a:xfrm>
        </p:spPr>
        <p:txBody>
          <a:bodyPr>
            <a:normAutofit fontScale="92500"/>
          </a:bodyPr>
          <a:lstStyle/>
          <a:p>
            <a:pPr>
              <a:lnSpc>
                <a:spcPct val="100000"/>
              </a:lnSpc>
            </a:pPr>
            <a:r>
              <a:rPr lang="en-US" sz="2400" dirty="0">
                <a:latin typeface="Arial" panose="020B0604020202020204" pitchFamily="34" charset="0"/>
              </a:rPr>
              <a:t>At </a:t>
            </a:r>
            <a:r>
              <a:rPr lang="en-US" sz="2400" dirty="0">
                <a:solidFill>
                  <a:srgbClr val="C00000"/>
                </a:solidFill>
                <a:latin typeface="Arial" panose="020B0604020202020204" pitchFamily="34" charset="0"/>
              </a:rPr>
              <a:t>high RG resolution</a:t>
            </a:r>
            <a:r>
              <a:rPr lang="en-US" sz="2400" dirty="0">
                <a:latin typeface="Arial" panose="020B0604020202020204" pitchFamily="34" charset="0"/>
              </a:rPr>
              <a:t>, the tensor force and the repulsive core of the NN interaction kicks nucleon pairs into SRCs</a:t>
            </a:r>
          </a:p>
          <a:p>
            <a:pPr>
              <a:lnSpc>
                <a:spcPct val="100000"/>
              </a:lnSpc>
            </a:pPr>
            <a:r>
              <a:rPr lang="en-US" sz="2400" dirty="0"/>
              <a:t>Seen in the ratio of pairs produced where np dominates because the tensor force requires spin triplet pairs (pp are spin singlets)</a:t>
            </a:r>
            <a:endParaRPr lang="en-US" sz="2400" dirty="0">
              <a:latin typeface="Arial" panose="020B0604020202020204" pitchFamily="34" charset="0"/>
            </a:endParaRPr>
          </a:p>
        </p:txBody>
      </p:sp>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sp>
        <p:nvSpPr>
          <p:cNvPr id="6" name="TextBox 5">
            <a:extLst>
              <a:ext uri="{FF2B5EF4-FFF2-40B4-BE49-F238E27FC236}">
                <a16:creationId xmlns:a16="http://schemas.microsoft.com/office/drawing/2014/main" id="{3E0BB7E4-C99D-B146-A7DD-88A8BDD12400}"/>
              </a:ext>
            </a:extLst>
          </p:cNvPr>
          <p:cNvSpPr txBox="1"/>
          <p:nvPr/>
        </p:nvSpPr>
        <p:spPr>
          <a:xfrm>
            <a:off x="3922005" y="4780877"/>
            <a:ext cx="835078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6: (a) Ratio of two-nucleon to single-nucleon electron-scattering cross sections for carbon as a function of missing momentum. (b) Fraction of np to p and pp to p pairs versus the relative momentum. Figure from CLAS collaboration publication</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p:cxnSp>
        <p:nvCxnSpPr>
          <p:cNvPr id="9" name="Straight Arrow Connector 8">
            <a:extLst>
              <a:ext uri="{FF2B5EF4-FFF2-40B4-BE49-F238E27FC236}">
                <a16:creationId xmlns:a16="http://schemas.microsoft.com/office/drawing/2014/main" id="{25F89CE4-6EEA-1E40-86F9-CC58C80CC006}"/>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3B772A8-0C56-A14E-98D7-065457FAD51D}"/>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A17F8D-2C83-F04A-913E-C60279C8F7A0}"/>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sp>
        <p:nvSpPr>
          <p:cNvPr id="14" name="TextBox 13">
            <a:extLst>
              <a:ext uri="{FF2B5EF4-FFF2-40B4-BE49-F238E27FC236}">
                <a16:creationId xmlns:a16="http://schemas.microsoft.com/office/drawing/2014/main" id="{3BD6A2E7-04BB-0442-B72F-36A990A22D95}"/>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p:sp>
        <p:nvSpPr>
          <p:cNvPr id="11" name="TextBox 10">
            <a:extLst>
              <a:ext uri="{FF2B5EF4-FFF2-40B4-BE49-F238E27FC236}">
                <a16:creationId xmlns:a16="http://schemas.microsoft.com/office/drawing/2014/main" id="{AE967EAD-31A9-2249-8439-69BA9CC0A1A8}"/>
              </a:ext>
            </a:extLst>
          </p:cNvPr>
          <p:cNvSpPr txBox="1"/>
          <p:nvPr/>
        </p:nvSpPr>
        <p:spPr>
          <a:xfrm>
            <a:off x="0" y="6455968"/>
            <a:ext cx="4802790"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I. </a:t>
            </a:r>
            <a:r>
              <a:rPr lang="en-US" sz="1600" dirty="0" err="1">
                <a:latin typeface="Arial" panose="020B0604020202020204" pitchFamily="34" charset="0"/>
                <a:cs typeface="Arial" panose="020B0604020202020204" pitchFamily="34" charset="0"/>
              </a:rPr>
              <a:t>Korover</a:t>
            </a:r>
            <a:r>
              <a:rPr lang="en-US" sz="1600" dirty="0">
                <a:latin typeface="Arial" panose="020B0604020202020204" pitchFamily="34" charset="0"/>
                <a:cs typeface="Arial" panose="020B0604020202020204" pitchFamily="34" charset="0"/>
              </a:rPr>
              <a:t> et al. (CLAS), arXiv:2004.07304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D5B00D91-0E80-684C-BEF0-9F86DFD4F60D}"/>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2C3705D-06DE-8447-A2AD-99BB1FAD1A52}"/>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17" name="Slide Number Placeholder 16">
            <a:extLst>
              <a:ext uri="{FF2B5EF4-FFF2-40B4-BE49-F238E27FC236}">
                <a16:creationId xmlns:a16="http://schemas.microsoft.com/office/drawing/2014/main" id="{9B082246-4350-9B43-9809-3CCCD700C811}"/>
              </a:ext>
            </a:extLst>
          </p:cNvPr>
          <p:cNvSpPr>
            <a:spLocks noGrp="1"/>
          </p:cNvSpPr>
          <p:nvPr>
            <p:ph type="sldNum" sz="quarter" idx="12"/>
          </p:nvPr>
        </p:nvSpPr>
        <p:spPr/>
        <p:txBody>
          <a:bodyPr/>
          <a:lstStyle/>
          <a:p>
            <a:fld id="{DD20F09D-B375-B446-8D61-90653E4EE1AB}" type="slidenum">
              <a:rPr lang="en-US" smtClean="0"/>
              <a:t>19</a:t>
            </a:fld>
            <a:endParaRPr lang="en-US"/>
          </a:p>
        </p:txBody>
      </p:sp>
    </p:spTree>
    <p:extLst>
      <p:ext uri="{BB962C8B-B14F-4D97-AF65-F5344CB8AC3E}">
        <p14:creationId xmlns:p14="http://schemas.microsoft.com/office/powerpoint/2010/main" val="256918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7578687" cy="4351338"/>
          </a:xfrm>
        </p:spPr>
        <p:txBody>
          <a:bodyPr>
            <a:normAutofit/>
          </a:bodyPr>
          <a:lstStyle/>
          <a:p>
            <a:pPr>
              <a:lnSpc>
                <a:spcPct val="100000"/>
              </a:lnSpc>
            </a:pPr>
            <a:r>
              <a:rPr lang="en-US" sz="2400" dirty="0"/>
              <a:t>Recent experiments have been able to isolate processes where short-range correlation (SRC) physics is dominant and well described by SRC phenomenology</a:t>
            </a:r>
          </a:p>
          <a:p>
            <a:pPr>
              <a:lnSpc>
                <a:spcPct val="100000"/>
              </a:lnSpc>
            </a:pPr>
            <a:r>
              <a:rPr lang="en-US" sz="2400" dirty="0">
                <a:solidFill>
                  <a:srgbClr val="C00000"/>
                </a:solidFill>
              </a:rPr>
              <a:t>High RG resolution description of SRC physics</a:t>
            </a:r>
          </a:p>
          <a:p>
            <a:pPr lvl="1">
              <a:lnSpc>
                <a:spcPct val="100000"/>
              </a:lnSpc>
            </a:pPr>
            <a:r>
              <a:rPr lang="en-US" sz="2000" dirty="0"/>
              <a:t>SRC pairs are components in the nuclear wave function with relative momenta above the Fermi momentum</a:t>
            </a:r>
          </a:p>
        </p:txBody>
      </p:sp>
      <p:pic>
        <p:nvPicPr>
          <p:cNvPr id="7" name="Picture 6">
            <a:extLst>
              <a:ext uri="{FF2B5EF4-FFF2-40B4-BE49-F238E27FC236}">
                <a16:creationId xmlns:a16="http://schemas.microsoft.com/office/drawing/2014/main" id="{4ADFF0B2-009D-704F-8298-5F7AFB8B73C2}"/>
              </a:ext>
            </a:extLst>
          </p:cNvPr>
          <p:cNvPicPr>
            <a:picLocks noChangeAspect="1"/>
          </p:cNvPicPr>
          <p:nvPr/>
        </p:nvPicPr>
        <p:blipFill>
          <a:blip r:embed="rId3"/>
          <a:stretch>
            <a:fillRect/>
          </a:stretch>
        </p:blipFill>
        <p:spPr>
          <a:xfrm>
            <a:off x="8401050" y="703897"/>
            <a:ext cx="3703320" cy="5697415"/>
          </a:xfrm>
          <a:prstGeom prst="rect">
            <a:avLst/>
          </a:prstGeom>
        </p:spPr>
      </p:pic>
      <p:sp>
        <p:nvSpPr>
          <p:cNvPr id="6" name="Rectangle 5">
            <a:extLst>
              <a:ext uri="{FF2B5EF4-FFF2-40B4-BE49-F238E27FC236}">
                <a16:creationId xmlns:a16="http://schemas.microsoft.com/office/drawing/2014/main" id="{43304458-C958-0044-B290-991B7513884F}"/>
              </a:ext>
            </a:extLst>
          </p:cNvPr>
          <p:cNvSpPr/>
          <p:nvPr/>
        </p:nvSpPr>
        <p:spPr>
          <a:xfrm>
            <a:off x="8416887" y="3600254"/>
            <a:ext cx="3775113" cy="29359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4" name="Straight Connector 13">
            <a:extLst>
              <a:ext uri="{FF2B5EF4-FFF2-40B4-BE49-F238E27FC236}">
                <a16:creationId xmlns:a16="http://schemas.microsoft.com/office/drawing/2014/main" id="{D6101842-3FF1-D94C-9B1C-E6EFE9484F2A}"/>
              </a:ext>
            </a:extLst>
          </p:cNvPr>
          <p:cNvCxnSpPr/>
          <p:nvPr/>
        </p:nvCxnSpPr>
        <p:spPr>
          <a:xfrm>
            <a:off x="8416887" y="3185160"/>
            <a:ext cx="8947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8C03CD9-D3C3-544E-8F94-836B833E55AE}"/>
              </a:ext>
            </a:extLst>
          </p:cNvPr>
          <p:cNvSpPr txBox="1"/>
          <p:nvPr/>
        </p:nvSpPr>
        <p:spPr>
          <a:xfrm>
            <a:off x="10782312" y="106168"/>
            <a:ext cx="1234415" cy="923330"/>
          </a:xfrm>
          <a:prstGeom prst="rect">
            <a:avLst/>
          </a:prstGeom>
          <a:solidFill>
            <a:schemeClr val="bg1">
              <a:lumMod val="85000"/>
            </a:schemeClr>
          </a:solidFill>
        </p:spPr>
        <p:txBody>
          <a:bodyPr wrap="square" rtlCol="0">
            <a:spAutoFit/>
          </a:bodyPr>
          <a:lstStyle/>
          <a:p>
            <a:pPr algn="ctr"/>
            <a:r>
              <a:rPr lang="en-US" b="1" dirty="0">
                <a:solidFill>
                  <a:srgbClr val="FF0000"/>
                </a:solidFill>
              </a:rPr>
              <a:t>knock-out 2 high-k nucleons</a:t>
            </a:r>
          </a:p>
        </p:txBody>
      </p:sp>
      <p:grpSp>
        <p:nvGrpSpPr>
          <p:cNvPr id="16" name="Group 15">
            <a:extLst>
              <a:ext uri="{FF2B5EF4-FFF2-40B4-BE49-F238E27FC236}">
                <a16:creationId xmlns:a16="http://schemas.microsoft.com/office/drawing/2014/main" id="{384328A0-EA1A-984F-936A-6A15EDB3CBD4}"/>
              </a:ext>
            </a:extLst>
          </p:cNvPr>
          <p:cNvGrpSpPr/>
          <p:nvPr/>
        </p:nvGrpSpPr>
        <p:grpSpPr>
          <a:xfrm>
            <a:off x="8848752" y="3017520"/>
            <a:ext cx="1819248" cy="719750"/>
            <a:chOff x="8848752" y="3017520"/>
            <a:chExt cx="1819248" cy="719750"/>
          </a:xfrm>
        </p:grpSpPr>
        <p:sp>
          <p:nvSpPr>
            <p:cNvPr id="17" name="TextBox 16">
              <a:extLst>
                <a:ext uri="{FF2B5EF4-FFF2-40B4-BE49-F238E27FC236}">
                  <a16:creationId xmlns:a16="http://schemas.microsoft.com/office/drawing/2014/main" id="{68007478-6A52-8F40-A1E0-D00B91D4088B}"/>
                </a:ext>
              </a:extLst>
            </p:cNvPr>
            <p:cNvSpPr txBox="1"/>
            <p:nvPr/>
          </p:nvSpPr>
          <p:spPr>
            <a:xfrm>
              <a:off x="8848752" y="3367938"/>
              <a:ext cx="1581908" cy="369332"/>
            </a:xfrm>
            <a:prstGeom prst="rect">
              <a:avLst/>
            </a:prstGeom>
            <a:solidFill>
              <a:schemeClr val="bg1">
                <a:lumMod val="85000"/>
              </a:schemeClr>
            </a:solidFill>
          </p:spPr>
          <p:txBody>
            <a:bodyPr wrap="none" rtlCol="0">
              <a:spAutoFit/>
            </a:bodyPr>
            <a:lstStyle/>
            <a:p>
              <a:pPr algn="ctr"/>
              <a:r>
                <a:rPr lang="en-US" b="1" dirty="0">
                  <a:solidFill>
                    <a:srgbClr val="FF0000"/>
                  </a:solidFill>
                </a:rPr>
                <a:t>excite SRC pair</a:t>
              </a:r>
            </a:p>
          </p:txBody>
        </p:sp>
        <p:cxnSp>
          <p:nvCxnSpPr>
            <p:cNvPr id="18" name="Straight Connector 17">
              <a:extLst>
                <a:ext uri="{FF2B5EF4-FFF2-40B4-BE49-F238E27FC236}">
                  <a16:creationId xmlns:a16="http://schemas.microsoft.com/office/drawing/2014/main" id="{7143B447-038A-D24A-933B-CFD22E9DF282}"/>
                </a:ext>
              </a:extLst>
            </p:cNvPr>
            <p:cNvCxnSpPr>
              <a:cxnSpLocks/>
            </p:cNvCxnSpPr>
            <p:nvPr/>
          </p:nvCxnSpPr>
          <p:spPr>
            <a:xfrm flipV="1">
              <a:off x="10147007" y="3017520"/>
              <a:ext cx="520993" cy="350418"/>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093E8503-65DD-5D49-89E3-8476001E8A5C}"/>
              </a:ext>
            </a:extLst>
          </p:cNvPr>
          <p:cNvSpPr>
            <a:spLocks noGrp="1"/>
          </p:cNvSpPr>
          <p:nvPr>
            <p:ph type="sldNum" sz="quarter" idx="12"/>
          </p:nvPr>
        </p:nvSpPr>
        <p:spPr/>
        <p:txBody>
          <a:bodyPr/>
          <a:lstStyle/>
          <a:p>
            <a:fld id="{DD20F09D-B375-B446-8D61-90653E4EE1AB}" type="slidenum">
              <a:rPr lang="en-US" smtClean="0"/>
              <a:t>2</a:t>
            </a:fld>
            <a:endParaRPr lang="en-US"/>
          </a:p>
        </p:txBody>
      </p:sp>
    </p:spTree>
    <p:extLst>
      <p:ext uri="{BB962C8B-B14F-4D97-AF65-F5344CB8AC3E}">
        <p14:creationId xmlns:p14="http://schemas.microsoft.com/office/powerpoint/2010/main" val="180245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NN pair ratios</a:t>
            </a:r>
            <a:endParaRPr lang="en-US" dirty="0">
              <a:solidFill>
                <a:srgbClr val="002060"/>
              </a:solidFill>
              <a:latin typeface="Arial" panose="020B0604020202020204" pitchFamily="34" charset="0"/>
            </a:endParaRPr>
          </a:p>
        </p:txBody>
      </p:sp>
      <p:cxnSp>
        <p:nvCxnSpPr>
          <p:cNvPr id="12" name="Straight Arrow Connector 11">
            <a:extLst>
              <a:ext uri="{FF2B5EF4-FFF2-40B4-BE49-F238E27FC236}">
                <a16:creationId xmlns:a16="http://schemas.microsoft.com/office/drawing/2014/main" id="{431343DE-00C1-494C-A482-4C0BDC45E4F2}"/>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7DEB5B-837B-2241-A42B-B9DE25FE1E6B}"/>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4C97734-1C5F-F449-91E7-7454472521C8}"/>
                  </a:ext>
                </a:extLst>
              </p:cNvPr>
              <p:cNvSpPr txBox="1"/>
              <p:nvPr/>
            </p:nvSpPr>
            <p:spPr>
              <a:xfrm>
                <a:off x="3978597" y="5450240"/>
                <a:ext cx="444924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7: Ratio of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to </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 SRG transformations for low momentum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i="1">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high momentum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where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𝜆</m:t>
                    </m:r>
                    <m:r>
                      <a:rPr lang="en-US" sz="1600" b="0" i="1" smtClean="0">
                        <a:latin typeface="Cambria Math" panose="02040503050406030204" pitchFamily="18" charset="0"/>
                        <a:ea typeface="Cambria Math" panose="02040503050406030204" pitchFamily="18" charset="0"/>
                        <a:cs typeface="Arial" panose="020B0604020202020204" pitchFamily="34" charset="0"/>
                      </a:rPr>
                      <m:t>=1.35</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19" name="TextBox 18">
                <a:extLst>
                  <a:ext uri="{FF2B5EF4-FFF2-40B4-BE49-F238E27FC236}">
                    <a16:creationId xmlns:a16="http://schemas.microsoft.com/office/drawing/2014/main" id="{54C97734-1C5F-F449-91E7-7454472521C8}"/>
                  </a:ext>
                </a:extLst>
              </p:cNvPr>
              <p:cNvSpPr txBox="1">
                <a:spLocks noRot="1" noChangeAspect="1" noMove="1" noResize="1" noEditPoints="1" noAdjustHandles="1" noChangeArrowheads="1" noChangeShapeType="1" noTextEdit="1"/>
              </p:cNvSpPr>
              <p:nvPr/>
            </p:nvSpPr>
            <p:spPr>
              <a:xfrm>
                <a:off x="3978597" y="5450240"/>
                <a:ext cx="4449248" cy="830997"/>
              </a:xfrm>
              <a:prstGeom prst="rect">
                <a:avLst/>
              </a:prstGeom>
              <a:blipFill>
                <a:blip r:embed="rId4"/>
                <a:stretch>
                  <a:fillRect l="-855" t="-3030" r="-285" b="-909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6D0FFEA8-96A3-0B41-84C8-A7DCD14124BB}"/>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27C3DDE-1D97-9C45-BCEA-46589DC87805}"/>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cxnSp>
        <p:nvCxnSpPr>
          <p:cNvPr id="17" name="Straight Arrow Connector 16">
            <a:extLst>
              <a:ext uri="{FF2B5EF4-FFF2-40B4-BE49-F238E27FC236}">
                <a16:creationId xmlns:a16="http://schemas.microsoft.com/office/drawing/2014/main" id="{7EBA4309-A1D1-9F49-BB10-03B7F2C6FB76}"/>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CC7832E-D0CA-F349-8381-BCCAF5A2C86E}"/>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10" name="Slide Number Placeholder 9">
            <a:extLst>
              <a:ext uri="{FF2B5EF4-FFF2-40B4-BE49-F238E27FC236}">
                <a16:creationId xmlns:a16="http://schemas.microsoft.com/office/drawing/2014/main" id="{7933BF52-61A7-2741-A812-15295BD15A05}"/>
              </a:ext>
            </a:extLst>
          </p:cNvPr>
          <p:cNvSpPr>
            <a:spLocks noGrp="1"/>
          </p:cNvSpPr>
          <p:nvPr>
            <p:ph type="sldNum" sz="quarter" idx="12"/>
          </p:nvPr>
        </p:nvSpPr>
        <p:spPr/>
        <p:txBody>
          <a:bodyPr/>
          <a:lstStyle/>
          <a:p>
            <a:fld id="{DD20F09D-B375-B446-8D61-90653E4EE1AB}" type="slidenum">
              <a:rPr lang="en-US" smtClean="0"/>
              <a:t>20</a:t>
            </a:fld>
            <a:endParaRPr lang="en-US"/>
          </a:p>
        </p:txBody>
      </p:sp>
      <p:pic>
        <p:nvPicPr>
          <p:cNvPr id="21" name="Picture 20">
            <a:extLst>
              <a:ext uri="{FF2B5EF4-FFF2-40B4-BE49-F238E27FC236}">
                <a16:creationId xmlns:a16="http://schemas.microsoft.com/office/drawing/2014/main" id="{BB2AA3BC-EB71-9643-B096-BF2C6FE0A047}"/>
              </a:ext>
            </a:extLst>
          </p:cNvPr>
          <p:cNvPicPr>
            <a:picLocks noChangeAspect="1"/>
          </p:cNvPicPr>
          <p:nvPr/>
        </p:nvPicPr>
        <p:blipFill>
          <a:blip r:embed="rId5"/>
          <a:srcRect/>
          <a:stretch/>
        </p:blipFill>
        <p:spPr>
          <a:xfrm>
            <a:off x="3470389" y="1371600"/>
            <a:ext cx="4630993" cy="41148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79E0F8-D578-D442-A72E-D9DD497D7B28}"/>
                  </a:ext>
                </a:extLst>
              </p:cNvPr>
              <p:cNvSpPr txBox="1"/>
              <p:nvPr/>
            </p:nvSpPr>
            <p:spPr>
              <a:xfrm>
                <a:off x="6280956" y="1589326"/>
                <a:ext cx="1483996" cy="899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rPr>
                            <m:t> </m:t>
                          </m:r>
                          <m:sSub>
                            <m:sSubPr>
                              <m:ctrlPr>
                                <a:rPr lang="en-US" sz="2200" i="1" smtClean="0">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i="1">
                                      <a:latin typeface="Cambria Math" panose="02040503050406030204" pitchFamily="18" charset="0"/>
                                    </a:rPr>
                                    <m:t>3</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1</m:t>
                                  </m:r>
                                </m:sub>
                              </m:sSub>
                              <m:r>
                                <a:rPr lang="en-US" sz="2200" i="1">
                                  <a:latin typeface="Cambria Math" panose="02040503050406030204" pitchFamily="18" charset="0"/>
                                </a:rPr>
                                <m:t>)</m:t>
                              </m:r>
                            </m:e>
                            <m:sub>
                              <m:r>
                                <a:rPr lang="en-US" sz="2200" i="1" smtClean="0">
                                  <a:latin typeface="Cambria Math" panose="02040503050406030204" pitchFamily="18" charset="0"/>
                                  <a:ea typeface="Cambria Math" panose="02040503050406030204" pitchFamily="18" charset="0"/>
                                </a:rPr>
                                <m:t>𝜆</m:t>
                              </m:r>
                            </m:sub>
                          </m:sSub>
                        </m:num>
                        <m:den>
                          <m:sSub>
                            <m:sSubPr>
                              <m:ctrlPr>
                                <a:rPr lang="en-US" sz="2200" i="1">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b="0" i="1" smtClean="0">
                                      <a:latin typeface="Cambria Math" panose="02040503050406030204" pitchFamily="18" charset="0"/>
                                    </a:rPr>
                                    <m:t>1</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b="0" i="1" smtClean="0">
                                      <a:latin typeface="Cambria Math" panose="02040503050406030204" pitchFamily="18" charset="0"/>
                                    </a:rPr>
                                    <m:t>0</m:t>
                                  </m:r>
                                </m:sub>
                              </m:sSub>
                              <m:r>
                                <a:rPr lang="en-US" sz="2200" i="1">
                                  <a:latin typeface="Cambria Math" panose="02040503050406030204" pitchFamily="18" charset="0"/>
                                </a:rPr>
                                <m:t>)</m:t>
                              </m:r>
                            </m:e>
                            <m:sub>
                              <m:r>
                                <a:rPr lang="en-US" sz="2200" i="1">
                                  <a:latin typeface="Cambria Math" panose="02040503050406030204" pitchFamily="18" charset="0"/>
                                  <a:ea typeface="Cambria Math" panose="02040503050406030204" pitchFamily="18" charset="0"/>
                                </a:rPr>
                                <m:t>𝜆</m:t>
                              </m:r>
                            </m:sub>
                          </m:sSub>
                        </m:den>
                      </m:f>
                    </m:oMath>
                  </m:oMathPara>
                </a14:m>
                <a:endParaRPr lang="en-US" sz="2200" dirty="0"/>
              </a:p>
            </p:txBody>
          </p:sp>
        </mc:Choice>
        <mc:Fallback xmlns="">
          <p:sp>
            <p:nvSpPr>
              <p:cNvPr id="4" name="TextBox 3">
                <a:extLst>
                  <a:ext uri="{FF2B5EF4-FFF2-40B4-BE49-F238E27FC236}">
                    <a16:creationId xmlns:a16="http://schemas.microsoft.com/office/drawing/2014/main" id="{8E79E0F8-D578-D442-A72E-D9DD497D7B28}"/>
                  </a:ext>
                </a:extLst>
              </p:cNvPr>
              <p:cNvSpPr txBox="1">
                <a:spLocks noRot="1" noChangeAspect="1" noMove="1" noResize="1" noEditPoints="1" noAdjustHandles="1" noChangeArrowheads="1" noChangeShapeType="1" noTextEdit="1"/>
              </p:cNvSpPr>
              <p:nvPr/>
            </p:nvSpPr>
            <p:spPr>
              <a:xfrm>
                <a:off x="6280956" y="1589326"/>
                <a:ext cx="1483996" cy="899092"/>
              </a:xfrm>
              <a:prstGeom prst="rect">
                <a:avLst/>
              </a:prstGeom>
              <a:blipFill>
                <a:blip r:embed="rId6"/>
                <a:stretch>
                  <a:fillRect l="-6780" r="-1695" b="-9859"/>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CA966E8D-897B-8241-B37E-9D29085AEB58}"/>
              </a:ext>
            </a:extLst>
          </p:cNvPr>
          <p:cNvSpPr/>
          <p:nvPr/>
        </p:nvSpPr>
        <p:spPr>
          <a:xfrm>
            <a:off x="3574514" y="2151819"/>
            <a:ext cx="406526" cy="1992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7F45E35B-88DA-2D46-A701-7F04DC91A295}"/>
                  </a:ext>
                </a:extLst>
              </p:cNvPr>
              <p:cNvSpPr txBox="1">
                <a:spLocks/>
              </p:cNvSpPr>
              <p:nvPr/>
            </p:nvSpPr>
            <p:spPr>
              <a:xfrm>
                <a:off x="108754" y="1526771"/>
                <a:ext cx="37490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a:t>At </a:t>
                </a:r>
                <a:r>
                  <a:rPr lang="en-US" sz="2200" dirty="0">
                    <a:solidFill>
                      <a:srgbClr val="C00000"/>
                    </a:solidFill>
                  </a:rPr>
                  <a:t>low RG resolution</a:t>
                </a:r>
                <a:r>
                  <a:rPr lang="en-US" sz="2200" dirty="0"/>
                  <a:t>, SRCs are suppressed in the wave function</a:t>
                </a:r>
              </a:p>
              <a:p>
                <a:pPr>
                  <a:lnSpc>
                    <a:spcPct val="100000"/>
                  </a:lnSpc>
                </a:pPr>
                <a:r>
                  <a:rPr lang="en-US" sz="2200" dirty="0"/>
                  <a:t>Consider the ratio of </a:t>
                </a:r>
                <a:r>
                  <a:rPr lang="en-US" sz="2200" baseline="30000" dirty="0">
                    <a:solidFill>
                      <a:srgbClr val="C00000"/>
                    </a:solidFill>
                  </a:rPr>
                  <a:t>3</a:t>
                </a:r>
                <a:r>
                  <a:rPr lang="en-US" sz="2200" dirty="0">
                    <a:solidFill>
                      <a:srgbClr val="C00000"/>
                    </a:solidFill>
                  </a:rPr>
                  <a:t>S</a:t>
                </a:r>
                <a:r>
                  <a:rPr lang="en-US" sz="2200" baseline="-25000" dirty="0">
                    <a:solidFill>
                      <a:srgbClr val="C00000"/>
                    </a:solidFill>
                  </a:rPr>
                  <a:t>1 </a:t>
                </a:r>
                <a:r>
                  <a:rPr lang="en-US" sz="2200" dirty="0"/>
                  <a:t>to</a:t>
                </a:r>
                <a:r>
                  <a:rPr lang="en-US" sz="2200" baseline="-25000" dirty="0">
                    <a:solidFill>
                      <a:srgbClr val="C00000"/>
                    </a:solidFill>
                  </a:rPr>
                  <a:t> </a:t>
                </a:r>
                <a:r>
                  <a:rPr lang="en-US" sz="2200" baseline="30000" dirty="0">
                    <a:solidFill>
                      <a:srgbClr val="C00000"/>
                    </a:solidFill>
                  </a:rPr>
                  <a:t>1</a:t>
                </a:r>
                <a:r>
                  <a:rPr lang="en-US" sz="2200" dirty="0">
                    <a:solidFill>
                      <a:srgbClr val="C00000"/>
                    </a:solidFill>
                  </a:rPr>
                  <a:t>S</a:t>
                </a:r>
                <a:r>
                  <a:rPr lang="en-US" sz="2200" baseline="-25000" dirty="0">
                    <a:solidFill>
                      <a:srgbClr val="C00000"/>
                    </a:solidFill>
                  </a:rPr>
                  <a:t>0</a:t>
                </a:r>
                <a:r>
                  <a:rPr lang="en-US" sz="2200" dirty="0">
                    <a:solidFill>
                      <a:srgbClr val="C00000"/>
                    </a:solidFill>
                  </a:rPr>
                  <a:t> </a:t>
                </a:r>
                <a:r>
                  <a:rPr lang="en-US" sz="2200" dirty="0"/>
                  <a:t>evolved momentum projection operators </a:t>
                </a:r>
                <a14:m>
                  <m:oMath xmlns:m="http://schemas.openxmlformats.org/officeDocument/2006/math">
                    <m:sSubSup>
                      <m:sSubSupPr>
                        <m:ctrlPr>
                          <a:rPr lang="en-US" sz="2200" i="1">
                            <a:solidFill>
                              <a:srgbClr val="C00000"/>
                            </a:solidFill>
                            <a:latin typeface="Cambria Math" panose="02040503050406030204" pitchFamily="18" charset="0"/>
                          </a:rPr>
                        </m:ctrlPr>
                      </m:sSubSup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up>
                        <m:r>
                          <a:rPr lang="en-US" sz="2200" i="1">
                            <a:solidFill>
                              <a:srgbClr val="C00000"/>
                            </a:solidFill>
                            <a:latin typeface="Cambria Math" panose="02040503050406030204" pitchFamily="18" charset="0"/>
                            <a:ea typeface="Cambria Math" panose="02040503050406030204" pitchFamily="18" charset="0"/>
                          </a:rPr>
                          <m:t>†</m:t>
                        </m:r>
                      </m:sup>
                    </m:sSubSup>
                    <m:sSub>
                      <m:sSubPr>
                        <m:ctrlPr>
                          <a:rPr lang="en-US" sz="2200" i="1">
                            <a:solidFill>
                              <a:srgbClr val="C00000"/>
                            </a:solidFill>
                            <a:latin typeface="Cambria Math" panose="02040503050406030204" pitchFamily="18" charset="0"/>
                          </a:rPr>
                        </m:ctrlPr>
                      </m:sSub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Sub>
                  </m:oMath>
                </a14:m>
                <a:endParaRPr lang="en-US" sz="2200" dirty="0">
                  <a:solidFill>
                    <a:srgbClr val="C00000"/>
                  </a:solidFill>
                </a:endParaRPr>
              </a:p>
            </p:txBody>
          </p:sp>
        </mc:Choice>
        <mc:Fallback xmlns="">
          <p:sp>
            <p:nvSpPr>
              <p:cNvPr id="20" name="Content Placeholder 2">
                <a:extLst>
                  <a:ext uri="{FF2B5EF4-FFF2-40B4-BE49-F238E27FC236}">
                    <a16:creationId xmlns:a16="http://schemas.microsoft.com/office/drawing/2014/main" id="{7F45E35B-88DA-2D46-A701-7F04DC91A295}"/>
                  </a:ext>
                </a:extLst>
              </p:cNvPr>
              <p:cNvSpPr txBox="1">
                <a:spLocks noRot="1" noChangeAspect="1" noMove="1" noResize="1" noEditPoints="1" noAdjustHandles="1" noChangeArrowheads="1" noChangeShapeType="1" noTextEdit="1"/>
              </p:cNvSpPr>
              <p:nvPr/>
            </p:nvSpPr>
            <p:spPr>
              <a:xfrm>
                <a:off x="108754" y="1526771"/>
                <a:ext cx="3749040" cy="4351338"/>
              </a:xfrm>
              <a:prstGeom prst="rect">
                <a:avLst/>
              </a:prstGeom>
              <a:blipFill>
                <a:blip r:embed="rId7"/>
                <a:stretch>
                  <a:fillRect l="-2027" t="-875" r="-338"/>
                </a:stretch>
              </a:blipFill>
            </p:spPr>
            <p:txBody>
              <a:bodyPr/>
              <a:lstStyle/>
              <a:p>
                <a:r>
                  <a:rPr lang="en-US">
                    <a:noFill/>
                  </a:rPr>
                  <a:t> </a:t>
                </a:r>
              </a:p>
            </p:txBody>
          </p:sp>
        </mc:Fallback>
      </mc:AlternateContent>
    </p:spTree>
    <p:extLst>
      <p:ext uri="{BB962C8B-B14F-4D97-AF65-F5344CB8AC3E}">
        <p14:creationId xmlns:p14="http://schemas.microsoft.com/office/powerpoint/2010/main" val="376960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cxnSp>
        <p:nvCxnSpPr>
          <p:cNvPr id="12" name="Straight Arrow Connector 11">
            <a:extLst>
              <a:ext uri="{FF2B5EF4-FFF2-40B4-BE49-F238E27FC236}">
                <a16:creationId xmlns:a16="http://schemas.microsoft.com/office/drawing/2014/main" id="{431343DE-00C1-494C-A482-4C0BDC45E4F2}"/>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7DEB5B-837B-2241-A42B-B9DE25FE1E6B}"/>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p:pic>
        <p:nvPicPr>
          <p:cNvPr id="30" name="Picture 29">
            <a:extLst>
              <a:ext uri="{FF2B5EF4-FFF2-40B4-BE49-F238E27FC236}">
                <a16:creationId xmlns:a16="http://schemas.microsoft.com/office/drawing/2014/main" id="{4D6EFE7B-130F-0D43-ACAC-DD81825C733D}"/>
              </a:ext>
            </a:extLst>
          </p:cNvPr>
          <p:cNvPicPr>
            <a:picLocks noChangeAspect="1"/>
          </p:cNvPicPr>
          <p:nvPr/>
        </p:nvPicPr>
        <p:blipFill>
          <a:blip r:embed="rId4"/>
          <a:srcRect/>
          <a:stretch/>
        </p:blipFill>
        <p:spPr>
          <a:xfrm>
            <a:off x="3470389" y="1371600"/>
            <a:ext cx="4630993" cy="4114800"/>
          </a:xfrm>
          <a:prstGeom prst="rect">
            <a:avLst/>
          </a:prstGeom>
        </p:spPr>
      </p:pic>
      <p:cxnSp>
        <p:nvCxnSpPr>
          <p:cNvPr id="16" name="Straight Arrow Connector 15">
            <a:extLst>
              <a:ext uri="{FF2B5EF4-FFF2-40B4-BE49-F238E27FC236}">
                <a16:creationId xmlns:a16="http://schemas.microsoft.com/office/drawing/2014/main" id="{DC33DE1A-E403-3D42-BF15-F346CE02D286}"/>
              </a:ext>
            </a:extLst>
          </p:cNvPr>
          <p:cNvCxnSpPr>
            <a:cxnSpLocks/>
          </p:cNvCxnSpPr>
          <p:nvPr/>
        </p:nvCxnSpPr>
        <p:spPr>
          <a:xfrm>
            <a:off x="7420893" y="3065055"/>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9B74847-38A5-FD47-BECB-BEBB766C70E1}"/>
              </a:ext>
            </a:extLst>
          </p:cNvPr>
          <p:cNvSpPr txBox="1"/>
          <p:nvPr/>
        </p:nvSpPr>
        <p:spPr>
          <a:xfrm>
            <a:off x="5681812" y="473908"/>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sp>
        <p:nvSpPr>
          <p:cNvPr id="18" name="TextBox 17">
            <a:extLst>
              <a:ext uri="{FF2B5EF4-FFF2-40B4-BE49-F238E27FC236}">
                <a16:creationId xmlns:a16="http://schemas.microsoft.com/office/drawing/2014/main" id="{532079C3-9E8B-3C44-B01A-4AB18F43A776}"/>
              </a:ext>
            </a:extLst>
          </p:cNvPr>
          <p:cNvSpPr txBox="1"/>
          <p:nvPr/>
        </p:nvSpPr>
        <p:spPr>
          <a:xfrm>
            <a:off x="6660334" y="2651834"/>
            <a:ext cx="1213474" cy="369332"/>
          </a:xfrm>
          <a:prstGeom prst="rect">
            <a:avLst/>
          </a:prstGeom>
          <a:solidFill>
            <a:schemeClr val="bg1"/>
          </a:solidFill>
        </p:spPr>
        <p:txBody>
          <a:bodyPr wrap="none" rtlCol="0">
            <a:spAutoFit/>
          </a:bodyPr>
          <a:lstStyle/>
          <a:p>
            <a:r>
              <a:rPr lang="en-US" dirty="0"/>
              <a:t>Scalar limit</a:t>
            </a:r>
          </a:p>
        </p:txBody>
      </p:sp>
      <p:sp>
        <p:nvSpPr>
          <p:cNvPr id="6" name="Title 5">
            <a:extLst>
              <a:ext uri="{FF2B5EF4-FFF2-40B4-BE49-F238E27FC236}">
                <a16:creationId xmlns:a16="http://schemas.microsoft.com/office/drawing/2014/main" id="{0CF1D4EA-7DAD-DC42-A40F-13F2B33B9680}"/>
              </a:ext>
            </a:extLst>
          </p:cNvPr>
          <p:cNvSpPr>
            <a:spLocks noGrp="1"/>
          </p:cNvSpPr>
          <p:nvPr>
            <p:ph type="title"/>
          </p:nvPr>
        </p:nvSpPr>
        <p:spPr>
          <a:xfrm>
            <a:off x="838200" y="388571"/>
            <a:ext cx="10515600" cy="1325563"/>
          </a:xfrm>
        </p:spPr>
        <p:txBody>
          <a:bodyPr/>
          <a:lstStyle/>
          <a:p>
            <a:r>
              <a:rPr lang="en-US" dirty="0">
                <a:solidFill>
                  <a:srgbClr val="002060"/>
                </a:solidFill>
              </a:rPr>
              <a:t>NN pair ratios</a:t>
            </a:r>
            <a:endParaRPr lang="en-US" dirty="0"/>
          </a:p>
        </p:txBody>
      </p:sp>
      <p:cxnSp>
        <p:nvCxnSpPr>
          <p:cNvPr id="19" name="Straight Arrow Connector 18">
            <a:extLst>
              <a:ext uri="{FF2B5EF4-FFF2-40B4-BE49-F238E27FC236}">
                <a16:creationId xmlns:a16="http://schemas.microsoft.com/office/drawing/2014/main" id="{CB710D3F-722F-124C-82DF-7DE03EA1CA07}"/>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622342A-47C1-2A4F-BFE2-8670651765DB}"/>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cxnSp>
        <p:nvCxnSpPr>
          <p:cNvPr id="21" name="Straight Arrow Connector 20">
            <a:extLst>
              <a:ext uri="{FF2B5EF4-FFF2-40B4-BE49-F238E27FC236}">
                <a16:creationId xmlns:a16="http://schemas.microsoft.com/office/drawing/2014/main" id="{D9A50B64-639B-AD4E-8B9E-11787392B73A}"/>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058DAAE-A04A-B847-9769-5D40D375541E}"/>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2" name="Slide Number Placeholder 1">
            <a:extLst>
              <a:ext uri="{FF2B5EF4-FFF2-40B4-BE49-F238E27FC236}">
                <a16:creationId xmlns:a16="http://schemas.microsoft.com/office/drawing/2014/main" id="{1F671669-20AD-1E43-89ED-4AD0728A8E7B}"/>
              </a:ext>
            </a:extLst>
          </p:cNvPr>
          <p:cNvSpPr>
            <a:spLocks noGrp="1"/>
          </p:cNvSpPr>
          <p:nvPr>
            <p:ph type="sldNum" sz="quarter" idx="12"/>
          </p:nvPr>
        </p:nvSpPr>
        <p:spPr/>
        <p:txBody>
          <a:bodyPr/>
          <a:lstStyle/>
          <a:p>
            <a:fld id="{DD20F09D-B375-B446-8D61-90653E4EE1AB}" type="slidenum">
              <a:rPr lang="en-US" smtClean="0"/>
              <a:t>21</a:t>
            </a:fld>
            <a:endParaRPr lang="en-US"/>
          </a:p>
        </p:txBody>
      </p:sp>
      <p:cxnSp>
        <p:nvCxnSpPr>
          <p:cNvPr id="15" name="Straight Arrow Connector 14">
            <a:extLst>
              <a:ext uri="{FF2B5EF4-FFF2-40B4-BE49-F238E27FC236}">
                <a16:creationId xmlns:a16="http://schemas.microsoft.com/office/drawing/2014/main" id="{679207BD-B982-2543-955D-74138DA7F431}"/>
              </a:ext>
            </a:extLst>
          </p:cNvPr>
          <p:cNvCxnSpPr/>
          <p:nvPr/>
        </p:nvCxnSpPr>
        <p:spPr>
          <a:xfrm flipH="1">
            <a:off x="6087350" y="842774"/>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95D0083-91DC-1444-85F5-7C2637DCFF35}"/>
                  </a:ext>
                </a:extLst>
              </p:cNvPr>
              <p:cNvSpPr txBox="1"/>
              <p:nvPr/>
            </p:nvSpPr>
            <p:spPr>
              <a:xfrm>
                <a:off x="6280956" y="1589326"/>
                <a:ext cx="1483996" cy="899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rPr>
                            <m:t> </m:t>
                          </m:r>
                          <m:sSub>
                            <m:sSubPr>
                              <m:ctrlPr>
                                <a:rPr lang="en-US" sz="2200" i="1" smtClean="0">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i="1">
                                      <a:latin typeface="Cambria Math" panose="02040503050406030204" pitchFamily="18" charset="0"/>
                                    </a:rPr>
                                    <m:t>3</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1</m:t>
                                  </m:r>
                                </m:sub>
                              </m:sSub>
                              <m:r>
                                <a:rPr lang="en-US" sz="2200" i="1">
                                  <a:latin typeface="Cambria Math" panose="02040503050406030204" pitchFamily="18" charset="0"/>
                                </a:rPr>
                                <m:t>)</m:t>
                              </m:r>
                            </m:e>
                            <m:sub>
                              <m:r>
                                <a:rPr lang="en-US" sz="2200" i="1" smtClean="0">
                                  <a:latin typeface="Cambria Math" panose="02040503050406030204" pitchFamily="18" charset="0"/>
                                  <a:ea typeface="Cambria Math" panose="02040503050406030204" pitchFamily="18" charset="0"/>
                                </a:rPr>
                                <m:t>𝜆</m:t>
                              </m:r>
                            </m:sub>
                          </m:sSub>
                        </m:num>
                        <m:den>
                          <m:sSub>
                            <m:sSubPr>
                              <m:ctrlPr>
                                <a:rPr lang="en-US" sz="2200" i="1">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b="0" i="1" smtClean="0">
                                      <a:latin typeface="Cambria Math" panose="02040503050406030204" pitchFamily="18" charset="0"/>
                                    </a:rPr>
                                    <m:t>1</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b="0" i="1" smtClean="0">
                                      <a:latin typeface="Cambria Math" panose="02040503050406030204" pitchFamily="18" charset="0"/>
                                    </a:rPr>
                                    <m:t>0</m:t>
                                  </m:r>
                                </m:sub>
                              </m:sSub>
                              <m:r>
                                <a:rPr lang="en-US" sz="2200" i="1">
                                  <a:latin typeface="Cambria Math" panose="02040503050406030204" pitchFamily="18" charset="0"/>
                                </a:rPr>
                                <m:t>)</m:t>
                              </m:r>
                            </m:e>
                            <m:sub>
                              <m:r>
                                <a:rPr lang="en-US" sz="2200" i="1">
                                  <a:latin typeface="Cambria Math" panose="02040503050406030204" pitchFamily="18" charset="0"/>
                                  <a:ea typeface="Cambria Math" panose="02040503050406030204" pitchFamily="18" charset="0"/>
                                </a:rPr>
                                <m:t>𝜆</m:t>
                              </m:r>
                            </m:sub>
                          </m:sSub>
                        </m:den>
                      </m:f>
                    </m:oMath>
                  </m:oMathPara>
                </a14:m>
                <a:endParaRPr lang="en-US" sz="2200" dirty="0"/>
              </a:p>
            </p:txBody>
          </p:sp>
        </mc:Choice>
        <mc:Fallback xmlns="">
          <p:sp>
            <p:nvSpPr>
              <p:cNvPr id="31" name="TextBox 30">
                <a:extLst>
                  <a:ext uri="{FF2B5EF4-FFF2-40B4-BE49-F238E27FC236}">
                    <a16:creationId xmlns:a16="http://schemas.microsoft.com/office/drawing/2014/main" id="{A95D0083-91DC-1444-85F5-7C2637DCFF35}"/>
                  </a:ext>
                </a:extLst>
              </p:cNvPr>
              <p:cNvSpPr txBox="1">
                <a:spLocks noRot="1" noChangeAspect="1" noMove="1" noResize="1" noEditPoints="1" noAdjustHandles="1" noChangeArrowheads="1" noChangeShapeType="1" noTextEdit="1"/>
              </p:cNvSpPr>
              <p:nvPr/>
            </p:nvSpPr>
            <p:spPr>
              <a:xfrm>
                <a:off x="6280956" y="1589326"/>
                <a:ext cx="1483996" cy="899092"/>
              </a:xfrm>
              <a:prstGeom prst="rect">
                <a:avLst/>
              </a:prstGeom>
              <a:blipFill>
                <a:blip r:embed="rId5"/>
                <a:stretch>
                  <a:fillRect l="-6780" r="-1695" b="-9859"/>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E9020419-621E-254B-9988-074CBF10A570}"/>
              </a:ext>
            </a:extLst>
          </p:cNvPr>
          <p:cNvSpPr/>
          <p:nvPr/>
        </p:nvSpPr>
        <p:spPr>
          <a:xfrm>
            <a:off x="3574514" y="2151819"/>
            <a:ext cx="406526" cy="1992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08754" y="1526771"/>
            <a:ext cx="3749040" cy="4351338"/>
          </a:xfrm>
        </p:spPr>
        <p:txBody>
          <a:bodyPr>
            <a:normAutofit/>
          </a:bodyPr>
          <a:lstStyle/>
          <a:p>
            <a:pPr>
              <a:lnSpc>
                <a:spcPct val="100000"/>
              </a:lnSpc>
            </a:pPr>
            <a:r>
              <a:rPr lang="en-US" sz="2200" dirty="0">
                <a:latin typeface="Arial" panose="020B0604020202020204" pitchFamily="34" charset="0"/>
              </a:rPr>
              <a:t>Reproduces the characteristics of the cross section ratios with </a:t>
            </a:r>
            <a:r>
              <a:rPr lang="en-US" sz="2200" dirty="0">
                <a:solidFill>
                  <a:srgbClr val="C00000"/>
                </a:solidFill>
                <a:latin typeface="Arial" panose="020B0604020202020204" pitchFamily="34" charset="0"/>
              </a:rPr>
              <a:t>low RG resolution operators</a:t>
            </a:r>
          </a:p>
          <a:p>
            <a:pPr>
              <a:lnSpc>
                <a:spcPct val="100000"/>
              </a:lnSpc>
            </a:pPr>
            <a:r>
              <a:rPr lang="en-US" sz="2200" dirty="0"/>
              <a:t>Can calculate pair momentum distributions in nuclei using </a:t>
            </a:r>
            <a:r>
              <a:rPr lang="en-US" sz="2200" dirty="0">
                <a:solidFill>
                  <a:srgbClr val="C00000"/>
                </a:solidFill>
              </a:rPr>
              <a:t>simple evolved operators</a:t>
            </a:r>
            <a:r>
              <a:rPr lang="en-US" sz="2200" dirty="0"/>
              <a:t> with </a:t>
            </a:r>
            <a:r>
              <a:rPr lang="en-US" sz="2200" dirty="0">
                <a:solidFill>
                  <a:srgbClr val="C00000"/>
                </a:solidFill>
              </a:rPr>
              <a:t>soft nuclear wave functions</a:t>
            </a:r>
            <a:r>
              <a:rPr lang="en-US" sz="2200" dirty="0"/>
              <a:t> and </a:t>
            </a:r>
            <a:r>
              <a:rPr lang="en-US" sz="2200" dirty="0">
                <a:solidFill>
                  <a:srgbClr val="C00000"/>
                </a:solidFill>
              </a:rPr>
              <a:t>local density approximation (LDA)</a:t>
            </a:r>
            <a:endParaRPr lang="en-US" sz="2200" dirty="0">
              <a:solidFill>
                <a:srgbClr val="C00000"/>
              </a:solidFill>
              <a:latin typeface="Arial" panose="020B0604020202020204" pitchFamily="34" charset="0"/>
            </a:endParaRPr>
          </a:p>
          <a:p>
            <a:pPr>
              <a:lnSpc>
                <a:spcPct val="100000"/>
              </a:lnSpc>
            </a:pPr>
            <a:endParaRPr lang="en-US" sz="2400" dirty="0">
              <a:solidFill>
                <a:srgbClr val="C00000"/>
              </a:solidFill>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54951A8-9DC2-2941-857B-83193EBC0A64}"/>
                  </a:ext>
                </a:extLst>
              </p:cNvPr>
              <p:cNvSpPr txBox="1"/>
              <p:nvPr/>
            </p:nvSpPr>
            <p:spPr>
              <a:xfrm>
                <a:off x="3978597" y="5450240"/>
                <a:ext cx="444924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7: Ratio of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to </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 SRG transformations for low momentum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i="1">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high momentum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where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𝜆</m:t>
                    </m:r>
                    <m:r>
                      <a:rPr lang="en-US" sz="1600" b="0" i="1" smtClean="0">
                        <a:latin typeface="Cambria Math" panose="02040503050406030204" pitchFamily="18" charset="0"/>
                        <a:ea typeface="Cambria Math" panose="02040503050406030204" pitchFamily="18" charset="0"/>
                        <a:cs typeface="Arial" panose="020B0604020202020204" pitchFamily="34" charset="0"/>
                      </a:rPr>
                      <m:t>=1.35</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33" name="TextBox 32">
                <a:extLst>
                  <a:ext uri="{FF2B5EF4-FFF2-40B4-BE49-F238E27FC236}">
                    <a16:creationId xmlns:a16="http://schemas.microsoft.com/office/drawing/2014/main" id="{C54951A8-9DC2-2941-857B-83193EBC0A64}"/>
                  </a:ext>
                </a:extLst>
              </p:cNvPr>
              <p:cNvSpPr txBox="1">
                <a:spLocks noRot="1" noChangeAspect="1" noMove="1" noResize="1" noEditPoints="1" noAdjustHandles="1" noChangeArrowheads="1" noChangeShapeType="1" noTextEdit="1"/>
              </p:cNvSpPr>
              <p:nvPr/>
            </p:nvSpPr>
            <p:spPr>
              <a:xfrm>
                <a:off x="3978597" y="5450240"/>
                <a:ext cx="4449248" cy="830997"/>
              </a:xfrm>
              <a:prstGeom prst="rect">
                <a:avLst/>
              </a:prstGeom>
              <a:blipFill>
                <a:blip r:embed="rId7"/>
                <a:stretch>
                  <a:fillRect l="-855" t="-3030" r="-285" b="-9091"/>
                </a:stretch>
              </a:blipFill>
            </p:spPr>
            <p:txBody>
              <a:bodyPr/>
              <a:lstStyle/>
              <a:p>
                <a:r>
                  <a:rPr lang="en-US">
                    <a:noFill/>
                  </a:rPr>
                  <a:t> </a:t>
                </a:r>
              </a:p>
            </p:txBody>
          </p:sp>
        </mc:Fallback>
      </mc:AlternateContent>
    </p:spTree>
    <p:extLst>
      <p:ext uri="{BB962C8B-B14F-4D97-AF65-F5344CB8AC3E}">
        <p14:creationId xmlns:p14="http://schemas.microsoft.com/office/powerpoint/2010/main" val="310818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Summary and outlook</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Results suggest that we can analyze high-energy nuclear reactions with low RG resolution structure (e.g., shell model) and evolved operator (and correct initial operator)</a:t>
            </a:r>
          </a:p>
          <a:p>
            <a:pPr lvl="1">
              <a:lnSpc>
                <a:spcPct val="100000"/>
              </a:lnSpc>
            </a:pPr>
            <a:r>
              <a:rPr lang="en-US" dirty="0">
                <a:solidFill>
                  <a:srgbClr val="C00000"/>
                </a:solidFill>
              </a:rPr>
              <a:t>Matching resolution scale between structure and reactions is crucial!</a:t>
            </a:r>
          </a:p>
        </p:txBody>
      </p:sp>
      <p:sp>
        <p:nvSpPr>
          <p:cNvPr id="4" name="Slide Number Placeholder 3">
            <a:extLst>
              <a:ext uri="{FF2B5EF4-FFF2-40B4-BE49-F238E27FC236}">
                <a16:creationId xmlns:a16="http://schemas.microsoft.com/office/drawing/2014/main" id="{3157495C-A500-7A40-B225-DC9FE2336DD4}"/>
              </a:ext>
            </a:extLst>
          </p:cNvPr>
          <p:cNvSpPr>
            <a:spLocks noGrp="1"/>
          </p:cNvSpPr>
          <p:nvPr>
            <p:ph type="sldNum" sz="quarter" idx="12"/>
          </p:nvPr>
        </p:nvSpPr>
        <p:spPr/>
        <p:txBody>
          <a:bodyPr/>
          <a:lstStyle/>
          <a:p>
            <a:fld id="{DD20F09D-B375-B446-8D61-90653E4EE1AB}" type="slidenum">
              <a:rPr lang="en-US" smtClean="0"/>
              <a:t>22</a:t>
            </a:fld>
            <a:endParaRPr lang="en-US"/>
          </a:p>
        </p:txBody>
      </p:sp>
    </p:spTree>
    <p:extLst>
      <p:ext uri="{BB962C8B-B14F-4D97-AF65-F5344CB8AC3E}">
        <p14:creationId xmlns:p14="http://schemas.microsoft.com/office/powerpoint/2010/main" val="3678640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Summary and outlook</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Results suggest that we can analyze high-energy nuclear reactions with low RG resolution structure (e.g., shell model) and evolved operator (and correct initial operator)</a:t>
            </a:r>
          </a:p>
          <a:p>
            <a:pPr lvl="1">
              <a:lnSpc>
                <a:spcPct val="100000"/>
              </a:lnSpc>
            </a:pPr>
            <a:r>
              <a:rPr lang="en-US" dirty="0"/>
              <a:t>Matching resolution scale between structure and reactions is crucial!</a:t>
            </a:r>
          </a:p>
          <a:p>
            <a:pPr>
              <a:lnSpc>
                <a:spcPct val="100000"/>
              </a:lnSpc>
            </a:pPr>
            <a:r>
              <a:rPr lang="en-US" dirty="0">
                <a:solidFill>
                  <a:srgbClr val="C00000"/>
                </a:solidFill>
              </a:rPr>
              <a:t>Ongoing work:</a:t>
            </a:r>
          </a:p>
          <a:p>
            <a:pPr lvl="1">
              <a:lnSpc>
                <a:spcPct val="100000"/>
              </a:lnSpc>
            </a:pPr>
            <a:r>
              <a:rPr lang="en-US" dirty="0">
                <a:solidFill>
                  <a:srgbClr val="C00000"/>
                </a:solidFill>
              </a:rPr>
              <a:t>Calculate pair distributions in nuclei (N=Z, N&gt;Z) using LDA</a:t>
            </a:r>
          </a:p>
          <a:p>
            <a:pPr lvl="1">
              <a:lnSpc>
                <a:spcPct val="100000"/>
              </a:lnSpc>
            </a:pPr>
            <a:r>
              <a:rPr lang="en-US" dirty="0">
                <a:solidFill>
                  <a:srgbClr val="C00000"/>
                </a:solidFill>
              </a:rPr>
              <a:t>Relate to quenching in knock-out reactions by applying to different processes with factorization</a:t>
            </a:r>
          </a:p>
        </p:txBody>
      </p:sp>
      <p:sp>
        <p:nvSpPr>
          <p:cNvPr id="4" name="Slide Number Placeholder 3">
            <a:extLst>
              <a:ext uri="{FF2B5EF4-FFF2-40B4-BE49-F238E27FC236}">
                <a16:creationId xmlns:a16="http://schemas.microsoft.com/office/drawing/2014/main" id="{658C3E30-0922-BE4A-BCB5-6FAD3AD810EE}"/>
              </a:ext>
            </a:extLst>
          </p:cNvPr>
          <p:cNvSpPr>
            <a:spLocks noGrp="1"/>
          </p:cNvSpPr>
          <p:nvPr>
            <p:ph type="sldNum" sz="quarter" idx="12"/>
          </p:nvPr>
        </p:nvSpPr>
        <p:spPr/>
        <p:txBody>
          <a:bodyPr/>
          <a:lstStyle/>
          <a:p>
            <a:fld id="{DD20F09D-B375-B446-8D61-90653E4EE1AB}" type="slidenum">
              <a:rPr lang="en-US" smtClean="0"/>
              <a:t>23</a:t>
            </a:fld>
            <a:endParaRPr lang="en-US"/>
          </a:p>
        </p:txBody>
      </p:sp>
    </p:spTree>
    <p:extLst>
      <p:ext uri="{BB962C8B-B14F-4D97-AF65-F5344CB8AC3E}">
        <p14:creationId xmlns:p14="http://schemas.microsoft.com/office/powerpoint/2010/main" val="1531206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6706-54E2-8948-AC16-32BCCF68AE95}"/>
              </a:ext>
            </a:extLst>
          </p:cNvPr>
          <p:cNvSpPr>
            <a:spLocks noGrp="1"/>
          </p:cNvSpPr>
          <p:nvPr>
            <p:ph type="title"/>
          </p:nvPr>
        </p:nvSpPr>
        <p:spPr/>
        <p:txBody>
          <a:bodyPr/>
          <a:lstStyle/>
          <a:p>
            <a:r>
              <a:rPr lang="en-US" dirty="0"/>
              <a:t>Back up slides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2C74F1-6ACF-9640-B5B5-F9CA7AEEE56F}"/>
                  </a:ext>
                </a:extLst>
              </p:cNvPr>
              <p:cNvSpPr txBox="1"/>
              <p:nvPr/>
            </p:nvSpPr>
            <p:spPr>
              <a:xfrm>
                <a:off x="1681655" y="5375701"/>
                <a:ext cx="716805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8: Ratio of SRG transformations </a:t>
                </a:r>
                <a14:m>
                  <m:oMath xmlns:m="http://schemas.openxmlformats.org/officeDocument/2006/math">
                    <m:r>
                      <a:rPr lang="en-US" sz="1600" b="0" i="1" smtClean="0">
                        <a:latin typeface="Cambria Math" panose="02040503050406030204" pitchFamily="18" charset="0"/>
                        <a:cs typeface="Arial" panose="020B0604020202020204" pitchFamily="34" charset="0"/>
                      </a:rPr>
                      <m:t>𝑈</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𝑘</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𝑞</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low- and high-momentum values with respect to high-momentum </a:t>
                </a:r>
                <a14:m>
                  <m:oMath xmlns:m="http://schemas.openxmlformats.org/officeDocument/2006/math">
                    <m:r>
                      <a:rPr lang="en-US" sz="1600" i="1">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and fixing the low-momentum of the denominator </a:t>
                </a:r>
                <a14:m>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𝑘</m:t>
                        </m:r>
                      </m:e>
                      <m:sub>
                        <m:r>
                          <a:rPr lang="en-US" sz="1600" b="0" i="1" smtClean="0">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varying the low-momentum of the numerator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b="0" i="1" smtClean="0">
                            <a:latin typeface="Cambria Math" panose="02040503050406030204" pitchFamily="18" charset="0"/>
                            <a:cs typeface="Arial" panose="020B0604020202020204" pitchFamily="34" charset="0"/>
                          </a:rPr>
                          <m:t>𝑖</m:t>
                        </m:r>
                      </m:sub>
                    </m:sSub>
                  </m:oMath>
                </a14:m>
                <a:r>
                  <a:rPr lang="en-US" sz="1600" dirty="0">
                    <a:latin typeface="Arial" panose="020B0604020202020204" pitchFamily="34" charset="0"/>
                    <a:cs typeface="Arial" panose="020B0604020202020204" pitchFamily="34" charset="0"/>
                  </a:rPr>
                  <a:t>.</a:t>
                </a:r>
              </a:p>
            </p:txBody>
          </p:sp>
        </mc:Choice>
        <mc:Fallback xmlns="">
          <p:sp>
            <p:nvSpPr>
              <p:cNvPr id="8" name="TextBox 7">
                <a:extLst>
                  <a:ext uri="{FF2B5EF4-FFF2-40B4-BE49-F238E27FC236}">
                    <a16:creationId xmlns:a16="http://schemas.microsoft.com/office/drawing/2014/main" id="{572C74F1-6ACF-9640-B5B5-F9CA7AEEE56F}"/>
                  </a:ext>
                </a:extLst>
              </p:cNvPr>
              <p:cNvSpPr txBox="1">
                <a:spLocks noRot="1" noChangeAspect="1" noMove="1" noResize="1" noEditPoints="1" noAdjustHandles="1" noChangeArrowheads="1" noChangeShapeType="1" noTextEdit="1"/>
              </p:cNvSpPr>
              <p:nvPr/>
            </p:nvSpPr>
            <p:spPr>
              <a:xfrm>
                <a:off x="1681655" y="5375701"/>
                <a:ext cx="7168055" cy="830997"/>
              </a:xfrm>
              <a:prstGeom prst="rect">
                <a:avLst/>
              </a:prstGeom>
              <a:blipFill>
                <a:blip r:embed="rId3"/>
                <a:stretch>
                  <a:fillRect l="-354" t="-3030" b="-90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0AA5F37-D4E8-8B4B-8F18-CE699E75501B}"/>
              </a:ext>
            </a:extLst>
          </p:cNvPr>
          <p:cNvSpPr txBox="1"/>
          <p:nvPr/>
        </p:nvSpPr>
        <p:spPr>
          <a:xfrm>
            <a:off x="4340772" y="2448910"/>
            <a:ext cx="2387513" cy="369332"/>
          </a:xfrm>
          <a:prstGeom prst="rect">
            <a:avLst/>
          </a:prstGeom>
          <a:noFill/>
        </p:spPr>
        <p:txBody>
          <a:bodyPr wrap="none" rtlCol="0">
            <a:spAutoFit/>
          </a:bodyPr>
          <a:lstStyle/>
          <a:p>
            <a:r>
              <a:rPr lang="en-US" dirty="0"/>
              <a:t>Add factorization figure</a:t>
            </a:r>
          </a:p>
        </p:txBody>
      </p:sp>
      <p:sp>
        <p:nvSpPr>
          <p:cNvPr id="5" name="Slide Number Placeholder 4">
            <a:extLst>
              <a:ext uri="{FF2B5EF4-FFF2-40B4-BE49-F238E27FC236}">
                <a16:creationId xmlns:a16="http://schemas.microsoft.com/office/drawing/2014/main" id="{E5A58109-E385-AB41-99B9-1DFFD3F4C4BD}"/>
              </a:ext>
            </a:extLst>
          </p:cNvPr>
          <p:cNvSpPr>
            <a:spLocks noGrp="1"/>
          </p:cNvSpPr>
          <p:nvPr>
            <p:ph type="sldNum" sz="quarter" idx="12"/>
          </p:nvPr>
        </p:nvSpPr>
        <p:spPr/>
        <p:txBody>
          <a:bodyPr/>
          <a:lstStyle/>
          <a:p>
            <a:fld id="{DD20F09D-B375-B446-8D61-90653E4EE1AB}" type="slidenum">
              <a:rPr lang="en-US" smtClean="0"/>
              <a:t>24</a:t>
            </a:fld>
            <a:endParaRPr lang="en-US"/>
          </a:p>
        </p:txBody>
      </p:sp>
      <p:pic>
        <p:nvPicPr>
          <p:cNvPr id="6" name="Picture 5">
            <a:extLst>
              <a:ext uri="{FF2B5EF4-FFF2-40B4-BE49-F238E27FC236}">
                <a16:creationId xmlns:a16="http://schemas.microsoft.com/office/drawing/2014/main" id="{E91A4A5D-291F-9C41-8252-EE988FAD2E73}"/>
              </a:ext>
            </a:extLst>
          </p:cNvPr>
          <p:cNvPicPr>
            <a:picLocks noChangeAspect="1"/>
          </p:cNvPicPr>
          <p:nvPr/>
        </p:nvPicPr>
        <p:blipFill>
          <a:blip r:embed="rId4"/>
          <a:stretch>
            <a:fillRect/>
          </a:stretch>
        </p:blipFill>
        <p:spPr>
          <a:xfrm>
            <a:off x="323850" y="1631950"/>
            <a:ext cx="11544300" cy="3594100"/>
          </a:xfrm>
          <a:prstGeom prst="rect">
            <a:avLst/>
          </a:prstGeom>
        </p:spPr>
      </p:pic>
    </p:spTree>
    <p:extLst>
      <p:ext uri="{BB962C8B-B14F-4D97-AF65-F5344CB8AC3E}">
        <p14:creationId xmlns:p14="http://schemas.microsoft.com/office/powerpoint/2010/main" val="6137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7578687" cy="4351338"/>
          </a:xfrm>
        </p:spPr>
        <p:txBody>
          <a:bodyPr>
            <a:normAutofit lnSpcReduction="10000"/>
          </a:bodyPr>
          <a:lstStyle/>
          <a:p>
            <a:pPr>
              <a:lnSpc>
                <a:spcPct val="110000"/>
              </a:lnSpc>
            </a:pPr>
            <a:r>
              <a:rPr lang="en-US" sz="2400" dirty="0"/>
              <a:t>Recent experiments have been able to isolate processes where short-range correlation (SRC) physics is dominant and well described by SRC phenomenology</a:t>
            </a:r>
          </a:p>
          <a:p>
            <a:pPr>
              <a:lnSpc>
                <a:spcPct val="110000"/>
              </a:lnSpc>
            </a:pPr>
            <a:r>
              <a:rPr lang="en-US" sz="2400" dirty="0"/>
              <a:t>High RG resolution description of SRC physics</a:t>
            </a:r>
          </a:p>
          <a:p>
            <a:pPr lvl="1">
              <a:lnSpc>
                <a:spcPct val="110000"/>
              </a:lnSpc>
            </a:pPr>
            <a:r>
              <a:rPr lang="en-US" sz="2000" dirty="0"/>
              <a:t>SRC pairs are components in the nuclear wave function with relative momenta above the Fermi momentum</a:t>
            </a:r>
          </a:p>
          <a:p>
            <a:pPr>
              <a:lnSpc>
                <a:spcPct val="110000"/>
              </a:lnSpc>
            </a:pPr>
            <a:r>
              <a:rPr lang="en-US" sz="2400" dirty="0">
                <a:solidFill>
                  <a:srgbClr val="C00000"/>
                </a:solidFill>
              </a:rPr>
              <a:t>Alternative viewpoint</a:t>
            </a:r>
          </a:p>
          <a:p>
            <a:pPr lvl="1">
              <a:lnSpc>
                <a:spcPct val="110000"/>
              </a:lnSpc>
            </a:pPr>
            <a:r>
              <a:rPr lang="en-US" sz="2000" dirty="0"/>
              <a:t>Using renormalization group (RG) methods we can tune the </a:t>
            </a:r>
            <a:r>
              <a:rPr lang="en-US" sz="2000" dirty="0">
                <a:solidFill>
                  <a:srgbClr val="C00000"/>
                </a:solidFill>
              </a:rPr>
              <a:t>scale</a:t>
            </a:r>
            <a:r>
              <a:rPr lang="en-US" sz="2000" dirty="0"/>
              <a:t> to </a:t>
            </a:r>
            <a:r>
              <a:rPr lang="en-US" sz="2000" dirty="0">
                <a:solidFill>
                  <a:srgbClr val="C00000"/>
                </a:solidFill>
              </a:rPr>
              <a:t>low RG resolution</a:t>
            </a:r>
            <a:endParaRPr lang="en-US" sz="2000" dirty="0"/>
          </a:p>
          <a:p>
            <a:pPr lvl="1">
              <a:lnSpc>
                <a:spcPct val="110000"/>
              </a:lnSpc>
            </a:pPr>
            <a:r>
              <a:rPr lang="en-US" sz="2000" dirty="0"/>
              <a:t>The SRC </a:t>
            </a:r>
            <a:r>
              <a:rPr lang="en-US" sz="2000" i="1" dirty="0"/>
              <a:t>physics</a:t>
            </a:r>
            <a:r>
              <a:rPr lang="en-US" sz="2000" dirty="0"/>
              <a:t> is shifted into the reaction operators from the nuclear wave function (which becomes soft)</a:t>
            </a:r>
          </a:p>
          <a:p>
            <a:pPr>
              <a:lnSpc>
                <a:spcPct val="100000"/>
              </a:lnSpc>
            </a:pPr>
            <a:endParaRPr lang="en-US" sz="2600" dirty="0"/>
          </a:p>
        </p:txBody>
      </p:sp>
      <p:pic>
        <p:nvPicPr>
          <p:cNvPr id="4" name="Picture 3">
            <a:extLst>
              <a:ext uri="{FF2B5EF4-FFF2-40B4-BE49-F238E27FC236}">
                <a16:creationId xmlns:a16="http://schemas.microsoft.com/office/drawing/2014/main" id="{7FA1A378-2FD1-EC47-983F-65AF55C3C497}"/>
              </a:ext>
            </a:extLst>
          </p:cNvPr>
          <p:cNvPicPr>
            <a:picLocks noChangeAspect="1"/>
          </p:cNvPicPr>
          <p:nvPr/>
        </p:nvPicPr>
        <p:blipFill>
          <a:blip r:embed="rId3"/>
          <a:stretch>
            <a:fillRect/>
          </a:stretch>
        </p:blipFill>
        <p:spPr>
          <a:xfrm>
            <a:off x="8401050" y="703897"/>
            <a:ext cx="3703320" cy="5697415"/>
          </a:xfrm>
          <a:prstGeom prst="rect">
            <a:avLst/>
          </a:prstGeom>
        </p:spPr>
      </p:pic>
      <p:cxnSp>
        <p:nvCxnSpPr>
          <p:cNvPr id="5" name="Straight Connector 4">
            <a:extLst>
              <a:ext uri="{FF2B5EF4-FFF2-40B4-BE49-F238E27FC236}">
                <a16:creationId xmlns:a16="http://schemas.microsoft.com/office/drawing/2014/main" id="{97E0B047-20D6-4645-936E-604A725CAB2D}"/>
              </a:ext>
            </a:extLst>
          </p:cNvPr>
          <p:cNvCxnSpPr/>
          <p:nvPr/>
        </p:nvCxnSpPr>
        <p:spPr>
          <a:xfrm>
            <a:off x="8416887" y="3185160"/>
            <a:ext cx="8947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6A33DDC-A008-5042-B728-AFE2959C91D0}"/>
              </a:ext>
            </a:extLst>
          </p:cNvPr>
          <p:cNvSpPr txBox="1"/>
          <p:nvPr/>
        </p:nvSpPr>
        <p:spPr>
          <a:xfrm>
            <a:off x="10782312" y="106168"/>
            <a:ext cx="1234415" cy="923330"/>
          </a:xfrm>
          <a:prstGeom prst="rect">
            <a:avLst/>
          </a:prstGeom>
          <a:solidFill>
            <a:schemeClr val="bg1">
              <a:lumMod val="85000"/>
            </a:schemeClr>
          </a:solidFill>
        </p:spPr>
        <p:txBody>
          <a:bodyPr wrap="square" rtlCol="0">
            <a:spAutoFit/>
          </a:bodyPr>
          <a:lstStyle/>
          <a:p>
            <a:pPr algn="ctr"/>
            <a:r>
              <a:rPr lang="en-US" b="1" dirty="0">
                <a:solidFill>
                  <a:srgbClr val="FF0000"/>
                </a:solidFill>
              </a:rPr>
              <a:t>knock-out 2 high-k nucleons</a:t>
            </a:r>
          </a:p>
        </p:txBody>
      </p:sp>
      <p:grpSp>
        <p:nvGrpSpPr>
          <p:cNvPr id="7" name="Group 6">
            <a:extLst>
              <a:ext uri="{FF2B5EF4-FFF2-40B4-BE49-F238E27FC236}">
                <a16:creationId xmlns:a16="http://schemas.microsoft.com/office/drawing/2014/main" id="{7F0DB371-6788-6C44-A270-23B59DF37CDA}"/>
              </a:ext>
            </a:extLst>
          </p:cNvPr>
          <p:cNvGrpSpPr/>
          <p:nvPr/>
        </p:nvGrpSpPr>
        <p:grpSpPr>
          <a:xfrm>
            <a:off x="8848752" y="3017520"/>
            <a:ext cx="1819248" cy="719750"/>
            <a:chOff x="8848752" y="3017520"/>
            <a:chExt cx="1819248" cy="719750"/>
          </a:xfrm>
        </p:grpSpPr>
        <p:sp>
          <p:nvSpPr>
            <p:cNvPr id="8" name="TextBox 7">
              <a:extLst>
                <a:ext uri="{FF2B5EF4-FFF2-40B4-BE49-F238E27FC236}">
                  <a16:creationId xmlns:a16="http://schemas.microsoft.com/office/drawing/2014/main" id="{7030201B-747D-9D4F-B70E-9AA4795235EE}"/>
                </a:ext>
              </a:extLst>
            </p:cNvPr>
            <p:cNvSpPr txBox="1"/>
            <p:nvPr/>
          </p:nvSpPr>
          <p:spPr>
            <a:xfrm>
              <a:off x="8848752" y="3367938"/>
              <a:ext cx="1581908" cy="369332"/>
            </a:xfrm>
            <a:prstGeom prst="rect">
              <a:avLst/>
            </a:prstGeom>
            <a:solidFill>
              <a:schemeClr val="bg1">
                <a:lumMod val="85000"/>
              </a:schemeClr>
            </a:solidFill>
          </p:spPr>
          <p:txBody>
            <a:bodyPr wrap="none" rtlCol="0">
              <a:spAutoFit/>
            </a:bodyPr>
            <a:lstStyle/>
            <a:p>
              <a:pPr algn="ctr"/>
              <a:r>
                <a:rPr lang="en-US" b="1" dirty="0">
                  <a:solidFill>
                    <a:srgbClr val="FF0000"/>
                  </a:solidFill>
                </a:rPr>
                <a:t>excite SRC pair</a:t>
              </a:r>
            </a:p>
          </p:txBody>
        </p:sp>
        <p:cxnSp>
          <p:nvCxnSpPr>
            <p:cNvPr id="9" name="Straight Connector 8">
              <a:extLst>
                <a:ext uri="{FF2B5EF4-FFF2-40B4-BE49-F238E27FC236}">
                  <a16:creationId xmlns:a16="http://schemas.microsoft.com/office/drawing/2014/main" id="{BA91AF80-5129-8045-AB62-4C71D076C6A3}"/>
                </a:ext>
              </a:extLst>
            </p:cNvPr>
            <p:cNvCxnSpPr>
              <a:cxnSpLocks/>
            </p:cNvCxnSpPr>
            <p:nvPr/>
          </p:nvCxnSpPr>
          <p:spPr>
            <a:xfrm flipV="1">
              <a:off x="10147007" y="3017520"/>
              <a:ext cx="520993" cy="350418"/>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94D0397C-96C4-1140-8F3D-5BEE67A709BF}"/>
              </a:ext>
            </a:extLst>
          </p:cNvPr>
          <p:cNvCxnSpPr>
            <a:cxnSpLocks/>
          </p:cNvCxnSpPr>
          <p:nvPr/>
        </p:nvCxnSpPr>
        <p:spPr>
          <a:xfrm>
            <a:off x="8416887" y="6291135"/>
            <a:ext cx="6671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1B7F600-F1C0-C845-9F09-3D1F0B407C58}"/>
              </a:ext>
            </a:extLst>
          </p:cNvPr>
          <p:cNvGrpSpPr/>
          <p:nvPr/>
        </p:nvGrpSpPr>
        <p:grpSpPr>
          <a:xfrm>
            <a:off x="9391421" y="6073250"/>
            <a:ext cx="2078861" cy="706839"/>
            <a:chOff x="9391421" y="6073250"/>
            <a:chExt cx="2078861" cy="706839"/>
          </a:xfrm>
        </p:grpSpPr>
        <p:sp>
          <p:nvSpPr>
            <p:cNvPr id="12" name="TextBox 11">
              <a:extLst>
                <a:ext uri="{FF2B5EF4-FFF2-40B4-BE49-F238E27FC236}">
                  <a16:creationId xmlns:a16="http://schemas.microsoft.com/office/drawing/2014/main" id="{10D5C2F2-3327-BA42-89E2-B8A20B0B8CF5}"/>
                </a:ext>
              </a:extLst>
            </p:cNvPr>
            <p:cNvSpPr txBox="1"/>
            <p:nvPr/>
          </p:nvSpPr>
          <p:spPr>
            <a:xfrm>
              <a:off x="9391421" y="6410757"/>
              <a:ext cx="2078861" cy="369332"/>
            </a:xfrm>
            <a:prstGeom prst="rect">
              <a:avLst/>
            </a:prstGeom>
            <a:solidFill>
              <a:schemeClr val="bg1">
                <a:lumMod val="85000"/>
              </a:schemeClr>
            </a:solidFill>
          </p:spPr>
          <p:txBody>
            <a:bodyPr wrap="square" rtlCol="0">
              <a:spAutoFit/>
            </a:bodyPr>
            <a:lstStyle/>
            <a:p>
              <a:pPr algn="ctr"/>
              <a:r>
                <a:rPr lang="en-US" b="1" dirty="0">
                  <a:solidFill>
                    <a:srgbClr val="FF0000"/>
                  </a:solidFill>
                </a:rPr>
                <a:t>low-k initial pair</a:t>
              </a:r>
            </a:p>
          </p:txBody>
        </p:sp>
        <p:cxnSp>
          <p:nvCxnSpPr>
            <p:cNvPr id="13" name="Straight Connector 12">
              <a:extLst>
                <a:ext uri="{FF2B5EF4-FFF2-40B4-BE49-F238E27FC236}">
                  <a16:creationId xmlns:a16="http://schemas.microsoft.com/office/drawing/2014/main" id="{AC4BDC5A-5A9E-9F43-9A0D-BC6E3ED43476}"/>
                </a:ext>
              </a:extLst>
            </p:cNvPr>
            <p:cNvCxnSpPr>
              <a:cxnSpLocks/>
            </p:cNvCxnSpPr>
            <p:nvPr/>
          </p:nvCxnSpPr>
          <p:spPr>
            <a:xfrm flipV="1">
              <a:off x="10252710" y="6073250"/>
              <a:ext cx="361306" cy="328062"/>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31A13808-0F24-9C40-B196-631F705782CA}"/>
              </a:ext>
            </a:extLst>
          </p:cNvPr>
          <p:cNvSpPr txBox="1"/>
          <p:nvPr/>
        </p:nvSpPr>
        <p:spPr>
          <a:xfrm>
            <a:off x="10886159" y="3354963"/>
            <a:ext cx="1234415" cy="646331"/>
          </a:xfrm>
          <a:prstGeom prst="rect">
            <a:avLst/>
          </a:prstGeom>
          <a:solidFill>
            <a:srgbClr val="F8D4CB"/>
          </a:solidFill>
        </p:spPr>
        <p:txBody>
          <a:bodyPr wrap="square" rtlCol="0">
            <a:spAutoFit/>
          </a:bodyPr>
          <a:lstStyle/>
          <a:p>
            <a:pPr algn="ctr"/>
            <a:r>
              <a:rPr lang="en-US" b="1" i="1" dirty="0"/>
              <a:t>same</a:t>
            </a:r>
            <a:r>
              <a:rPr lang="en-US" b="1" dirty="0"/>
              <a:t> expt. resolution</a:t>
            </a:r>
          </a:p>
        </p:txBody>
      </p:sp>
      <p:sp>
        <p:nvSpPr>
          <p:cNvPr id="15" name="Slide Number Placeholder 14">
            <a:extLst>
              <a:ext uri="{FF2B5EF4-FFF2-40B4-BE49-F238E27FC236}">
                <a16:creationId xmlns:a16="http://schemas.microsoft.com/office/drawing/2014/main" id="{C16D3934-9209-0644-8FD0-F30E3F51E5D4}"/>
              </a:ext>
            </a:extLst>
          </p:cNvPr>
          <p:cNvSpPr>
            <a:spLocks noGrp="1"/>
          </p:cNvSpPr>
          <p:nvPr>
            <p:ph type="sldNum" sz="quarter" idx="12"/>
          </p:nvPr>
        </p:nvSpPr>
        <p:spPr>
          <a:xfrm>
            <a:off x="9296400" y="6424409"/>
            <a:ext cx="2743200" cy="365125"/>
          </a:xfrm>
        </p:spPr>
        <p:txBody>
          <a:bodyPr/>
          <a:lstStyle/>
          <a:p>
            <a:fld id="{DD20F09D-B375-B446-8D61-90653E4EE1AB}" type="slidenum">
              <a:rPr lang="en-US" smtClean="0"/>
              <a:t>3</a:t>
            </a:fld>
            <a:endParaRPr lang="en-US" dirty="0"/>
          </a:p>
        </p:txBody>
      </p:sp>
    </p:spTree>
    <p:extLst>
      <p:ext uri="{BB962C8B-B14F-4D97-AF65-F5344CB8AC3E}">
        <p14:creationId xmlns:p14="http://schemas.microsoft.com/office/powerpoint/2010/main" val="91159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Experiments often rely on soft nuclear structure components (e.g., nuclear shell model) but mismatch scales by using high RG resolution reaction operators</a:t>
            </a:r>
          </a:p>
          <a:p>
            <a:pPr>
              <a:lnSpc>
                <a:spcPct val="100000"/>
              </a:lnSpc>
            </a:pPr>
            <a:r>
              <a:rPr lang="en-US" dirty="0">
                <a:solidFill>
                  <a:srgbClr val="C00000"/>
                </a:solidFill>
              </a:rPr>
              <a:t>One can use low RG resolution operators to consistently match scales in structure and reaction components</a:t>
            </a:r>
          </a:p>
        </p:txBody>
      </p:sp>
      <p:sp>
        <p:nvSpPr>
          <p:cNvPr id="4" name="Slide Number Placeholder 3">
            <a:extLst>
              <a:ext uri="{FF2B5EF4-FFF2-40B4-BE49-F238E27FC236}">
                <a16:creationId xmlns:a16="http://schemas.microsoft.com/office/drawing/2014/main" id="{DC1A2BB9-1F00-304F-9B4C-2EBE5F4461ED}"/>
              </a:ext>
            </a:extLst>
          </p:cNvPr>
          <p:cNvSpPr>
            <a:spLocks noGrp="1"/>
          </p:cNvSpPr>
          <p:nvPr>
            <p:ph type="sldNum" sz="quarter" idx="12"/>
          </p:nvPr>
        </p:nvSpPr>
        <p:spPr/>
        <p:txBody>
          <a:bodyPr/>
          <a:lstStyle/>
          <a:p>
            <a:fld id="{DD20F09D-B375-B446-8D61-90653E4EE1AB}" type="slidenum">
              <a:rPr lang="en-US" smtClean="0"/>
              <a:t>4</a:t>
            </a:fld>
            <a:endParaRPr lang="en-US"/>
          </a:p>
        </p:txBody>
      </p:sp>
    </p:spTree>
    <p:extLst>
      <p:ext uri="{BB962C8B-B14F-4D97-AF65-F5344CB8AC3E}">
        <p14:creationId xmlns:p14="http://schemas.microsoft.com/office/powerpoint/2010/main" val="263983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latin typeface="Arial" panose="020B0604020202020204" pitchFamily="34" charset="0"/>
              </a:rPr>
              <a:t>Similarity renormalization group (SRG)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626585" y="1825625"/>
                <a:ext cx="10938831" cy="4351338"/>
              </a:xfrm>
            </p:spPr>
            <p:txBody>
              <a:bodyPr/>
              <a:lstStyle/>
              <a:p>
                <a:pPr>
                  <a:lnSpc>
                    <a:spcPct val="100000"/>
                  </a:lnSpc>
                </a:pPr>
                <a:r>
                  <a:rPr lang="en-US" sz="2600" dirty="0">
                    <a:cs typeface="Arial" panose="020B0604020202020204" pitchFamily="34" charset="0"/>
                  </a:rPr>
                  <a:t>Evolve operators to low RG resolution</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en-US" sz="2600" b="0" i="1" smtClean="0">
                          <a:solidFill>
                            <a:srgbClr val="C00000"/>
                          </a:solidFill>
                          <a:latin typeface="Cambria Math" panose="02040503050406030204" pitchFamily="18" charset="0"/>
                        </a:rPr>
                        <m:t>𝑂</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rPr>
                        <m:t>𝑠</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𝑈</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b="0" i="1" smtClean="0">
                          <a:solidFill>
                            <a:srgbClr val="C00000"/>
                          </a:solidFill>
                          <a:latin typeface="Cambria Math" panose="02040503050406030204" pitchFamily="18" charset="0"/>
                          <a:ea typeface="Cambria Math" panose="02040503050406030204" pitchFamily="18" charset="0"/>
                        </a:rPr>
                        <m:t>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0</m:t>
                          </m:r>
                        </m:e>
                      </m:d>
                      <m:sSup>
                        <m:sSupPr>
                          <m:ctrlPr>
                            <a:rPr lang="en-US" altLang="en-US" sz="2600" i="1">
                              <a:solidFill>
                                <a:srgbClr val="C00000"/>
                              </a:solidFill>
                              <a:latin typeface="Cambria Math" panose="02040503050406030204" pitchFamily="18" charset="0"/>
                              <a:ea typeface="Cambria Math" panose="02040503050406030204" pitchFamily="18" charset="0"/>
                            </a:rPr>
                          </m:ctrlPr>
                        </m:sSupPr>
                        <m:e>
                          <m:r>
                            <a:rPr lang="en-US" altLang="en-US" sz="2600" i="1">
                              <a:solidFill>
                                <a:srgbClr val="C00000"/>
                              </a:solidFill>
                              <a:latin typeface="Cambria Math" panose="02040503050406030204" pitchFamily="18" charset="0"/>
                              <a:ea typeface="Cambria Math" panose="02040503050406030204" pitchFamily="18" charset="0"/>
                            </a:rPr>
                            <m:t>𝑈</m:t>
                          </m:r>
                        </m:e>
                        <m:sup>
                          <m:r>
                            <a:rPr lang="en-US" altLang="en-US" sz="2600" i="1">
                              <a:solidFill>
                                <a:srgbClr val="C00000"/>
                              </a:solidFill>
                              <a:latin typeface="Cambria Math" panose="02040503050406030204" pitchFamily="18" charset="0"/>
                              <a:ea typeface="Cambria Math" panose="02040503050406030204" pitchFamily="18" charset="0"/>
                            </a:rPr>
                            <m:t>†</m:t>
                          </m:r>
                        </m:sup>
                      </m:sSup>
                      <m:r>
                        <a:rPr lang="en-US" altLang="en-US" sz="2600" i="1">
                          <a:solidFill>
                            <a:srgbClr val="C00000"/>
                          </a:solidFill>
                          <a:latin typeface="Cambria Math" panose="02040503050406030204" pitchFamily="18" charset="0"/>
                          <a:ea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𝑠</m:t>
                      </m:r>
                      <m:r>
                        <a:rPr lang="en-US" altLang="en-US" sz="2600" i="1">
                          <a:solidFill>
                            <a:srgbClr val="C00000"/>
                          </a:solidFill>
                          <a:latin typeface="Cambria Math" panose="02040503050406030204" pitchFamily="18" charset="0"/>
                          <a:ea typeface="Cambria Math" panose="02040503050406030204" pitchFamily="18" charset="0"/>
                        </a:rPr>
                        <m:t>)</m:t>
                      </m:r>
                    </m:oMath>
                  </m:oMathPara>
                </a14:m>
                <a:endParaRPr lang="en-US" altLang="en-US" sz="2600" dirty="0">
                  <a:solidFill>
                    <a:srgbClr val="C00000"/>
                  </a:solidFill>
                </a:endParaRPr>
              </a:p>
              <a:p>
                <a:pPr marL="0" indent="0">
                  <a:lnSpc>
                    <a:spcPct val="100000"/>
                  </a:lnSpc>
                  <a:buNone/>
                </a:pPr>
                <a:r>
                  <a:rPr lang="en-US" altLang="en-US" sz="2600" dirty="0"/>
                  <a:t>  where </a:t>
                </a:r>
                <a14:m>
                  <m:oMath xmlns:m="http://schemas.openxmlformats.org/officeDocument/2006/math">
                    <m:r>
                      <a:rPr lang="en-US" altLang="en-US" sz="2600" i="1">
                        <a:latin typeface="Cambria Math" panose="02040503050406030204" pitchFamily="18" charset="0"/>
                      </a:rPr>
                      <m:t>𝑠</m:t>
                    </m:r>
                    <m:r>
                      <a:rPr lang="en-US" altLang="en-US" sz="2600" i="1">
                        <a:latin typeface="Cambria Math" panose="02040503050406030204" pitchFamily="18" charset="0"/>
                      </a:rPr>
                      <m:t>=0→∞</m:t>
                    </m:r>
                  </m:oMath>
                </a14:m>
                <a:r>
                  <a:rPr lang="en-US" altLang="en-US" sz="2600" dirty="0">
                    <a:ea typeface="Cambria Math" panose="02040503050406030204" pitchFamily="18" charset="0"/>
                  </a:rPr>
                  <a:t> and </a:t>
                </a:r>
                <a14:m>
                  <m:oMath xmlns:m="http://schemas.openxmlformats.org/officeDocument/2006/math">
                    <m:r>
                      <a:rPr lang="en-US" altLang="en-US" sz="2600" i="1" smtClean="0">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oMath>
                </a14:m>
                <a:r>
                  <a:rPr lang="en-US" altLang="en-US" sz="2600" dirty="0">
                    <a:ea typeface="Cambria Math" panose="02040503050406030204" pitchFamily="18" charset="0"/>
                  </a:rPr>
                  <a:t> is unitary</a:t>
                </a:r>
              </a:p>
              <a:p>
                <a:pPr>
                  <a:lnSpc>
                    <a:spcPct val="100000"/>
                  </a:lnSpc>
                </a:pPr>
                <a:r>
                  <a:rPr lang="en-US" altLang="en-US" sz="2600" dirty="0"/>
                  <a:t>In practice, solve differential flow equation</a:t>
                </a:r>
              </a:p>
              <a:p>
                <a:pPr marL="0" indent="0" algn="ctr">
                  <a:lnSpc>
                    <a:spcPct val="100000"/>
                  </a:lnSpc>
                  <a:buNone/>
                </a:pPr>
                <a14:m>
                  <m:oMathPara xmlns:m="http://schemas.openxmlformats.org/officeDocument/2006/math">
                    <m:oMathParaPr>
                      <m:jc m:val="centerGroup"/>
                    </m:oMathParaPr>
                    <m:oMath xmlns:m="http://schemas.openxmlformats.org/officeDocument/2006/math">
                      <m:f>
                        <m:fPr>
                          <m:ctrlPr>
                            <a:rPr lang="en-US" altLang="en-US" sz="2600" i="1">
                              <a:solidFill>
                                <a:srgbClr val="C00000"/>
                              </a:solidFill>
                              <a:latin typeface="Cambria Math" panose="02040503050406030204" pitchFamily="18" charset="0"/>
                            </a:rPr>
                          </m:ctrlPr>
                        </m:fPr>
                        <m:num>
                          <m:r>
                            <a:rPr lang="en-US" altLang="en-US" sz="2600" i="1">
                              <a:solidFill>
                                <a:srgbClr val="C00000"/>
                              </a:solidFill>
                              <a:latin typeface="Cambria Math" panose="02040503050406030204" pitchFamily="18" charset="0"/>
                            </a:rPr>
                            <m:t>𝑑</m:t>
                          </m:r>
                          <m:r>
                            <a:rPr lang="en-US" altLang="en-US" sz="2600" b="0" i="1" smtClean="0">
                              <a:solidFill>
                                <a:srgbClr val="C00000"/>
                              </a:solidFill>
                              <a:latin typeface="Cambria Math" panose="02040503050406030204" pitchFamily="18" charset="0"/>
                            </a:rPr>
                            <m:t>𝑂</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rPr>
                            <m:t>𝑠</m:t>
                          </m:r>
                          <m:r>
                            <a:rPr lang="en-US" altLang="en-US" sz="2600" i="1">
                              <a:solidFill>
                                <a:srgbClr val="C00000"/>
                              </a:solidFill>
                              <a:latin typeface="Cambria Math" panose="02040503050406030204" pitchFamily="18" charset="0"/>
                            </a:rPr>
                            <m:t>)</m:t>
                          </m:r>
                        </m:num>
                        <m:den>
                          <m:r>
                            <a:rPr lang="en-US" altLang="en-US" sz="2600" i="1">
                              <a:solidFill>
                                <a:srgbClr val="C00000"/>
                              </a:solidFill>
                              <a:latin typeface="Cambria Math" panose="02040503050406030204" pitchFamily="18" charset="0"/>
                            </a:rPr>
                            <m:t>𝑑𝑠</m:t>
                          </m:r>
                        </m:den>
                      </m:f>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i="1">
                          <a:solidFill>
                            <a:srgbClr val="C00000"/>
                          </a:solidFill>
                          <a:latin typeface="Cambria Math" panose="02040503050406030204" pitchFamily="18" charset="0"/>
                          <a:ea typeface="Cambria Math" panose="02040503050406030204" pitchFamily="18" charset="0"/>
                        </a:rPr>
                        <m:t>,</m:t>
                      </m:r>
                      <m:r>
                        <a:rPr lang="en-US" altLang="en-US" sz="2600" b="0" i="1" smtClean="0">
                          <a:solidFill>
                            <a:srgbClr val="C00000"/>
                          </a:solidFill>
                          <a:latin typeface="Cambria Math" panose="02040503050406030204" pitchFamily="18" charset="0"/>
                          <a:ea typeface="Cambria Math" panose="02040503050406030204" pitchFamily="18" charset="0"/>
                        </a:rPr>
                        <m:t>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i="1">
                          <a:solidFill>
                            <a:srgbClr val="C00000"/>
                          </a:solidFill>
                          <a:latin typeface="Cambria Math" panose="02040503050406030204" pitchFamily="18" charset="0"/>
                          <a:ea typeface="Cambria Math" panose="02040503050406030204" pitchFamily="18" charset="0"/>
                        </a:rPr>
                        <m:t>]</m:t>
                      </m:r>
                    </m:oMath>
                  </m:oMathPara>
                </a14:m>
                <a:endParaRPr lang="en-US" altLang="en-US" sz="2600" dirty="0">
                  <a:solidFill>
                    <a:srgbClr val="C00000"/>
                  </a:solidFill>
                </a:endParaRPr>
              </a:p>
              <a:p>
                <a:pPr marL="0" indent="0">
                  <a:lnSpc>
                    <a:spcPct val="100000"/>
                  </a:lnSpc>
                  <a:buNone/>
                </a:pPr>
                <a:r>
                  <a:rPr lang="en-US" sz="2600" dirty="0">
                    <a:ea typeface="Cambria Math" panose="02040503050406030204" pitchFamily="18" charset="0"/>
                    <a:cs typeface="Arial" panose="020B0604020202020204" pitchFamily="34" charset="0"/>
                  </a:rPr>
                  <a:t>  with SRG generator </a:t>
                </a:r>
                <a14:m>
                  <m:oMath xmlns:m="http://schemas.openxmlformats.org/officeDocument/2006/math">
                    <m:r>
                      <a:rPr lang="en-US" sz="2600" i="1">
                        <a:latin typeface="Cambria Math" panose="02040503050406030204" pitchFamily="18" charset="0"/>
                        <a:ea typeface="Cambria Math" panose="02040503050406030204" pitchFamily="18" charset="0"/>
                      </a:rPr>
                      <m:t>𝜂</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𝑠</m:t>
                        </m:r>
                      </m:e>
                    </m:d>
                    <m:r>
                      <a:rPr lang="en-US" sz="2600" i="1">
                        <a:latin typeface="Cambria Math" panose="02040503050406030204" pitchFamily="18" charset="0"/>
                        <a:ea typeface="Cambria Math" panose="02040503050406030204" pitchFamily="18" charset="0"/>
                      </a:rPr>
                      <m:t>≡</m:t>
                    </m:r>
                    <m:f>
                      <m:fPr>
                        <m:ctrlPr>
                          <a:rPr lang="is-IS" sz="2600" i="1" dirty="0">
                            <a:latin typeface="Cambria Math" panose="02040503050406030204" pitchFamily="18" charset="0"/>
                          </a:rPr>
                        </m:ctrlPr>
                      </m:fPr>
                      <m:num>
                        <m:r>
                          <a:rPr lang="en-US" sz="2600" i="1" dirty="0">
                            <a:latin typeface="Cambria Math" panose="02040503050406030204" pitchFamily="18" charset="0"/>
                          </a:rPr>
                          <m:t>𝑑𝑈</m:t>
                        </m:r>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num>
                      <m:den>
                        <m:r>
                          <a:rPr lang="en-US" sz="2600" i="1" dirty="0">
                            <a:latin typeface="Cambria Math" panose="02040503050406030204" pitchFamily="18" charset="0"/>
                          </a:rPr>
                          <m:t>𝑑𝑠</m:t>
                        </m:r>
                      </m:den>
                    </m:f>
                    <m:sSup>
                      <m:sSupPr>
                        <m:ctrlPr>
                          <a:rPr lang="is-IS" sz="2600" i="1" dirty="0">
                            <a:latin typeface="Cambria Math" panose="02040503050406030204" pitchFamily="18" charset="0"/>
                          </a:rPr>
                        </m:ctrlPr>
                      </m:sSupPr>
                      <m:e>
                        <m:r>
                          <a:rPr lang="en-US" sz="2600" i="1" dirty="0">
                            <a:latin typeface="Cambria Math" panose="02040503050406030204" pitchFamily="18" charset="0"/>
                          </a:rPr>
                          <m:t>𝑈</m:t>
                        </m:r>
                      </m:e>
                      <m:sup>
                        <m:r>
                          <a:rPr lang="is-IS" sz="2600" i="1" dirty="0">
                            <a:latin typeface="Cambria Math" panose="02040503050406030204" pitchFamily="18" charset="0"/>
                            <a:ea typeface="Cambria Math" panose="02040503050406030204" pitchFamily="18" charset="0"/>
                          </a:rPr>
                          <m:t>†</m:t>
                        </m:r>
                      </m:sup>
                    </m:sSup>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r>
                      <a:rPr lang="en-US" sz="2600" i="1" dirty="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𝐺</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oMath>
                </a14:m>
                <a:r>
                  <a:rPr lang="en-US" sz="2600" dirty="0">
                    <a:cs typeface="Arial" panose="020B0604020202020204" pitchFamily="34" charset="0"/>
                  </a:rPr>
                  <a:t> and Hamiltonian </a:t>
                </a:r>
                <a14:m>
                  <m:oMath xmlns:m="http://schemas.openxmlformats.org/officeDocument/2006/math">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oMath>
                </a14:m>
                <a:endParaRPr lang="en-US" sz="2600" dirty="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626585" y="1825625"/>
                <a:ext cx="10938831" cy="4351338"/>
              </a:xfrm>
              <a:blipFill>
                <a:blip r:embed="rId2"/>
                <a:stretch>
                  <a:fillRect l="-928"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74F5F-56FD-1842-AB23-0AD73A049EB0}"/>
              </a:ext>
            </a:extLst>
          </p:cNvPr>
          <p:cNvSpPr>
            <a:spLocks noGrp="1"/>
          </p:cNvSpPr>
          <p:nvPr>
            <p:ph type="sldNum" sz="quarter" idx="12"/>
          </p:nvPr>
        </p:nvSpPr>
        <p:spPr/>
        <p:txBody>
          <a:bodyPr/>
          <a:lstStyle/>
          <a:p>
            <a:fld id="{DD20F09D-B375-B446-8D61-90653E4EE1AB}" type="slidenum">
              <a:rPr lang="en-US" smtClean="0"/>
              <a:t>5</a:t>
            </a:fld>
            <a:endParaRPr lang="en-US"/>
          </a:p>
        </p:txBody>
      </p:sp>
    </p:spTree>
    <p:extLst>
      <p:ext uri="{BB962C8B-B14F-4D97-AF65-F5344CB8AC3E}">
        <p14:creationId xmlns:p14="http://schemas.microsoft.com/office/powerpoint/2010/main" val="424413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Similarity renormalization group (SRG)</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626585" y="1825625"/>
                <a:ext cx="10938831" cy="4351338"/>
              </a:xfrm>
            </p:spPr>
            <p:txBody>
              <a:bodyPr/>
              <a:lstStyle/>
              <a:p>
                <a:pPr>
                  <a:lnSpc>
                    <a:spcPct val="100000"/>
                  </a:lnSpc>
                </a:pPr>
                <a:r>
                  <a:rPr lang="en-US" sz="2600" dirty="0">
                    <a:cs typeface="Arial" panose="020B0604020202020204" pitchFamily="34" charset="0"/>
                  </a:rPr>
                  <a:t>Evolve operators to low RG resolution</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en-US" sz="2600" b="0" i="1" smtClean="0">
                          <a:solidFill>
                            <a:schemeClr val="tx1"/>
                          </a:solidFill>
                          <a:latin typeface="Cambria Math" panose="02040503050406030204" pitchFamily="18" charset="0"/>
                        </a:rPr>
                        <m:t>𝑂</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rPr>
                        <m:t>𝑠</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b="0" i="1" smtClean="0">
                          <a:solidFill>
                            <a:schemeClr val="tx1"/>
                          </a:solidFill>
                          <a:latin typeface="Cambria Math" panose="02040503050406030204" pitchFamily="18" charset="0"/>
                          <a:ea typeface="Cambria Math" panose="02040503050406030204" pitchFamily="18" charset="0"/>
                        </a:rPr>
                        <m:t>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0</m:t>
                          </m:r>
                        </m:e>
                      </m:d>
                      <m:sSup>
                        <m:sSupPr>
                          <m:ctrlPr>
                            <a:rPr lang="en-US" altLang="en-US" sz="2600" i="1">
                              <a:solidFill>
                                <a:schemeClr val="tx1"/>
                              </a:solidFill>
                              <a:latin typeface="Cambria Math" panose="02040503050406030204" pitchFamily="18" charset="0"/>
                              <a:ea typeface="Cambria Math" panose="02040503050406030204" pitchFamily="18" charset="0"/>
                            </a:rPr>
                          </m:ctrlPr>
                        </m:sSupPr>
                        <m:e>
                          <m:r>
                            <a:rPr lang="en-US" altLang="en-US" sz="2600" i="1">
                              <a:solidFill>
                                <a:schemeClr val="tx1"/>
                              </a:solidFill>
                              <a:latin typeface="Cambria Math" panose="02040503050406030204" pitchFamily="18" charset="0"/>
                              <a:ea typeface="Cambria Math" panose="02040503050406030204" pitchFamily="18" charset="0"/>
                            </a:rPr>
                            <m:t>𝑈</m:t>
                          </m:r>
                        </m:e>
                        <m:sup>
                          <m:r>
                            <a:rPr lang="en-US" altLang="en-US" sz="2600" i="1">
                              <a:solidFill>
                                <a:schemeClr val="tx1"/>
                              </a:solidFill>
                              <a:latin typeface="Cambria Math" panose="02040503050406030204" pitchFamily="18" charset="0"/>
                              <a:ea typeface="Cambria Math" panose="02040503050406030204" pitchFamily="18" charset="0"/>
                            </a:rPr>
                            <m:t>†</m:t>
                          </m:r>
                        </m:sup>
                      </m:sSup>
                      <m:r>
                        <a:rPr lang="en-US" altLang="en-US" sz="2600" i="1">
                          <a:solidFill>
                            <a:schemeClr val="tx1"/>
                          </a:solidFill>
                          <a:latin typeface="Cambria Math" panose="02040503050406030204" pitchFamily="18" charset="0"/>
                          <a:ea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𝑠</m:t>
                      </m:r>
                      <m:r>
                        <a:rPr lang="en-US" altLang="en-US" sz="2600" i="1">
                          <a:solidFill>
                            <a:schemeClr val="tx1"/>
                          </a:solidFill>
                          <a:latin typeface="Cambria Math" panose="02040503050406030204" pitchFamily="18" charset="0"/>
                          <a:ea typeface="Cambria Math" panose="02040503050406030204" pitchFamily="18" charset="0"/>
                        </a:rPr>
                        <m:t>)</m:t>
                      </m:r>
                    </m:oMath>
                  </m:oMathPara>
                </a14:m>
                <a:endParaRPr lang="en-US" altLang="en-US" sz="2600" dirty="0">
                  <a:solidFill>
                    <a:schemeClr val="tx1"/>
                  </a:solidFill>
                </a:endParaRPr>
              </a:p>
              <a:p>
                <a:pPr marL="0" indent="0">
                  <a:lnSpc>
                    <a:spcPct val="100000"/>
                  </a:lnSpc>
                  <a:buNone/>
                </a:pPr>
                <a:r>
                  <a:rPr lang="en-US" altLang="en-US" sz="2600" dirty="0"/>
                  <a:t>  where </a:t>
                </a:r>
                <a14:m>
                  <m:oMath xmlns:m="http://schemas.openxmlformats.org/officeDocument/2006/math">
                    <m:r>
                      <a:rPr lang="en-US" altLang="en-US" sz="2600" i="1">
                        <a:latin typeface="Cambria Math" panose="02040503050406030204" pitchFamily="18" charset="0"/>
                      </a:rPr>
                      <m:t>𝑠</m:t>
                    </m:r>
                    <m:r>
                      <a:rPr lang="en-US" altLang="en-US" sz="2600" i="1">
                        <a:latin typeface="Cambria Math" panose="02040503050406030204" pitchFamily="18" charset="0"/>
                      </a:rPr>
                      <m:t>=0→∞</m:t>
                    </m:r>
                  </m:oMath>
                </a14:m>
                <a:r>
                  <a:rPr lang="en-US" altLang="en-US" sz="2600" dirty="0">
                    <a:ea typeface="Cambria Math" panose="02040503050406030204" pitchFamily="18" charset="0"/>
                  </a:rPr>
                  <a:t> and </a:t>
                </a:r>
                <a14:m>
                  <m:oMath xmlns:m="http://schemas.openxmlformats.org/officeDocument/2006/math">
                    <m:r>
                      <a:rPr lang="en-US" altLang="en-US" sz="2600" i="1" smtClean="0">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oMath>
                </a14:m>
                <a:r>
                  <a:rPr lang="en-US" altLang="en-US" sz="2600" dirty="0">
                    <a:ea typeface="Cambria Math" panose="02040503050406030204" pitchFamily="18" charset="0"/>
                  </a:rPr>
                  <a:t> is unitary</a:t>
                </a:r>
              </a:p>
              <a:p>
                <a:pPr>
                  <a:lnSpc>
                    <a:spcPct val="100000"/>
                  </a:lnSpc>
                </a:pPr>
                <a:r>
                  <a:rPr lang="en-US" altLang="en-US" sz="2600" dirty="0"/>
                  <a:t>In practice, solve differential flow equation</a:t>
                </a:r>
              </a:p>
              <a:p>
                <a:pPr marL="0" indent="0" algn="ctr">
                  <a:lnSpc>
                    <a:spcPct val="100000"/>
                  </a:lnSpc>
                  <a:buNone/>
                </a:pPr>
                <a14:m>
                  <m:oMathPara xmlns:m="http://schemas.openxmlformats.org/officeDocument/2006/math">
                    <m:oMathParaPr>
                      <m:jc m:val="centerGroup"/>
                    </m:oMathParaPr>
                    <m:oMath xmlns:m="http://schemas.openxmlformats.org/officeDocument/2006/math">
                      <m:f>
                        <m:fPr>
                          <m:ctrlPr>
                            <a:rPr lang="en-US" altLang="en-US" sz="2600" i="1" smtClean="0">
                              <a:solidFill>
                                <a:schemeClr val="tx1"/>
                              </a:solidFill>
                              <a:latin typeface="Cambria Math" panose="02040503050406030204" pitchFamily="18" charset="0"/>
                            </a:rPr>
                          </m:ctrlPr>
                        </m:fPr>
                        <m:num>
                          <m:r>
                            <a:rPr lang="en-US" altLang="en-US" sz="2600" i="1">
                              <a:solidFill>
                                <a:schemeClr val="tx1"/>
                              </a:solidFill>
                              <a:latin typeface="Cambria Math" panose="02040503050406030204" pitchFamily="18" charset="0"/>
                            </a:rPr>
                            <m:t>𝑑</m:t>
                          </m:r>
                          <m:r>
                            <a:rPr lang="en-US" altLang="en-US" sz="2600" b="0" i="1" smtClean="0">
                              <a:solidFill>
                                <a:schemeClr val="tx1"/>
                              </a:solidFill>
                              <a:latin typeface="Cambria Math" panose="02040503050406030204" pitchFamily="18" charset="0"/>
                            </a:rPr>
                            <m:t>𝑂</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rPr>
                            <m:t>𝑠</m:t>
                          </m:r>
                          <m:r>
                            <a:rPr lang="en-US" altLang="en-US" sz="2600" i="1">
                              <a:solidFill>
                                <a:schemeClr val="tx1"/>
                              </a:solidFill>
                              <a:latin typeface="Cambria Math" panose="02040503050406030204" pitchFamily="18" charset="0"/>
                            </a:rPr>
                            <m:t>)</m:t>
                          </m:r>
                        </m:num>
                        <m:den>
                          <m:r>
                            <a:rPr lang="en-US" altLang="en-US" sz="2600" i="1">
                              <a:solidFill>
                                <a:schemeClr val="tx1"/>
                              </a:solidFill>
                              <a:latin typeface="Cambria Math" panose="02040503050406030204" pitchFamily="18" charset="0"/>
                            </a:rPr>
                            <m:t>𝑑𝑠</m:t>
                          </m:r>
                        </m:den>
                      </m:f>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i="1">
                          <a:solidFill>
                            <a:schemeClr val="tx1"/>
                          </a:solidFill>
                          <a:latin typeface="Cambria Math" panose="02040503050406030204" pitchFamily="18" charset="0"/>
                          <a:ea typeface="Cambria Math" panose="02040503050406030204" pitchFamily="18" charset="0"/>
                        </a:rPr>
                        <m:t>,</m:t>
                      </m:r>
                      <m:r>
                        <a:rPr lang="en-US" altLang="en-US" sz="2600" b="0" i="1" smtClean="0">
                          <a:solidFill>
                            <a:schemeClr val="tx1"/>
                          </a:solidFill>
                          <a:latin typeface="Cambria Math" panose="02040503050406030204" pitchFamily="18" charset="0"/>
                          <a:ea typeface="Cambria Math" panose="02040503050406030204" pitchFamily="18" charset="0"/>
                        </a:rPr>
                        <m:t>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i="1">
                          <a:solidFill>
                            <a:schemeClr val="tx1"/>
                          </a:solidFill>
                          <a:latin typeface="Cambria Math" panose="02040503050406030204" pitchFamily="18" charset="0"/>
                          <a:ea typeface="Cambria Math" panose="02040503050406030204" pitchFamily="18" charset="0"/>
                        </a:rPr>
                        <m:t>]</m:t>
                      </m:r>
                    </m:oMath>
                  </m:oMathPara>
                </a14:m>
                <a:endParaRPr lang="en-US" altLang="en-US" sz="2600" dirty="0">
                  <a:solidFill>
                    <a:schemeClr val="tx1"/>
                  </a:solidFill>
                </a:endParaRPr>
              </a:p>
              <a:p>
                <a:pPr marL="0" indent="0">
                  <a:lnSpc>
                    <a:spcPct val="100000"/>
                  </a:lnSpc>
                  <a:buNone/>
                </a:pPr>
                <a:r>
                  <a:rPr lang="en-US" sz="2600" dirty="0">
                    <a:ea typeface="Cambria Math" panose="02040503050406030204" pitchFamily="18" charset="0"/>
                    <a:cs typeface="Arial" panose="020B0604020202020204" pitchFamily="34" charset="0"/>
                  </a:rPr>
                  <a:t>  with SRG generator </a:t>
                </a:r>
                <a14:m>
                  <m:oMath xmlns:m="http://schemas.openxmlformats.org/officeDocument/2006/math">
                    <m:r>
                      <a:rPr lang="en-US" sz="2600" i="1">
                        <a:latin typeface="Cambria Math" panose="02040503050406030204" pitchFamily="18" charset="0"/>
                        <a:ea typeface="Cambria Math" panose="02040503050406030204" pitchFamily="18" charset="0"/>
                      </a:rPr>
                      <m:t>𝜂</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𝑠</m:t>
                        </m:r>
                      </m:e>
                    </m:d>
                    <m:r>
                      <a:rPr lang="en-US" sz="2600" i="1">
                        <a:latin typeface="Cambria Math" panose="02040503050406030204" pitchFamily="18" charset="0"/>
                        <a:ea typeface="Cambria Math" panose="02040503050406030204" pitchFamily="18" charset="0"/>
                      </a:rPr>
                      <m:t>≡</m:t>
                    </m:r>
                    <m:f>
                      <m:fPr>
                        <m:ctrlPr>
                          <a:rPr lang="is-IS" sz="2600" i="1" dirty="0">
                            <a:latin typeface="Cambria Math" panose="02040503050406030204" pitchFamily="18" charset="0"/>
                          </a:rPr>
                        </m:ctrlPr>
                      </m:fPr>
                      <m:num>
                        <m:r>
                          <a:rPr lang="en-US" sz="2600" i="1" dirty="0">
                            <a:latin typeface="Cambria Math" panose="02040503050406030204" pitchFamily="18" charset="0"/>
                          </a:rPr>
                          <m:t>𝑑𝑈</m:t>
                        </m:r>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num>
                      <m:den>
                        <m:r>
                          <a:rPr lang="en-US" sz="2600" i="1" dirty="0">
                            <a:latin typeface="Cambria Math" panose="02040503050406030204" pitchFamily="18" charset="0"/>
                          </a:rPr>
                          <m:t>𝑑𝑠</m:t>
                        </m:r>
                      </m:den>
                    </m:f>
                    <m:sSup>
                      <m:sSupPr>
                        <m:ctrlPr>
                          <a:rPr lang="is-IS" sz="2600" i="1" dirty="0">
                            <a:latin typeface="Cambria Math" panose="02040503050406030204" pitchFamily="18" charset="0"/>
                          </a:rPr>
                        </m:ctrlPr>
                      </m:sSupPr>
                      <m:e>
                        <m:r>
                          <a:rPr lang="en-US" sz="2600" i="1" dirty="0">
                            <a:latin typeface="Cambria Math" panose="02040503050406030204" pitchFamily="18" charset="0"/>
                          </a:rPr>
                          <m:t>𝑈</m:t>
                        </m:r>
                      </m:e>
                      <m:sup>
                        <m:r>
                          <a:rPr lang="is-IS" sz="2600" i="1" dirty="0">
                            <a:latin typeface="Cambria Math" panose="02040503050406030204" pitchFamily="18" charset="0"/>
                            <a:ea typeface="Cambria Math" panose="02040503050406030204" pitchFamily="18" charset="0"/>
                          </a:rPr>
                          <m:t>†</m:t>
                        </m:r>
                      </m:sup>
                    </m:sSup>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r>
                      <a:rPr lang="en-US" sz="2600" i="1" dirty="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𝐺</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oMath>
                </a14:m>
                <a:r>
                  <a:rPr lang="en-US" sz="2600" dirty="0">
                    <a:cs typeface="Arial" panose="020B0604020202020204" pitchFamily="34" charset="0"/>
                  </a:rPr>
                  <a:t> and Hamiltonian </a:t>
                </a:r>
                <a14:m>
                  <m:oMath xmlns:m="http://schemas.openxmlformats.org/officeDocument/2006/math">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oMath>
                </a14:m>
                <a:endParaRPr lang="en-US" sz="2600" dirty="0">
                  <a:cs typeface="Arial" panose="020B0604020202020204" pitchFamily="34" charset="0"/>
                </a:endParaRPr>
              </a:p>
              <a:p>
                <a:pPr>
                  <a:lnSpc>
                    <a:spcPct val="100000"/>
                  </a:lnSpc>
                </a:pPr>
                <a14:m>
                  <m:oMath xmlns:m="http://schemas.openxmlformats.org/officeDocument/2006/math">
                    <m:r>
                      <a:rPr lang="en-US" sz="2600" i="1">
                        <a:solidFill>
                          <a:srgbClr val="C00000"/>
                        </a:solidFill>
                        <a:latin typeface="Cambria Math" panose="02040503050406030204" pitchFamily="18" charset="0"/>
                        <a:ea typeface="Cambria Math" panose="02040503050406030204" pitchFamily="18" charset="0"/>
                      </a:rPr>
                      <m:t>𝐺</m:t>
                    </m:r>
                  </m:oMath>
                </a14:m>
                <a:r>
                  <a:rPr lang="en-US" sz="2600" dirty="0">
                    <a:solidFill>
                      <a:srgbClr val="C00000"/>
                    </a:solidFill>
                    <a:cs typeface="Arial" panose="020B0604020202020204" pitchFamily="34" charset="0"/>
                  </a:rPr>
                  <a:t> gives the scheme and </a:t>
                </a:r>
                <a14:m>
                  <m:oMath xmlns:m="http://schemas.openxmlformats.org/officeDocument/2006/math">
                    <m:r>
                      <a:rPr lang="en-US" altLang="en-US" sz="2600" i="1">
                        <a:solidFill>
                          <a:srgbClr val="C00000"/>
                        </a:solidFill>
                        <a:latin typeface="Cambria Math" panose="02040503050406030204" pitchFamily="18" charset="0"/>
                      </a:rPr>
                      <m:t>𝑠</m:t>
                    </m:r>
                  </m:oMath>
                </a14:m>
                <a:r>
                  <a:rPr lang="en-US" sz="2600" dirty="0">
                    <a:solidFill>
                      <a:srgbClr val="C00000"/>
                    </a:solidFill>
                    <a:cs typeface="Arial" panose="020B0604020202020204" pitchFamily="34" charset="0"/>
                  </a:rPr>
                  <a:t> gives the scale</a:t>
                </a:r>
              </a:p>
              <a:p>
                <a:pPr>
                  <a:lnSpc>
                    <a:spcPct val="100000"/>
                  </a:lnSpc>
                </a:pPr>
                <a:endParaRPr lang="en-US" sz="2600" dirty="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626585" y="1825625"/>
                <a:ext cx="10938831" cy="4351338"/>
              </a:xfrm>
              <a:blipFill>
                <a:blip r:embed="rId2"/>
                <a:stretch>
                  <a:fillRect l="-928"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AE58D8-3568-7140-BAB5-C3DA058A52BB}"/>
              </a:ext>
            </a:extLst>
          </p:cNvPr>
          <p:cNvSpPr>
            <a:spLocks noGrp="1"/>
          </p:cNvSpPr>
          <p:nvPr>
            <p:ph type="sldNum" sz="quarter" idx="12"/>
          </p:nvPr>
        </p:nvSpPr>
        <p:spPr/>
        <p:txBody>
          <a:bodyPr/>
          <a:lstStyle/>
          <a:p>
            <a:fld id="{DD20F09D-B375-B446-8D61-90653E4EE1AB}" type="slidenum">
              <a:rPr lang="en-US" smtClean="0"/>
              <a:t>6</a:t>
            </a:fld>
            <a:endParaRPr lang="en-US"/>
          </a:p>
        </p:txBody>
      </p:sp>
    </p:spTree>
    <p:extLst>
      <p:ext uri="{BB962C8B-B14F-4D97-AF65-F5344CB8AC3E}">
        <p14:creationId xmlns:p14="http://schemas.microsoft.com/office/powerpoint/2010/main" val="23001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748BCF8A-4CCA-6342-9FEE-45F0EDB292A1}"/>
              </a:ext>
            </a:extLst>
          </p:cNvPr>
          <p:cNvSpPr>
            <a:spLocks noGrp="1" noChangeArrowheads="1"/>
          </p:cNvSpPr>
          <p:nvPr>
            <p:ph type="title"/>
          </p:nvPr>
        </p:nvSpPr>
        <p:spPr/>
        <p:txBody>
          <a:bodyPr/>
          <a:lstStyle/>
          <a:p>
            <a:pPr>
              <a:lnSpc>
                <a:spcPct val="100000"/>
              </a:lnSpc>
            </a:pPr>
            <a:r>
              <a:rPr lang="en-US" dirty="0">
                <a:solidFill>
                  <a:srgbClr val="002060"/>
                </a:solidFill>
              </a:rPr>
              <a:t>AV18 at low RG resolution</a:t>
            </a:r>
            <a:endParaRPr lang="en-US" altLang="en-US" dirty="0">
              <a:solidFill>
                <a:srgbClr val="C00000"/>
              </a:solidFill>
            </a:endParaRP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0C044A3-4B96-EC46-88D8-5369D91B82AD}"/>
                  </a:ext>
                </a:extLst>
              </p:cNvPr>
              <p:cNvSpPr txBox="1">
                <a:spLocks noChangeArrowheads="1"/>
              </p:cNvSpPr>
              <p:nvPr/>
            </p:nvSpPr>
            <p:spPr>
              <a:xfrm>
                <a:off x="0" y="1825625"/>
                <a:ext cx="33107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14:m>
                  <m:oMath xmlns:m="http://schemas.openxmlformats.org/officeDocument/2006/math">
                    <m:r>
                      <a:rPr lang="en-US" altLang="en-US" sz="2200" i="1" smtClean="0">
                        <a:solidFill>
                          <a:srgbClr val="C00000"/>
                        </a:solidFill>
                        <a:latin typeface="Cambria Math" panose="02040503050406030204" pitchFamily="18" charset="0"/>
                      </a:rPr>
                      <m:t>𝐺</m:t>
                    </m:r>
                    <m:r>
                      <a:rPr lang="en-US" altLang="en-US" sz="2200" i="1" smtClean="0">
                        <a:solidFill>
                          <a:srgbClr val="C00000"/>
                        </a:solidFill>
                        <a:latin typeface="Cambria Math" panose="02040503050406030204" pitchFamily="18" charset="0"/>
                      </a:rPr>
                      <m:t>=</m:t>
                    </m:r>
                    <m:sSub>
                      <m:sSubPr>
                        <m:ctrlPr>
                          <a:rPr lang="en-US" altLang="en-US" sz="2200" i="1" smtClean="0">
                            <a:solidFill>
                              <a:srgbClr val="C00000"/>
                            </a:solidFill>
                            <a:latin typeface="Cambria Math" panose="02040503050406030204" pitchFamily="18" charset="0"/>
                          </a:rPr>
                        </m:ctrlPr>
                      </m:sSubPr>
                      <m:e>
                        <m:r>
                          <a:rPr lang="en-US" altLang="en-US" sz="2200" i="1" smtClean="0">
                            <a:solidFill>
                              <a:srgbClr val="C00000"/>
                            </a:solidFill>
                            <a:latin typeface="Cambria Math" panose="02040503050406030204" pitchFamily="18" charset="0"/>
                          </a:rPr>
                          <m:t>𝐻</m:t>
                        </m:r>
                      </m:e>
                      <m:sub>
                        <m:r>
                          <a:rPr lang="en-US" altLang="en-US" sz="2200" i="1" smtClean="0">
                            <a:solidFill>
                              <a:srgbClr val="C00000"/>
                            </a:solidFill>
                            <a:latin typeface="Cambria Math" panose="02040503050406030204" pitchFamily="18" charset="0"/>
                          </a:rPr>
                          <m:t>𝐷</m:t>
                        </m:r>
                      </m:sub>
                    </m:sSub>
                    <m:r>
                      <a:rPr lang="en-US" altLang="en-US" sz="2200" i="1" smtClean="0">
                        <a:solidFill>
                          <a:srgbClr val="C00000"/>
                        </a:solidFill>
                        <a:latin typeface="Cambria Math" panose="02040503050406030204" pitchFamily="18" charset="0"/>
                      </a:rPr>
                      <m:t>(</m:t>
                    </m:r>
                    <m:r>
                      <a:rPr lang="en-US" altLang="en-US" sz="2200" i="1" smtClean="0">
                        <a:solidFill>
                          <a:srgbClr val="C00000"/>
                        </a:solidFill>
                        <a:latin typeface="Cambria Math" panose="02040503050406030204" pitchFamily="18" charset="0"/>
                      </a:rPr>
                      <m:t>𝑠</m:t>
                    </m:r>
                    <m:r>
                      <a:rPr lang="en-US" altLang="en-US" sz="2200" i="1" smtClean="0">
                        <a:solidFill>
                          <a:srgbClr val="C00000"/>
                        </a:solidFill>
                        <a:latin typeface="Cambria Math" panose="02040503050406030204" pitchFamily="18" charset="0"/>
                      </a:rPr>
                      <m:t>)</m:t>
                    </m:r>
                  </m:oMath>
                </a14:m>
                <a:r>
                  <a:rPr lang="en-US" altLang="en-US" sz="2200" dirty="0">
                    <a:solidFill>
                      <a:srgbClr val="C00000"/>
                    </a:solidFill>
                  </a:rPr>
                  <a:t> </a:t>
                </a:r>
                <a:r>
                  <a:rPr lang="en-US" altLang="en-US" sz="2200" dirty="0"/>
                  <a:t>for band-diagonal decoupling and </a:t>
                </a:r>
                <a14:m>
                  <m:oMath xmlns:m="http://schemas.openxmlformats.org/officeDocument/2006/math">
                    <m:r>
                      <a:rPr lang="en-US" altLang="en-US" sz="2200" i="1" smtClean="0">
                        <a:solidFill>
                          <a:srgbClr val="C00000"/>
                        </a:solidFill>
                        <a:latin typeface="Cambria Math" panose="02040503050406030204" pitchFamily="18" charset="0"/>
                      </a:rPr>
                      <m:t>𝐺</m:t>
                    </m:r>
                    <m:r>
                      <a:rPr lang="en-US" altLang="en-US" sz="2200" i="1" smtClean="0">
                        <a:solidFill>
                          <a:srgbClr val="C00000"/>
                        </a:solidFill>
                        <a:latin typeface="Cambria Math" panose="02040503050406030204" pitchFamily="18" charset="0"/>
                      </a:rPr>
                      <m:t>=</m:t>
                    </m:r>
                    <m:sSub>
                      <m:sSubPr>
                        <m:ctrlPr>
                          <a:rPr lang="en-US" altLang="en-US" sz="2200" i="1" smtClean="0">
                            <a:solidFill>
                              <a:srgbClr val="C00000"/>
                            </a:solidFill>
                            <a:latin typeface="Cambria Math" panose="02040503050406030204" pitchFamily="18" charset="0"/>
                          </a:rPr>
                        </m:ctrlPr>
                      </m:sSubPr>
                      <m:e>
                        <m:r>
                          <a:rPr lang="en-US" altLang="en-US" sz="2200" i="1" smtClean="0">
                            <a:solidFill>
                              <a:srgbClr val="C00000"/>
                            </a:solidFill>
                            <a:latin typeface="Cambria Math" panose="02040503050406030204" pitchFamily="18" charset="0"/>
                          </a:rPr>
                          <m:t>𝐻</m:t>
                        </m:r>
                      </m:e>
                      <m:sub>
                        <m:r>
                          <a:rPr lang="en-US" altLang="en-US" sz="2200" i="1" smtClean="0">
                            <a:solidFill>
                              <a:srgbClr val="C00000"/>
                            </a:solidFill>
                            <a:latin typeface="Cambria Math" panose="02040503050406030204" pitchFamily="18" charset="0"/>
                          </a:rPr>
                          <m:t>𝐵𝐷</m:t>
                        </m:r>
                      </m:sub>
                    </m:sSub>
                    <m:r>
                      <a:rPr lang="en-US" altLang="en-US" sz="2200" i="1" smtClean="0">
                        <a:solidFill>
                          <a:srgbClr val="C00000"/>
                        </a:solidFill>
                        <a:latin typeface="Cambria Math" panose="02040503050406030204" pitchFamily="18" charset="0"/>
                      </a:rPr>
                      <m:t>(</m:t>
                    </m:r>
                    <m:r>
                      <a:rPr lang="en-US" altLang="en-US" sz="2200" i="1" smtClean="0">
                        <a:solidFill>
                          <a:srgbClr val="C00000"/>
                        </a:solidFill>
                        <a:latin typeface="Cambria Math" panose="02040503050406030204" pitchFamily="18" charset="0"/>
                      </a:rPr>
                      <m:t>𝑠</m:t>
                    </m:r>
                    <m:r>
                      <a:rPr lang="en-US" altLang="en-US" sz="2200" i="1" smtClean="0">
                        <a:solidFill>
                          <a:srgbClr val="C00000"/>
                        </a:solidFill>
                        <a:latin typeface="Cambria Math" panose="02040503050406030204" pitchFamily="18" charset="0"/>
                      </a:rPr>
                      <m:t>)</m:t>
                    </m:r>
                  </m:oMath>
                </a14:m>
                <a:r>
                  <a:rPr lang="en-US" altLang="en-US" sz="2200" dirty="0">
                    <a:solidFill>
                      <a:srgbClr val="C00000"/>
                    </a:solidFill>
                  </a:rPr>
                  <a:t> </a:t>
                </a:r>
                <a:r>
                  <a:rPr lang="en-US" altLang="en-US" sz="2200" dirty="0"/>
                  <a:t>for block-diagonal decoupling </a:t>
                </a:r>
                <a:r>
                  <a:rPr lang="en-US" altLang="en-US" sz="2200" dirty="0">
                    <a:solidFill>
                      <a:srgbClr val="C00000"/>
                    </a:solidFill>
                  </a:rPr>
                  <a:t>scheme</a:t>
                </a:r>
              </a:p>
              <a:p>
                <a:pPr>
                  <a:lnSpc>
                    <a:spcPct val="100000"/>
                  </a:lnSpc>
                </a:pPr>
                <a:endParaRPr lang="en-US" altLang="en-US" sz="2200" dirty="0"/>
              </a:p>
            </p:txBody>
          </p:sp>
        </mc:Choice>
        <mc:Fallback xmlns="">
          <p:sp>
            <p:nvSpPr>
              <p:cNvPr id="12" name="Content Placeholder 2">
                <a:extLst>
                  <a:ext uri="{FF2B5EF4-FFF2-40B4-BE49-F238E27FC236}">
                    <a16:creationId xmlns:a16="http://schemas.microsoft.com/office/drawing/2014/main" id="{B0C044A3-4B96-EC46-88D8-5369D91B82AD}"/>
                  </a:ext>
                </a:extLst>
              </p:cNvPr>
              <p:cNvSpPr txBox="1">
                <a:spLocks noRot="1" noChangeAspect="1" noMove="1" noResize="1" noEditPoints="1" noAdjustHandles="1" noChangeArrowheads="1" noChangeShapeType="1" noTextEdit="1"/>
              </p:cNvSpPr>
              <p:nvPr/>
            </p:nvSpPr>
            <p:spPr>
              <a:xfrm>
                <a:off x="0" y="1825625"/>
                <a:ext cx="3310760" cy="4351338"/>
              </a:xfrm>
              <a:prstGeom prst="rect">
                <a:avLst/>
              </a:prstGeom>
              <a:blipFill>
                <a:blip r:embed="rId5"/>
                <a:stretch>
                  <a:fillRect l="-1916" t="-1170"/>
                </a:stretch>
              </a:blipFill>
            </p:spPr>
            <p:txBody>
              <a:bodyPr/>
              <a:lstStyle/>
              <a:p>
                <a:r>
                  <a:rPr lang="en-US">
                    <a:noFill/>
                  </a:rPr>
                  <a:t> </a:t>
                </a:r>
              </a:p>
            </p:txBody>
          </p:sp>
        </mc:Fallback>
      </mc:AlternateContent>
      <p:pic>
        <p:nvPicPr>
          <p:cNvPr id="5" name="Picture 4" descr="A picture containing graphical user interface&#10;&#10;Description automatically generated">
            <a:extLst>
              <a:ext uri="{FF2B5EF4-FFF2-40B4-BE49-F238E27FC236}">
                <a16:creationId xmlns:a16="http://schemas.microsoft.com/office/drawing/2014/main" id="{9F3EF272-E06F-BF4E-96BA-7D90C40C8641}"/>
              </a:ext>
            </a:extLst>
          </p:cNvPr>
          <p:cNvPicPr>
            <a:picLocks noChangeAspect="1"/>
          </p:cNvPicPr>
          <p:nvPr/>
        </p:nvPicPr>
        <p:blipFill>
          <a:blip r:embed="rId6"/>
          <a:stretch>
            <a:fillRect/>
          </a:stretch>
        </p:blipFill>
        <p:spPr>
          <a:xfrm>
            <a:off x="3205917" y="1825625"/>
            <a:ext cx="8990249" cy="402336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31812EA-15FC-B041-8274-776492CCC4DC}"/>
                  </a:ext>
                </a:extLst>
              </p:cNvPr>
              <p:cNvSpPr txBox="1"/>
              <p:nvPr/>
            </p:nvSpPr>
            <p:spPr>
              <a:xfrm>
                <a:off x="4285945" y="5999991"/>
                <a:ext cx="6129811"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Fig. 1: SRG evolution of </a:t>
                </a:r>
                <a14:m>
                  <m:oMath xmlns:m="http://schemas.openxmlformats.org/officeDocument/2006/math">
                    <m:r>
                      <a:rPr lang="en-US" sz="1700" b="0" i="1" smtClean="0">
                        <a:latin typeface="Cambria Math" panose="02040503050406030204" pitchFamily="18" charset="0"/>
                      </a:rPr>
                      <m:t>𝑉</m:t>
                    </m:r>
                    <m:r>
                      <a:rPr lang="en-US" sz="1700" i="1">
                        <a:latin typeface="Cambria Math" panose="02040503050406030204" pitchFamily="18" charset="0"/>
                      </a:rPr>
                      <m:t>(</m:t>
                    </m:r>
                    <m:r>
                      <a:rPr lang="en-US" sz="1700" i="1">
                        <a:latin typeface="Cambria Math" panose="02040503050406030204" pitchFamily="18" charset="0"/>
                      </a:rPr>
                      <m:t>𝑘</m:t>
                    </m:r>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𝑘</m:t>
                        </m:r>
                      </m:e>
                      <m:sup>
                        <m:r>
                          <a:rPr lang="en-US" sz="1700" i="1">
                            <a:latin typeface="Cambria Math" panose="02040503050406030204" pitchFamily="18" charset="0"/>
                          </a:rPr>
                          <m:t>′</m:t>
                        </m:r>
                      </m:sup>
                    </m:sSup>
                    <m:r>
                      <a:rPr lang="en-US" sz="1700" i="1">
                        <a:latin typeface="Cambria Math" panose="02040503050406030204" pitchFamily="18" charset="0"/>
                      </a:rPr>
                      <m:t>)</m:t>
                    </m:r>
                  </m:oMath>
                </a14:m>
                <a:r>
                  <a:rPr lang="en-US" sz="1700" dirty="0">
                    <a:latin typeface="Arial" panose="020B0604020202020204" pitchFamily="34" charset="0"/>
                    <a:cs typeface="Arial" panose="020B0604020202020204" pitchFamily="34" charset="0"/>
                  </a:rPr>
                  <a:t> for several values of </a:t>
                </a:r>
                <a14:m>
                  <m:oMath xmlns:m="http://schemas.openxmlformats.org/officeDocument/2006/math">
                    <m:r>
                      <a:rPr lang="en-US" sz="1700" i="1">
                        <a:latin typeface="Cambria Math" panose="02040503050406030204" pitchFamily="18" charset="0"/>
                        <a:ea typeface="Cambria Math" panose="02040503050406030204" pitchFamily="18" charset="0"/>
                      </a:rPr>
                      <m:t>𝜆</m:t>
                    </m:r>
                  </m:oMath>
                </a14:m>
                <a:r>
                  <a:rPr lang="en-US" sz="1700" dirty="0">
                    <a:latin typeface="Arial" panose="020B0604020202020204" pitchFamily="34" charset="0"/>
                    <a:cs typeface="Arial" panose="020B0604020202020204" pitchFamily="34" charset="0"/>
                  </a:rPr>
                  <a:t> and </a:t>
                </a:r>
                <a14:m>
                  <m:oMath xmlns:m="http://schemas.openxmlformats.org/officeDocument/2006/math">
                    <m:r>
                      <m:rPr>
                        <m:sty m:val="p"/>
                      </m:rPr>
                      <a:rPr lang="el-GR" sz="1700" i="1" smtClean="0">
                        <a:latin typeface="Cambria Math" panose="02040503050406030204" pitchFamily="18" charset="0"/>
                        <a:ea typeface="Cambria Math" panose="02040503050406030204" pitchFamily="18" charset="0"/>
                      </a:rPr>
                      <m:t>Λ</m:t>
                    </m:r>
                  </m:oMath>
                </a14:m>
                <a:r>
                  <a:rPr lang="en-US" sz="1700" dirty="0">
                    <a:latin typeface="Arial" panose="020B0604020202020204" pitchFamily="34" charset="0"/>
                    <a:cs typeface="Arial" panose="020B0604020202020204" pitchFamily="34" charset="0"/>
                  </a:rPr>
                  <a:t>.</a:t>
                </a:r>
                <a:endParaRPr lang="en-US" sz="1600" dirty="0"/>
              </a:p>
            </p:txBody>
          </p:sp>
        </mc:Choice>
        <mc:Fallback xmlns="">
          <p:sp>
            <p:nvSpPr>
              <p:cNvPr id="9" name="TextBox 8">
                <a:extLst>
                  <a:ext uri="{FF2B5EF4-FFF2-40B4-BE49-F238E27FC236}">
                    <a16:creationId xmlns:a16="http://schemas.microsoft.com/office/drawing/2014/main" id="{C31812EA-15FC-B041-8274-776492CCC4DC}"/>
                  </a:ext>
                </a:extLst>
              </p:cNvPr>
              <p:cNvSpPr txBox="1">
                <a:spLocks noRot="1" noChangeAspect="1" noMove="1" noResize="1" noEditPoints="1" noAdjustHandles="1" noChangeArrowheads="1" noChangeShapeType="1" noTextEdit="1"/>
              </p:cNvSpPr>
              <p:nvPr/>
            </p:nvSpPr>
            <p:spPr>
              <a:xfrm>
                <a:off x="4285945" y="5999991"/>
                <a:ext cx="6129811" cy="353943"/>
              </a:xfrm>
              <a:prstGeom prst="rect">
                <a:avLst/>
              </a:prstGeom>
              <a:blipFill>
                <a:blip r:embed="rId7"/>
                <a:stretch>
                  <a:fillRect l="-620" t="-10345" r="-207" b="-2069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60FA101-C83F-3548-A226-C344E0E854C5}"/>
              </a:ext>
            </a:extLst>
          </p:cNvPr>
          <p:cNvSpPr txBox="1"/>
          <p:nvPr/>
        </p:nvSpPr>
        <p:spPr>
          <a:xfrm>
            <a:off x="7767144" y="1492600"/>
            <a:ext cx="3436884"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AV18 in </a:t>
            </a:r>
            <a:r>
              <a:rPr lang="en-US" sz="2000" baseline="30000" dirty="0">
                <a:solidFill>
                  <a:schemeClr val="tx1"/>
                </a:solidFill>
                <a:latin typeface="Arial" panose="020B0604020202020204" pitchFamily="34" charset="0"/>
                <a:cs typeface="Arial" panose="020B0604020202020204" pitchFamily="34" charset="0"/>
              </a:rPr>
              <a:t>3</a:t>
            </a:r>
            <a:r>
              <a:rPr lang="en-US" sz="2000" dirty="0">
                <a:solidFill>
                  <a:schemeClr val="tx1"/>
                </a:solidFill>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a:t>
            </a:r>
            <a:r>
              <a:rPr lang="en-US" sz="2000" baseline="30000"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solidFill>
                  <a:schemeClr val="tx1"/>
                </a:solidFill>
                <a:latin typeface="Arial" panose="020B0604020202020204" pitchFamily="34" charset="0"/>
                <a:cs typeface="Arial" panose="020B0604020202020204" pitchFamily="34" charset="0"/>
              </a:rPr>
              <a:t> channel</a:t>
            </a:r>
          </a:p>
        </p:txBody>
      </p:sp>
      <p:cxnSp>
        <p:nvCxnSpPr>
          <p:cNvPr id="7" name="Straight Arrow Connector 6">
            <a:extLst>
              <a:ext uri="{FF2B5EF4-FFF2-40B4-BE49-F238E27FC236}">
                <a16:creationId xmlns:a16="http://schemas.microsoft.com/office/drawing/2014/main" id="{5172401E-B2B2-8D4A-BFBE-5F554B49C075}"/>
              </a:ext>
            </a:extLst>
          </p:cNvPr>
          <p:cNvCxnSpPr>
            <a:cxnSpLocks/>
          </p:cNvCxnSpPr>
          <p:nvPr/>
        </p:nvCxnSpPr>
        <p:spPr>
          <a:xfrm>
            <a:off x="4715125" y="1653461"/>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8F43054-0AD1-0D42-B171-E7D54641EADC}"/>
              </a:ext>
            </a:extLst>
          </p:cNvPr>
          <p:cNvCxnSpPr>
            <a:cxnSpLocks/>
          </p:cNvCxnSpPr>
          <p:nvPr/>
        </p:nvCxnSpPr>
        <p:spPr>
          <a:xfrm flipV="1">
            <a:off x="2712169" y="3657600"/>
            <a:ext cx="590938" cy="343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2B72175-5C31-0E4B-A34C-596E230812F2}"/>
              </a:ext>
            </a:extLst>
          </p:cNvPr>
          <p:cNvSpPr txBox="1"/>
          <p:nvPr/>
        </p:nvSpPr>
        <p:spPr>
          <a:xfrm>
            <a:off x="3890219" y="1443786"/>
            <a:ext cx="824906" cy="461665"/>
          </a:xfrm>
          <a:prstGeom prst="rect">
            <a:avLst/>
          </a:prstGeom>
          <a:noFill/>
        </p:spPr>
        <p:txBody>
          <a:bodyPr wrap="none" rtlCol="0">
            <a:spAutoFit/>
          </a:bodyPr>
          <a:lstStyle/>
          <a:p>
            <a:r>
              <a:rPr lang="en-US" sz="2400" dirty="0">
                <a:solidFill>
                  <a:srgbClr val="C00000"/>
                </a:solidFill>
              </a:rPr>
              <a:t>Scale</a:t>
            </a:r>
          </a:p>
        </p:txBody>
      </p:sp>
      <p:sp>
        <p:nvSpPr>
          <p:cNvPr id="13" name="TextBox 12">
            <a:extLst>
              <a:ext uri="{FF2B5EF4-FFF2-40B4-BE49-F238E27FC236}">
                <a16:creationId xmlns:a16="http://schemas.microsoft.com/office/drawing/2014/main" id="{F3121C3F-AE6C-F341-92D6-CD00BBDFE2FC}"/>
              </a:ext>
            </a:extLst>
          </p:cNvPr>
          <p:cNvSpPr txBox="1"/>
          <p:nvPr/>
        </p:nvSpPr>
        <p:spPr>
          <a:xfrm>
            <a:off x="1545482" y="3837305"/>
            <a:ext cx="1170513" cy="461665"/>
          </a:xfrm>
          <a:prstGeom prst="rect">
            <a:avLst/>
          </a:prstGeom>
          <a:noFill/>
        </p:spPr>
        <p:txBody>
          <a:bodyPr wrap="none" rtlCol="0">
            <a:spAutoFit/>
          </a:bodyPr>
          <a:lstStyle/>
          <a:p>
            <a:r>
              <a:rPr lang="en-US" sz="2400" dirty="0">
                <a:solidFill>
                  <a:srgbClr val="C00000"/>
                </a:solidFill>
              </a:rPr>
              <a:t>Scheme</a:t>
            </a:r>
          </a:p>
        </p:txBody>
      </p:sp>
      <p:sp>
        <p:nvSpPr>
          <p:cNvPr id="2" name="Slide Number Placeholder 1">
            <a:extLst>
              <a:ext uri="{FF2B5EF4-FFF2-40B4-BE49-F238E27FC236}">
                <a16:creationId xmlns:a16="http://schemas.microsoft.com/office/drawing/2014/main" id="{CD36BFD5-27DF-4748-892D-D1A741EDB95B}"/>
              </a:ext>
            </a:extLst>
          </p:cNvPr>
          <p:cNvSpPr>
            <a:spLocks noGrp="1"/>
          </p:cNvSpPr>
          <p:nvPr>
            <p:ph type="sldNum" sz="quarter" idx="12"/>
          </p:nvPr>
        </p:nvSpPr>
        <p:spPr/>
        <p:txBody>
          <a:bodyPr/>
          <a:lstStyle/>
          <a:p>
            <a:fld id="{DD20F09D-B375-B446-8D61-90653E4EE1AB}" type="slidenum">
              <a:rPr lang="en-US" smtClean="0"/>
              <a:t>7</a:t>
            </a:fld>
            <a:endParaRPr lang="en-US"/>
          </a:p>
        </p:txBody>
      </p:sp>
      <p:cxnSp>
        <p:nvCxnSpPr>
          <p:cNvPr id="19" name="Straight Arrow Connector 18">
            <a:extLst>
              <a:ext uri="{FF2B5EF4-FFF2-40B4-BE49-F238E27FC236}">
                <a16:creationId xmlns:a16="http://schemas.microsoft.com/office/drawing/2014/main" id="{CC23D02B-66A3-3F4E-8C91-9348A1D281E8}"/>
              </a:ext>
            </a:extLst>
          </p:cNvPr>
          <p:cNvCxnSpPr>
            <a:cxnSpLocks/>
            <a:stCxn id="13" idx="3"/>
          </p:cNvCxnSpPr>
          <p:nvPr/>
        </p:nvCxnSpPr>
        <p:spPr>
          <a:xfrm>
            <a:off x="2715995" y="4068138"/>
            <a:ext cx="469970" cy="503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50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748BCF8A-4CCA-6342-9FEE-45F0EDB292A1}"/>
              </a:ext>
            </a:extLst>
          </p:cNvPr>
          <p:cNvSpPr>
            <a:spLocks noGrp="1" noChangeArrowheads="1"/>
          </p:cNvSpPr>
          <p:nvPr>
            <p:ph type="title"/>
          </p:nvPr>
        </p:nvSpPr>
        <p:spPr/>
        <p:txBody>
          <a:bodyPr/>
          <a:lstStyle/>
          <a:p>
            <a:pPr>
              <a:lnSpc>
                <a:spcPct val="100000"/>
              </a:lnSpc>
            </a:pPr>
            <a:r>
              <a:rPr lang="en-US" dirty="0">
                <a:solidFill>
                  <a:srgbClr val="002060"/>
                </a:solidFill>
              </a:rPr>
              <a:t>AV18 at low RG resolution</a:t>
            </a:r>
            <a:endParaRPr lang="en-US" altLang="en-US" dirty="0">
              <a:solidFill>
                <a:srgbClr val="C00000"/>
              </a:solidFill>
            </a:endParaRPr>
          </a:p>
        </p:txBody>
      </p:sp>
      <mc:AlternateContent xmlns:mc="http://schemas.openxmlformats.org/markup-compatibility/2006" xmlns:a14="http://schemas.microsoft.com/office/drawing/2010/main">
        <mc:Choice Requires="a14">
          <p:sp>
            <p:nvSpPr>
              <p:cNvPr id="18434" name="Content Placeholder 2">
                <a:extLst>
                  <a:ext uri="{FF2B5EF4-FFF2-40B4-BE49-F238E27FC236}">
                    <a16:creationId xmlns:a16="http://schemas.microsoft.com/office/drawing/2014/main" id="{14C8AB94-CE4B-3149-8CDE-59C14AA9AA9E}"/>
                  </a:ext>
                </a:extLst>
              </p:cNvPr>
              <p:cNvSpPr>
                <a:spLocks noGrp="1" noChangeArrowheads="1"/>
              </p:cNvSpPr>
              <p:nvPr>
                <p:ph idx="1"/>
              </p:nvPr>
            </p:nvSpPr>
            <p:spPr>
              <a:xfrm>
                <a:off x="0" y="1825625"/>
                <a:ext cx="3310760" cy="4351338"/>
              </a:xfrm>
            </p:spPr>
            <p:txBody>
              <a:bodyPr/>
              <a:lstStyle/>
              <a:p>
                <a:pPr eaLnBrk="1" hangingPunct="1">
                  <a:lnSpc>
                    <a:spcPct val="100000"/>
                  </a:lnSpc>
                </a:pPr>
                <a14:m>
                  <m:oMath xmlns:m="http://schemas.openxmlformats.org/officeDocument/2006/math">
                    <m:r>
                      <a:rPr lang="en-US" altLang="en-US" sz="2200" b="0" i="1" smtClean="0">
                        <a:solidFill>
                          <a:schemeClr val="tx1"/>
                        </a:solidFill>
                        <a:latin typeface="Cambria Math" panose="02040503050406030204" pitchFamily="18" charset="0"/>
                      </a:rPr>
                      <m:t>𝐺</m:t>
                    </m:r>
                    <m:r>
                      <a:rPr lang="en-US" altLang="en-US" sz="2200" b="0" i="1" smtClean="0">
                        <a:solidFill>
                          <a:schemeClr val="tx1"/>
                        </a:solidFill>
                        <a:latin typeface="Cambria Math" panose="02040503050406030204" pitchFamily="18" charset="0"/>
                      </a:rPr>
                      <m:t>=</m:t>
                    </m:r>
                    <m:sSub>
                      <m:sSubPr>
                        <m:ctrlPr>
                          <a:rPr lang="en-US" altLang="en-US" sz="2200" b="0" i="1" smtClean="0">
                            <a:solidFill>
                              <a:schemeClr val="tx1"/>
                            </a:solidFill>
                            <a:latin typeface="Cambria Math" panose="02040503050406030204" pitchFamily="18" charset="0"/>
                          </a:rPr>
                        </m:ctrlPr>
                      </m:sSubPr>
                      <m:e>
                        <m:r>
                          <a:rPr lang="en-US" altLang="en-US" sz="2200" b="0" i="1" smtClean="0">
                            <a:solidFill>
                              <a:schemeClr val="tx1"/>
                            </a:solidFill>
                            <a:latin typeface="Cambria Math" panose="02040503050406030204" pitchFamily="18" charset="0"/>
                          </a:rPr>
                          <m:t>𝐻</m:t>
                        </m:r>
                      </m:e>
                      <m:sub>
                        <m:r>
                          <a:rPr lang="en-US" altLang="en-US" sz="2200" b="0" i="1" smtClean="0">
                            <a:solidFill>
                              <a:schemeClr val="tx1"/>
                            </a:solidFill>
                            <a:latin typeface="Cambria Math" panose="02040503050406030204" pitchFamily="18" charset="0"/>
                          </a:rPr>
                          <m:t>𝐷</m:t>
                        </m:r>
                      </m:sub>
                    </m:sSub>
                    <m:r>
                      <a:rPr lang="en-US" altLang="en-US" sz="2200" b="0" i="1" smtClean="0">
                        <a:solidFill>
                          <a:schemeClr val="tx1"/>
                        </a:solidFill>
                        <a:latin typeface="Cambria Math" panose="02040503050406030204" pitchFamily="18" charset="0"/>
                      </a:rPr>
                      <m:t>(</m:t>
                    </m:r>
                    <m:r>
                      <a:rPr lang="en-US" altLang="en-US" sz="2200" b="0" i="1" smtClean="0">
                        <a:solidFill>
                          <a:schemeClr val="tx1"/>
                        </a:solidFill>
                        <a:latin typeface="Cambria Math" panose="02040503050406030204" pitchFamily="18" charset="0"/>
                      </a:rPr>
                      <m:t>𝑠</m:t>
                    </m:r>
                    <m:r>
                      <a:rPr lang="en-US" altLang="en-US" sz="2200" b="0" i="1" smtClean="0">
                        <a:solidFill>
                          <a:schemeClr val="tx1"/>
                        </a:solidFill>
                        <a:latin typeface="Cambria Math" panose="02040503050406030204" pitchFamily="18" charset="0"/>
                      </a:rPr>
                      <m:t>)</m:t>
                    </m:r>
                  </m:oMath>
                </a14:m>
                <a:r>
                  <a:rPr lang="en-US" altLang="en-US" sz="2200" dirty="0">
                    <a:solidFill>
                      <a:schemeClr val="tx1"/>
                    </a:solidFill>
                  </a:rPr>
                  <a:t> for band-diagonal decoupling and </a:t>
                </a:r>
                <a14:m>
                  <m:oMath xmlns:m="http://schemas.openxmlformats.org/officeDocument/2006/math">
                    <m:r>
                      <a:rPr lang="en-US" altLang="en-US" sz="2200" b="0" i="1" smtClean="0">
                        <a:solidFill>
                          <a:schemeClr val="tx1"/>
                        </a:solidFill>
                        <a:latin typeface="Cambria Math" panose="02040503050406030204" pitchFamily="18" charset="0"/>
                      </a:rPr>
                      <m:t>𝐺</m:t>
                    </m:r>
                    <m:r>
                      <a:rPr lang="en-US" altLang="en-US" sz="2200" b="0" i="1" smtClean="0">
                        <a:solidFill>
                          <a:schemeClr val="tx1"/>
                        </a:solidFill>
                        <a:latin typeface="Cambria Math" panose="02040503050406030204" pitchFamily="18" charset="0"/>
                      </a:rPr>
                      <m:t>=</m:t>
                    </m:r>
                    <m:sSub>
                      <m:sSubPr>
                        <m:ctrlPr>
                          <a:rPr lang="en-US" altLang="en-US" sz="2200" b="0" i="1" smtClean="0">
                            <a:solidFill>
                              <a:schemeClr val="tx1"/>
                            </a:solidFill>
                            <a:latin typeface="Cambria Math" panose="02040503050406030204" pitchFamily="18" charset="0"/>
                          </a:rPr>
                        </m:ctrlPr>
                      </m:sSubPr>
                      <m:e>
                        <m:r>
                          <a:rPr lang="en-US" altLang="en-US" sz="2200" b="0" i="1" smtClean="0">
                            <a:solidFill>
                              <a:schemeClr val="tx1"/>
                            </a:solidFill>
                            <a:latin typeface="Cambria Math" panose="02040503050406030204" pitchFamily="18" charset="0"/>
                          </a:rPr>
                          <m:t>𝐻</m:t>
                        </m:r>
                      </m:e>
                      <m:sub>
                        <m:r>
                          <a:rPr lang="en-US" altLang="en-US" sz="2200" b="0" i="1" smtClean="0">
                            <a:solidFill>
                              <a:schemeClr val="tx1"/>
                            </a:solidFill>
                            <a:latin typeface="Cambria Math" panose="02040503050406030204" pitchFamily="18" charset="0"/>
                          </a:rPr>
                          <m:t>𝐵𝐷</m:t>
                        </m:r>
                      </m:sub>
                    </m:sSub>
                    <m:r>
                      <a:rPr lang="en-US" altLang="en-US" sz="2200" b="0" i="1" smtClean="0">
                        <a:solidFill>
                          <a:schemeClr val="tx1"/>
                        </a:solidFill>
                        <a:latin typeface="Cambria Math" panose="02040503050406030204" pitchFamily="18" charset="0"/>
                      </a:rPr>
                      <m:t>(</m:t>
                    </m:r>
                    <m:r>
                      <a:rPr lang="en-US" altLang="en-US" sz="2200" b="0" i="1" smtClean="0">
                        <a:solidFill>
                          <a:schemeClr val="tx1"/>
                        </a:solidFill>
                        <a:latin typeface="Cambria Math" panose="02040503050406030204" pitchFamily="18" charset="0"/>
                      </a:rPr>
                      <m:t>𝑠</m:t>
                    </m:r>
                    <m:r>
                      <a:rPr lang="en-US" altLang="en-US" sz="2200" b="0" i="1" smtClean="0">
                        <a:solidFill>
                          <a:schemeClr val="tx1"/>
                        </a:solidFill>
                        <a:latin typeface="Cambria Math" panose="02040503050406030204" pitchFamily="18" charset="0"/>
                      </a:rPr>
                      <m:t>)</m:t>
                    </m:r>
                  </m:oMath>
                </a14:m>
                <a:r>
                  <a:rPr lang="en-US" altLang="en-US" sz="2200" dirty="0">
                    <a:solidFill>
                      <a:schemeClr val="tx1"/>
                    </a:solidFill>
                  </a:rPr>
                  <a:t> for block-diagonal decoupling scheme</a:t>
                </a:r>
              </a:p>
              <a:p>
                <a:pPr>
                  <a:lnSpc>
                    <a:spcPct val="100000"/>
                  </a:lnSpc>
                </a:pPr>
                <a:r>
                  <a:rPr lang="en-US" altLang="en-US" sz="2200" dirty="0"/>
                  <a:t>Parameters </a:t>
                </a:r>
                <a14:m>
                  <m:oMath xmlns:m="http://schemas.openxmlformats.org/officeDocument/2006/math">
                    <m:r>
                      <a:rPr lang="en-US" sz="2200" i="1">
                        <a:solidFill>
                          <a:srgbClr val="C00000"/>
                        </a:solidFill>
                        <a:latin typeface="Cambria Math" panose="02040503050406030204" pitchFamily="18" charset="0"/>
                        <a:ea typeface="Cambria Math" panose="02040503050406030204" pitchFamily="18" charset="0"/>
                      </a:rPr>
                      <m:t>𝜆</m:t>
                    </m:r>
                    <m:r>
                      <a:rPr lang="en-US" sz="2200">
                        <a:solidFill>
                          <a:srgbClr val="C00000"/>
                        </a:solidFill>
                        <a:latin typeface="Cambria Math" panose="02040503050406030204" pitchFamily="18" charset="0"/>
                        <a:ea typeface="Cambria Math" panose="02040503050406030204" pitchFamily="18" charset="0"/>
                      </a:rPr>
                      <m:t>=</m:t>
                    </m:r>
                    <m:sSup>
                      <m:sSupPr>
                        <m:ctrlPr>
                          <a:rPr lang="en-US" sz="2200" i="1">
                            <a:solidFill>
                              <a:srgbClr val="C00000"/>
                            </a:solidFill>
                            <a:latin typeface="Cambria Math" panose="02040503050406030204" pitchFamily="18" charset="0"/>
                            <a:ea typeface="Cambria Math" panose="02040503050406030204" pitchFamily="18" charset="0"/>
                          </a:rPr>
                        </m:ctrlPr>
                      </m:sSupPr>
                      <m:e>
                        <m:r>
                          <a:rPr lang="en-US" sz="2200" i="1">
                            <a:solidFill>
                              <a:srgbClr val="C00000"/>
                            </a:solidFill>
                            <a:latin typeface="Cambria Math" panose="02040503050406030204" pitchFamily="18" charset="0"/>
                            <a:ea typeface="Cambria Math" panose="02040503050406030204" pitchFamily="18" charset="0"/>
                          </a:rPr>
                          <m:t>𝑠</m:t>
                        </m:r>
                      </m:e>
                      <m:sup>
                        <m:r>
                          <a:rPr lang="en-US" sz="2200" i="1">
                            <a:solidFill>
                              <a:srgbClr val="C00000"/>
                            </a:solidFill>
                            <a:latin typeface="Cambria Math" panose="02040503050406030204" pitchFamily="18" charset="0"/>
                            <a:ea typeface="Cambria Math" panose="02040503050406030204" pitchFamily="18" charset="0"/>
                          </a:rPr>
                          <m:t>−1/4</m:t>
                        </m:r>
                      </m:sup>
                    </m:sSup>
                  </m:oMath>
                </a14:m>
                <a:r>
                  <a:rPr lang="en-US" altLang="en-US" sz="2200" dirty="0"/>
                  <a:t> and </a:t>
                </a:r>
                <a14:m>
                  <m:oMath xmlns:m="http://schemas.openxmlformats.org/officeDocument/2006/math">
                    <m:sSub>
                      <m:sSubPr>
                        <m:ctrlPr>
                          <a:rPr lang="el-GR" altLang="en-US" sz="2200" i="1" smtClean="0">
                            <a:solidFill>
                              <a:srgbClr val="C00000"/>
                            </a:solidFill>
                            <a:latin typeface="Cambria Math" panose="02040503050406030204" pitchFamily="18" charset="0"/>
                            <a:ea typeface="Cambria Math" panose="02040503050406030204" pitchFamily="18" charset="0"/>
                          </a:rPr>
                        </m:ctrlPr>
                      </m:sSubPr>
                      <m:e>
                        <m:r>
                          <m:rPr>
                            <m:sty m:val="p"/>
                          </m:rPr>
                          <a:rPr lang="el-GR" altLang="en-US" sz="2200" i="1">
                            <a:solidFill>
                              <a:srgbClr val="C00000"/>
                            </a:solidFill>
                            <a:latin typeface="Cambria Math" panose="02040503050406030204" pitchFamily="18" charset="0"/>
                            <a:ea typeface="Cambria Math" panose="02040503050406030204" pitchFamily="18" charset="0"/>
                          </a:rPr>
                          <m:t>Λ</m:t>
                        </m:r>
                      </m:e>
                      <m:sub>
                        <m:r>
                          <a:rPr lang="en-US" altLang="en-US" sz="2200" b="0" i="1" smtClean="0">
                            <a:solidFill>
                              <a:srgbClr val="C00000"/>
                            </a:solidFill>
                            <a:latin typeface="Cambria Math" panose="02040503050406030204" pitchFamily="18" charset="0"/>
                            <a:ea typeface="Cambria Math" panose="02040503050406030204" pitchFamily="18" charset="0"/>
                          </a:rPr>
                          <m:t>𝐵𝐷</m:t>
                        </m:r>
                      </m:sub>
                    </m:sSub>
                  </m:oMath>
                </a14:m>
                <a:r>
                  <a:rPr lang="en-US" altLang="en-US" sz="2200" dirty="0"/>
                  <a:t> describe the decoupling </a:t>
                </a:r>
                <a:r>
                  <a:rPr lang="en-US" altLang="en-US" sz="2200" dirty="0">
                    <a:solidFill>
                      <a:srgbClr val="C00000"/>
                    </a:solidFill>
                  </a:rPr>
                  <a:t>scale </a:t>
                </a:r>
                <a:r>
                  <a:rPr lang="en-US" altLang="en-US" sz="2200" dirty="0"/>
                  <a:t>of the evolved Hamiltonian</a:t>
                </a:r>
                <a:endParaRPr lang="en-US" altLang="en-US" sz="2200" dirty="0">
                  <a:solidFill>
                    <a:srgbClr val="C00000"/>
                  </a:solidFill>
                </a:endParaRPr>
              </a:p>
              <a:p>
                <a:pPr eaLnBrk="1" hangingPunct="1">
                  <a:lnSpc>
                    <a:spcPct val="100000"/>
                  </a:lnSpc>
                </a:pPr>
                <a:endParaRPr lang="en-US" altLang="en-US" sz="2200" dirty="0"/>
              </a:p>
            </p:txBody>
          </p:sp>
        </mc:Choice>
        <mc:Fallback xmlns="">
          <p:sp>
            <p:nvSpPr>
              <p:cNvPr id="18434" name="Content Placeholder 2">
                <a:extLst>
                  <a:ext uri="{FF2B5EF4-FFF2-40B4-BE49-F238E27FC236}">
                    <a16:creationId xmlns:a16="http://schemas.microsoft.com/office/drawing/2014/main" id="{14C8AB94-CE4B-3149-8CDE-59C14AA9AA9E}"/>
                  </a:ext>
                </a:extLst>
              </p:cNvPr>
              <p:cNvSpPr>
                <a:spLocks noGrp="1" noRot="1" noChangeAspect="1" noMove="1" noResize="1" noEditPoints="1" noAdjustHandles="1" noChangeArrowheads="1" noChangeShapeType="1" noTextEdit="1"/>
              </p:cNvSpPr>
              <p:nvPr>
                <p:ph idx="1"/>
              </p:nvPr>
            </p:nvSpPr>
            <p:spPr>
              <a:xfrm>
                <a:off x="0" y="1825625"/>
                <a:ext cx="3310760" cy="4351338"/>
              </a:xfrm>
              <a:blipFill>
                <a:blip r:embed="rId2"/>
                <a:stretch>
                  <a:fillRect l="-2299" t="-872"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AF15FF7-1B55-0B48-A37C-D6D892389F82}"/>
                  </a:ext>
                </a:extLst>
              </p:cNvPr>
              <p:cNvSpPr txBox="1"/>
              <p:nvPr/>
            </p:nvSpPr>
            <p:spPr>
              <a:xfrm>
                <a:off x="4285945" y="5999991"/>
                <a:ext cx="6129811"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Fig. 1: SRG evolution of </a:t>
                </a:r>
                <a14:m>
                  <m:oMath xmlns:m="http://schemas.openxmlformats.org/officeDocument/2006/math">
                    <m:r>
                      <a:rPr lang="en-US" sz="1700" b="0" i="1" smtClean="0">
                        <a:latin typeface="Cambria Math" panose="02040503050406030204" pitchFamily="18" charset="0"/>
                      </a:rPr>
                      <m:t>𝑉</m:t>
                    </m:r>
                    <m:r>
                      <a:rPr lang="en-US" sz="1700" i="1">
                        <a:latin typeface="Cambria Math" panose="02040503050406030204" pitchFamily="18" charset="0"/>
                      </a:rPr>
                      <m:t>(</m:t>
                    </m:r>
                    <m:r>
                      <a:rPr lang="en-US" sz="1700" i="1">
                        <a:latin typeface="Cambria Math" panose="02040503050406030204" pitchFamily="18" charset="0"/>
                      </a:rPr>
                      <m:t>𝑘</m:t>
                    </m:r>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𝑘</m:t>
                        </m:r>
                      </m:e>
                      <m:sup>
                        <m:r>
                          <a:rPr lang="en-US" sz="1700" i="1">
                            <a:latin typeface="Cambria Math" panose="02040503050406030204" pitchFamily="18" charset="0"/>
                          </a:rPr>
                          <m:t>′</m:t>
                        </m:r>
                      </m:sup>
                    </m:sSup>
                    <m:r>
                      <a:rPr lang="en-US" sz="1700" i="1">
                        <a:latin typeface="Cambria Math" panose="02040503050406030204" pitchFamily="18" charset="0"/>
                      </a:rPr>
                      <m:t>)</m:t>
                    </m:r>
                  </m:oMath>
                </a14:m>
                <a:r>
                  <a:rPr lang="en-US" sz="1700" dirty="0">
                    <a:latin typeface="Arial" panose="020B0604020202020204" pitchFamily="34" charset="0"/>
                    <a:cs typeface="Arial" panose="020B0604020202020204" pitchFamily="34" charset="0"/>
                  </a:rPr>
                  <a:t> for several values of </a:t>
                </a:r>
                <a14:m>
                  <m:oMath xmlns:m="http://schemas.openxmlformats.org/officeDocument/2006/math">
                    <m:r>
                      <a:rPr lang="en-US" sz="1700" i="1">
                        <a:latin typeface="Cambria Math" panose="02040503050406030204" pitchFamily="18" charset="0"/>
                        <a:ea typeface="Cambria Math" panose="02040503050406030204" pitchFamily="18" charset="0"/>
                      </a:rPr>
                      <m:t>𝜆</m:t>
                    </m:r>
                  </m:oMath>
                </a14:m>
                <a:r>
                  <a:rPr lang="en-US" sz="1700" dirty="0">
                    <a:latin typeface="Arial" panose="020B0604020202020204" pitchFamily="34" charset="0"/>
                    <a:cs typeface="Arial" panose="020B0604020202020204" pitchFamily="34" charset="0"/>
                  </a:rPr>
                  <a:t> and </a:t>
                </a:r>
                <a14:m>
                  <m:oMath xmlns:m="http://schemas.openxmlformats.org/officeDocument/2006/math">
                    <m:r>
                      <m:rPr>
                        <m:sty m:val="p"/>
                      </m:rPr>
                      <a:rPr lang="el-GR" sz="1700" i="1" smtClean="0">
                        <a:latin typeface="Cambria Math" panose="02040503050406030204" pitchFamily="18" charset="0"/>
                        <a:ea typeface="Cambria Math" panose="02040503050406030204" pitchFamily="18" charset="0"/>
                      </a:rPr>
                      <m:t>Λ</m:t>
                    </m:r>
                  </m:oMath>
                </a14:m>
                <a:r>
                  <a:rPr lang="en-US" sz="1700" dirty="0">
                    <a:latin typeface="Arial" panose="020B0604020202020204" pitchFamily="34" charset="0"/>
                    <a:cs typeface="Arial" panose="020B0604020202020204" pitchFamily="34" charset="0"/>
                  </a:rPr>
                  <a:t>.</a:t>
                </a:r>
                <a:endParaRPr lang="en-US" sz="1600" dirty="0"/>
              </a:p>
            </p:txBody>
          </p:sp>
        </mc:Choice>
        <mc:Fallback xmlns="">
          <p:sp>
            <p:nvSpPr>
              <p:cNvPr id="11" name="TextBox 10">
                <a:extLst>
                  <a:ext uri="{FF2B5EF4-FFF2-40B4-BE49-F238E27FC236}">
                    <a16:creationId xmlns:a16="http://schemas.microsoft.com/office/drawing/2014/main" id="{5AF15FF7-1B55-0B48-A37C-D6D892389F82}"/>
                  </a:ext>
                </a:extLst>
              </p:cNvPr>
              <p:cNvSpPr txBox="1">
                <a:spLocks noRot="1" noChangeAspect="1" noMove="1" noResize="1" noEditPoints="1" noAdjustHandles="1" noChangeArrowheads="1" noChangeShapeType="1" noTextEdit="1"/>
              </p:cNvSpPr>
              <p:nvPr/>
            </p:nvSpPr>
            <p:spPr>
              <a:xfrm>
                <a:off x="4285945" y="5999991"/>
                <a:ext cx="6129811" cy="353943"/>
              </a:xfrm>
              <a:prstGeom prst="rect">
                <a:avLst/>
              </a:prstGeom>
              <a:blipFill>
                <a:blip r:embed="rId3"/>
                <a:stretch>
                  <a:fillRect l="-620" t="-10345" r="-207" b="-2069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BDC24296-68D4-9F41-9119-5548DDFFCA64}"/>
              </a:ext>
            </a:extLst>
          </p:cNvPr>
          <p:cNvCxnSpPr>
            <a:cxnSpLocks/>
          </p:cNvCxnSpPr>
          <p:nvPr/>
        </p:nvCxnSpPr>
        <p:spPr>
          <a:xfrm flipH="1">
            <a:off x="9627479" y="228213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15F6A7E-5997-924D-9CFA-B44363267AC6}"/>
              </a:ext>
            </a:extLst>
          </p:cNvPr>
          <p:cNvCxnSpPr>
            <a:cxnSpLocks/>
          </p:cNvCxnSpPr>
          <p:nvPr/>
        </p:nvCxnSpPr>
        <p:spPr>
          <a:xfrm rot="10800000" flipH="1">
            <a:off x="8918029" y="299640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90E7AF5-1FD2-CC45-AA5E-83ED231DAF45}"/>
              </a:ext>
            </a:extLst>
          </p:cNvPr>
          <p:cNvCxnSpPr>
            <a:cxnSpLocks/>
          </p:cNvCxnSpPr>
          <p:nvPr/>
        </p:nvCxnSpPr>
        <p:spPr>
          <a:xfrm flipH="1">
            <a:off x="9669523" y="4385050"/>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E3939FB-1063-BA4C-9634-2A2F1D56EF01}"/>
              </a:ext>
            </a:extLst>
          </p:cNvPr>
          <p:cNvCxnSpPr>
            <a:cxnSpLocks/>
          </p:cNvCxnSpPr>
          <p:nvPr/>
        </p:nvCxnSpPr>
        <p:spPr>
          <a:xfrm rot="5400000" flipH="1">
            <a:off x="8928539" y="5091219"/>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picture containing graphical user interface&#10;&#10;Description automatically generated">
            <a:extLst>
              <a:ext uri="{FF2B5EF4-FFF2-40B4-BE49-F238E27FC236}">
                <a16:creationId xmlns:a16="http://schemas.microsoft.com/office/drawing/2014/main" id="{661D974C-657E-0642-86F5-C698206F4BAF}"/>
              </a:ext>
            </a:extLst>
          </p:cNvPr>
          <p:cNvPicPr>
            <a:picLocks noChangeAspect="1"/>
          </p:cNvPicPr>
          <p:nvPr/>
        </p:nvPicPr>
        <p:blipFill>
          <a:blip r:embed="rId4"/>
          <a:stretch>
            <a:fillRect/>
          </a:stretch>
        </p:blipFill>
        <p:spPr>
          <a:xfrm>
            <a:off x="3205917" y="1825625"/>
            <a:ext cx="8990249" cy="4023360"/>
          </a:xfrm>
          <a:prstGeom prst="rect">
            <a:avLst/>
          </a:prstGeom>
        </p:spPr>
      </p:pic>
      <p:sp>
        <p:nvSpPr>
          <p:cNvPr id="13" name="TextBox 12">
            <a:extLst>
              <a:ext uri="{FF2B5EF4-FFF2-40B4-BE49-F238E27FC236}">
                <a16:creationId xmlns:a16="http://schemas.microsoft.com/office/drawing/2014/main" id="{DC222F0A-0690-B14C-ADD2-9156DB8F89B5}"/>
              </a:ext>
            </a:extLst>
          </p:cNvPr>
          <p:cNvSpPr txBox="1"/>
          <p:nvPr/>
        </p:nvSpPr>
        <p:spPr>
          <a:xfrm>
            <a:off x="7767144" y="1492600"/>
            <a:ext cx="3436884"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AV18 in </a:t>
            </a:r>
            <a:r>
              <a:rPr lang="en-US" sz="2000" baseline="30000" dirty="0">
                <a:solidFill>
                  <a:schemeClr val="tx1"/>
                </a:solidFill>
                <a:latin typeface="Arial" panose="020B0604020202020204" pitchFamily="34" charset="0"/>
                <a:cs typeface="Arial" panose="020B0604020202020204" pitchFamily="34" charset="0"/>
              </a:rPr>
              <a:t>3</a:t>
            </a:r>
            <a:r>
              <a:rPr lang="en-US" sz="2000" dirty="0">
                <a:solidFill>
                  <a:schemeClr val="tx1"/>
                </a:solidFill>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a:t>
            </a:r>
            <a:r>
              <a:rPr lang="en-US" sz="2000" baseline="30000"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solidFill>
                  <a:schemeClr val="tx1"/>
                </a:solidFill>
                <a:latin typeface="Arial" panose="020B0604020202020204" pitchFamily="34" charset="0"/>
                <a:cs typeface="Arial" panose="020B0604020202020204" pitchFamily="34" charset="0"/>
              </a:rPr>
              <a:t> channel</a:t>
            </a:r>
          </a:p>
        </p:txBody>
      </p:sp>
      <p:cxnSp>
        <p:nvCxnSpPr>
          <p:cNvPr id="14" name="Straight Arrow Connector 13">
            <a:extLst>
              <a:ext uri="{FF2B5EF4-FFF2-40B4-BE49-F238E27FC236}">
                <a16:creationId xmlns:a16="http://schemas.microsoft.com/office/drawing/2014/main" id="{6AF0E602-E25C-0940-8B99-5554CB038182}"/>
              </a:ext>
            </a:extLst>
          </p:cNvPr>
          <p:cNvCxnSpPr>
            <a:cxnSpLocks/>
          </p:cNvCxnSpPr>
          <p:nvPr/>
        </p:nvCxnSpPr>
        <p:spPr>
          <a:xfrm flipH="1">
            <a:off x="9676809" y="236552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102820B-7371-F94A-B0DB-A318DBF42C8C}"/>
              </a:ext>
            </a:extLst>
          </p:cNvPr>
          <p:cNvCxnSpPr>
            <a:cxnSpLocks/>
          </p:cNvCxnSpPr>
          <p:nvPr/>
        </p:nvCxnSpPr>
        <p:spPr>
          <a:xfrm rot="10800000" flipH="1">
            <a:off x="8939112" y="3078379"/>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0C56F64-E66A-8940-A3BB-BCFB80D7A39A}"/>
              </a:ext>
            </a:extLst>
          </p:cNvPr>
          <p:cNvCxnSpPr>
            <a:cxnSpLocks/>
          </p:cNvCxnSpPr>
          <p:nvPr/>
        </p:nvCxnSpPr>
        <p:spPr>
          <a:xfrm flipH="1">
            <a:off x="9477113" y="4307932"/>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376E0AF-17E1-7148-9F4E-1B158F4CFC30}"/>
              </a:ext>
            </a:extLst>
          </p:cNvPr>
          <p:cNvCxnSpPr>
            <a:cxnSpLocks/>
          </p:cNvCxnSpPr>
          <p:nvPr/>
        </p:nvCxnSpPr>
        <p:spPr>
          <a:xfrm rot="5400000" flipH="1">
            <a:off x="8786902" y="4992283"/>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657310A-9F42-1C49-A4AE-98DE013872BF}"/>
              </a:ext>
            </a:extLst>
          </p:cNvPr>
          <p:cNvSpPr>
            <a:spLocks noGrp="1"/>
          </p:cNvSpPr>
          <p:nvPr>
            <p:ph type="sldNum" sz="quarter" idx="12"/>
          </p:nvPr>
        </p:nvSpPr>
        <p:spPr/>
        <p:txBody>
          <a:bodyPr/>
          <a:lstStyle/>
          <a:p>
            <a:fld id="{DD20F09D-B375-B446-8D61-90653E4EE1AB}" type="slidenum">
              <a:rPr lang="en-US" smtClean="0"/>
              <a:t>8</a:t>
            </a:fld>
            <a:endParaRPr lang="en-US"/>
          </a:p>
        </p:txBody>
      </p:sp>
    </p:spTree>
    <p:extLst>
      <p:ext uri="{BB962C8B-B14F-4D97-AF65-F5344CB8AC3E}">
        <p14:creationId xmlns:p14="http://schemas.microsoft.com/office/powerpoint/2010/main" val="3106755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fontScale="90000"/>
          </a:bodyPr>
          <a:lstStyle/>
          <a:p>
            <a:pPr>
              <a:lnSpc>
                <a:spcPct val="100000"/>
              </a:lnSpc>
            </a:pPr>
            <a:r>
              <a:rPr lang="en-US" dirty="0">
                <a:solidFill>
                  <a:srgbClr val="002060"/>
                </a:solidFill>
                <a:latin typeface="Arial" panose="020B0604020202020204" pitchFamily="34" charset="0"/>
              </a:rPr>
              <a:t>Deuteron wave function at low RG resolution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4130408" cy="4351338"/>
          </a:xfrm>
        </p:spPr>
        <p:txBody>
          <a:bodyPr>
            <a:normAutofit/>
          </a:bodyPr>
          <a:lstStyle/>
          <a:p>
            <a:pPr>
              <a:lnSpc>
                <a:spcPct val="100000"/>
              </a:lnSpc>
            </a:pPr>
            <a:r>
              <a:rPr lang="en-US" sz="2400" dirty="0"/>
              <a:t>AV18 wave function has significant SRC</a:t>
            </a:r>
          </a:p>
          <a:p>
            <a:pPr>
              <a:lnSpc>
                <a:spcPct val="100000"/>
              </a:lnSpc>
            </a:pPr>
            <a:r>
              <a:rPr lang="en-US" sz="2400" dirty="0">
                <a:latin typeface="Arial" panose="020B0604020202020204" pitchFamily="34" charset="0"/>
              </a:rPr>
              <a:t>What happens to the</a:t>
            </a:r>
            <a:r>
              <a:rPr lang="en-US" sz="2400" dirty="0"/>
              <a:t> wave function at low RG resolution?</a:t>
            </a:r>
            <a:endParaRPr lang="en-US" sz="2400" dirty="0">
              <a:latin typeface="Arial" panose="020B0604020202020204" pitchFamily="34" charset="0"/>
            </a:endParaRPr>
          </a:p>
        </p:txBody>
      </p:sp>
      <p:pic>
        <p:nvPicPr>
          <p:cNvPr id="5" name="Picture 4">
            <a:extLst>
              <a:ext uri="{FF2B5EF4-FFF2-40B4-BE49-F238E27FC236}">
                <a16:creationId xmlns:a16="http://schemas.microsoft.com/office/drawing/2014/main" id="{1130F29B-3234-BA48-90EA-502255372CBC}"/>
              </a:ext>
            </a:extLst>
          </p:cNvPr>
          <p:cNvPicPr>
            <a:picLocks noChangeAspect="1"/>
          </p:cNvPicPr>
          <p:nvPr/>
        </p:nvPicPr>
        <p:blipFill>
          <a:blip r:embed="rId2"/>
          <a:stretch>
            <a:fillRect/>
          </a:stretch>
        </p:blipFill>
        <p:spPr>
          <a:xfrm>
            <a:off x="4841404" y="2081054"/>
            <a:ext cx="7350596" cy="3840480"/>
          </a:xfrm>
          <a:prstGeom prst="rect">
            <a:avLst/>
          </a:prstGeom>
        </p:spPr>
      </p:pic>
      <p:sp>
        <p:nvSpPr>
          <p:cNvPr id="6" name="Rectangle 5">
            <a:extLst>
              <a:ext uri="{FF2B5EF4-FFF2-40B4-BE49-F238E27FC236}">
                <a16:creationId xmlns:a16="http://schemas.microsoft.com/office/drawing/2014/main" id="{2F51776D-BB55-0846-A6D9-97884EF81016}"/>
              </a:ext>
            </a:extLst>
          </p:cNvPr>
          <p:cNvSpPr/>
          <p:nvPr/>
        </p:nvSpPr>
        <p:spPr>
          <a:xfrm>
            <a:off x="8967729" y="2167245"/>
            <a:ext cx="3107040" cy="36423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3CCC00C-E7C2-4E47-ADAE-11896A8744AA}"/>
              </a:ext>
            </a:extLst>
          </p:cNvPr>
          <p:cNvSpPr txBox="1"/>
          <p:nvPr/>
        </p:nvSpPr>
        <p:spPr>
          <a:xfrm>
            <a:off x="6580474" y="1705581"/>
            <a:ext cx="1673792" cy="461665"/>
          </a:xfrm>
          <a:prstGeom prst="rect">
            <a:avLst/>
          </a:prstGeom>
          <a:noFill/>
        </p:spPr>
        <p:txBody>
          <a:bodyPr wrap="none" rtlCol="0">
            <a:spAutoFit/>
          </a:bodyPr>
          <a:lstStyle/>
          <a:p>
            <a:r>
              <a:rPr lang="en-US" sz="2400" dirty="0"/>
              <a:t>SRC in AV18</a:t>
            </a:r>
          </a:p>
        </p:txBody>
      </p:sp>
      <p:cxnSp>
        <p:nvCxnSpPr>
          <p:cNvPr id="11" name="Straight Arrow Connector 10">
            <a:extLst>
              <a:ext uri="{FF2B5EF4-FFF2-40B4-BE49-F238E27FC236}">
                <a16:creationId xmlns:a16="http://schemas.microsoft.com/office/drawing/2014/main" id="{16618CC6-8ABB-A242-96B5-03D2A36F1058}"/>
              </a:ext>
            </a:extLst>
          </p:cNvPr>
          <p:cNvCxnSpPr>
            <a:cxnSpLocks/>
          </p:cNvCxnSpPr>
          <p:nvPr/>
        </p:nvCxnSpPr>
        <p:spPr>
          <a:xfrm flipH="1">
            <a:off x="6096000" y="2152353"/>
            <a:ext cx="1232338" cy="13247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5B1B5A-8357-5748-BF0C-BB90B4AC953C}"/>
              </a:ext>
            </a:extLst>
          </p:cNvPr>
          <p:cNvSpPr txBox="1"/>
          <p:nvPr/>
        </p:nvSpPr>
        <p:spPr>
          <a:xfrm>
            <a:off x="6292467" y="5809637"/>
            <a:ext cx="535052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 2: SRG evolution of deuteron wave function in coordinate space for AV18 and </a:t>
            </a:r>
            <a:r>
              <a:rPr lang="en-US" dirty="0" err="1">
                <a:latin typeface="Arial" panose="020B0604020202020204" pitchFamily="34" charset="0"/>
                <a:cs typeface="Arial" panose="020B0604020202020204" pitchFamily="34" charset="0"/>
              </a:rPr>
              <a:t>Gezerlis</a:t>
            </a:r>
            <a:r>
              <a:rPr lang="en-US" dirty="0">
                <a:latin typeface="Arial" panose="020B0604020202020204" pitchFamily="34" charset="0"/>
                <a:cs typeface="Arial" panose="020B0604020202020204" pitchFamily="34" charset="0"/>
              </a:rPr>
              <a:t> N2LO</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13CA4C36-4CC4-EF4E-AAC3-123C17150A47}"/>
              </a:ext>
            </a:extLst>
          </p:cNvPr>
          <p:cNvSpPr txBox="1"/>
          <p:nvPr/>
        </p:nvSpPr>
        <p:spPr>
          <a:xfrm>
            <a:off x="0" y="6455968"/>
            <a:ext cx="4856586"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 </a:t>
            </a:r>
            <a:r>
              <a:rPr lang="en-US" sz="1600" dirty="0" err="1">
                <a:latin typeface="Arial" panose="020B0604020202020204" pitchFamily="34" charset="0"/>
                <a:cs typeface="Arial" panose="020B0604020202020204" pitchFamily="34" charset="0"/>
              </a:rPr>
              <a:t>Gezerlis</a:t>
            </a:r>
            <a:r>
              <a:rPr lang="en-US" sz="1600" dirty="0">
                <a:latin typeface="Arial" panose="020B0604020202020204" pitchFamily="34" charset="0"/>
                <a:cs typeface="Arial" panose="020B0604020202020204" pitchFamily="34" charset="0"/>
              </a:rPr>
              <a:t> et al., Phys. Rev. C </a:t>
            </a:r>
            <a:r>
              <a:rPr lang="en-US" sz="1600" b="1" dirty="0">
                <a:latin typeface="Arial" panose="020B0604020202020204" pitchFamily="34" charset="0"/>
                <a:cs typeface="Arial" panose="020B0604020202020204" pitchFamily="34" charset="0"/>
              </a:rPr>
              <a:t>90</a:t>
            </a:r>
            <a:r>
              <a:rPr lang="en-US" sz="1600" dirty="0">
                <a:latin typeface="Arial" panose="020B0604020202020204" pitchFamily="34" charset="0"/>
                <a:cs typeface="Arial" panose="020B0604020202020204" pitchFamily="34" charset="0"/>
              </a:rPr>
              <a:t>, 054323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F4B8703-9CFE-7141-B6ED-8F3DB62DA86D}"/>
              </a:ext>
            </a:extLst>
          </p:cNvPr>
          <p:cNvSpPr txBox="1"/>
          <p:nvPr/>
        </p:nvSpPr>
        <p:spPr>
          <a:xfrm>
            <a:off x="7662040" y="3453986"/>
            <a:ext cx="1040525" cy="369332"/>
          </a:xfrm>
          <a:prstGeom prst="rect">
            <a:avLst/>
          </a:prstGeom>
          <a:noFill/>
        </p:spPr>
        <p:txBody>
          <a:bodyPr wrap="square" rtlCol="0">
            <a:spAutoFit/>
          </a:bodyPr>
          <a:lstStyle/>
          <a:p>
            <a:r>
              <a:rPr lang="en-US" dirty="0"/>
              <a:t>S-state</a:t>
            </a:r>
          </a:p>
        </p:txBody>
      </p:sp>
      <p:sp>
        <p:nvSpPr>
          <p:cNvPr id="13" name="TextBox 12">
            <a:extLst>
              <a:ext uri="{FF2B5EF4-FFF2-40B4-BE49-F238E27FC236}">
                <a16:creationId xmlns:a16="http://schemas.microsoft.com/office/drawing/2014/main" id="{53E1FD51-E6AD-4944-BC36-A02F6434D611}"/>
              </a:ext>
            </a:extLst>
          </p:cNvPr>
          <p:cNvSpPr txBox="1"/>
          <p:nvPr/>
        </p:nvSpPr>
        <p:spPr>
          <a:xfrm>
            <a:off x="6111764" y="4415682"/>
            <a:ext cx="1040525" cy="369332"/>
          </a:xfrm>
          <a:prstGeom prst="rect">
            <a:avLst/>
          </a:prstGeom>
          <a:noFill/>
        </p:spPr>
        <p:txBody>
          <a:bodyPr wrap="square" rtlCol="0">
            <a:spAutoFit/>
          </a:bodyPr>
          <a:lstStyle/>
          <a:p>
            <a:r>
              <a:rPr lang="en-US" dirty="0"/>
              <a:t>D-state</a:t>
            </a:r>
          </a:p>
        </p:txBody>
      </p:sp>
      <p:sp>
        <p:nvSpPr>
          <p:cNvPr id="4" name="Slide Number Placeholder 3">
            <a:extLst>
              <a:ext uri="{FF2B5EF4-FFF2-40B4-BE49-F238E27FC236}">
                <a16:creationId xmlns:a16="http://schemas.microsoft.com/office/drawing/2014/main" id="{46B0E7DD-84E0-3947-ABAB-BB556E0166CD}"/>
              </a:ext>
            </a:extLst>
          </p:cNvPr>
          <p:cNvSpPr>
            <a:spLocks noGrp="1"/>
          </p:cNvSpPr>
          <p:nvPr>
            <p:ph type="sldNum" sz="quarter" idx="12"/>
          </p:nvPr>
        </p:nvSpPr>
        <p:spPr/>
        <p:txBody>
          <a:bodyPr/>
          <a:lstStyle/>
          <a:p>
            <a:fld id="{DD20F09D-B375-B446-8D61-90653E4EE1AB}" type="slidenum">
              <a:rPr lang="en-US" smtClean="0"/>
              <a:t>9</a:t>
            </a:fld>
            <a:endParaRPr lang="en-US" dirty="0"/>
          </a:p>
        </p:txBody>
      </p:sp>
      <p:sp>
        <p:nvSpPr>
          <p:cNvPr id="7" name="Rectangle 6">
            <a:extLst>
              <a:ext uri="{FF2B5EF4-FFF2-40B4-BE49-F238E27FC236}">
                <a16:creationId xmlns:a16="http://schemas.microsoft.com/office/drawing/2014/main" id="{188FBB0F-6E99-5A45-8686-938993C0A350}"/>
              </a:ext>
            </a:extLst>
          </p:cNvPr>
          <p:cNvSpPr/>
          <p:nvPr/>
        </p:nvSpPr>
        <p:spPr>
          <a:xfrm>
            <a:off x="8862646" y="5333079"/>
            <a:ext cx="211016" cy="176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545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_tropiano_template" id="{8ACF2334-C2FD-8141-999E-28AEB25033D5}" vid="{ABC7C493-BD48-4F45-A297-EB76FB0789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760</TotalTime>
  <Words>1933</Words>
  <Application>Microsoft Macintosh PowerPoint</Application>
  <PresentationFormat>Widescreen</PresentationFormat>
  <Paragraphs>197</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Office Theme</vt:lpstr>
      <vt:lpstr>Short-range correlation physics from operator evolution</vt:lpstr>
      <vt:lpstr>Motivation</vt:lpstr>
      <vt:lpstr>Motivation</vt:lpstr>
      <vt:lpstr>Motivation</vt:lpstr>
      <vt:lpstr>Similarity renormalization group (SRG)</vt:lpstr>
      <vt:lpstr>Similarity renormalization group (SRG)</vt:lpstr>
      <vt:lpstr>AV18 at low RG resolution</vt:lpstr>
      <vt:lpstr>AV18 at low RG resolution</vt:lpstr>
      <vt:lpstr>Deuteron wave function at low RG resolution</vt:lpstr>
      <vt:lpstr>Deuteron wave function at low RG resolution</vt:lpstr>
      <vt:lpstr>Connection to experiments</vt:lpstr>
      <vt:lpstr>Connection to experiments</vt:lpstr>
      <vt:lpstr>Deuteron momentum distribution</vt:lpstr>
      <vt:lpstr>Deuteron momentum distribution</vt:lpstr>
      <vt:lpstr>Deuteron momentum distribution</vt:lpstr>
      <vt:lpstr>Deuteron momentum distribution</vt:lpstr>
      <vt:lpstr>Deuteron momentum distribution</vt:lpstr>
      <vt:lpstr>Deuteron momentum distribution</vt:lpstr>
      <vt:lpstr>NN pair ratios</vt:lpstr>
      <vt:lpstr>NN pair ratios</vt:lpstr>
      <vt:lpstr>NN pair ratios</vt:lpstr>
      <vt:lpstr>Summary and outlook</vt:lpstr>
      <vt:lpstr>Summary and outlook</vt:lpstr>
      <vt:lpstr>Back up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Short-range correlation physics from operator evolution</dc:title>
  <dc:creator>Anthony Tropiano</dc:creator>
  <cp:lastModifiedBy>Anthony Tropiano</cp:lastModifiedBy>
  <cp:revision>75</cp:revision>
  <dcterms:created xsi:type="dcterms:W3CDTF">2020-10-21T14:50:21Z</dcterms:created>
  <dcterms:modified xsi:type="dcterms:W3CDTF">2020-11-01T15:02:03Z</dcterms:modified>
</cp:coreProperties>
</file>