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77" r:id="rId2"/>
    <p:sldId id="269" r:id="rId3"/>
    <p:sldId id="270" r:id="rId4"/>
    <p:sldId id="271" r:id="rId5"/>
    <p:sldId id="278" r:id="rId6"/>
    <p:sldId id="279" r:id="rId7"/>
    <p:sldId id="272" r:id="rId8"/>
    <p:sldId id="302" r:id="rId9"/>
    <p:sldId id="303" r:id="rId10"/>
    <p:sldId id="273" r:id="rId11"/>
    <p:sldId id="304" r:id="rId12"/>
    <p:sldId id="305" r:id="rId13"/>
    <p:sldId id="274" r:id="rId14"/>
    <p:sldId id="298" r:id="rId15"/>
    <p:sldId id="299" r:id="rId16"/>
    <p:sldId id="300" r:id="rId17"/>
    <p:sldId id="307" r:id="rId18"/>
    <p:sldId id="308" r:id="rId19"/>
    <p:sldId id="276" r:id="rId20"/>
    <p:sldId id="301" r:id="rId21"/>
    <p:sldId id="30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35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0A84EC41-ECD6-7F4B-B508-87B276563826}" type="datetimeFigureOut">
              <a:rPr lang="en-US" smtClean="0"/>
              <a:pPr/>
              <a:t>6/5/20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1B1E5513-1272-A44C-AF68-F8AE51C323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2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8518657A-88EA-2941-8419-03352D028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1B23800D-E21B-3547-A186-327419E7F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75F446EC-90F9-2044-B18F-D4E28CA4CE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E4B9A93-3127-7D46-B213-0B9537810AA6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28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0C6C-C0FD-B145-9F2A-11D3162A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123-9D1F-E043-8190-2A14273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1C7-D939-C84C-8C44-59C249C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8C19-ED11-4A4A-BF2A-2668F1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1BEC-F116-6345-8F26-9C684D6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A012-5A3B-9346-B695-BE86189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6FF-B821-7D41-830E-1EC8F68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BAC-2AF3-2D4E-A2E8-AE5CE6C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2597-E96D-EC46-8252-E74B0EA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194E-CAC0-4B46-9177-1DB018D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4D1E-5399-6146-9E0D-81AD7D8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B9D-BFA1-C747-B5FD-1FA8DF4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0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0666-6413-DB42-A2F0-BA0DB54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8F18-695B-7249-9E85-CBB3181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0-F2BF-ED4F-BD23-77E19AD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3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6FCE-A560-2C45-8BD7-FD965E3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BFF9-03A0-5E4B-956B-76CD31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D0CC-BF6C-DB41-9881-C5DF1CA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6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DD3C-A354-C449-9BF0-C0DFDEB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197-883C-7D43-A4E7-7E3E6F1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E219-ED69-EE4A-932A-C5E462F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2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BA0D-8DD4-3E4C-8779-07E1925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E07BA-8188-AA45-BF5D-EF6C0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7AB1-ECC1-FF4C-9AC1-01B4FA7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3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A30-8CE6-F04D-9428-91762F9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3462-98CA-E14C-992A-51DDE76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2-61E9-DB4E-BFCA-B6C15B5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4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9D6-757B-9E4F-B62C-9B18758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A156-1218-8746-A8AC-27E1BC6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363-D3FE-314A-B65B-97BC485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1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941A-75F1-FB46-9714-DB74FAE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A092-016D-1043-9604-929A9F0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2F12-8438-9742-844A-DA4FF5E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B979-E96F-CD40-9050-248DA7E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81CA-FC92-7F49-BBBD-4238A7EA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752B45F-82BA-0A49-9FDC-DD5F6CBA947D}" type="datetimeFigureOut">
              <a:rPr lang="en-US" smtClean="0"/>
              <a:pPr/>
              <a:t>6/5/20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D20F09D-B375-B446-8D61-90653E4E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.emf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F68197F2-5BE8-2542-B2C4-511E65BA0D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38400" y="514350"/>
            <a:ext cx="7315200" cy="17907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Analyzing scale and scheme dependence in NN operators with the SRG</a:t>
            </a:r>
            <a:endParaRPr lang="en-US" altLang="en-US" sz="4000" dirty="0">
              <a:solidFill>
                <a:srgbClr val="002060"/>
              </a:solidFill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14338" name="Subtitle 2">
            <a:extLst>
              <a:ext uri="{FF2B5EF4-FFF2-40B4-BE49-F238E27FC236}">
                <a16:creationId xmlns:a16="http://schemas.microsoft.com/office/drawing/2014/main" id="{878DE665-6935-6B44-839E-C497F06B817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24100" y="2603500"/>
            <a:ext cx="7543800" cy="217487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b="1" dirty="0">
                <a:ea typeface="Arial Unicode MS" panose="020B0604020202020204" pitchFamily="34" charset="-128"/>
                <a:cs typeface="Arial" panose="020B0604020202020204" pitchFamily="34" charset="0"/>
              </a:rPr>
              <a:t>Anthony Tropiano</a:t>
            </a:r>
            <a:r>
              <a:rPr lang="en-US" altLang="en-US" b="1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dirty="0">
                <a:ea typeface="Arial Unicode MS" panose="020B0604020202020204" pitchFamily="34" charset="-128"/>
                <a:cs typeface="Arial" panose="020B0604020202020204" pitchFamily="34" charset="0"/>
              </a:rPr>
              <a:t>, Dick Furnstahl</a:t>
            </a:r>
            <a:r>
              <a:rPr lang="en-US" altLang="en-US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dirty="0">
                <a:ea typeface="Arial Unicode MS" panose="020B0604020202020204" pitchFamily="34" charset="-128"/>
                <a:cs typeface="Arial" panose="020B0604020202020204" pitchFamily="34" charset="0"/>
              </a:rPr>
              <a:t>, Scott Bogner</a:t>
            </a:r>
            <a:r>
              <a:rPr lang="en-US" altLang="en-US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Ohio State University, </a:t>
            </a: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Michigan State University</a:t>
            </a:r>
            <a:endParaRPr lang="en-US" altLang="en-US" sz="2200" dirty="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</a:pPr>
            <a:endParaRPr lang="en-US" altLang="en-US" sz="2200" dirty="0">
              <a:solidFill>
                <a:srgbClr val="C00000"/>
              </a:solidFill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NUCLEI Meeting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June 9, 2020</a:t>
            </a:r>
          </a:p>
        </p:txBody>
      </p:sp>
      <p:pic>
        <p:nvPicPr>
          <p:cNvPr id="14339" name="Picture 11">
            <a:extLst>
              <a:ext uri="{FF2B5EF4-FFF2-40B4-BE49-F238E27FC236}">
                <a16:creationId xmlns:a16="http://schemas.microsoft.com/office/drawing/2014/main" id="{1E8158FF-E267-5446-A5ED-6B7B77AE1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0" y="5064125"/>
            <a:ext cx="2376488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3">
            <a:extLst>
              <a:ext uri="{FF2B5EF4-FFF2-40B4-BE49-F238E27FC236}">
                <a16:creationId xmlns:a16="http://schemas.microsoft.com/office/drawing/2014/main" id="{5AE054A7-1BC9-A74F-9D78-42331C1FA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5429250"/>
            <a:ext cx="31448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15">
            <a:extLst>
              <a:ext uri="{FF2B5EF4-FFF2-40B4-BE49-F238E27FC236}">
                <a16:creationId xmlns:a16="http://schemas.microsoft.com/office/drawing/2014/main" id="{D1C930FC-99F4-0E41-A55E-4B57D8990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520065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4">
            <a:extLst>
              <a:ext uri="{FF2B5EF4-FFF2-40B4-BE49-F238E27FC236}">
                <a16:creationId xmlns:a16="http://schemas.microsoft.com/office/drawing/2014/main" id="{3851F770-95E5-DF4B-8CE7-04ADEA25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725" y="5110163"/>
            <a:ext cx="2763838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024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Connection to experiments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rial" panose="020B0604020202020204" pitchFamily="34" charset="0"/>
                  </a:rPr>
                  <a:t>In analyzing scattering observables, there is scale and scheme dependence in factorization of structure and reaction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Factorization scale \</a:t>
                </a:r>
                <a:r>
                  <a:rPr lang="en-US" dirty="0" err="1"/>
                  <a:t>mu_F</a:t>
                </a:r>
                <a:r>
                  <a:rPr lang="en-US" dirty="0"/>
                  <a:t> and scheme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rial" panose="020B0604020202020204" pitchFamily="34" charset="0"/>
                  </a:rPr>
                  <a:t>Analogous </a:t>
                </a:r>
                <a:r>
                  <a:rPr lang="en-US" dirty="0"/>
                  <a:t>problem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en-US" dirty="0">
                  <a:latin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Can tune the scale with SRG transformations making a potential with SRC physics like AV18 much softer like a high-order chiral potential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Can use low-energy structure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US" dirty="0"/>
                  <a:t> to calculate high-energy reactions by consistently evolving the reactions part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Mismatch of scales leads to incorrect observable</a:t>
                </a:r>
                <a:endParaRPr lang="en-US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 r="-121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189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Connection to experiments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rial" panose="020B0604020202020204" pitchFamily="34" charset="0"/>
                  </a:rPr>
                  <a:t>In analyzing scattering observables, there is scale and scheme dependence in factorization of structure and reaction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Factorization scale \</a:t>
                </a:r>
                <a:r>
                  <a:rPr lang="en-US" dirty="0" err="1"/>
                  <a:t>mu_F</a:t>
                </a:r>
                <a:r>
                  <a:rPr lang="en-US" dirty="0"/>
                  <a:t> and scheme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rial" panose="020B0604020202020204" pitchFamily="34" charset="0"/>
                  </a:rPr>
                  <a:t>Analogous </a:t>
                </a:r>
                <a:r>
                  <a:rPr lang="en-US" dirty="0"/>
                  <a:t>problem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en-US" dirty="0">
                  <a:latin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Can tune the scale with SRG transformations making a potential with SRC physics like AV18 much softer like a high-order chiral potential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Can use low-energy structure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US" dirty="0"/>
                  <a:t> to calculate high-energy reactions by consistently evolving the reactions part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Mismatch of scales leads to incorrect observable</a:t>
                </a:r>
                <a:endParaRPr lang="en-US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 r="-121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682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Connection to experiments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rial" panose="020B0604020202020204" pitchFamily="34" charset="0"/>
                  </a:rPr>
                  <a:t>In analyzing scattering observables, there is scale and scheme dependence in factorization of structure and reaction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Factorization scale \</a:t>
                </a:r>
                <a:r>
                  <a:rPr lang="en-US" dirty="0" err="1"/>
                  <a:t>mu_F</a:t>
                </a:r>
                <a:r>
                  <a:rPr lang="en-US" dirty="0"/>
                  <a:t> and scheme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rial" panose="020B0604020202020204" pitchFamily="34" charset="0"/>
                  </a:rPr>
                  <a:t>Analogous </a:t>
                </a:r>
                <a:r>
                  <a:rPr lang="en-US" dirty="0"/>
                  <a:t>problem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en-US" dirty="0">
                  <a:latin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Can tune the scale with SRG transformations making a potential with SRC physics like AV18 much softer like a high-order chiral potential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Can use low-energy structure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US" dirty="0"/>
                  <a:t> to calculate high-energy reactions by consistently evolving the reactions part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Mismatch of scales leads to incorrect observable</a:t>
                </a:r>
                <a:endParaRPr lang="en-US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 r="-121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662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Where does the short-distance physics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 err="1"/>
              <a:t>ataq</a:t>
            </a:r>
            <a:r>
              <a:rPr lang="en-US" dirty="0"/>
              <a:t> as an example, depending on time can provide further detail (just do band-diagonal decoupling) (add relative momentum q)</a:t>
            </a:r>
          </a:p>
          <a:p>
            <a:pPr>
              <a:lnSpc>
                <a:spcPct val="100000"/>
              </a:lnSpc>
            </a:pPr>
            <a:r>
              <a:rPr lang="en-US" dirty="0"/>
              <a:t>Induced low-momentum contributions reflecting UV physics of the NN potential</a:t>
            </a:r>
          </a:p>
        </p:txBody>
      </p:sp>
      <p:pic>
        <p:nvPicPr>
          <p:cNvPr id="5" name="Picture 4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16032205-CBB2-BF45-A39B-9E892B31F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3814400"/>
            <a:ext cx="6629400" cy="284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40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980D9CD6-308A-B246-A941-32252B1B0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0" y="1994810"/>
                <a:ext cx="3195146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We use the momentum projection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en-US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100" dirty="0"/>
                  <a:t>as a test case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2100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en-US" sz="2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100" dirty="0">
                  <a:solidFill>
                    <a:schemeClr val="tx1"/>
                  </a:solidFill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:endParaRPr lang="en-US" altLang="en-US" sz="2100" dirty="0"/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Initially starts out as a </a:t>
                </a:r>
                <a14:m>
                  <m:oMath xmlns:m="http://schemas.openxmlformats.org/officeDocument/2006/math">
                    <m:r>
                      <a:rPr lang="en-US" alt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sz="2100" dirty="0"/>
                  <a:t>-function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>
                    <a:solidFill>
                      <a:srgbClr val="C00000"/>
                    </a:solidFill>
                  </a:rPr>
                  <a:t>SRG transformations induce low-momentum contributions</a:t>
                </a:r>
              </a:p>
            </p:txBody>
          </p:sp>
        </mc:Choice>
        <mc:Fallback xmlns="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94810"/>
                <a:ext cx="3195146" cy="4351338"/>
              </a:xfrm>
              <a:blipFill>
                <a:blip r:embed="rId2"/>
                <a:stretch>
                  <a:fillRect l="-1587" t="-581" r="-3175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97A11390-9D5D-F043-A98D-80BA75685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424" y="3885248"/>
            <a:ext cx="8778240" cy="21945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3BD747-F484-D44E-9843-A98C32F93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760" y="1690688"/>
            <a:ext cx="8778240" cy="2194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15B951-F37A-6243-969F-A8703C994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46447"/>
            <a:ext cx="5375522" cy="49469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6A8AA8-0A4D-674E-97C0-5C6F1591DA69}"/>
                  </a:ext>
                </a:extLst>
              </p:cNvPr>
              <p:cNvSpPr txBox="1"/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where the transformations are done using the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potential. 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6A8AA8-0A4D-674E-97C0-5C6F1591D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blipFill>
                <a:blip r:embed="rId6"/>
                <a:stretch>
                  <a:fillRect l="-363" r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21EF24-47E5-F048-AD4F-BF3DFE2BB135}"/>
                  </a:ext>
                </a:extLst>
              </p:cNvPr>
              <p:cNvSpPr txBox="1"/>
              <p:nvPr/>
            </p:nvSpPr>
            <p:spPr>
              <a:xfrm>
                <a:off x="5770706" y="3016251"/>
                <a:ext cx="5276193" cy="25135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Strength of wave function shifted to low-momentum</a:t>
                </a:r>
              </a:p>
              <a:p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200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d>
                  </m:oMath>
                </a14:m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Transformations on the operator must induce low-momentum contributions!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21EF24-47E5-F048-AD4F-BF3DFE2BB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706" y="3016251"/>
                <a:ext cx="5276193" cy="2513573"/>
              </a:xfrm>
              <a:prstGeom prst="rect">
                <a:avLst/>
              </a:prstGeom>
              <a:blipFill>
                <a:blip r:embed="rId7"/>
                <a:stretch>
                  <a:fillRect l="-1196" t="-1508" r="-2153" b="-15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C1CC14-028A-CB4E-8C12-BA0D637B53A1}"/>
                  </a:ext>
                </a:extLst>
              </p:cNvPr>
              <p:cNvSpPr txBox="1"/>
              <p:nvPr/>
            </p:nvSpPr>
            <p:spPr>
              <a:xfrm>
                <a:off x="9333186" y="1321356"/>
                <a:ext cx="2710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RKE N</a:t>
                </a:r>
                <a:r>
                  <a:rPr lang="en-US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=450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MeV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C1CC14-028A-CB4E-8C12-BA0D637B5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186" y="1321356"/>
                <a:ext cx="2710999" cy="369332"/>
              </a:xfrm>
              <a:prstGeom prst="rect">
                <a:avLst/>
              </a:prstGeom>
              <a:blipFill>
                <a:blip r:embed="rId8"/>
                <a:stretch>
                  <a:fillRect l="-1402" t="-6667" r="-9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20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Expectation value under SRG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Walk through the &lt;\</a:t>
            </a:r>
            <a:r>
              <a:rPr lang="en-US" dirty="0" err="1"/>
              <a:t>psi_d|ataq</a:t>
            </a:r>
            <a:r>
              <a:rPr lang="en-US" dirty="0"/>
              <a:t>|\psi&gt; changes connecting back to point that we can utilize high-order chiral potentials</a:t>
            </a:r>
          </a:p>
          <a:p>
            <a:pPr>
              <a:lnSpc>
                <a:spcPct val="100000"/>
              </a:lnSpc>
            </a:pPr>
            <a:r>
              <a:rPr lang="en-US" dirty="0"/>
              <a:t>Expectation value is shifted to low resolution</a:t>
            </a:r>
          </a:p>
          <a:p>
            <a:pPr>
              <a:lnSpc>
                <a:spcPct val="100000"/>
              </a:lnSpc>
            </a:pPr>
            <a:r>
              <a:rPr lang="en-US" dirty="0"/>
              <a:t>Maybe do just band-diagonal decoupling</a:t>
            </a:r>
          </a:p>
          <a:p>
            <a:pPr>
              <a:lnSpc>
                <a:spcPct val="100000"/>
              </a:lnSpc>
            </a:pPr>
            <a:r>
              <a:rPr lang="en-US" dirty="0"/>
              <a:t>Arrows to indicate scale dependence (left to right) and scheme dependence (up to down)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2F53986-021B-7048-9372-1237D054D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758" y="4278132"/>
            <a:ext cx="5833241" cy="257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20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Ratios of different potentials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SRG induced terms in the operator reflects difference in UV physics, maybe show </a:t>
            </a:r>
            <a:r>
              <a:rPr lang="en-US" dirty="0" err="1"/>
              <a:t>ataq</a:t>
            </a:r>
            <a:r>
              <a:rPr lang="en-US" dirty="0"/>
              <a:t>(</a:t>
            </a:r>
            <a:r>
              <a:rPr lang="en-US" dirty="0" err="1"/>
              <a:t>k,k</a:t>
            </a:r>
            <a:r>
              <a:rPr lang="en-US" dirty="0"/>
              <a:t>) ratios</a:t>
            </a:r>
          </a:p>
          <a:p>
            <a:pPr>
              <a:lnSpc>
                <a:spcPct val="100000"/>
              </a:lnSpc>
            </a:pPr>
            <a:r>
              <a:rPr lang="en-US" dirty="0"/>
              <a:t>Transition into ratios of </a:t>
            </a:r>
            <a:r>
              <a:rPr lang="en-US" dirty="0" err="1"/>
              <a:t>A/d</a:t>
            </a:r>
            <a:r>
              <a:rPr lang="en-US" dirty="0"/>
              <a:t> ~ low-energy structure components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2229F5-1051-E24A-8883-B6E9A7780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635" y="3453336"/>
            <a:ext cx="5181600" cy="340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05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Ratios of different potentials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SRG induced terms in the operator reflects difference in UV physics, maybe show </a:t>
            </a:r>
            <a:r>
              <a:rPr lang="en-US" dirty="0" err="1"/>
              <a:t>ataq</a:t>
            </a:r>
            <a:r>
              <a:rPr lang="en-US" dirty="0"/>
              <a:t>(</a:t>
            </a:r>
            <a:r>
              <a:rPr lang="en-US" dirty="0" err="1"/>
              <a:t>k,k</a:t>
            </a:r>
            <a:r>
              <a:rPr lang="en-US" dirty="0"/>
              <a:t>) ratios</a:t>
            </a:r>
          </a:p>
          <a:p>
            <a:pPr>
              <a:lnSpc>
                <a:spcPct val="100000"/>
              </a:lnSpc>
            </a:pPr>
            <a:r>
              <a:rPr lang="en-US" dirty="0"/>
              <a:t>Transition into ratios of </a:t>
            </a:r>
            <a:r>
              <a:rPr lang="en-US" dirty="0" err="1"/>
              <a:t>A/d</a:t>
            </a:r>
            <a:r>
              <a:rPr lang="en-US" dirty="0"/>
              <a:t> ~ low-energy structure components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2229F5-1051-E24A-8883-B6E9A7780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635" y="3453336"/>
            <a:ext cx="5181600" cy="340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28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Ratios of different potentials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SRG induced terms in the operator reflects difference in UV physics, maybe show </a:t>
            </a:r>
            <a:r>
              <a:rPr lang="en-US" dirty="0" err="1"/>
              <a:t>ataq</a:t>
            </a:r>
            <a:r>
              <a:rPr lang="en-US" dirty="0"/>
              <a:t>(</a:t>
            </a:r>
            <a:r>
              <a:rPr lang="en-US" dirty="0" err="1"/>
              <a:t>k,k</a:t>
            </a:r>
            <a:r>
              <a:rPr lang="en-US" dirty="0"/>
              <a:t>) ratios</a:t>
            </a:r>
          </a:p>
          <a:p>
            <a:pPr>
              <a:lnSpc>
                <a:spcPct val="100000"/>
              </a:lnSpc>
            </a:pPr>
            <a:r>
              <a:rPr lang="en-US" dirty="0"/>
              <a:t>Transition into ratios of </a:t>
            </a:r>
            <a:r>
              <a:rPr lang="en-US" dirty="0" err="1"/>
              <a:t>A/d</a:t>
            </a:r>
            <a:r>
              <a:rPr lang="en-US" dirty="0"/>
              <a:t> ~ low-energy structure components</a:t>
            </a:r>
          </a:p>
          <a:p>
            <a:pPr>
              <a:lnSpc>
                <a:spcPct val="100000"/>
              </a:lnSpc>
            </a:pPr>
            <a:r>
              <a:rPr lang="en-US" dirty="0"/>
              <a:t>Add in momentum distributions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2229F5-1051-E24A-8883-B6E9A7780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787" y="3453336"/>
            <a:ext cx="5181600" cy="340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31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Universality in drastically different chiral potentials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Univer</a:t>
            </a:r>
            <a:r>
              <a:rPr lang="en-US" dirty="0"/>
              <a:t>sality shows in low-energy states as well</a:t>
            </a:r>
          </a:p>
          <a:p>
            <a:pPr>
              <a:lnSpc>
                <a:spcPct val="100000"/>
              </a:lnSpc>
            </a:pPr>
            <a:r>
              <a:rPr lang="en-US" dirty="0"/>
              <a:t>Soft wave functions, consistently evolved operators with SRG induced terms from UV: </a:t>
            </a:r>
            <a:r>
              <a:rPr lang="en-US" dirty="0">
                <a:latin typeface="Arial" panose="020B0604020202020204" pitchFamily="34" charset="0"/>
              </a:rPr>
              <a:t>decoupl</a:t>
            </a:r>
            <a:r>
              <a:rPr lang="en-US" dirty="0"/>
              <a:t>es calculation from high-energy for low-energy states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0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Explosion of new NN interactions from chiral effective field theory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baseline="30000" dirty="0"/>
                  <a:t>EFT</a:t>
                </a:r>
                <a:r>
                  <a:rPr lang="en-US" dirty="0"/>
                  <a:t>) in the last few years (emphasize scheme dependence here)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Previous SRG studies of operators were limited to phenomenological models or one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baseline="30000" dirty="0"/>
                  <a:t>EFT</a:t>
                </a:r>
                <a:r>
                  <a:rPr lang="en-US" dirty="0"/>
                  <a:t> interaction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Universality: at low resolution, different NN interactions are the same. Revisit this with new chiral interactions.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Use SRG to analyze high-energy reactions at low resolution by consistently evolving wave function and corresponding operators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 r="-121" b="-12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450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96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6706-54E2-8948-AC16-32BCCF68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6E5A7-0CC1-9542-84AB-62DE2ABB1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high cutoffs psi(r) figure</a:t>
            </a:r>
          </a:p>
        </p:txBody>
      </p:sp>
    </p:spTree>
    <p:extLst>
      <p:ext uri="{BB962C8B-B14F-4D97-AF65-F5344CB8AC3E}">
        <p14:creationId xmlns:p14="http://schemas.microsoft.com/office/powerpoint/2010/main" val="62731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SRG Formalism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cs typeface="Arial" panose="020B0604020202020204" pitchFamily="34" charset="0"/>
                  </a:rPr>
                  <a:t>SRG transformations decouple low- and high-momenta in Hamiltonian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dirty="0"/>
                  <a:t>  where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endParaRPr lang="en-US" altLang="en-US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en-US" dirty="0"/>
                  <a:t>In practice, solve differential flow equation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𝑑𝐻</m:t>
                          </m:r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</a:rPr>
                  <a:t>  with SRG generator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𝑑𝑈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sSup>
                      <m:sSup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s-I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54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Universality of potentials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98076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Variety of NN interactions - at low-resolution they are the same thing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Cite papers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Define \lambda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Explanation of universality: phase equivalence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Emphasize where we have scheme dependence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3C450BC-17AB-2F48-B300-078AB01FC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909" y="1690688"/>
            <a:ext cx="8266091" cy="5167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F1E1FC-8C92-B14F-A1F9-79C1D71F642C}"/>
              </a:ext>
            </a:extLst>
          </p:cNvPr>
          <p:cNvSpPr/>
          <p:nvPr/>
        </p:nvSpPr>
        <p:spPr>
          <a:xfrm>
            <a:off x="7842030" y="209167"/>
            <a:ext cx="39308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D.R.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Entem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and R.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Machleidt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Phys. Rev. C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68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041001 (2003)</a:t>
            </a:r>
          </a:p>
          <a:p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P. Reinert, H. Krebs, and E.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Epelbaum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Eur. Phys. J. A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54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86 (2018)</a:t>
            </a:r>
          </a:p>
          <a:p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Gezerlis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et al., Phys. Rev. C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054323 (2014)</a:t>
            </a:r>
            <a:endParaRPr 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32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Universality of potentials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98076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Variety of NN interactions - at low-resolution they are the same thing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Cite papers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Define \lambda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Explanation of universality: phase equivalence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3C450BC-17AB-2F48-B300-078AB01FC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909" y="1690688"/>
            <a:ext cx="8266091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6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Universality of potentials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98076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Variety of NN interactions - at low-resolution they are the same thing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Cite papers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Define \lambda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Explanation of universality: phase equivalence (maybe add 3S1 phase shifts on top)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3C450BC-17AB-2F48-B300-078AB01FC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909" y="1690688"/>
            <a:ext cx="8266091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3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SRG-evolved wave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20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Natural consequence: the low-energy states between drastically different potentials also exhibit universality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SRC physics in AV18 is gone (scheme dependence)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All deuteron wave functions become soft and D-state probability goes down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Observables such as asymptotic D/S ratio the same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(add </a:t>
            </a:r>
            <a:r>
              <a:rPr lang="en-US" sz="2200" dirty="0" err="1"/>
              <a:t>Gezerlis</a:t>
            </a:r>
            <a:r>
              <a:rPr lang="en-US" sz="2200" dirty="0"/>
              <a:t> to this plot, S- and D-state arrows)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C8E7F-4018-884B-B16C-08B671440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073" y="2322786"/>
            <a:ext cx="6844927" cy="357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6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SRG-evolved wave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20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Natural consequence: the low-energy states between drastically different potentials also exhibit universality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SRC physics in AV18 is gone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All deuteron wave functions become soft and D-state probability goes down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Observables such as asymptotic D/S ratio the same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C8E7F-4018-884B-B16C-08B671440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229644"/>
            <a:ext cx="67818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4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SRG-evolved wave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20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Natural consequence: the low-energy states between drastically different potentials also exhibit universality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SRC physics in AV18 is gone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All deuteron wave functions become soft and D-state probability goes down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Observables such as asymptotic D/S ratio the same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C8E7F-4018-884B-B16C-08B671440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229644"/>
            <a:ext cx="67818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2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711</TotalTime>
  <Words>1061</Words>
  <Application>Microsoft Macintosh PowerPoint</Application>
  <PresentationFormat>Widescreen</PresentationFormat>
  <Paragraphs>114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Office Theme</vt:lpstr>
      <vt:lpstr>Analyzing scale and scheme dependence in NN operators with the SRG</vt:lpstr>
      <vt:lpstr>Motivation</vt:lpstr>
      <vt:lpstr>SRG Formalism</vt:lpstr>
      <vt:lpstr>Universality of potentials</vt:lpstr>
      <vt:lpstr>Universality of potentials</vt:lpstr>
      <vt:lpstr>Universality of potentials</vt:lpstr>
      <vt:lpstr>SRG-evolved wave functions</vt:lpstr>
      <vt:lpstr>SRG-evolved wave functions</vt:lpstr>
      <vt:lpstr>SRG-evolved wave functions</vt:lpstr>
      <vt:lpstr>Connection to experiments</vt:lpstr>
      <vt:lpstr>Connection to experiments</vt:lpstr>
      <vt:lpstr>Connection to experiments</vt:lpstr>
      <vt:lpstr>Where does the short-distance physics go?</vt:lpstr>
      <vt:lpstr>Momentum projection operator</vt:lpstr>
      <vt:lpstr>Expectation value under SRG</vt:lpstr>
      <vt:lpstr>Ratios of different potentials</vt:lpstr>
      <vt:lpstr>Ratios of different potentials</vt:lpstr>
      <vt:lpstr>Ratios of different potentials</vt:lpstr>
      <vt:lpstr>Summary</vt:lpstr>
      <vt:lpstr>Outlook</vt:lpstr>
      <vt:lpstr>Back up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scale and scheme dependence in NN operators with the SRG</dc:title>
  <dc:creator>Anthony Tropiano</dc:creator>
  <cp:lastModifiedBy>Anthony Tropiano</cp:lastModifiedBy>
  <cp:revision>15</cp:revision>
  <dcterms:created xsi:type="dcterms:W3CDTF">2020-06-04T13:10:46Z</dcterms:created>
  <dcterms:modified xsi:type="dcterms:W3CDTF">2020-06-05T17:57:06Z</dcterms:modified>
</cp:coreProperties>
</file>