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60" r:id="rId3"/>
    <p:sldId id="360" r:id="rId4"/>
    <p:sldId id="284" r:id="rId5"/>
    <p:sldId id="295" r:id="rId6"/>
    <p:sldId id="286" r:id="rId7"/>
    <p:sldId id="296" r:id="rId8"/>
    <p:sldId id="270" r:id="rId9"/>
    <p:sldId id="332" r:id="rId10"/>
    <p:sldId id="281" r:id="rId11"/>
    <p:sldId id="356" r:id="rId12"/>
    <p:sldId id="334" r:id="rId13"/>
    <p:sldId id="335" r:id="rId14"/>
    <p:sldId id="338" r:id="rId15"/>
    <p:sldId id="339" r:id="rId16"/>
    <p:sldId id="343" r:id="rId17"/>
    <p:sldId id="345" r:id="rId18"/>
    <p:sldId id="346" r:id="rId19"/>
    <p:sldId id="351" r:id="rId20"/>
    <p:sldId id="352" r:id="rId21"/>
    <p:sldId id="353" r:id="rId22"/>
    <p:sldId id="358" r:id="rId23"/>
    <p:sldId id="357" r:id="rId24"/>
    <p:sldId id="355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37"/>
  </p:normalViewPr>
  <p:slideViewPr>
    <p:cSldViewPr snapToGrid="0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bother describing (a) - just say these are cross section ratios on the left, on the right are the pair fraction of proton-neutron and proton-proton.</a:t>
            </a:r>
          </a:p>
          <a:p>
            <a:r>
              <a:rPr lang="en-US" dirty="0"/>
              <a:t>The takeaway is at high RG resolution, the tensor force… (fast!)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physics is established in the 2-body system so we can easily apply this to any nuclei!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2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Isospin dependence: by taking ratios we see the </a:t>
            </a:r>
            <a:r>
              <a:rPr lang="en-US" dirty="0" err="1"/>
              <a:t>pn</a:t>
            </a:r>
            <a:r>
              <a:rPr lang="en-US" dirty="0"/>
              <a:t>-dominant region is independent of N/Z while the scalar limits depends on N/Z.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experimental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make sure you say AV18 lies on top of </a:t>
            </a:r>
            <a:r>
              <a:rPr lang="en-US" dirty="0" err="1"/>
              <a:t>Gezerlis</a:t>
            </a:r>
            <a:r>
              <a:rPr lang="en-US" dirty="0"/>
              <a:t>. Where does the SRC physics go? Use this as transition into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4952-25D0-48F3-B9A6-DDD173CFC10B}" type="datetime1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0533-62D0-4628-87B8-8B05CAED2D50}" type="datetime1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13E-46D9-4F85-A7A1-AC80546E79AC}" type="datetime1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429-401C-44CA-949A-BAE33D8092F6}" type="datetime1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2D0C-C2D9-4EF2-8A4F-175C25128BC0}" type="datetime1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860C-0BFB-4C89-9590-B1B3623EDB0D}" type="datetime1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9812-83DA-43A9-9B25-C52DC38DA199}" type="datetime1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12D8-3B3C-40E7-8FE0-4BC82A5431F2}" type="datetime1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436-E252-48AF-ACF1-AC7DD58761FA}" type="datetime1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8BCE-4D4A-4908-A9D9-BE2909934289}" type="datetime1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CEE-F3C9-422B-BA59-418B095FE11F}" type="datetime1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27D5-9D01-4C9A-BAB7-31C96A19A7B4}" type="datetime1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8-0649-4903-A156-E553867CDA81}" type="datetime1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3AB-F88C-40CB-B989-3E1E77646775}" type="datetime1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E0E5-782A-4B23-8A53-F1C789AB7E0B}" type="datetime1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0CC-BB54-423D-BF89-BBB7066663F7}" type="datetime1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861-A898-447A-A3E7-FCBDC8A3AE97}" type="datetime1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AFA-7BCD-4FC1-831C-FD67ABE00F70}" type="datetime1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28-A6A5-4EEE-8780-F0B6EEFB83D5}" type="datetime1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D24-3E18-47B6-8215-733C9684F273}" type="datetime1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5FB1-F39C-4721-9FBE-5CF18B3498DF}" type="datetime1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DC-8019-490A-A5C6-1E9B38F9A4ED}" type="datetime1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E1A0A7A-E6E7-4480-AADD-98CCD889893F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D3B7D1-4027-4C3A-9F2D-D21C2FB6AED5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7670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1771261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April Meeting – Virtual Meeting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April 19, 2021</a:t>
            </a: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Furnstahl, arXiv:2006.11186</a:t>
            </a:r>
          </a:p>
          <a:p>
            <a:pPr>
              <a:lnSpc>
                <a:spcPct val="110000"/>
              </a:lnSpc>
            </a:pPr>
            <a:r>
              <a:rPr lang="en-US" sz="1600" i="1" dirty="0"/>
              <a:t>Phys. Rev. C </a:t>
            </a:r>
            <a:r>
              <a:rPr lang="en-US" sz="1600" b="1" i="1" dirty="0"/>
              <a:t>102</a:t>
            </a:r>
            <a:r>
              <a:rPr lang="en-US" sz="1600" i="1" dirty="0"/>
              <a:t>, 034005 (2020)</a:t>
            </a: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</a:t>
            </a:r>
            <a:r>
              <a:rPr lang="en-US" sz="1600" i="1" dirty="0" err="1"/>
              <a:t>Furnstahl</a:t>
            </a:r>
            <a:r>
              <a:rPr lang="en-US" sz="1600" i="1" dirty="0"/>
              <a:t>, in progress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Soft wave functions at low RG resolution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/>
                  <a:t>Where does the SRC physics go?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 operator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1986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8558FB7A-92D8-4BB8-94BF-F7247ABF0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5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67E0D9-275D-449A-A040-918694D8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66A3E21-C887-47AC-B31D-397F54870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12D5FD-AF32-4F4C-916D-49A96920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FC64F92-B78B-48E8-B59E-B66D87D70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D5F962-EA58-4406-8A82-E54529D1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F21E53A-79F4-42E2-ACBC-FBD48823E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BDF93BD-03DF-4845-8EB9-67CFC7060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A1BA9114-26E3-46F7-A818-0BD17E039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5517430" y="3479296"/>
            <a:ext cx="5271939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3336FE8D-4F2B-4FE8-A73F-DED9E8E9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38"/>
            <a:ext cx="518325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636F6F1-EE52-45DE-8A2A-21876B15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83" y="1554480"/>
            <a:ext cx="5617117" cy="5303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collapses to universal function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fixed by 2-body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  <a:blipFill>
                <a:blip r:embed="rId4"/>
                <a:stretch>
                  <a:fillRect l="-182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/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densities from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Skyrme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potential SLy4 using the HFBRAD code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blipFill>
                <a:blip r:embed="rId5"/>
                <a:stretch>
                  <a:fillRect l="-809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761EE2A-2240-0F4E-9D38-4D911DE0EA51}"/>
              </a:ext>
            </a:extLst>
          </p:cNvPr>
          <p:cNvSpPr txBox="1"/>
          <p:nvPr/>
        </p:nvSpPr>
        <p:spPr>
          <a:xfrm>
            <a:off x="-532982" y="6552198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Bennaceur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Phys.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168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96 (2005)</a:t>
            </a:r>
          </a:p>
        </p:txBody>
      </p:sp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B856DB1-6162-4C7A-B090-B1D678154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9" y="2974714"/>
            <a:ext cx="3726187" cy="351816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D7E94C9-E81A-4385-9047-DB320634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3" y="2996114"/>
            <a:ext cx="3726187" cy="351816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BEE01CE-3F7D-4185-801D-FF1236B3F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26" y="2974714"/>
            <a:ext cx="3726187" cy="3518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09" y="1536642"/>
            <a:ext cx="1076358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resolution</a:t>
            </a:r>
            <a:r>
              <a:rPr lang="en-US" sz="2200" dirty="0"/>
              <a:t> calculations reproduce momentum distributions of AV18 data</a:t>
            </a:r>
            <a:r>
              <a:rPr lang="en-US" sz="2200" baseline="30000" dirty="0"/>
              <a:t>1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2060"/>
                </a:solidFill>
              </a:rPr>
              <a:t>high RG resolution</a:t>
            </a:r>
            <a:r>
              <a:rPr lang="en-US" sz="2200" dirty="0"/>
              <a:t> calculation)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</a:rPr>
              <a:t>Low RG works well with simple approximations and is systematically improvable</a:t>
            </a:r>
          </a:p>
          <a:p>
            <a:pPr lvl="1">
              <a:lnSpc>
                <a:spcPct val="100000"/>
              </a:lnSpc>
            </a:pPr>
            <a:r>
              <a:rPr lang="en-US" sz="2000" i="1" dirty="0"/>
              <a:t>Absolute normalization still a work in progress (scaled up by one overall factor)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/>
              <p:nvPr/>
            </p:nvSpPr>
            <p:spPr>
              <a:xfrm>
                <a:off x="0" y="6356350"/>
                <a:ext cx="44477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distributions for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C,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O, and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 under LDA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56350"/>
                <a:ext cx="4447713" cy="523220"/>
              </a:xfrm>
              <a:prstGeom prst="rect">
                <a:avLst/>
              </a:prstGeom>
              <a:blipFill>
                <a:blip r:embed="rId6"/>
                <a:stretch>
                  <a:fillRect l="-41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419643E-8C72-4798-AB23-3C7A55844BEA}"/>
              </a:ext>
            </a:extLst>
          </p:cNvPr>
          <p:cNvSpPr txBox="1"/>
          <p:nvPr/>
        </p:nvSpPr>
        <p:spPr>
          <a:xfrm>
            <a:off x="7335414" y="0"/>
            <a:ext cx="494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.B.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Wiringa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024305 (2014)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https://www.phy.anl.gov/theory/research/momenta/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4E3583-BB98-4E8D-8897-721859F6192B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physics 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15" y="2302299"/>
            <a:ext cx="3249229" cy="3786943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 dominates because the tensor force requires spin triplet pairs (pp are spin singlets)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Do we describe this physics at low RG resolution?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91EF03-A52C-4B39-B69A-9C91AE991A21}"/>
              </a:ext>
            </a:extLst>
          </p:cNvPr>
          <p:cNvSpPr txBox="1"/>
          <p:nvPr/>
        </p:nvSpPr>
        <p:spPr>
          <a:xfrm>
            <a:off x="554208" y="5361870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Fig. 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FA6CA5-3C24-4B33-BE54-6324173D0B42}"/>
              </a:ext>
            </a:extLst>
          </p:cNvPr>
          <p:cNvSpPr txBox="1"/>
          <p:nvPr/>
        </p:nvSpPr>
        <p:spPr>
          <a:xfrm>
            <a:off x="0" y="6538912"/>
            <a:ext cx="41713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Korover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arXiv:2004.07304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76642D1-4BAD-4F6F-964E-D43DAC7A4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5" y="1799883"/>
            <a:ext cx="4519703" cy="44233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5B4248-472C-45D0-B925-68B58013EF10}"/>
              </a:ext>
            </a:extLst>
          </p:cNvPr>
          <p:cNvSpPr/>
          <p:nvPr/>
        </p:nvSpPr>
        <p:spPr>
          <a:xfrm>
            <a:off x="2454814" y="2201662"/>
            <a:ext cx="451344" cy="336477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</p:cNvCxnSpPr>
          <p:nvPr/>
        </p:nvCxnSpPr>
        <p:spPr>
          <a:xfrm flipH="1">
            <a:off x="2707829" y="3924425"/>
            <a:ext cx="396658" cy="31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3104487" y="3699384"/>
            <a:ext cx="16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41857-73B8-49E8-AFDC-50C24BE32AC5}"/>
              </a:ext>
            </a:extLst>
          </p:cNvPr>
          <p:cNvSpPr txBox="1"/>
          <p:nvPr/>
        </p:nvSpPr>
        <p:spPr>
          <a:xfrm>
            <a:off x="3891904" y="5741212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7CD18-140B-4FB3-A64A-6497F0B7EDD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189933" y="5077430"/>
            <a:ext cx="308708" cy="66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</p:spPr>
            <p:txBody>
              <a:bodyPr>
                <a:normAutofit fontScale="925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At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low RG resolution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SRCs are suppressed in the wave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Consider the ratio of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to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evolved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This physics is established in the 2-body system!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Can apply to any nucleus!</a:t>
                </a:r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  <a:blipFill>
                <a:blip r:embed="rId5"/>
                <a:stretch>
                  <a:fillRect l="-1822" t="-2415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/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to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SRG-evolved momentum projection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blipFill>
                <a:blip r:embed="rId6"/>
                <a:stretch>
                  <a:fillRect l="-511"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32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A22809-2CF3-49C1-8FE5-E63D0B1B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C2275A4-9919-4852-8DA2-71AD6C76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" y="1802166"/>
            <a:ext cx="4734780" cy="4297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671521" y="4520582"/>
            <a:ext cx="592285" cy="4689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1563745" y="413271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140337" y="4696719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FCBE57-2C11-4A20-9220-00A883651C68}"/>
              </a:ext>
            </a:extLst>
          </p:cNvPr>
          <p:cNvSpPr txBox="1">
            <a:spLocks/>
          </p:cNvSpPr>
          <p:nvPr/>
        </p:nvSpPr>
        <p:spPr>
          <a:xfrm>
            <a:off x="8691238" y="2302299"/>
            <a:ext cx="3320249" cy="37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Reproduces the characteristics of cross section ratios using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operator with simple approximations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8C984-5C0E-4E49-B052-23C408395A20}"/>
              </a:ext>
            </a:extLst>
          </p:cNvPr>
          <p:cNvSpPr txBox="1"/>
          <p:nvPr/>
        </p:nvSpPr>
        <p:spPr>
          <a:xfrm>
            <a:off x="4189960" y="5071070"/>
            <a:ext cx="12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258E-3FD5-43C5-BC9A-99C8F589A589}"/>
              </a:ext>
            </a:extLst>
          </p:cNvPr>
          <p:cNvCxnSpPr>
            <a:cxnSpLocks/>
          </p:cNvCxnSpPr>
          <p:nvPr/>
        </p:nvCxnSpPr>
        <p:spPr>
          <a:xfrm flipH="1" flipV="1">
            <a:off x="4093434" y="3974347"/>
            <a:ext cx="642031" cy="1092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BBA70E-7B80-4362-A086-F61E0CC8AB43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9987C-3D76-4F32-84BF-F0C74C47E6ED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BE4E83-F46B-40CC-A789-EC5F010CD017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B237D-8BA3-454E-8541-5B78D34A3619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/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pp/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blipFill>
                <a:blip r:embed="rId5"/>
                <a:stretch>
                  <a:fillRect l="-77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2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2C679BE-F081-4A06-B400-A76144A3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510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Z and outside </a:t>
                </a:r>
                <a:r>
                  <a:rPr lang="en-US" dirty="0" err="1"/>
                  <a:t>pn</a:t>
                </a:r>
                <a:r>
                  <a:rPr lang="en-US" dirty="0"/>
                  <a:t> dominant region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  <a:blipFill>
                <a:blip r:embed="rId4"/>
                <a:stretch>
                  <a:fillRect l="-26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C6CB6-0B43-46B2-83D3-DFF3C3BE29F4}"/>
              </a:ext>
            </a:extLst>
          </p:cNvPr>
          <p:cNvSpPr/>
          <p:nvPr/>
        </p:nvSpPr>
        <p:spPr>
          <a:xfrm>
            <a:off x="1294004" y="1899821"/>
            <a:ext cx="677754" cy="363984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54BF0-63B8-49CC-8968-8C0D0DE14F06}"/>
              </a:ext>
            </a:extLst>
          </p:cNvPr>
          <p:cNvCxnSpPr>
            <a:cxnSpLocks/>
          </p:cNvCxnSpPr>
          <p:nvPr/>
        </p:nvCxnSpPr>
        <p:spPr>
          <a:xfrm flipH="1" flipV="1">
            <a:off x="1567097" y="4894168"/>
            <a:ext cx="832071" cy="1214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3C442-7690-4DDD-9BA1-592B121AEBFC}"/>
              </a:ext>
            </a:extLst>
          </p:cNvPr>
          <p:cNvSpPr txBox="1"/>
          <p:nvPr/>
        </p:nvSpPr>
        <p:spPr>
          <a:xfrm>
            <a:off x="2399168" y="4830954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/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9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pp+pn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)/(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nn+np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blipFill>
                <a:blip r:embed="rId5"/>
                <a:stretch>
                  <a:fillRect l="-492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 with error bars from varying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Decent agreement with experiment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 and LCA calculations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but need to further test systematics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  <a:blipFill>
                <a:blip r:embed="rId3"/>
                <a:stretch>
                  <a:fillRect l="-1245" t="-2332" b="-5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/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10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scale factors using single-nucleon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compared to experimental values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blipFill>
                <a:blip r:embed="rId4"/>
                <a:stretch>
                  <a:fillRect l="-526" t="-155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13B90A-6D7E-4D17-9725-B3C28AABD6C8}"/>
              </a:ext>
            </a:extLst>
          </p:cNvPr>
          <p:cNvSpPr txBox="1"/>
          <p:nvPr/>
        </p:nvSpPr>
        <p:spPr>
          <a:xfrm>
            <a:off x="7524160" y="5862184"/>
            <a:ext cx="45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Schmookler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Nature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566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354 (2019)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Ryckebusch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054620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(2019)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36BAE43-4413-404C-82F9-1E66F248A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15"/>
            <a:ext cx="448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Simple approximations work and are systematically improvable at low RG resolution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Results suggest that we can analyze high-energy 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Extend to cross sections and test scale/scheme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Further investigate how final state interactions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Apply to more complicated knock-out reactions (SRG with optical potentials) – </a:t>
            </a:r>
            <a:r>
              <a:rPr lang="en-US" sz="2200" dirty="0">
                <a:solidFill>
                  <a:srgbClr val="C00000"/>
                </a:solidFill>
              </a:rPr>
              <a:t>see </a:t>
            </a:r>
            <a:r>
              <a:rPr lang="en-US" sz="2200" dirty="0" err="1">
                <a:solidFill>
                  <a:srgbClr val="C00000"/>
                </a:solidFill>
              </a:rPr>
              <a:t>Mostofa</a:t>
            </a:r>
            <a:r>
              <a:rPr lang="en-US" sz="2200" dirty="0">
                <a:solidFill>
                  <a:srgbClr val="C00000"/>
                </a:solidFill>
              </a:rPr>
              <a:t> Hisham’s talk (X13.00004)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4E408F-8BCD-4388-A087-A0509F43A354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SRC </a:t>
            </a:r>
            <a:r>
              <a:rPr lang="en-US" sz="2000" i="1" dirty="0">
                <a:solidFill>
                  <a:srgbClr val="C00000"/>
                </a:solidFill>
              </a:rPr>
              <a:t>physics</a:t>
            </a:r>
            <a:r>
              <a:rPr lang="en-US" sz="2000" dirty="0">
                <a:solidFill>
                  <a:srgbClr val="C00000"/>
                </a:solidFill>
              </a:rPr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Operators do not become hard which simplifies calculations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34503"/>
            <a:ext cx="820296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The SRC </a:t>
            </a:r>
            <a:r>
              <a:rPr lang="en-US" sz="2000" i="1" dirty="0"/>
              <a:t>physics</a:t>
            </a:r>
            <a:r>
              <a:rPr lang="en-US" sz="2000" dirty="0"/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Operators do not become hard which simplifies calculations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Experimental resolution (set by momentum of probe) is the same in both pictures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060709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1975055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584152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322464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28416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Soft wave functions at low RG resolution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Where does the SRC physics go?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1988</Words>
  <Application>Microsoft Macintosh PowerPoint</Application>
  <PresentationFormat>Widescreen</PresentationFormat>
  <Paragraphs>289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Deuteron wave function at low RG resolution</vt:lpstr>
      <vt:lpstr>Deuteron wave function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Summary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Anthony Tropiano</cp:lastModifiedBy>
  <cp:revision>107</cp:revision>
  <dcterms:created xsi:type="dcterms:W3CDTF">2021-04-13T22:10:52Z</dcterms:created>
  <dcterms:modified xsi:type="dcterms:W3CDTF">2021-04-17T15:25:30Z</dcterms:modified>
</cp:coreProperties>
</file>