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9" r:id="rId3"/>
    <p:sldId id="270" r:id="rId4"/>
    <p:sldId id="275" r:id="rId5"/>
    <p:sldId id="289" r:id="rId6"/>
    <p:sldId id="278" r:id="rId7"/>
    <p:sldId id="290" r:id="rId8"/>
    <p:sldId id="291" r:id="rId9"/>
    <p:sldId id="279" r:id="rId10"/>
    <p:sldId id="292" r:id="rId11"/>
    <p:sldId id="280" r:id="rId12"/>
    <p:sldId id="294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287" r:id="rId21"/>
    <p:sldId id="288" r:id="rId22"/>
    <p:sldId id="273" r:id="rId23"/>
    <p:sldId id="285" r:id="rId24"/>
    <p:sldId id="301" r:id="rId25"/>
    <p:sldId id="303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D31AB-53DF-6F4D-8CDD-C1A488DC8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7A51-7840-4641-89F0-F7B5DCCEC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647510-D7C8-B54F-86BF-ACDF7FD9B76F}" type="datetimeFigureOut">
              <a:rPr lang="en-US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2CDFD2-153F-0D41-8BDB-0C0B22341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B18762-3724-694E-B06D-F7B66D1A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5C34-89F3-BB4F-B166-9C76F65C8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040A-8F24-3D4D-B1A4-A62F3CD22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FD12C1-9067-1D40-AD54-66C9A1870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2DBD-1A97-F448-9C6B-C0CEC3D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10A9-8F82-A04F-A425-33131E4B856B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8B-1BCA-FB48-8158-4D1980EB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3419-161D-594E-A0A2-1C07FE2E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F571-6F3A-E94F-BC27-1E64F05C6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A126-3FF7-2149-B64F-19E8D6E1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F2C6-AFC3-9448-BAB0-338223340D2B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7835-3AD3-A441-932E-128E47A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055B-C055-A64F-A8D4-99ACFFE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7A24-1AC5-A049-A899-588C4BED6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AAB0-E8F8-114F-9EAF-D15CA96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3F7B-4AC6-DB4B-84DE-C1DCCB37E919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F175-96DB-E84D-AEFA-0AAC038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04B-9FBA-A941-B853-3DE55C8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88C9-68F6-2C4F-91BB-B160F0C12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9D-7264-C440-965E-59D3D92E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E629-0172-054A-8750-C87896B5C93E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7600-7500-EA45-B6E6-01C933C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DE4C-712D-204E-8F53-A65126C0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99E4-633B-554F-A5C7-1514AC024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310-7CDA-1348-AEE5-2B77F1EA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94E3-771C-F842-8767-904E7D391936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FE3-796C-C94D-8E87-EA6CA777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CD94-6FF3-B34B-85BC-A6536E7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8B714-46F2-214E-84D2-9FA88CF3A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79179-FF94-A14B-8750-EB8DF1D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BC97C-3BB4-6F4C-A812-EFF4E31C62C9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528CC-8564-744A-B645-15D9AAA4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48F7A-C168-1E48-B95A-3860ABC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5C4F-22A8-794E-B30F-8D5EA85630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3940E9-63FD-A042-BF84-5922CB4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23C2-2C1D-7746-9938-6514170C4B33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A97F7E-23BF-1647-A7D7-3359290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04A668-FDAA-EB45-80BA-2A7F88C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1BFA-6B47-3544-BB0A-E79C35575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3B1145-0102-A249-A736-8F3E5B93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1BBF-CE0D-7B4B-8B40-394FDDA42477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0B2195-ADF4-CC45-840C-25FAE711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1D3AB6-DC1A-4246-A139-6140A5C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40023-792B-7B47-BEDB-834B13151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960A6C-C635-5142-912B-967005B1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8B8B-391F-BF4D-AB50-F30AFB09FDA3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85B013-887F-3B48-91E6-75DC3C23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501AC2-8142-8C46-A6EB-C9579B5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51AD-7F8D-2A46-BD62-1EF4E53EE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BEF66E-E340-9843-92AD-1735ECF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70A46-0240-9E4F-A538-1597787688FA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75DA9E-CAB0-C14C-BCC3-370F90F4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4F5EF0-62D2-484A-97D8-DA6A20F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2756-1727-904D-8CED-DE52C28F6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0A3F91-F428-ED41-967B-50D60A72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C7AC-4CD0-FD4F-A8F4-375C139D4A61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5E3323-9C3B-664C-BCEE-304911D2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A061B-AFAD-ED44-A421-42151EA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C766-F5BF-B845-9025-6D81BF68C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9D2BC6-6DF3-A34C-AFFA-30D720B5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470B8C-F743-FE42-8C58-FB5B61060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CA544B-C343-A440-BF73-588B279AEFF2}" type="datetimeFigureOut">
              <a:rPr lang="en-US" smtClean="0"/>
              <a:pPr>
                <a:defRPr/>
              </a:pPr>
              <a:t>10/10/19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43CBE3-ADC0-F749-8E0D-2BAEC375D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emf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365125"/>
            <a:ext cx="8229600" cy="17907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440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Operator evolution from the similarity renormalization group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Arlington, Virginia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15, 2019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Universality in potential matrix elements is due to equivalent low-energy phase shifts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7FF8D23C-56B2-1947-A6F1-64717E04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2478860"/>
            <a:ext cx="760144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4F0EEF6-1F91-D84D-BE49-CF42E778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4673420"/>
            <a:ext cx="759565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0E58442-9D4B-A447-902C-D08639867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564" y="2738748"/>
            <a:ext cx="389613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6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What are the characteristics of other evolved operators?</a:t>
                </a:r>
              </a:p>
            </p:txBody>
          </p:sp>
        </mc:Choice>
        <mc:Fallback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What are the characteristics of other evolved operators?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Does universality hold for evolved operators?</a:t>
                </a:r>
              </a:p>
            </p:txBody>
          </p:sp>
        </mc:Choice>
        <mc:Fallback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1F6130-8365-2344-9553-D2530C47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6447"/>
            <a:ext cx="5370786" cy="49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07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B2BABD3-4CE7-D546-AFF6-1DC56BE6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388524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E9FA00-BC59-1841-9FAF-F1934D0B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0" y="1690688"/>
            <a:ext cx="877824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1F6130-8365-2344-9553-D2530C47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6447"/>
            <a:ext cx="5370786" cy="49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7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A30034E-BC2B-EC41-A226-09B831E59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9296" y="1825625"/>
            <a:ext cx="424658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Matrix elements do not collapse for different cases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B4D30163-B4E9-984D-AEE8-1BCDA880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" y="2003771"/>
            <a:ext cx="7790688" cy="217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>
            <a:extLst>
              <a:ext uri="{FF2B5EF4-FFF2-40B4-BE49-F238E27FC236}">
                <a16:creationId xmlns:a16="http://schemas.microsoft.com/office/drawing/2014/main" id="{43D161EB-F1C6-2547-BD44-68C15AF4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" y="4182594"/>
            <a:ext cx="779163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4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0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Matrix elements do not collapse for different cases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/>
                  <a:t> is not the same for various potentials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No universality in SRG-evolved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operator</a:t>
                </a:r>
              </a:p>
            </p:txBody>
          </p:sp>
        </mc:Choice>
        <mc:Fallback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  <a:blipFill>
                <a:blip r:embed="rId2"/>
                <a:stretch>
                  <a:fillRect l="-209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F37624B-60C1-304D-A91E-D189C0EB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Momentum projection operator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EDEB4BB-AD80-384C-83BF-82ADCF3D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0" y="2003771"/>
            <a:ext cx="7790688" cy="217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9EDC83B-078E-FE4B-8814-DC3B5764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8" y="4182594"/>
            <a:ext cx="779163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5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5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9BDDD22C-8128-5F47-B475-27C774A22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Revisit the question of how different potentials (regulator functions, cutoff, order, etc.) change under SRG transformations and how these transformations affect other operators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dirty="0"/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</p:txBody>
          </p:sp>
        </mc:Choice>
        <mc:Fallback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0C073B-E429-BD4E-BC96-7EB76A0C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Evolution of high-momentum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shifts strength to low-momentum matrix elements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Low-momentum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retains the same momentum scale</a:t>
                </a:r>
              </a:p>
            </p:txBody>
          </p:sp>
        </mc:Choice>
        <mc:Fallback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  <a:blipFill>
                <a:blip r:embed="rId2"/>
                <a:stretch>
                  <a:fillRect l="-1866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9" name="Picture 3">
            <a:extLst>
              <a:ext uri="{FF2B5EF4-FFF2-40B4-BE49-F238E27FC236}">
                <a16:creationId xmlns:a16="http://schemas.microsoft.com/office/drawing/2014/main" id="{551FA7BB-A837-0840-AF6C-B5C3C7FB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" y="1790193"/>
            <a:ext cx="858602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/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</a:t>
                </a:r>
                <a:r>
                  <a:rPr lang="en-US" altLang="en-US" sz="1600" dirty="0"/>
                  <a:t>Integrand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dirty="0"/>
                  <a:t> in momentum-space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  <a:blipFill>
                <a:blip r:embed="rId4"/>
                <a:stretch>
                  <a:fillRect l="-26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3179002-82D9-D841-8CBD-3C358101F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" y="3980464"/>
            <a:ext cx="8584107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75253A1-56FB-1248-87F2-E39A89F9D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992B6A82-40BD-D342-86C9-23637472E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endParaRPr lang="en-US" altLang="en-US" dirty="0"/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74867CB-7D59-0C45-A8ED-C1130958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81" y="2967695"/>
            <a:ext cx="8396288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9125116-9CBE-6240-BBA8-612AD8FC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55B191-6817-5241-A23D-1E8A2E29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Different SRG softened interactions collapse to universal form at low-energy if corresponding phase shifts are the same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Universality depends on the pattern of SRG decoupling – the SRG generator (band- or block-diagonal)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Other operators do not necessarily decouple like evolved potentials but reflect changes in the evolved wave function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etc.)</a:t>
                </a:r>
              </a:p>
            </p:txBody>
          </p:sp>
        </mc:Choice>
        <mc:Fallback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Recent interest in high cutoff potentials and spurious, deeply bound states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Spurious bound states considerably change the conclusions on universality and decoupling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How do other operators change with these potentials?</a:t>
                </a:r>
              </a:p>
            </p:txBody>
          </p:sp>
        </mc:Choice>
        <mc:Fallback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76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/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/>
                  <a:t>Recent interest in high cutoff potentials and spurious, deeply bound states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/>
                  <a:t>Spurious bound states considerably change the conclusions on universality and decoupling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/>
                  <a:t>How do other operators change with these potentials?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The Magnus expansion provides an improved approach to the SRG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Do the same characteristics of operator evolution, universality, generator and dependence hold in this approach?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What does this imply for IMSRG calculations?</a:t>
                </a:r>
              </a:p>
            </p:txBody>
          </p:sp>
        </mc:Choice>
        <mc:Fallback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8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F2A1AE4-1B03-D942-9FF5-F2CDD4D8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</a:t>
                </a:r>
              </a:p>
            </p:txBody>
          </p:sp>
        </mc:Choice>
        <mc:Fallback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2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5" name="Picture 3">
            <a:extLst>
              <a:ext uri="{FF2B5EF4-FFF2-40B4-BE49-F238E27FC236}">
                <a16:creationId xmlns:a16="http://schemas.microsoft.com/office/drawing/2014/main" id="{F3EF34EE-F95F-C94B-8A13-08A5338F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41" y="1667975"/>
            <a:ext cx="894825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0C5B1EB8-7A6E-4B48-9FBC-40AA2B2A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83" y="4006916"/>
            <a:ext cx="895281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76E28F-4337-CC4F-9747-BFCFB632EA1E}"/>
                  </a:ext>
                </a:extLst>
              </p:cNvPr>
              <p:cNvSpPr txBox="1"/>
              <p:nvPr/>
            </p:nvSpPr>
            <p:spPr>
              <a:xfrm>
                <a:off x="3384331" y="6208836"/>
                <a:ext cx="87130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76E28F-4337-CC4F-9747-BFCFB632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331" y="6208836"/>
                <a:ext cx="8713076" cy="830997"/>
              </a:xfrm>
              <a:prstGeom prst="rect">
                <a:avLst/>
              </a:prstGeom>
              <a:blipFill>
                <a:blip r:embed="rId5"/>
                <a:stretch>
                  <a:fillRect l="-145" t="-1515" r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block-diagonal decoupling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of the evolved Hamiltonian</a:t>
                </a:r>
              </a:p>
            </p:txBody>
          </p:sp>
        </mc:Choice>
        <mc:Fallback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2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5" name="Picture 3">
            <a:extLst>
              <a:ext uri="{FF2B5EF4-FFF2-40B4-BE49-F238E27FC236}">
                <a16:creationId xmlns:a16="http://schemas.microsoft.com/office/drawing/2014/main" id="{F3EF34EE-F95F-C94B-8A13-08A5338F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41" y="1667975"/>
            <a:ext cx="894825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0C5B1EB8-7A6E-4B48-9FBC-40AA2B2A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83" y="4006916"/>
            <a:ext cx="895281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160381-9D6A-C047-A9C3-01B2BAC94511}"/>
              </a:ext>
            </a:extLst>
          </p:cNvPr>
          <p:cNvCxnSpPr>
            <a:cxnSpLocks/>
          </p:cNvCxnSpPr>
          <p:nvPr/>
        </p:nvCxnSpPr>
        <p:spPr>
          <a:xfrm flipH="1">
            <a:off x="9637987" y="2017991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CCE59-81F4-CE4F-AF45-DAEC71E3FD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91751" y="2777362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10B09-C446-5D48-AF87-A6F7D0F881C9}"/>
              </a:ext>
            </a:extLst>
          </p:cNvPr>
          <p:cNvCxnSpPr>
            <a:cxnSpLocks/>
          </p:cNvCxnSpPr>
          <p:nvPr/>
        </p:nvCxnSpPr>
        <p:spPr>
          <a:xfrm flipH="1">
            <a:off x="9637987" y="478533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D0587-8842-D54D-B90F-09FB60EC0DC7}"/>
              </a:ext>
            </a:extLst>
          </p:cNvPr>
          <p:cNvCxnSpPr>
            <a:cxnSpLocks/>
          </p:cNvCxnSpPr>
          <p:nvPr/>
        </p:nvCxnSpPr>
        <p:spPr>
          <a:xfrm rot="5400000" flipH="1">
            <a:off x="8886497" y="552303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/>
              <p:nvPr/>
            </p:nvSpPr>
            <p:spPr>
              <a:xfrm>
                <a:off x="3384331" y="6208836"/>
                <a:ext cx="87130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331" y="6208836"/>
                <a:ext cx="8713076" cy="830997"/>
              </a:xfrm>
              <a:prstGeom prst="rect">
                <a:avLst/>
              </a:prstGeom>
              <a:blipFill>
                <a:blip r:embed="rId5"/>
                <a:stretch>
                  <a:fillRect l="-145" t="-1515" r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How do different potentials change under SRG transformations?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</a:t>
            </a:r>
            <a:r>
              <a:rPr lang="en-US" altLang="en-US" sz="2200" dirty="0">
                <a:solidFill>
                  <a:srgbClr val="C00000"/>
                </a:solidFill>
              </a:rPr>
              <a:t>non-local Entem-Machleidt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C00000"/>
                </a:solidFill>
              </a:rPr>
              <a:t>semi-local RKE</a:t>
            </a:r>
            <a:r>
              <a:rPr lang="en-US" altLang="en-US" sz="2200" baseline="30000" dirty="0">
                <a:solidFill>
                  <a:srgbClr val="C00000"/>
                </a:solidFill>
              </a:rPr>
              <a:t>2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C00000"/>
                </a:solidFill>
              </a:rPr>
              <a:t>local </a:t>
            </a:r>
            <a:r>
              <a:rPr lang="en-US" altLang="en-US" sz="2200" dirty="0" err="1">
                <a:solidFill>
                  <a:srgbClr val="C00000"/>
                </a:solidFill>
              </a:rPr>
              <a:t>Gezerlis</a:t>
            </a:r>
            <a:r>
              <a:rPr lang="en-US" altLang="en-US" sz="2200" dirty="0">
                <a:solidFill>
                  <a:srgbClr val="C00000"/>
                </a:solidFill>
              </a:rPr>
              <a:t> et al.</a:t>
            </a:r>
            <a:r>
              <a:rPr lang="en-US" altLang="en-US" sz="2200" baseline="30000" dirty="0">
                <a:solidFill>
                  <a:srgbClr val="C00000"/>
                </a:solidFill>
              </a:rPr>
              <a:t>3</a:t>
            </a:r>
            <a:r>
              <a:rPr lang="en-US" altLang="en-US" sz="2200" dirty="0"/>
              <a:t> potentials as examples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400" baseline="30000" dirty="0"/>
              <a:t>1</a:t>
            </a:r>
            <a:r>
              <a:rPr lang="en-US" sz="1400" dirty="0"/>
              <a:t>D.R. </a:t>
            </a:r>
            <a:r>
              <a:rPr lang="en-US" sz="1400" dirty="0" err="1"/>
              <a:t>Entem</a:t>
            </a:r>
            <a:r>
              <a:rPr lang="en-US" sz="1400" dirty="0"/>
              <a:t> and R. </a:t>
            </a:r>
            <a:r>
              <a:rPr lang="en-US" sz="1400" dirty="0" err="1"/>
              <a:t>Machleidt</a:t>
            </a:r>
            <a:r>
              <a:rPr lang="en-US" sz="1400" dirty="0"/>
              <a:t>, Phys. Rev. C </a:t>
            </a:r>
            <a:r>
              <a:rPr lang="en-US" sz="1400" b="1" dirty="0"/>
              <a:t>68</a:t>
            </a:r>
            <a:r>
              <a:rPr lang="en-US" sz="1400" dirty="0"/>
              <a:t>, 041001 (2003)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/>
              <a:t>2</a:t>
            </a:r>
            <a:r>
              <a:rPr lang="en-US" sz="1400" dirty="0"/>
              <a:t>P. Reinert, H. Krebs, and E. </a:t>
            </a:r>
            <a:r>
              <a:rPr lang="en-US" sz="1400" dirty="0" err="1"/>
              <a:t>Epelbaum</a:t>
            </a:r>
            <a:r>
              <a:rPr lang="en-US" sz="1400" dirty="0"/>
              <a:t>, Eur. Phys. J. A </a:t>
            </a:r>
            <a:r>
              <a:rPr lang="en-US" sz="1400" b="1" dirty="0"/>
              <a:t>54</a:t>
            </a:r>
            <a:r>
              <a:rPr lang="en-US" sz="1400" dirty="0"/>
              <a:t>, 86 (2018)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>
                <a:effectLst/>
              </a:rPr>
              <a:t>3</a:t>
            </a:r>
            <a:r>
              <a:rPr lang="en-US" sz="1400" dirty="0"/>
              <a:t>A. </a:t>
            </a:r>
            <a:r>
              <a:rPr lang="en-US" sz="1400" dirty="0" err="1"/>
              <a:t>Gezerlis</a:t>
            </a:r>
            <a:r>
              <a:rPr lang="en-US" sz="1400" dirty="0"/>
              <a:t>, et al., Phys. Rev. C </a:t>
            </a:r>
            <a:r>
              <a:rPr lang="en-US" sz="1400" b="1" dirty="0"/>
              <a:t>90</a:t>
            </a:r>
            <a:r>
              <a:rPr lang="en-US" sz="1400" dirty="0"/>
              <a:t>, 054323 (2014)</a:t>
            </a:r>
            <a:endParaRPr lang="en-US" sz="1400" baseline="30000" dirty="0">
              <a:effectLst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sz="1600" baseline="300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6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8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0" y="1807014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non-local Entem-Machleidt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, semi-local RKE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, and local </a:t>
            </a:r>
            <a:r>
              <a:rPr lang="en-US" altLang="en-US" sz="2200" dirty="0" err="1"/>
              <a:t>Gezerlis</a:t>
            </a:r>
            <a:r>
              <a:rPr lang="en-US" altLang="en-US" sz="2200" dirty="0"/>
              <a:t> et al.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 potentials as examples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Different potentials evolve to the same low-momentum matrix elements!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9E9F1-4E1B-7648-AEFF-BFCCC100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6" y="3200400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355A340-28D9-AB48-A766-5EFA10814877}"/>
              </a:ext>
            </a:extLst>
          </p:cNvPr>
          <p:cNvSpPr/>
          <p:nvPr/>
        </p:nvSpPr>
        <p:spPr>
          <a:xfrm>
            <a:off x="9406758" y="1497722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B6B6FD-29F3-B24E-9D05-2DBCFB5FCB66}"/>
              </a:ext>
            </a:extLst>
          </p:cNvPr>
          <p:cNvSpPr/>
          <p:nvPr/>
        </p:nvSpPr>
        <p:spPr>
          <a:xfrm>
            <a:off x="9406758" y="33618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2C671-B2D3-6E44-B704-F86D7C4123E5}"/>
              </a:ext>
            </a:extLst>
          </p:cNvPr>
          <p:cNvSpPr/>
          <p:nvPr/>
        </p:nvSpPr>
        <p:spPr>
          <a:xfrm>
            <a:off x="9406758" y="51906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Evolved matrix elements collapse to the same lines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7FF8D23C-56B2-1947-A6F1-64717E04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2478860"/>
            <a:ext cx="7601448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B4F0EEF6-1F91-D84D-BE49-CF42E778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7" y="4673420"/>
            <a:ext cx="7595654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/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Diagonal and far off-diagonal matrix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with band- and block-diagonal decoupling.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blipFill>
                <a:blip r:embed="rId4"/>
                <a:stretch>
                  <a:fillRect l="-1119" t="-952" r="-223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</TotalTime>
  <Words>1394</Words>
  <Application>Microsoft Macintosh PowerPoint</Application>
  <PresentationFormat>Widescreen</PresentationFormat>
  <Paragraphs>129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Arial</vt:lpstr>
      <vt:lpstr>Arial Unicode MS</vt:lpstr>
      <vt:lpstr>Office Theme</vt:lpstr>
      <vt:lpstr>Operator evolution from the similarity renormalization group</vt:lpstr>
      <vt:lpstr>Motivation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SRG evolution of modern chiral potentials</vt:lpstr>
      <vt:lpstr>Universality in SRG-evolved potentials</vt:lpstr>
      <vt:lpstr>Universality in SRG-evolved potentials</vt:lpstr>
      <vt:lpstr>SRG evolution for other operators</vt:lpstr>
      <vt:lpstr>SRG evolution for other operators</vt:lpstr>
      <vt:lpstr>SRG evolution for other operators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Summary</vt:lpstr>
      <vt:lpstr>Outlook</vt:lpstr>
      <vt:lpstr>Outlook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Anthony Tropiano</dc:creator>
  <cp:lastModifiedBy>Anthony Tropiano</cp:lastModifiedBy>
  <cp:revision>53</cp:revision>
  <dcterms:created xsi:type="dcterms:W3CDTF">2018-10-11T17:02:15Z</dcterms:created>
  <dcterms:modified xsi:type="dcterms:W3CDTF">2019-10-10T20:54:09Z</dcterms:modified>
</cp:coreProperties>
</file>