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77" r:id="rId2"/>
    <p:sldId id="326" r:id="rId3"/>
    <p:sldId id="269" r:id="rId4"/>
    <p:sldId id="327" r:id="rId5"/>
    <p:sldId id="270" r:id="rId6"/>
    <p:sldId id="309" r:id="rId7"/>
    <p:sldId id="275" r:id="rId8"/>
    <p:sldId id="311" r:id="rId9"/>
    <p:sldId id="271" r:id="rId10"/>
    <p:sldId id="312" r:id="rId11"/>
    <p:sldId id="313" r:id="rId12"/>
    <p:sldId id="314" r:id="rId13"/>
    <p:sldId id="315" r:id="rId14"/>
    <p:sldId id="317" r:id="rId15"/>
    <p:sldId id="318" r:id="rId16"/>
    <p:sldId id="273" r:id="rId17"/>
    <p:sldId id="304" r:id="rId18"/>
    <p:sldId id="319" r:id="rId19"/>
    <p:sldId id="274" r:id="rId20"/>
    <p:sldId id="320" r:id="rId21"/>
    <p:sldId id="300" r:id="rId22"/>
    <p:sldId id="324" r:id="rId23"/>
    <p:sldId id="322" r:id="rId24"/>
    <p:sldId id="325" r:id="rId25"/>
    <p:sldId id="323" r:id="rId26"/>
    <p:sldId id="276" r:id="rId27"/>
    <p:sldId id="306" r:id="rId28"/>
    <p:sldId id="32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Tropiano" initials="AT" lastIdx="1" clrIdx="0">
    <p:extLst>
      <p:ext uri="{19B8F6BF-5375-455C-9EA6-DF929625EA0E}">
        <p15:presenceInfo xmlns:p15="http://schemas.microsoft.com/office/powerpoint/2012/main" userId="90af9b726e8d90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7T19:18:57.40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8518657A-88EA-2941-8419-03352D028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1B23800D-E21B-3547-A186-327419E7F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5F446EC-90F9-2044-B18F-D4E28CA4C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4B9A93-3127-7D46-B213-0B9537810AA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8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B034-3E69-C74A-A1B2-01597DB1B319}" type="datetime1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452F-8DB3-B94F-A029-4C1F744B0F07}" type="datetime1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F1D7-886B-3F42-AD05-1608A08018BE}" type="datetime1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2CCF-9B47-4A41-91F6-0E2B23F36AAB}" type="datetime1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5EA-7A9A-4144-B03C-A86AEEA97527}" type="datetime1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367E-89A7-5E42-A498-EE3D5D0F1198}" type="datetime1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16CE-E836-1043-9DC8-4C36A5C1829B}" type="datetime1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158F-1B00-3D4E-8AF2-BD6172DBDAA5}" type="datetime1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A21D-6889-D64C-84A6-D4BC8E252167}" type="datetime1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93FA-3FCF-8E47-B69F-79113DC2AE7A}" type="datetime1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797-6BD5-0E44-B67C-4E69A67DCC0A}" type="datetime1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EA9EDC-532F-E64E-8A7D-9DECB7BED5F7}" type="datetime1">
              <a:rPr lang="en-US" smtClean="0"/>
              <a:t>6/8/20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2.png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68197F2-5BE8-2542-B2C4-511E65BA0D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514350"/>
            <a:ext cx="7315200" cy="17907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Analyzing scale and scheme dependence in NN operators with the SRG</a:t>
            </a:r>
            <a:endParaRPr lang="en-US" altLang="en-US" sz="4000" dirty="0">
              <a:solidFill>
                <a:srgbClr val="00206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878DE665-6935-6B44-839E-C497F06B81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24100" y="2603500"/>
            <a:ext cx="7543800" cy="21748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2200" dirty="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NUCLEI Meeting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June 9, 2020</a:t>
            </a:r>
          </a:p>
        </p:txBody>
      </p:sp>
      <p:pic>
        <p:nvPicPr>
          <p:cNvPr id="14339" name="Picture 11">
            <a:extLst>
              <a:ext uri="{FF2B5EF4-FFF2-40B4-BE49-F238E27FC236}">
                <a16:creationId xmlns:a16="http://schemas.microsoft.com/office/drawing/2014/main" id="{1E8158FF-E267-5446-A5ED-6B7B77AE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064125"/>
            <a:ext cx="237648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3">
            <a:extLst>
              <a:ext uri="{FF2B5EF4-FFF2-40B4-BE49-F238E27FC236}">
                <a16:creationId xmlns:a16="http://schemas.microsoft.com/office/drawing/2014/main" id="{5AE054A7-1BC9-A74F-9D78-42331C1F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429250"/>
            <a:ext cx="31448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5">
            <a:extLst>
              <a:ext uri="{FF2B5EF4-FFF2-40B4-BE49-F238E27FC236}">
                <a16:creationId xmlns:a16="http://schemas.microsoft.com/office/drawing/2014/main" id="{D1C930FC-99F4-0E41-A55E-4B57D899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20065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>
            <a:extLst>
              <a:ext uri="{FF2B5EF4-FFF2-40B4-BE49-F238E27FC236}">
                <a16:creationId xmlns:a16="http://schemas.microsoft.com/office/drawing/2014/main" id="{3851F770-95E5-DF4B-8CE7-04ADEA25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5110163"/>
            <a:ext cx="27638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02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39259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Change the scale to lower resolution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Different potentials are approximately the same at low resolution!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366ADD4-C3E9-454E-B14E-D0B2A7939905}"/>
              </a:ext>
            </a:extLst>
          </p:cNvPr>
          <p:cNvSpPr/>
          <p:nvPr/>
        </p:nvSpPr>
        <p:spPr>
          <a:xfrm>
            <a:off x="9017875" y="1949667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73E0FD-CDAD-F34D-BA72-C16112047C3F}"/>
              </a:ext>
            </a:extLst>
          </p:cNvPr>
          <p:cNvSpPr/>
          <p:nvPr/>
        </p:nvSpPr>
        <p:spPr>
          <a:xfrm>
            <a:off x="9017875" y="3489433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2CF41-6F8E-364E-8B16-0AAB0694CA90}"/>
              </a:ext>
            </a:extLst>
          </p:cNvPr>
          <p:cNvSpPr/>
          <p:nvPr/>
        </p:nvSpPr>
        <p:spPr>
          <a:xfrm>
            <a:off x="9017875" y="5029199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485E34-25CF-6F49-997A-6C5E3E55F199}"/>
                  </a:ext>
                </a:extLst>
              </p:cNvPr>
              <p:cNvSpPr txBox="1"/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485E34-25CF-6F49-997A-6C5E3E55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blipFill>
                <a:blip r:embed="rId3"/>
                <a:stretch>
                  <a:fillRect l="-629" t="-2128" r="-31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3DE67-506F-EB4F-B339-C2D7A783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6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Universality: NN potentials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825625"/>
                <a:ext cx="392590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Equivalent low-energy phase shifts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equivalent low-momentum matrix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2200" baseline="30000" dirty="0">
                    <a:solidFill>
                      <a:schemeClr val="tx1"/>
                    </a:solidFill>
                  </a:rPr>
                  <a:t>1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825625"/>
                <a:ext cx="3925908" cy="4351338"/>
              </a:xfrm>
              <a:blipFill>
                <a:blip r:embed="rId2"/>
                <a:stretch>
                  <a:fillRect l="-1618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366ADD4-C3E9-454E-B14E-D0B2A7939905}"/>
              </a:ext>
            </a:extLst>
          </p:cNvPr>
          <p:cNvSpPr/>
          <p:nvPr/>
        </p:nvSpPr>
        <p:spPr>
          <a:xfrm>
            <a:off x="9017875" y="1949667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73E0FD-CDAD-F34D-BA72-C16112047C3F}"/>
              </a:ext>
            </a:extLst>
          </p:cNvPr>
          <p:cNvSpPr/>
          <p:nvPr/>
        </p:nvSpPr>
        <p:spPr>
          <a:xfrm>
            <a:off x="9017875" y="3489433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2CF41-6F8E-364E-8B16-0AAB0694CA90}"/>
              </a:ext>
            </a:extLst>
          </p:cNvPr>
          <p:cNvSpPr/>
          <p:nvPr/>
        </p:nvSpPr>
        <p:spPr>
          <a:xfrm>
            <a:off x="9017875" y="5029199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50894-1B8B-3F4D-A972-3101EB1B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7923"/>
            <a:ext cx="3590013" cy="32918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4958B-ECC8-6643-BCEA-649FD8973353}"/>
              </a:ext>
            </a:extLst>
          </p:cNvPr>
          <p:cNvSpPr/>
          <p:nvPr/>
        </p:nvSpPr>
        <p:spPr>
          <a:xfrm>
            <a:off x="0" y="6488668"/>
            <a:ext cx="538211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Dainton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014001 (2014)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5C5A9A7-1513-8043-A909-961F4694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What happens to the wave functions from different NN interactions?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Look at deuteron wave function in coordinate space as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9098A7-0032-034F-91E8-530C1CB58F51}"/>
              </a:ext>
            </a:extLst>
          </p:cNvPr>
          <p:cNvSpPr/>
          <p:nvPr/>
        </p:nvSpPr>
        <p:spPr>
          <a:xfrm>
            <a:off x="8933793" y="2249214"/>
            <a:ext cx="3100552" cy="2995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24D9B-2B2D-B54E-A667-82F8BAB3472D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52C4C-D8B0-3E48-900D-01F864EAD52C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D1A32A-D384-1A4E-BFF6-8DF23AB8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Natural consequence</a:t>
            </a:r>
            <a:r>
              <a:rPr lang="en-US" sz="2200" dirty="0"/>
              <a:t>: the low-energy states between drastically different potentials also exhibit universality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60CE9-EED4-F945-B135-0315B0B954C4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E4871-775B-7A44-94A2-59CCBF006FA5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1EF4C-EA70-0841-92B3-C30CB945DD49}"/>
              </a:ext>
            </a:extLst>
          </p:cNvPr>
          <p:cNvSpPr txBox="1"/>
          <p:nvPr/>
        </p:nvSpPr>
        <p:spPr>
          <a:xfrm>
            <a:off x="10833537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1A8C0-22AA-0D41-B085-2E3443BF15CE}"/>
              </a:ext>
            </a:extLst>
          </p:cNvPr>
          <p:cNvSpPr txBox="1"/>
          <p:nvPr/>
        </p:nvSpPr>
        <p:spPr>
          <a:xfrm>
            <a:off x="9283261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1BE0A-7D78-9E4B-A8C1-8ECAD411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9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Natural consequence: the low-energy states between drastically different potentials also exhibit universality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SRC physics in AV18 (scheme dependent) is gone from wave function at low resolution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60CE9-EED4-F945-B135-0315B0B954C4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E4871-775B-7A44-94A2-59CCBF006FA5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1EF4C-EA70-0841-92B3-C30CB945DD49}"/>
              </a:ext>
            </a:extLst>
          </p:cNvPr>
          <p:cNvSpPr txBox="1"/>
          <p:nvPr/>
        </p:nvSpPr>
        <p:spPr>
          <a:xfrm>
            <a:off x="10833537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1A8C0-22AA-0D41-B085-2E3443BF15CE}"/>
              </a:ext>
            </a:extLst>
          </p:cNvPr>
          <p:cNvSpPr txBox="1"/>
          <p:nvPr/>
        </p:nvSpPr>
        <p:spPr>
          <a:xfrm>
            <a:off x="9283261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E5AB0-FAC3-5A42-AE51-86709F3D3137}"/>
              </a:ext>
            </a:extLst>
          </p:cNvPr>
          <p:cNvSpPr txBox="1"/>
          <p:nvPr/>
        </p:nvSpPr>
        <p:spPr>
          <a:xfrm>
            <a:off x="6632026" y="1690688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052CE-E5C2-5546-A142-2EDA9289535F}"/>
              </a:ext>
            </a:extLst>
          </p:cNvPr>
          <p:cNvCxnSpPr>
            <a:cxnSpLocks/>
          </p:cNvCxnSpPr>
          <p:nvPr/>
        </p:nvCxnSpPr>
        <p:spPr>
          <a:xfrm flipH="1">
            <a:off x="6111764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1D38AB-50C3-F544-9C37-CD41F1353C6E}"/>
              </a:ext>
            </a:extLst>
          </p:cNvPr>
          <p:cNvCxnSpPr>
            <a:cxnSpLocks/>
          </p:cNvCxnSpPr>
          <p:nvPr/>
        </p:nvCxnSpPr>
        <p:spPr>
          <a:xfrm flipH="1">
            <a:off x="9242532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72C280-79A9-F94A-9D04-4E4B676B663E}"/>
              </a:ext>
            </a:extLst>
          </p:cNvPr>
          <p:cNvSpPr txBox="1"/>
          <p:nvPr/>
        </p:nvSpPr>
        <p:spPr>
          <a:xfrm>
            <a:off x="9153500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SRC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A15E18A-D2EA-9F4F-934D-AE43678C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Universality: Wave functions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135"/>
            <a:ext cx="4572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Natural consequence: the low-energy states between drastically different potentials also exhibit universality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SRC physics in AV18 is gone (scheme dependence) at low resolution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All 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Observables such as asymptotic D-S ratio the same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0911B-59AE-A849-945A-24EC54A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8" y="2081591"/>
            <a:ext cx="7388772" cy="386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7A648-4DAB-FA46-9F5C-42C7BC596AEF}"/>
              </a:ext>
            </a:extLst>
          </p:cNvPr>
          <p:cNvSpPr txBox="1"/>
          <p:nvPr/>
        </p:nvSpPr>
        <p:spPr>
          <a:xfrm>
            <a:off x="7430814" y="5908100"/>
            <a:ext cx="467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3: SRG evolution of deuteron wave function in coordinate space for several interactions.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60CE9-EED4-F945-B135-0315B0B954C4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E4871-775B-7A44-94A2-59CCBF006FA5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1EF4C-EA70-0841-92B3-C30CB945DD49}"/>
              </a:ext>
            </a:extLst>
          </p:cNvPr>
          <p:cNvSpPr txBox="1"/>
          <p:nvPr/>
        </p:nvSpPr>
        <p:spPr>
          <a:xfrm>
            <a:off x="10833537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1A8C0-22AA-0D41-B085-2E3443BF15CE}"/>
              </a:ext>
            </a:extLst>
          </p:cNvPr>
          <p:cNvSpPr txBox="1"/>
          <p:nvPr/>
        </p:nvSpPr>
        <p:spPr>
          <a:xfrm>
            <a:off x="9283261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E5AB0-FAC3-5A42-AE51-86709F3D3137}"/>
              </a:ext>
            </a:extLst>
          </p:cNvPr>
          <p:cNvSpPr txBox="1"/>
          <p:nvPr/>
        </p:nvSpPr>
        <p:spPr>
          <a:xfrm>
            <a:off x="6632026" y="1690688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052CE-E5C2-5546-A142-2EDA9289535F}"/>
              </a:ext>
            </a:extLst>
          </p:cNvPr>
          <p:cNvCxnSpPr>
            <a:cxnSpLocks/>
          </p:cNvCxnSpPr>
          <p:nvPr/>
        </p:nvCxnSpPr>
        <p:spPr>
          <a:xfrm flipH="1">
            <a:off x="6111764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1D38AB-50C3-F544-9C37-CD41F1353C6E}"/>
              </a:ext>
            </a:extLst>
          </p:cNvPr>
          <p:cNvCxnSpPr>
            <a:cxnSpLocks/>
          </p:cNvCxnSpPr>
          <p:nvPr/>
        </p:nvCxnSpPr>
        <p:spPr>
          <a:xfrm flipH="1">
            <a:off x="9242532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72C280-79A9-F94A-9D04-4E4B676B663E}"/>
              </a:ext>
            </a:extLst>
          </p:cNvPr>
          <p:cNvSpPr txBox="1"/>
          <p:nvPr/>
        </p:nvSpPr>
        <p:spPr>
          <a:xfrm>
            <a:off x="9153500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SRC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581A02-0E6B-D746-9550-063A76C9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scale</a:t>
                </a:r>
                <a:r>
                  <a:rPr lang="en-US" sz="2600" dirty="0">
                    <a:latin typeface="Arial" panose="020B0604020202020204" pitchFamily="34" charset="0"/>
                  </a:rPr>
                  <a:t> and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scheme</a:t>
                </a:r>
                <a:r>
                  <a:rPr lang="en-US" sz="2600" dirty="0">
                    <a:latin typeface="Arial" panose="020B0604020202020204" pitchFamily="34" charset="0"/>
                  </a:rPr>
                  <a:t> dependence in factorization of structure and reaction</a:t>
                </a:r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Analogous </a:t>
                </a:r>
                <a:r>
                  <a:rPr lang="en-US" sz="2600" dirty="0"/>
                  <a:t>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45F33-79CF-EC46-B0A1-2735D7CF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Connection to experiments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Analogous 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Tune the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scale (e.g.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)</a:t>
                </a:r>
                <a:r>
                  <a:rPr lang="en-US" sz="2600" dirty="0"/>
                  <a:t> with SRG transformations making a potential with SRC physics like AV18 much softer like a high-order chiral potential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B5C31-F3FA-2342-A368-9C2DBDA1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8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Analogous 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Tune the </a:t>
                </a:r>
                <a:r>
                  <a:rPr lang="en-US" sz="2600" dirty="0">
                    <a:solidFill>
                      <a:schemeClr val="tx1"/>
                    </a:solidFill>
                  </a:rPr>
                  <a:t>scale (e.g.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) </a:t>
                </a:r>
                <a:r>
                  <a:rPr lang="en-US" sz="2600" dirty="0"/>
                  <a:t>with SRG transformations making a potential with SRC physics like AV18 much softer like a high-order chiral potential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Can use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low-resolution wave function</a:t>
                </a:r>
                <a:r>
                  <a:rPr lang="en-US" sz="2600" dirty="0"/>
                  <a:t> to calculate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high-energy reactions</a:t>
                </a:r>
                <a:r>
                  <a:rPr lang="en-US" sz="2600" dirty="0"/>
                  <a:t> by consistently evolving the operator</a:t>
                </a: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C00000"/>
                    </a:solidFill>
                  </a:rPr>
                  <a:t>Mismatch of scales leads to incorrect observable (e.g., theory knock-out cross section compared to experiment)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 r="-483" b="-19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FF965-A158-3A4B-BF24-A7D8E968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is the relative momentum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4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D767D8-D6EE-6643-8701-2106E42CF7EE}"/>
              </a:ext>
            </a:extLst>
          </p:cNvPr>
          <p:cNvCxnSpPr>
            <a:cxnSpLocks/>
          </p:cNvCxnSpPr>
          <p:nvPr/>
        </p:nvCxnSpPr>
        <p:spPr>
          <a:xfrm>
            <a:off x="6421821" y="196543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377D44-6772-6F4F-83A0-4D92B7ED42D4}"/>
              </a:ext>
            </a:extLst>
          </p:cNvPr>
          <p:cNvCxnSpPr>
            <a:cxnSpLocks/>
          </p:cNvCxnSpPr>
          <p:nvPr/>
        </p:nvCxnSpPr>
        <p:spPr>
          <a:xfrm>
            <a:off x="3878274" y="3289737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783F4-4CC1-2841-A404-43AE93285FBA}"/>
              </a:ext>
            </a:extLst>
          </p:cNvPr>
          <p:cNvSpPr txBox="1"/>
          <p:nvPr/>
        </p:nvSpPr>
        <p:spPr>
          <a:xfrm>
            <a:off x="5496911" y="177087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A2013-4E5C-6A4C-8ED4-7B9882263273}"/>
              </a:ext>
            </a:extLst>
          </p:cNvPr>
          <p:cNvSpPr txBox="1"/>
          <p:nvPr/>
        </p:nvSpPr>
        <p:spPr>
          <a:xfrm>
            <a:off x="2529802" y="4147120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BF7CD16-374D-5A42-BF30-0EBA2EF8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) in the last few years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>
                    <a:solidFill>
                      <a:srgbClr val="C00000"/>
                    </a:solidFill>
                  </a:rPr>
                  <a:t>Various schemes! (e.g., different regulators)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 interaction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FDBE8-41DF-4641-BBEF-609D8222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0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is the relative momentum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Smooth induced contributions at low momentum reproduce UV physics of the original NN potential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1911" r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4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A3E2C-0C53-A245-8AA1-05544B3F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65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Scheme dependence in evolved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40059"/>
            <a:ext cx="5055475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SRG induced terms in the operator reflects difference in UV physics (</a:t>
            </a:r>
            <a:r>
              <a:rPr lang="en-US" sz="2400" dirty="0">
                <a:solidFill>
                  <a:srgbClr val="C00000"/>
                </a:solidFill>
              </a:rPr>
              <a:t>scheme dependence from NN interaction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20A3D8-0FB6-734D-A0E8-C1F957CCB136}"/>
                  </a:ext>
                </a:extLst>
              </p:cNvPr>
              <p:cNvSpPr/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Ratios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isolating the diagonal and far off-diagonal matrix elements. Dotted lines indicate the ratio of wave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20A3D8-0FB6-734D-A0E8-C1F957CC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  <a:blipFill>
                <a:blip r:embed="rId3"/>
                <a:stretch>
                  <a:fillRect l="-905" r="-1810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5A8AD51-BBE8-F248-9A77-168A0A2DF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827" y="1686269"/>
            <a:ext cx="6032938" cy="39640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62FBF-5DC3-FE4C-A0A6-0D498266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0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Scheme dependence in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evolved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US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ECE9C7-FBB0-B54D-8E92-C3BC6CA96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2140059"/>
                <a:ext cx="5044965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SRG induced terms in the operator reflects difference in UV physics (scheme dependence from NN interaction)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At low-k ratio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approximately match the ratio of wave functions at high-momentum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Flatness at low-k indicates factorization of low- and high-resolution physics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2140059"/>
                <a:ext cx="5044965" cy="4351338"/>
              </a:xfrm>
              <a:blipFill>
                <a:blip r:embed="rId3"/>
                <a:stretch>
                  <a:fillRect l="-1511" t="-1166" b="-5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28761D-1BF9-8342-8884-9A3EAF4681B7}"/>
                  </a:ext>
                </a:extLst>
              </p:cNvPr>
              <p:cNvSpPr/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Ratios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isolating the diagonal and far off-diagonal matrix elements. Dotted lines indicate the ratio of wave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928761D-1BF9-8342-8884-9A3EAF468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786" y="5650321"/>
                <a:ext cx="5602014" cy="990336"/>
              </a:xfrm>
              <a:prstGeom prst="rect">
                <a:avLst/>
              </a:prstGeom>
              <a:blipFill>
                <a:blip r:embed="rId4"/>
                <a:stretch>
                  <a:fillRect l="-905" r="-1810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2C1FCD3-A7F1-B948-9BDA-1C91B801C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827" y="1686269"/>
            <a:ext cx="6032938" cy="39640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2D8CA-6FF6-954C-9ACC-6DC35DEA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3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3B7B6D5-FA76-0140-A724-6F2AB01B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14646"/>
            <a:ext cx="394970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/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6: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  <a:blipFill>
                <a:blip r:embed="rId5"/>
                <a:stretch>
                  <a:fillRect l="-641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C5C8FE5-6BE1-CD42-815F-E1483DEF38D5}"/>
              </a:ext>
            </a:extLst>
          </p:cNvPr>
          <p:cNvSpPr txBox="1"/>
          <p:nvPr/>
        </p:nvSpPr>
        <p:spPr>
          <a:xfrm>
            <a:off x="94594" y="1794701"/>
            <a:ext cx="512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Consistently evolve the wave functions!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533AA9-6FAF-3540-ADE3-774D151D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7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Where does the short-distance physics go?</a:t>
            </a:r>
          </a:p>
        </p:txBody>
      </p:sp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6032205-CBB2-BF45-A39B-9E892B31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33" y="2145802"/>
            <a:ext cx="8203367" cy="3521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Transformations done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450 MeV.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4677103" cy="644279"/>
              </a:xfrm>
              <a:prstGeom prst="rect">
                <a:avLst/>
              </a:prstGeom>
              <a:blipFill>
                <a:blip r:embed="rId3"/>
                <a:stretch>
                  <a:fillRect l="-542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3B7B6D5-FA76-0140-A724-6F2AB01B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14646"/>
            <a:ext cx="394970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/>
              <p:nvPr/>
            </p:nvSpPr>
            <p:spPr>
              <a:xfrm>
                <a:off x="4130655" y="2981961"/>
                <a:ext cx="4855690" cy="2246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low-momentum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55" y="2981961"/>
                <a:ext cx="4855690" cy="2246769"/>
              </a:xfrm>
              <a:prstGeom prst="rect">
                <a:avLst/>
              </a:prstGeom>
              <a:blipFill>
                <a:blip r:embed="rId5"/>
                <a:stretch>
                  <a:fillRect l="-1039" t="-1117" r="-779" b="-2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/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6: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  <a:blipFill>
                <a:blip r:embed="rId6"/>
                <a:stretch>
                  <a:fillRect l="-641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BD26011-3783-0940-9CD3-FB5B0DF5764D}"/>
              </a:ext>
            </a:extLst>
          </p:cNvPr>
          <p:cNvSpPr txBox="1"/>
          <p:nvPr/>
        </p:nvSpPr>
        <p:spPr>
          <a:xfrm>
            <a:off x="94594" y="1794701"/>
            <a:ext cx="512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Consistently evolve the wave functions!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76EDD-903C-414B-A12F-2D6B2B22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2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High-momentum operator at low resolution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F53986-021B-7048-9372-1237D054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10" y="1907889"/>
            <a:ext cx="8219090" cy="3635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6432331" cy="398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6432331" cy="398058"/>
              </a:xfrm>
              <a:prstGeom prst="rect">
                <a:avLst/>
              </a:prstGeom>
              <a:blipFill>
                <a:blip r:embed="rId3"/>
                <a:stretch>
                  <a:fillRect l="-39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driven to low-momentum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Note, each panel gives the correct result from unitarity of transformation!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  <a:blipFill>
                <a:blip r:embed="rId4"/>
                <a:stretch>
                  <a:fillRect l="-238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46A3-B6D3-5C43-A8D6-93FFFED4456D}"/>
              </a:ext>
            </a:extLst>
          </p:cNvPr>
          <p:cNvCxnSpPr>
            <a:cxnSpLocks/>
          </p:cNvCxnSpPr>
          <p:nvPr/>
        </p:nvCxnSpPr>
        <p:spPr>
          <a:xfrm>
            <a:off x="6915807" y="179720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C0286-C4AA-E245-B6E5-288838A9FB94}"/>
              </a:ext>
            </a:extLst>
          </p:cNvPr>
          <p:cNvCxnSpPr>
            <a:cxnSpLocks/>
          </p:cNvCxnSpPr>
          <p:nvPr/>
        </p:nvCxnSpPr>
        <p:spPr>
          <a:xfrm>
            <a:off x="3894082" y="3211589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06CC61-6EF0-BC4C-BE01-4CB91E013C38}"/>
              </a:ext>
            </a:extLst>
          </p:cNvPr>
          <p:cNvSpPr txBox="1"/>
          <p:nvPr/>
        </p:nvSpPr>
        <p:spPr>
          <a:xfrm>
            <a:off x="5990897" y="160264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C27CC-53F3-CE47-B2C1-4DA061F94E7C}"/>
              </a:ext>
            </a:extLst>
          </p:cNvPr>
          <p:cNvSpPr txBox="1"/>
          <p:nvPr/>
        </p:nvSpPr>
        <p:spPr>
          <a:xfrm>
            <a:off x="2723569" y="288735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20229-C6E6-A148-84FF-BC2650D9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68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Universality holds in drastically different chiral potentials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low resolution, different interactions are the same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Univer</a:t>
            </a:r>
            <a:r>
              <a:rPr lang="en-US" dirty="0"/>
              <a:t>sality shows in low-energy states</a:t>
            </a:r>
          </a:p>
          <a:p>
            <a:pPr>
              <a:lnSpc>
                <a:spcPct val="100000"/>
              </a:lnSpc>
            </a:pPr>
            <a:r>
              <a:rPr lang="en-US" dirty="0"/>
              <a:t>Evolved (non-Hamiltonian) operators reflect scheme dependence from different potentials</a:t>
            </a:r>
          </a:p>
          <a:p>
            <a:pPr>
              <a:lnSpc>
                <a:spcPct val="100000"/>
              </a:lnSpc>
            </a:pPr>
            <a:r>
              <a:rPr lang="en-US" dirty="0"/>
              <a:t>Results suggest one can analyze high-energy nuclear reactions with low-resolution structure (e.g., shell model) if evolved operator used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3E728-B6CB-5649-A721-E792F9E5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08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6706-54E2-8948-AC16-32BCCF6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3C765-1650-E048-91B1-EF999F68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81" y="1550276"/>
            <a:ext cx="7875638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/>
              <p:nvPr/>
            </p:nvSpPr>
            <p:spPr>
              <a:xfrm>
                <a:off x="3757448" y="5665076"/>
                <a:ext cx="46771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8: SRG evolution of deuteron wave function in coordinate space for AV18 and two LO chiral models at high momentum-space cutoffs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48" y="5665076"/>
                <a:ext cx="4677103" cy="830997"/>
              </a:xfrm>
              <a:prstGeom prst="rect">
                <a:avLst/>
              </a:prstGeom>
              <a:blipFill>
                <a:blip r:embed="rId3"/>
                <a:stretch>
                  <a:fillRect l="-542"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1803C-4F97-C24C-87E2-5137AD12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12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6706-54E2-8948-AC16-32BCCF6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/>
              <p:nvPr/>
            </p:nvSpPr>
            <p:spPr>
              <a:xfrm>
                <a:off x="3757448" y="5665076"/>
                <a:ext cx="46771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8: SRG evolution of deuteron wave function in coordinate space for AV18 and two LO chiral models at high momentum-space cutoffs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48" y="5665076"/>
                <a:ext cx="4677103" cy="830997"/>
              </a:xfrm>
              <a:prstGeom prst="rect">
                <a:avLst/>
              </a:prstGeom>
              <a:blipFill>
                <a:blip r:embed="rId3"/>
                <a:stretch>
                  <a:fillRect l="-542" t="-149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AA5F37-D4E8-8B4B-8F18-CE699E75501B}"/>
              </a:ext>
            </a:extLst>
          </p:cNvPr>
          <p:cNvSpPr txBox="1"/>
          <p:nvPr/>
        </p:nvSpPr>
        <p:spPr>
          <a:xfrm>
            <a:off x="4340772" y="2448910"/>
            <a:ext cx="238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factorization figure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58109-E385-AB41-99B9-1DFFD3F4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3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) in the last few years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/>
                  <a:t>Various schemes! (e.g., different regulators)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 interaction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>
                    <a:solidFill>
                      <a:srgbClr val="C00000"/>
                    </a:solidFill>
                  </a:rPr>
                  <a:t>Universality: different NN interactions become the same at low resolution when the scale is lowered with SRG transformations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>
                    <a:solidFill>
                      <a:srgbClr val="C00000"/>
                    </a:solidFill>
                  </a:rPr>
                  <a:t>Revisit this with new chiral interactions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A2041-6B5E-C047-B6C6-64EA6594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) in the last few years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/>
                  <a:t>Various schemes! (e.g., different regulators)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700" baseline="30000" dirty="0"/>
                  <a:t>EFT</a:t>
                </a:r>
                <a:r>
                  <a:rPr lang="en-US" sz="2700" dirty="0"/>
                  <a:t> interaction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Universality: different NN interactions become the same at low resolution when the scale is lowered with SRG transformations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500" dirty="0"/>
                  <a:t>Revisit this with new chiral interactions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>
                    <a:solidFill>
                      <a:srgbClr val="C00000"/>
                    </a:solidFill>
                  </a:rPr>
                  <a:t>Use SRG to analyze high-energy reactions at low resolution by consistently evolving wave function and corresponding operators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4D9A-1254-7542-B5C1-A1A1A802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1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/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689CE-6899-FD47-B0A5-792A2759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where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scheme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scale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b="-9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D8437-CEE4-EF47-B242-A839C1DD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7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7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7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blipFill>
                <a:blip r:embed="rId2"/>
                <a:stretch>
                  <a:fillRect l="-267" t="-1449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/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blipFill>
                <a:blip r:embed="rId3"/>
                <a:stretch>
                  <a:fillRect l="-222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B0236-8D04-5B43-98F2-7139EE5F1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676" y="1861932"/>
            <a:ext cx="8969370" cy="4033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band-diagonal decoupling and 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block-diagonal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scheme</a:t>
                </a:r>
              </a:p>
              <a:p>
                <a:pPr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  <a:blipFill>
                <a:blip r:embed="rId5"/>
                <a:stretch>
                  <a:fillRect l="-1916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30920-7232-1945-979B-A3A7265C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1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block-diagonal decoupling scheme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200" dirty="0"/>
                  <a:t>Parameters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en-US" sz="2200" dirty="0"/>
                  <a:t> describe the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scale </a:t>
                </a:r>
                <a:r>
                  <a:rPr lang="en-US" altLang="en-US" sz="2200" dirty="0"/>
                  <a:t>of the evolved Hamiltonian</a:t>
                </a:r>
                <a:endParaRPr lang="en-US" altLang="en-US" sz="2200" dirty="0">
                  <a:solidFill>
                    <a:srgbClr val="C00000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  <a:blipFill>
                <a:blip r:embed="rId2"/>
                <a:stretch>
                  <a:fillRect l="-1916" t="-1170" r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7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7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7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blipFill>
                <a:blip r:embed="rId3"/>
                <a:stretch>
                  <a:fillRect l="-267" t="-1449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/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blipFill>
                <a:blip r:embed="rId4"/>
                <a:stretch>
                  <a:fillRect l="-222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B0236-8D04-5B43-98F2-7139EE5F1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676" y="1861932"/>
            <a:ext cx="8969370" cy="40337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C24296-68D4-9F41-9119-5548DDFFCA64}"/>
              </a:ext>
            </a:extLst>
          </p:cNvPr>
          <p:cNvCxnSpPr>
            <a:cxnSpLocks/>
          </p:cNvCxnSpPr>
          <p:nvPr/>
        </p:nvCxnSpPr>
        <p:spPr>
          <a:xfrm flipH="1">
            <a:off x="9627479" y="228213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5F6A7E-5997-924D-9CFA-B44363267AC6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18029" y="299640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0E7AF5-1FD2-CC45-AA5E-83ED231DAF45}"/>
              </a:ext>
            </a:extLst>
          </p:cNvPr>
          <p:cNvCxnSpPr>
            <a:cxnSpLocks/>
          </p:cNvCxnSpPr>
          <p:nvPr/>
        </p:nvCxnSpPr>
        <p:spPr>
          <a:xfrm flipH="1">
            <a:off x="9669523" y="4385050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3939FB-1063-BA4C-9634-2A2F1D56EF01}"/>
              </a:ext>
            </a:extLst>
          </p:cNvPr>
          <p:cNvCxnSpPr>
            <a:cxnSpLocks/>
          </p:cNvCxnSpPr>
          <p:nvPr/>
        </p:nvCxnSpPr>
        <p:spPr>
          <a:xfrm rot="5400000" flipH="1">
            <a:off x="8928539" y="5091219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36074-E176-8549-9357-B0DAEB85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39259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Variety of NN interactions with different schemes: </a:t>
            </a:r>
            <a:r>
              <a:rPr lang="en-US" altLang="en-US" sz="2400" dirty="0"/>
              <a:t>non-local EMN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(500 MeV), semi-local RKE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(450 MeV), and local </a:t>
            </a:r>
            <a:r>
              <a:rPr lang="en-US" altLang="en-US" sz="2400" dirty="0" err="1"/>
              <a:t>Gezerlis</a:t>
            </a:r>
            <a:r>
              <a:rPr lang="en-US" altLang="en-US" sz="2400" dirty="0"/>
              <a:t> et al.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 (1 </a:t>
            </a:r>
            <a:r>
              <a:rPr lang="en-US" altLang="en-US" sz="2400" dirty="0" err="1"/>
              <a:t>fm</a:t>
            </a:r>
            <a:r>
              <a:rPr lang="en-US" altLang="en-US" sz="2400" dirty="0"/>
              <a:t>) potentials as examples</a:t>
            </a:r>
            <a:br>
              <a:rPr lang="en-US" dirty="0"/>
            </a:b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3C450BC-17AB-2F48-B300-078AB01F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9" y="1690688"/>
            <a:ext cx="8266091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F1E1FC-8C92-B14F-A1F9-79C1D71F642C}"/>
              </a:ext>
            </a:extLst>
          </p:cNvPr>
          <p:cNvSpPr/>
          <p:nvPr/>
        </p:nvSpPr>
        <p:spPr>
          <a:xfrm>
            <a:off x="0" y="4781234"/>
            <a:ext cx="39308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D.R.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Entem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Machleidt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Y.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Nosyk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96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024004 (2017)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P. Reinert, H. Krebs, and E.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Epelbaum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Eur. Phys. J.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86 (2018)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054323 (2014)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F5E92-8FF4-5447-BA61-39CBA3F185F0}"/>
                  </a:ext>
                </a:extLst>
              </p:cNvPr>
              <p:cNvSpPr txBox="1"/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F5E92-8FF4-5447-BA61-39CBA3F1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89428"/>
                <a:ext cx="4035971" cy="584775"/>
              </a:xfrm>
              <a:prstGeom prst="rect">
                <a:avLst/>
              </a:prstGeom>
              <a:blipFill>
                <a:blip r:embed="rId3"/>
                <a:stretch>
                  <a:fillRect l="-629" t="-2128" r="-31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A03E6-1309-254F-BA0A-8FC1732D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2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1223</TotalTime>
  <Words>1723</Words>
  <Application>Microsoft Macintosh PowerPoint</Application>
  <PresentationFormat>Widescreen</PresentationFormat>
  <Paragraphs>186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Office Theme</vt:lpstr>
      <vt:lpstr>Analyzing scale and scheme dependence in NN operators with the SRG</vt:lpstr>
      <vt:lpstr>Motivation</vt:lpstr>
      <vt:lpstr>Motivation</vt:lpstr>
      <vt:lpstr>Motivation</vt:lpstr>
      <vt:lpstr>SRG formalism</vt:lpstr>
      <vt:lpstr>SRG formalism</vt:lpstr>
      <vt:lpstr>SRG formalism</vt:lpstr>
      <vt:lpstr>SRG formalism</vt:lpstr>
      <vt:lpstr>SRG evolution of modern chiral potentials</vt:lpstr>
      <vt:lpstr>SRG evolution of modern chiral potentials</vt:lpstr>
      <vt:lpstr>Universality: NN potentials</vt:lpstr>
      <vt:lpstr>Universality: Wave functions</vt:lpstr>
      <vt:lpstr>Universality: Wave functions</vt:lpstr>
      <vt:lpstr>Universality: Wave functions</vt:lpstr>
      <vt:lpstr>Universality: Wave functions</vt:lpstr>
      <vt:lpstr>Connection to experiments</vt:lpstr>
      <vt:lpstr>Connection to experiments</vt:lpstr>
      <vt:lpstr>Connection to experiments</vt:lpstr>
      <vt:lpstr>Where does the short-distance physics go?</vt:lpstr>
      <vt:lpstr>Where does the short-distance physics go?</vt:lpstr>
      <vt:lpstr>Scheme dependence in evolved a_q^† a_q </vt:lpstr>
      <vt:lpstr>Scheme dependence in evolved a_q^† a_q </vt:lpstr>
      <vt:lpstr>Where does the short-distance physics go?</vt:lpstr>
      <vt:lpstr>Where does the short-distance physics go?</vt:lpstr>
      <vt:lpstr>High-momentum operator at low resolution</vt:lpstr>
      <vt:lpstr>Summary and outlook</vt:lpstr>
      <vt:lpstr>Back up slides</vt:lpstr>
      <vt:lpstr>Back 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scale and scheme dependence in NN operators with the SRG</dc:title>
  <dc:creator>Anthony Tropiano</dc:creator>
  <cp:lastModifiedBy>Anthony Tropiano</cp:lastModifiedBy>
  <cp:revision>50</cp:revision>
  <dcterms:created xsi:type="dcterms:W3CDTF">2020-06-04T13:10:46Z</dcterms:created>
  <dcterms:modified xsi:type="dcterms:W3CDTF">2020-06-08T15:11:30Z</dcterms:modified>
</cp:coreProperties>
</file>