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69" r:id="rId3"/>
    <p:sldId id="330" r:id="rId4"/>
    <p:sldId id="275" r:id="rId5"/>
    <p:sldId id="277" r:id="rId6"/>
    <p:sldId id="331" r:id="rId7"/>
    <p:sldId id="310" r:id="rId8"/>
    <p:sldId id="311" r:id="rId9"/>
    <p:sldId id="270" r:id="rId10"/>
    <p:sldId id="332" r:id="rId11"/>
    <p:sldId id="314" r:id="rId12"/>
    <p:sldId id="304" r:id="rId13"/>
    <p:sldId id="333" r:id="rId14"/>
    <p:sldId id="335" r:id="rId15"/>
    <p:sldId id="336" r:id="rId16"/>
    <p:sldId id="337" r:id="rId17"/>
    <p:sldId id="338" r:id="rId18"/>
    <p:sldId id="339" r:id="rId19"/>
    <p:sldId id="273" r:id="rId20"/>
    <p:sldId id="341" r:id="rId21"/>
    <p:sldId id="342" r:id="rId22"/>
    <p:sldId id="274" r:id="rId23"/>
    <p:sldId id="327" r:id="rId24"/>
    <p:sldId id="34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10/26/20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4E43-1A43-5740-A2F1-516489818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Koroveret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al.(CLAS), (2020), arXiv:2004.07304 [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nucl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-ex].27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5513-1272-A44C-AF68-F8AE51C323E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8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5513-1272-A44C-AF68-F8AE51C323E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0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E5513-1272-A44C-AF68-F8AE51C323E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7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B853-9033-E54B-8ED3-ACA75527692D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5094-3301-894A-B968-9AB7F58AF041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625-4955-8449-821F-C24C954B4CE7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9BEE-9082-824F-9FE8-A73B8649373C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CA3A-B122-CD4B-9E4B-5FC53C67B8A3}" type="datetime1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B6FE-AA41-4244-B6ED-DBD0B8C3C94D}" type="datetime1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816F-807B-2B43-B88E-ABC5F6D182F4}" type="datetime1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2AE1-5483-4147-A0B4-4CC8FC31B757}" type="datetime1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64FF-219C-7344-A0AC-964997E22DFB}" type="datetime1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6B78-8263-F947-8DCB-C192D73C2A8C}" type="datetime1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02DF-4A6E-4345-8766-CA6FCC3AFB8D}" type="datetime1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5E7DC65-9412-614E-9DC9-FC959AFBF189}" type="datetime1">
              <a:rPr lang="en-US" smtClean="0"/>
              <a:t>10/26/20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1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0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from operator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2318330"/>
            <a:ext cx="7543800" cy="28827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2200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sz="2200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</a:p>
          <a:p>
            <a:pPr>
              <a:lnSpc>
                <a:spcPct val="100000"/>
              </a:lnSpc>
            </a:pPr>
            <a:endParaRPr lang="en-US" altLang="en-US" sz="18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APS DNP Meeting – Virtual Meeting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October 30, 2020</a:t>
            </a: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i="1" dirty="0" err="1"/>
              <a:t>ajt</a:t>
            </a:r>
            <a:r>
              <a:rPr lang="en-US" sz="1800" i="1" dirty="0"/>
              <a:t>, S.K. Bogner, and R.J. Furnstahl, arXiv:2006.11186</a:t>
            </a:r>
          </a:p>
          <a:p>
            <a:pPr>
              <a:lnSpc>
                <a:spcPct val="100000"/>
              </a:lnSpc>
            </a:pPr>
            <a:r>
              <a:rPr lang="en-US" sz="1800" i="1" dirty="0"/>
              <a:t>Phys. Rev. C </a:t>
            </a:r>
            <a:r>
              <a:rPr lang="en-US" sz="1800" b="1" i="1" dirty="0"/>
              <a:t>102</a:t>
            </a:r>
            <a:r>
              <a:rPr lang="en-US" sz="1800" i="1" dirty="0"/>
              <a:t>, 034005 (2020)</a:t>
            </a:r>
          </a:p>
          <a:p>
            <a:pPr>
              <a:lnSpc>
                <a:spcPct val="100000"/>
              </a:lnSpc>
            </a:pP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SRC physics in AV18 (scheme dependent)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2081054"/>
            <a:ext cx="7350596" cy="384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705581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1F045-D8BC-4749-95CE-E502A86CED68}"/>
              </a:ext>
            </a:extLst>
          </p:cNvPr>
          <p:cNvCxnSpPr>
            <a:cxnSpLocks/>
          </p:cNvCxnSpPr>
          <p:nvPr/>
        </p:nvCxnSpPr>
        <p:spPr>
          <a:xfrm flipH="1">
            <a:off x="9121346" y="2081591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A9BA-3767-1D49-958A-C176B6C7E964}"/>
              </a:ext>
            </a:extLst>
          </p:cNvPr>
          <p:cNvSpPr txBox="1"/>
          <p:nvPr/>
        </p:nvSpPr>
        <p:spPr>
          <a:xfrm>
            <a:off x="9032314" y="1690688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SRC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8C490-D018-D042-B618-D75D7384DD8E}"/>
              </a:ext>
            </a:extLst>
          </p:cNvPr>
          <p:cNvSpPr txBox="1"/>
          <p:nvPr/>
        </p:nvSpPr>
        <p:spPr>
          <a:xfrm>
            <a:off x="6292467" y="5809637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2: SRG evolution of deuteron wave function in coordinate space for AV18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N2LO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054C9-C4F9-E14A-813B-F5124DDA4043}"/>
              </a:ext>
            </a:extLst>
          </p:cNvPr>
          <p:cNvSpPr txBox="1"/>
          <p:nvPr/>
        </p:nvSpPr>
        <p:spPr>
          <a:xfrm>
            <a:off x="0" y="6455968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054323 (2014)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0BF7-9648-A744-9D5F-34233DC6E7DB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C3445-CC98-F046-889C-C8F4689A8618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A1B76-CAC0-6E4B-BA5E-246C82D589F6}"/>
              </a:ext>
            </a:extLst>
          </p:cNvPr>
          <p:cNvSpPr txBox="1"/>
          <p:nvPr/>
        </p:nvSpPr>
        <p:spPr>
          <a:xfrm>
            <a:off x="11063451" y="342900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B7BEC-9E83-4D4B-8B61-96EBC82E65CB}"/>
              </a:ext>
            </a:extLst>
          </p:cNvPr>
          <p:cNvSpPr txBox="1"/>
          <p:nvPr/>
        </p:nvSpPr>
        <p:spPr>
          <a:xfrm>
            <a:off x="9513175" y="439069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04E5E-4E62-9B40-AA59-B581156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5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Connection to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scale</a:t>
                </a:r>
                <a:r>
                  <a:rPr lang="en-US" sz="2600" dirty="0">
                    <a:latin typeface="Arial" panose="020B0604020202020204" pitchFamily="34" charset="0"/>
                  </a:rPr>
                  <a:t> and </a:t>
                </a:r>
                <a:r>
                  <a:rPr lang="en-US" sz="2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scheme</a:t>
                </a:r>
                <a:r>
                  <a:rPr lang="en-US" sz="2600" dirty="0">
                    <a:latin typeface="Arial" panose="020B0604020202020204" pitchFamily="34" charset="0"/>
                  </a:rPr>
                  <a:t> dependence in factorization of structure and reaction</a:t>
                </a:r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General </a:t>
                </a:r>
                <a:r>
                  <a:rPr lang="en-US" sz="2600" dirty="0"/>
                  <a:t>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94217-F7F5-A34F-A052-54802E5B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0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Connection to experiments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Arial" panose="020B0604020202020204" pitchFamily="34" charset="0"/>
                  </a:rPr>
                  <a:t>In analyzing scattering observables, there is scale and scheme dependence in factorization of structure and reaction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General problem for any matrix element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6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Use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low RG resolution wave function</a:t>
                </a:r>
                <a:r>
                  <a:rPr lang="en-US" sz="2600" dirty="0"/>
                  <a:t> to calculate </a:t>
                </a:r>
                <a:r>
                  <a:rPr lang="en-US" sz="2600" dirty="0">
                    <a:solidFill>
                      <a:srgbClr val="C00000"/>
                    </a:solidFill>
                  </a:rPr>
                  <a:t>high-energy reactions</a:t>
                </a:r>
                <a:r>
                  <a:rPr lang="en-US" sz="2600" dirty="0"/>
                  <a:t> by consistently evolving the operator</a:t>
                </a:r>
              </a:p>
              <a:p>
                <a:pPr marL="457200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solidFill>
                      <a:srgbClr val="C00000"/>
                    </a:solidFill>
                  </a:rPr>
                  <a:t>Mismatch of scales leads to incorrect observable (e.g., theory knock-out cross section compared to experiment)</a:t>
                </a:r>
              </a:p>
              <a:p>
                <a:pPr>
                  <a:lnSpc>
                    <a:spcPct val="100000"/>
                  </a:lnSpc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D305C-22FB-2D4D-8D74-84A360F4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3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which projects onto relative momentum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Transformations done with AV18.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54607-A7EF-0943-B008-B2909340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blipFill>
                <a:blip r:embed="rId3"/>
                <a:stretch>
                  <a:fillRect l="-46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D767D8-D6EE-6643-8701-2106E42CF7EE}"/>
              </a:ext>
            </a:extLst>
          </p:cNvPr>
          <p:cNvCxnSpPr>
            <a:cxnSpLocks/>
          </p:cNvCxnSpPr>
          <p:nvPr/>
        </p:nvCxnSpPr>
        <p:spPr>
          <a:xfrm>
            <a:off x="6421821" y="196543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377D44-6772-6F4F-83A0-4D92B7ED42D4}"/>
              </a:ext>
            </a:extLst>
          </p:cNvPr>
          <p:cNvCxnSpPr>
            <a:cxnSpLocks/>
          </p:cNvCxnSpPr>
          <p:nvPr/>
        </p:nvCxnSpPr>
        <p:spPr>
          <a:xfrm>
            <a:off x="3878274" y="3289737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E783F4-4CC1-2841-A404-43AE93285FBA}"/>
              </a:ext>
            </a:extLst>
          </p:cNvPr>
          <p:cNvSpPr txBox="1"/>
          <p:nvPr/>
        </p:nvSpPr>
        <p:spPr>
          <a:xfrm>
            <a:off x="5496911" y="177087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1A2013-4E5C-6A4C-8ED4-7B9882263273}"/>
              </a:ext>
            </a:extLst>
          </p:cNvPr>
          <p:cNvSpPr txBox="1"/>
          <p:nvPr/>
        </p:nvSpPr>
        <p:spPr>
          <a:xfrm>
            <a:off x="2529802" y="4147120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ED06EBB1-7B4E-5843-895C-00079C71F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632" y="2149632"/>
            <a:ext cx="8138160" cy="35992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C006C-8AC0-9142-9E45-E5A5521D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Use simple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which projects onto relative momentum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Smooth induced contributions at low momentum reproduce UV physics of the original NN potential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988633" cy="4351338"/>
              </a:xfrm>
              <a:blipFill>
                <a:blip r:embed="rId2"/>
                <a:stretch>
                  <a:fillRect l="-2229" r="-2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ED06EBB1-7B4E-5843-895C-00079C71F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632" y="2149632"/>
            <a:ext cx="8138160" cy="359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EB030-A40F-5049-8242-9C5F4634E05E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Transformations done with AV18.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EB030-A40F-5049-8242-9C5F4634E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blipFill>
                <a:blip r:embed="rId4"/>
                <a:stretch>
                  <a:fillRect l="-46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E60ED-7DAE-B643-9F88-19ADC326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0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7F53274A-8256-4F45-8C36-5F1FCF8B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32" y="2149632"/>
            <a:ext cx="8138160" cy="35992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/>
              <p:nvPr/>
            </p:nvSpPr>
            <p:spPr>
              <a:xfrm>
                <a:off x="4130684" y="2669104"/>
                <a:ext cx="4846320" cy="26517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Strength of wave function shifted to low-k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transformations on the operator must induce low-momentum contributions!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(0)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SRG evolution of hard potential does NOT make the reaction operator hard</a:t>
                </a:r>
              </a:p>
              <a:p>
                <a:endParaRPr lang="en-US" sz="2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79A3CD-A370-0241-9FE7-BE4398893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84" y="2669104"/>
                <a:ext cx="4846320" cy="2651760"/>
              </a:xfrm>
              <a:prstGeom prst="rect">
                <a:avLst/>
              </a:prstGeom>
              <a:blipFill>
                <a:blip r:embed="rId3"/>
                <a:stretch>
                  <a:fillRect l="-1042" t="-948" r="-18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/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E89A96-489F-6247-AABC-F5B2782C7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05" y="5850017"/>
                <a:ext cx="3949700" cy="348300"/>
              </a:xfrm>
              <a:prstGeom prst="rect">
                <a:avLst/>
              </a:prstGeom>
              <a:blipFill>
                <a:blip r:embed="rId6"/>
                <a:stretch>
                  <a:fillRect l="-641"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BD26011-3783-0940-9CD3-FB5B0DF5764D}"/>
              </a:ext>
            </a:extLst>
          </p:cNvPr>
          <p:cNvSpPr txBox="1"/>
          <p:nvPr/>
        </p:nvSpPr>
        <p:spPr>
          <a:xfrm>
            <a:off x="94594" y="1794701"/>
            <a:ext cx="512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Consistently evolve the wave functions!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058045-4AF9-9A41-B53D-935442E3C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64" y="2256366"/>
            <a:ext cx="394970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08E4DA-567A-8347-92C9-725C41C52F90}"/>
                  </a:ext>
                </a:extLst>
              </p:cNvPr>
              <p:cNvSpPr txBox="1"/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3: SRG evolution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channel. Transformations done with AV18.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08E4DA-567A-8347-92C9-725C41C52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510" y="5783655"/>
                <a:ext cx="5475890" cy="644279"/>
              </a:xfrm>
              <a:prstGeom prst="rect">
                <a:avLst/>
              </a:prstGeom>
              <a:blipFill>
                <a:blip r:embed="rId8"/>
                <a:stretch>
                  <a:fillRect l="-46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3CE01-E96E-2C49-BD97-F0CAFFB7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6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/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AV18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62BC27-48CF-864D-801E-2DB2C191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blipFill>
                <a:blip r:embed="rId2"/>
                <a:stretch>
                  <a:fillRect l="-4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driven to low-momentum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Note, each panel gives the correct result from unitarity of transformation!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3205656" cy="4351338"/>
              </a:xfrm>
              <a:blipFill>
                <a:blip r:embed="rId4"/>
                <a:stretch>
                  <a:fillRect l="-238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9046A3-B6D3-5C43-A8D6-93FFFED4456D}"/>
              </a:ext>
            </a:extLst>
          </p:cNvPr>
          <p:cNvCxnSpPr>
            <a:cxnSpLocks/>
          </p:cNvCxnSpPr>
          <p:nvPr/>
        </p:nvCxnSpPr>
        <p:spPr>
          <a:xfrm>
            <a:off x="6915807" y="1797204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1C0286-C4AA-E245-B6E5-288838A9FB94}"/>
              </a:ext>
            </a:extLst>
          </p:cNvPr>
          <p:cNvCxnSpPr>
            <a:cxnSpLocks/>
          </p:cNvCxnSpPr>
          <p:nvPr/>
        </p:nvCxnSpPr>
        <p:spPr>
          <a:xfrm>
            <a:off x="3894082" y="3211589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06CC61-6EF0-BC4C-BE01-4CB91E013C38}"/>
              </a:ext>
            </a:extLst>
          </p:cNvPr>
          <p:cNvSpPr txBox="1"/>
          <p:nvPr/>
        </p:nvSpPr>
        <p:spPr>
          <a:xfrm>
            <a:off x="5990897" y="1602641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C27CC-53F3-CE47-B2C1-4DA061F94E7C}"/>
              </a:ext>
            </a:extLst>
          </p:cNvPr>
          <p:cNvSpPr txBox="1"/>
          <p:nvPr/>
        </p:nvSpPr>
        <p:spPr>
          <a:xfrm>
            <a:off x="2723569" y="288735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342BB3-BB3A-F14F-AC8B-AE8F01203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499" y="1971842"/>
            <a:ext cx="8132501" cy="3657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95396-D3C9-F54D-88FB-227ED417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96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1690688"/>
                <a:ext cx="3341077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At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high RG resolution 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-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 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 channel contributes to </a:t>
                </a:r>
                <a:r>
                  <a:rPr lang="en-US" sz="24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~25%</a:t>
                </a:r>
                <a:r>
                  <a:rPr lang="en-US" sz="2400" dirty="0">
                    <a:cs typeface="Arial" panose="020B0604020202020204" pitchFamily="34" charset="0"/>
                  </a:rPr>
                  <a:t> of the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(heavy contribution from tensor force)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1690688"/>
                <a:ext cx="3341077" cy="4351338"/>
              </a:xfrm>
              <a:blipFill>
                <a:blip r:embed="rId2"/>
                <a:stretch>
                  <a:fillRect l="-2652" t="-872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342BB3-BB3A-F14F-AC8B-AE8F0120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99" y="1971842"/>
            <a:ext cx="8132501" cy="365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1E30C4-B90C-F64A-9984-522C4E6D1528}"/>
              </a:ext>
            </a:extLst>
          </p:cNvPr>
          <p:cNvSpPr/>
          <p:nvPr/>
        </p:nvSpPr>
        <p:spPr>
          <a:xfrm>
            <a:off x="4461831" y="2379643"/>
            <a:ext cx="1634169" cy="3128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725869-19A3-AA4B-A88C-FAFF98DAFEE2}"/>
              </a:ext>
            </a:extLst>
          </p:cNvPr>
          <p:cNvCxnSpPr>
            <a:cxnSpLocks/>
          </p:cNvCxnSpPr>
          <p:nvPr/>
        </p:nvCxnSpPr>
        <p:spPr>
          <a:xfrm>
            <a:off x="3117773" y="2715658"/>
            <a:ext cx="1680037" cy="71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4E69B4-01CE-8248-B163-B4ED7B9F4DA3}"/>
              </a:ext>
            </a:extLst>
          </p:cNvPr>
          <p:cNvCxnSpPr>
            <a:cxnSpLocks/>
          </p:cNvCxnSpPr>
          <p:nvPr/>
        </p:nvCxnSpPr>
        <p:spPr>
          <a:xfrm>
            <a:off x="3117773" y="2715658"/>
            <a:ext cx="1619480" cy="1680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451BF-30A2-744C-A6AE-9D86511372F6}"/>
                  </a:ext>
                </a:extLst>
              </p:cNvPr>
              <p:cNvSpPr txBox="1"/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AV18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6D451BF-30A2-744C-A6AE-9D865113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blipFill>
                <a:blip r:embed="rId4"/>
                <a:stretch>
                  <a:fillRect l="-4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89D353-4E1F-F848-A114-AF283875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82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Deuteron momentum distribution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90688"/>
                <a:ext cx="333756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At high RG resolution </a:t>
                </a:r>
                <a:r>
                  <a:rPr lang="en-US" sz="24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4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-</a:t>
                </a:r>
                <a:r>
                  <a:rPr lang="en-US" sz="24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3</a:t>
                </a:r>
                <a:r>
                  <a:rPr lang="en-US" sz="24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channel contributes to ~25% of the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(heavy contribution from tensor force)</a:t>
                </a:r>
                <a:endParaRPr lang="en-US" sz="2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cs typeface="Arial" panose="020B0604020202020204" pitchFamily="34" charset="0"/>
                  </a:rPr>
                  <a:t>At </a:t>
                </a:r>
                <a:r>
                  <a:rPr lang="en-US" sz="24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low RG resolution</a:t>
                </a:r>
                <a:r>
                  <a:rPr lang="en-US" sz="2400" dirty="0">
                    <a:cs typeface="Arial" panose="020B0604020202020204" pitchFamily="34" charset="0"/>
                  </a:rPr>
                  <a:t> 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-</a:t>
                </a:r>
                <a:r>
                  <a:rPr lang="en-US" sz="2400" baseline="30000" dirty="0">
                    <a:cs typeface="Arial" panose="020B0604020202020204" pitchFamily="34" charset="0"/>
                  </a:rPr>
                  <a:t> 3</a:t>
                </a:r>
                <a:r>
                  <a:rPr lang="en-US" sz="2400" dirty="0">
                    <a:cs typeface="Arial" panose="020B0604020202020204" pitchFamily="34" charset="0"/>
                  </a:rPr>
                  <a:t>S</a:t>
                </a:r>
                <a:r>
                  <a:rPr lang="en-US" sz="2400" baseline="-25000" dirty="0"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cs typeface="Arial" panose="020B0604020202020204" pitchFamily="34" charset="0"/>
                  </a:rPr>
                  <a:t> channel contributes to </a:t>
                </a:r>
                <a:r>
                  <a:rPr lang="en-US" sz="24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~95% </a:t>
                </a:r>
                <a:r>
                  <a:rPr lang="en-US" sz="2400" dirty="0">
                    <a:cs typeface="Arial" panose="020B0604020202020204" pitchFamily="34" charset="0"/>
                  </a:rPr>
                  <a:t>of the expectation value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7990E83-723F-794D-83A1-71B7B8005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90688"/>
                <a:ext cx="3337560" cy="4351338"/>
              </a:xfrm>
              <a:blipFill>
                <a:blip r:embed="rId2"/>
                <a:stretch>
                  <a:fillRect l="-2652" t="-872" r="-4545" b="-1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342BB3-BB3A-F14F-AC8B-AE8F0120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99" y="1971842"/>
            <a:ext cx="8132501" cy="365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1E30C4-B90C-F64A-9984-522C4E6D1528}"/>
              </a:ext>
            </a:extLst>
          </p:cNvPr>
          <p:cNvSpPr/>
          <p:nvPr/>
        </p:nvSpPr>
        <p:spPr>
          <a:xfrm>
            <a:off x="9199084" y="2379643"/>
            <a:ext cx="1586429" cy="3128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CF8B79-177F-9E4C-92DA-DB3912386D9E}"/>
              </a:ext>
            </a:extLst>
          </p:cNvPr>
          <p:cNvCxnSpPr>
            <a:cxnSpLocks/>
          </p:cNvCxnSpPr>
          <p:nvPr/>
        </p:nvCxnSpPr>
        <p:spPr>
          <a:xfrm flipV="1">
            <a:off x="3118456" y="3016251"/>
            <a:ext cx="6411134" cy="2299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406DBC-0E81-2B4C-93B2-81ABC497B33F}"/>
              </a:ext>
            </a:extLst>
          </p:cNvPr>
          <p:cNvCxnSpPr>
            <a:cxnSpLocks/>
          </p:cNvCxnSpPr>
          <p:nvPr/>
        </p:nvCxnSpPr>
        <p:spPr>
          <a:xfrm flipV="1">
            <a:off x="3118456" y="4290647"/>
            <a:ext cx="6306898" cy="10742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DF5904-55BD-9C40-A038-32537B6351EE}"/>
                  </a:ext>
                </a:extLst>
              </p:cNvPr>
              <p:cNvSpPr txBox="1"/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5: SRG-evolved matrix elements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AV18 in the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channel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DF5904-55BD-9C40-A038-32537B63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68" y="5804079"/>
                <a:ext cx="5850463" cy="644279"/>
              </a:xfrm>
              <a:prstGeom prst="rect">
                <a:avLst/>
              </a:prstGeom>
              <a:blipFill>
                <a:blip r:embed="rId4"/>
                <a:stretch>
                  <a:fillRect l="-43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271FEBA-E13E-8C4B-94D9-3F091461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3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NN pair ratios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53" y="1526771"/>
            <a:ext cx="3538728" cy="435254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At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high RG resolution</a:t>
            </a:r>
            <a:r>
              <a:rPr lang="en-US" sz="2400" dirty="0">
                <a:latin typeface="Arial" panose="020B0604020202020204" pitchFamily="34" charset="0"/>
              </a:rPr>
              <a:t>, the tensor force and the repulsive core of the NN interaction kicks nucleon pairs into SRCs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Seen in the ratio of pairs produced where np dominates because the tensor force requires spin triplet pairs (pp are spin singlets)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4C11B-F0D8-E445-8719-58CB080A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97" y="1489037"/>
            <a:ext cx="8824203" cy="3291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BB7E4-C99D-B146-A7DD-88A8BDD12400}"/>
              </a:ext>
            </a:extLst>
          </p:cNvPr>
          <p:cNvSpPr txBox="1"/>
          <p:nvPr/>
        </p:nvSpPr>
        <p:spPr>
          <a:xfrm>
            <a:off x="3922005" y="4780877"/>
            <a:ext cx="835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Fig. 6: (a) Ratio of two-nucleon to single-nucleon electron-scattering cross sections for carbon as a function of missing momentum. (b) Fraction of np to p and pp to p pairs versus the relative momentum. Figure from CLAS collaboration publication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F89CE4-6EEA-1E40-86F9-CC58C80CC006}"/>
              </a:ext>
            </a:extLst>
          </p:cNvPr>
          <p:cNvCxnSpPr/>
          <p:nvPr/>
        </p:nvCxnSpPr>
        <p:spPr>
          <a:xfrm flipH="1">
            <a:off x="9255369" y="3429000"/>
            <a:ext cx="199292" cy="61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B772A8-0C56-A14E-98D7-065457FAD51D}"/>
              </a:ext>
            </a:extLst>
          </p:cNvPr>
          <p:cNvCxnSpPr>
            <a:cxnSpLocks/>
          </p:cNvCxnSpPr>
          <p:nvPr/>
        </p:nvCxnSpPr>
        <p:spPr>
          <a:xfrm>
            <a:off x="11769969" y="1301262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A17F8D-2C83-F04A-913E-C60279C8F7A0}"/>
              </a:ext>
            </a:extLst>
          </p:cNvPr>
          <p:cNvSpPr txBox="1"/>
          <p:nvPr/>
        </p:nvSpPr>
        <p:spPr>
          <a:xfrm>
            <a:off x="8836543" y="304094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in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6A2E7-04BB-0442-B72F-36A990A22D95}"/>
              </a:ext>
            </a:extLst>
          </p:cNvPr>
          <p:cNvSpPr txBox="1"/>
          <p:nvPr/>
        </p:nvSpPr>
        <p:spPr>
          <a:xfrm>
            <a:off x="10977607" y="931929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67EAD-31A9-2249-8439-69BA9CC0A1A8}"/>
              </a:ext>
            </a:extLst>
          </p:cNvPr>
          <p:cNvSpPr txBox="1"/>
          <p:nvPr/>
        </p:nvSpPr>
        <p:spPr>
          <a:xfrm>
            <a:off x="0" y="6455968"/>
            <a:ext cx="4802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Korover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et al. (CLAS), arXiv:2004.07304 (2014)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B00D91-0E80-684C-BEF0-9F86DFD4F60D}"/>
              </a:ext>
            </a:extLst>
          </p:cNvPr>
          <p:cNvCxnSpPr>
            <a:cxnSpLocks/>
          </p:cNvCxnSpPr>
          <p:nvPr/>
        </p:nvCxnSpPr>
        <p:spPr>
          <a:xfrm>
            <a:off x="9061938" y="1054554"/>
            <a:ext cx="193433" cy="615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C3705D-06DE-8447-A2AD-99BB1FAD1A52}"/>
              </a:ext>
            </a:extLst>
          </p:cNvPr>
          <p:cNvSpPr txBox="1"/>
          <p:nvPr/>
        </p:nvSpPr>
        <p:spPr>
          <a:xfrm>
            <a:off x="8122405" y="658574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B082246-4350-9B43-9809-3CCCD70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868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described by SRC phenomenology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High RG resolution description of SRC physics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SRC pairs are components in the nuclear wave function with relative momenta above the Fermi momentum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FF0B2-009D-704F-8298-5F7AFB8B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304458-C958-0044-B290-991B7513884F}"/>
              </a:ext>
            </a:extLst>
          </p:cNvPr>
          <p:cNvSpPr/>
          <p:nvPr/>
        </p:nvSpPr>
        <p:spPr>
          <a:xfrm>
            <a:off x="8416887" y="3600254"/>
            <a:ext cx="3775113" cy="2935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101842-3FF1-D94C-9B1C-E6EFE9484F2A}"/>
              </a:ext>
            </a:extLst>
          </p:cNvPr>
          <p:cNvCxnSpPr/>
          <p:nvPr/>
        </p:nvCxnSpPr>
        <p:spPr>
          <a:xfrm>
            <a:off x="8416887" y="3185160"/>
            <a:ext cx="8947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C03CD9-D3C3-544E-8F94-836B833E55AE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328A0-EA1A-984F-936A-6A15EDB3CBD4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007478-6A52-8F40-A1E0-D00B91D4088B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43B447-038A-D24A-933B-CFD22E9DF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E8503-65DD-5D49-89E3-8476001E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C4C11B-F0D8-E445-8719-58CB080A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97" y="1489037"/>
            <a:ext cx="8824203" cy="3291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NN pair ratios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1343DE-00C1-494C-A482-4C0BDC45E4F2}"/>
              </a:ext>
            </a:extLst>
          </p:cNvPr>
          <p:cNvCxnSpPr>
            <a:cxnSpLocks/>
          </p:cNvCxnSpPr>
          <p:nvPr/>
        </p:nvCxnSpPr>
        <p:spPr>
          <a:xfrm>
            <a:off x="11769969" y="1301262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7DEB5B-837B-2241-A42B-B9DE25FE1E6B}"/>
              </a:ext>
            </a:extLst>
          </p:cNvPr>
          <p:cNvSpPr txBox="1"/>
          <p:nvPr/>
        </p:nvSpPr>
        <p:spPr>
          <a:xfrm>
            <a:off x="10977607" y="931929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C97734-1C5F-F449-91E7-7454472521C8}"/>
                  </a:ext>
                </a:extLst>
              </p:cNvPr>
              <p:cNvSpPr txBox="1"/>
              <p:nvPr/>
            </p:nvSpPr>
            <p:spPr>
              <a:xfrm>
                <a:off x="3789500" y="5412141"/>
                <a:ext cx="4449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7: Ratio of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SRG transformations for low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high momentum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C97734-1C5F-F449-91E7-745447252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00" y="5412141"/>
                <a:ext cx="4449248" cy="584775"/>
              </a:xfrm>
              <a:prstGeom prst="rect">
                <a:avLst/>
              </a:prstGeom>
              <a:blipFill>
                <a:blip r:embed="rId6"/>
                <a:stretch>
                  <a:fillRect l="-855" t="-4255" r="-28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FFEA8-96A3-0B41-84C8-A7DCD14124BB}"/>
              </a:ext>
            </a:extLst>
          </p:cNvPr>
          <p:cNvCxnSpPr/>
          <p:nvPr/>
        </p:nvCxnSpPr>
        <p:spPr>
          <a:xfrm flipH="1">
            <a:off x="9255369" y="3429000"/>
            <a:ext cx="199292" cy="61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7C3DDE-1D97-9C45-BCEA-46589DC87805}"/>
              </a:ext>
            </a:extLst>
          </p:cNvPr>
          <p:cNvSpPr txBox="1"/>
          <p:nvPr/>
        </p:nvSpPr>
        <p:spPr>
          <a:xfrm>
            <a:off x="8836543" y="304094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in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BA4309-A1D1-9F49-BB10-03B7F2C6FB76}"/>
              </a:ext>
            </a:extLst>
          </p:cNvPr>
          <p:cNvCxnSpPr>
            <a:cxnSpLocks/>
          </p:cNvCxnSpPr>
          <p:nvPr/>
        </p:nvCxnSpPr>
        <p:spPr>
          <a:xfrm>
            <a:off x="9061938" y="1054554"/>
            <a:ext cx="193433" cy="615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C7832E-D0CA-F349-8381-BCCAF5A2C86E}"/>
              </a:ext>
            </a:extLst>
          </p:cNvPr>
          <p:cNvSpPr txBox="1"/>
          <p:nvPr/>
        </p:nvSpPr>
        <p:spPr>
          <a:xfrm>
            <a:off x="8122405" y="658574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EAD1A8-04D0-B446-8D51-692EA966D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4474" y="1362445"/>
            <a:ext cx="4434677" cy="411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754" y="1526771"/>
                <a:ext cx="3537123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200" dirty="0">
                    <a:latin typeface="Arial" panose="020B0604020202020204" pitchFamily="34" charset="0"/>
                  </a:rPr>
                  <a:t>At </a:t>
                </a:r>
                <a:r>
                  <a: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low RG resolution</a:t>
                </a:r>
                <a:r>
                  <a:rPr lang="en-US" sz="2200" dirty="0">
                    <a:latin typeface="Arial" panose="020B0604020202020204" pitchFamily="34" charset="0"/>
                  </a:rPr>
                  <a:t>, SRCs are suppressed in the potential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 dirty="0">
                    <a:latin typeface="Arial" panose="020B0604020202020204" pitchFamily="34" charset="0"/>
                  </a:rPr>
                  <a:t>Consider the ratio of the momentum projection </a:t>
                </a:r>
                <a:r>
                  <a:rPr lang="en-US" sz="2200" dirty="0" err="1">
                    <a:latin typeface="Arial" panose="020B0604020202020204" pitchFamily="34" charset="0"/>
                  </a:rPr>
                  <a:t>operator</a:t>
                </a:r>
                <a:r>
                  <a:rPr lang="en-US" sz="2200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for </a:t>
                </a:r>
                <a:r>
                  <a:rPr lang="en-US" sz="2200" baseline="30000" dirty="0">
                    <a:solidFill>
                      <a:srgbClr val="C00000"/>
                    </a:solidFill>
                  </a:rPr>
                  <a:t>3</a:t>
                </a:r>
                <a:r>
                  <a:rPr lang="en-US" sz="2200" dirty="0">
                    <a:solidFill>
                      <a:srgbClr val="C00000"/>
                    </a:solidFill>
                  </a:rPr>
                  <a:t>S</a:t>
                </a:r>
                <a:r>
                  <a:rPr lang="en-US" sz="22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200" dirty="0">
                    <a:solidFill>
                      <a:srgbClr val="C00000"/>
                    </a:solidFill>
                  </a:rPr>
                  <a:t>/</a:t>
                </a:r>
                <a:r>
                  <a:rPr lang="en-US" sz="22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2200" dirty="0">
                    <a:solidFill>
                      <a:srgbClr val="C00000"/>
                    </a:solidFill>
                  </a:rPr>
                  <a:t>S</a:t>
                </a:r>
                <a:r>
                  <a:rPr lang="en-US" sz="2200" baseline="-25000" dirty="0">
                    <a:solidFill>
                      <a:srgbClr val="C00000"/>
                    </a:solidFill>
                  </a:rPr>
                  <a:t>0</a:t>
                </a:r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754" y="1526771"/>
                <a:ext cx="3537123" cy="4351338"/>
              </a:xfrm>
              <a:blipFill>
                <a:blip r:embed="rId8"/>
                <a:stretch>
                  <a:fillRect l="-2143" t="-875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B2F1A1-C1DE-C44E-BB3C-5BD1ACD9E816}"/>
              </a:ext>
            </a:extLst>
          </p:cNvPr>
          <p:cNvSpPr txBox="1"/>
          <p:nvPr/>
        </p:nvSpPr>
        <p:spPr>
          <a:xfrm>
            <a:off x="6727024" y="1670337"/>
            <a:ext cx="1113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aseline="30000" dirty="0"/>
              <a:t>3</a:t>
            </a:r>
            <a:r>
              <a:rPr lang="en-US" sz="2200" dirty="0"/>
              <a:t>S</a:t>
            </a:r>
            <a:r>
              <a:rPr lang="en-US" sz="2200" baseline="-25000" dirty="0"/>
              <a:t>1</a:t>
            </a:r>
            <a:r>
              <a:rPr lang="en-US" sz="2200" dirty="0"/>
              <a:t>/</a:t>
            </a:r>
            <a:r>
              <a:rPr lang="en-US" sz="2200" baseline="30000" dirty="0"/>
              <a:t>1</a:t>
            </a:r>
            <a:r>
              <a:rPr lang="en-US" sz="2200" dirty="0"/>
              <a:t>S</a:t>
            </a:r>
            <a:r>
              <a:rPr lang="en-US" sz="2200" baseline="-25000" dirty="0"/>
              <a:t>0</a:t>
            </a:r>
            <a:endParaRPr lang="en-US" sz="2200" baseline="30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33BF52-61A7-2741-A812-15295BD1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0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C4C11B-F0D8-E445-8719-58CB080A4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97" y="1489037"/>
            <a:ext cx="8824203" cy="3291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F6EB2F-B56D-8249-AD48-D35B132F8042}"/>
                  </a:ext>
                </a:extLst>
              </p:cNvPr>
              <p:cNvSpPr txBox="1"/>
              <p:nvPr/>
            </p:nvSpPr>
            <p:spPr>
              <a:xfrm>
                <a:off x="3789500" y="5412141"/>
                <a:ext cx="44492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7: Ratio of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SRG transformations for low momentum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high momentum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F6EB2F-B56D-8249-AD48-D35B132F8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500" y="5412141"/>
                <a:ext cx="4449248" cy="584775"/>
              </a:xfrm>
              <a:prstGeom prst="rect">
                <a:avLst/>
              </a:prstGeom>
              <a:blipFill>
                <a:blip r:embed="rId5"/>
                <a:stretch>
                  <a:fillRect l="-855" t="-4255" r="-28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1343DE-00C1-494C-A482-4C0BDC45E4F2}"/>
              </a:ext>
            </a:extLst>
          </p:cNvPr>
          <p:cNvCxnSpPr>
            <a:cxnSpLocks/>
          </p:cNvCxnSpPr>
          <p:nvPr/>
        </p:nvCxnSpPr>
        <p:spPr>
          <a:xfrm>
            <a:off x="11769969" y="1301262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7DEB5B-837B-2241-A42B-B9DE25FE1E6B}"/>
              </a:ext>
            </a:extLst>
          </p:cNvPr>
          <p:cNvSpPr txBox="1"/>
          <p:nvPr/>
        </p:nvSpPr>
        <p:spPr>
          <a:xfrm>
            <a:off x="10977607" y="931929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8F5B38E-EA97-3E47-B4FB-D4D38E7A0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4474" y="1362445"/>
            <a:ext cx="4434677" cy="41148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33DE1A-E403-3D42-BF15-F346CE02D286}"/>
              </a:ext>
            </a:extLst>
          </p:cNvPr>
          <p:cNvCxnSpPr>
            <a:cxnSpLocks/>
          </p:cNvCxnSpPr>
          <p:nvPr/>
        </p:nvCxnSpPr>
        <p:spPr>
          <a:xfrm>
            <a:off x="7420893" y="3065055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754" y="1526771"/>
                <a:ext cx="3537123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200" dirty="0"/>
                  <a:t>At </a:t>
                </a:r>
                <a:r>
                  <a:rPr lang="en-US" sz="2200" dirty="0">
                    <a:solidFill>
                      <a:srgbClr val="C00000"/>
                    </a:solidFill>
                  </a:rPr>
                  <a:t>low RG resolution</a:t>
                </a:r>
                <a:r>
                  <a:rPr lang="en-US" sz="2200" dirty="0"/>
                  <a:t>, SRCs are suppressed in the potential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/>
                  <a:t>Consider the ratio of the momentum projection </a:t>
                </a:r>
                <a:r>
                  <a:rPr lang="en-US" sz="2200" dirty="0" err="1"/>
                  <a:t>operator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for </a:t>
                </a:r>
                <a:r>
                  <a:rPr lang="en-US" sz="2200" baseline="30000" dirty="0">
                    <a:solidFill>
                      <a:srgbClr val="C00000"/>
                    </a:solidFill>
                  </a:rPr>
                  <a:t>3</a:t>
                </a:r>
                <a:r>
                  <a:rPr lang="en-US" sz="2200" dirty="0">
                    <a:solidFill>
                      <a:srgbClr val="C00000"/>
                    </a:solidFill>
                  </a:rPr>
                  <a:t>S</a:t>
                </a:r>
                <a:r>
                  <a:rPr lang="en-US" sz="2200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200" dirty="0">
                    <a:solidFill>
                      <a:srgbClr val="C00000"/>
                    </a:solidFill>
                  </a:rPr>
                  <a:t>/</a:t>
                </a:r>
                <a:r>
                  <a:rPr lang="en-US" sz="22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2200" dirty="0">
                    <a:solidFill>
                      <a:srgbClr val="C00000"/>
                    </a:solidFill>
                  </a:rPr>
                  <a:t>S</a:t>
                </a:r>
                <a:r>
                  <a:rPr lang="en-US" sz="2200" baseline="-25000" dirty="0">
                    <a:solidFill>
                      <a:srgbClr val="C00000"/>
                    </a:solidFill>
                  </a:rPr>
                  <a:t>0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latin typeface="Arial" panose="020B0604020202020204" pitchFamily="34" charset="0"/>
                  </a:rPr>
                  <a:t>Reproduces the characteristics of the cross section ratios with </a:t>
                </a:r>
                <a:r>
                  <a:rPr lang="en-US" sz="22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low RG resolution operators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754" y="1526771"/>
                <a:ext cx="3537123" cy="4351338"/>
              </a:xfrm>
              <a:blipFill>
                <a:blip r:embed="rId7"/>
                <a:stretch>
                  <a:fillRect l="-2143" t="-875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9B74847-38A5-FD47-BECB-BEBB766C70E1}"/>
              </a:ext>
            </a:extLst>
          </p:cNvPr>
          <p:cNvSpPr txBox="1"/>
          <p:nvPr/>
        </p:nvSpPr>
        <p:spPr>
          <a:xfrm>
            <a:off x="5681812" y="47390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in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2079C3-9E8B-3C44-B01A-4AB18F43A776}"/>
              </a:ext>
            </a:extLst>
          </p:cNvPr>
          <p:cNvSpPr txBox="1"/>
          <p:nvPr/>
        </p:nvSpPr>
        <p:spPr>
          <a:xfrm>
            <a:off x="6660334" y="2651834"/>
            <a:ext cx="12134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F1D4EA-7DAD-DC42-A40F-13F2B33B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57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NN pair ratios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710D3F-722F-124C-82DF-7DE03EA1CA07}"/>
              </a:ext>
            </a:extLst>
          </p:cNvPr>
          <p:cNvCxnSpPr/>
          <p:nvPr/>
        </p:nvCxnSpPr>
        <p:spPr>
          <a:xfrm flipH="1">
            <a:off x="9255369" y="3429000"/>
            <a:ext cx="199292" cy="61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22342A-47C1-2A4F-BFE2-8670651765DB}"/>
              </a:ext>
            </a:extLst>
          </p:cNvPr>
          <p:cNvSpPr txBox="1"/>
          <p:nvPr/>
        </p:nvSpPr>
        <p:spPr>
          <a:xfrm>
            <a:off x="8836543" y="304094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in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A50B64-639B-AD4E-8B9E-11787392B73A}"/>
              </a:ext>
            </a:extLst>
          </p:cNvPr>
          <p:cNvCxnSpPr>
            <a:cxnSpLocks/>
          </p:cNvCxnSpPr>
          <p:nvPr/>
        </p:nvCxnSpPr>
        <p:spPr>
          <a:xfrm>
            <a:off x="9061938" y="1054554"/>
            <a:ext cx="193433" cy="615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58DAAE-A04A-B847-9769-5D40D375541E}"/>
              </a:ext>
            </a:extLst>
          </p:cNvPr>
          <p:cNvSpPr txBox="1"/>
          <p:nvPr/>
        </p:nvSpPr>
        <p:spPr>
          <a:xfrm>
            <a:off x="8122405" y="658574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9207BD-B982-2543-955D-74138DA7F431}"/>
              </a:ext>
            </a:extLst>
          </p:cNvPr>
          <p:cNvCxnSpPr/>
          <p:nvPr/>
        </p:nvCxnSpPr>
        <p:spPr>
          <a:xfrm flipH="1">
            <a:off x="6087350" y="842774"/>
            <a:ext cx="199292" cy="61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D41D52-3A49-5B4C-88B6-45ED3C38757B}"/>
              </a:ext>
            </a:extLst>
          </p:cNvPr>
          <p:cNvSpPr txBox="1"/>
          <p:nvPr/>
        </p:nvSpPr>
        <p:spPr>
          <a:xfrm>
            <a:off x="6727024" y="1670337"/>
            <a:ext cx="11136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aseline="30000" dirty="0"/>
              <a:t>3</a:t>
            </a:r>
            <a:r>
              <a:rPr lang="en-US" sz="2200" dirty="0"/>
              <a:t>S</a:t>
            </a:r>
            <a:r>
              <a:rPr lang="en-US" sz="2200" baseline="-25000" dirty="0"/>
              <a:t>1</a:t>
            </a:r>
            <a:r>
              <a:rPr lang="en-US" sz="2200" dirty="0"/>
              <a:t>/</a:t>
            </a:r>
            <a:r>
              <a:rPr lang="en-US" sz="2200" baseline="30000" dirty="0"/>
              <a:t>1</a:t>
            </a:r>
            <a:r>
              <a:rPr lang="en-US" sz="2200" dirty="0"/>
              <a:t>S</a:t>
            </a:r>
            <a:r>
              <a:rPr lang="en-US" sz="2200" baseline="-25000" dirty="0"/>
              <a:t>0</a:t>
            </a:r>
            <a:endParaRPr lang="en-US" sz="2200" baseline="30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669-20AD-1E43-89ED-4AD0728A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5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Summary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Results suggest that we can analyze high-energy nuclear reactions with low RG resolution structure (e.g., shell model) and evolved operator (and correct initial operator)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Matching resolution scale between structure and reactions is crucial!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7495C-A500-7A40-B225-DC9FE233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Summary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Results suggest that we can analyze high-energy nuclear reactions with low RG resolution structure (e.g., shell model) and evolved operator (and correct initial operator)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Matching resolution scale between structure and reactions is crucial!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Ongoing work: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Calculate pair distributions in nuclei (N=Z, N&gt;Z) using local density approximation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Relate to quenching in knock-out reactions by applying to different processes with factorization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C3E30-0922-BE4A-BCB5-6FAD3AD8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0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6706-54E2-8948-AC16-32BCCF6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slides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/>
              <p:nvPr/>
            </p:nvSpPr>
            <p:spPr>
              <a:xfrm>
                <a:off x="1681655" y="5375701"/>
                <a:ext cx="71680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8: Ratio of SRG transformations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low- and high-momentum values with respect to high-momentum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fixing the low-momentum of the denominator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varying the low-momentum of the numerator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2C74F1-6ACF-9640-B5B5-F9CA7AEE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55" y="5375701"/>
                <a:ext cx="7168055" cy="830997"/>
              </a:xfrm>
              <a:prstGeom prst="rect">
                <a:avLst/>
              </a:prstGeom>
              <a:blipFill>
                <a:blip r:embed="rId2"/>
                <a:stretch>
                  <a:fillRect l="-354" t="-30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AA5F37-D4E8-8B4B-8F18-CE699E75501B}"/>
              </a:ext>
            </a:extLst>
          </p:cNvPr>
          <p:cNvSpPr txBox="1"/>
          <p:nvPr/>
        </p:nvSpPr>
        <p:spPr>
          <a:xfrm>
            <a:off x="4340772" y="2448910"/>
            <a:ext cx="238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factorization figure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58109-E385-AB41-99B9-1DFFD3F4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1A4A5D-291F-9C41-8252-EE988FAD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631950"/>
            <a:ext cx="115443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8687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Recent experiments have been able to isolate processes where short-range correlation (SRC) physics is dominant and well described by SRC phenomenology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High RG resolution description of SRC physics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SRC pairs are components in the nuclear wave function with relative momenta above the Fermi momentum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C00000"/>
                </a:solidFill>
              </a:rPr>
              <a:t>Alternative viewpoint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Using renormalization group (RG) methods we can tune the </a:t>
            </a:r>
            <a:r>
              <a:rPr lang="en-US" sz="2000" dirty="0">
                <a:solidFill>
                  <a:srgbClr val="C00000"/>
                </a:solidFill>
              </a:rPr>
              <a:t>scale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C00000"/>
                </a:solidFill>
              </a:rPr>
              <a:t>low RG resolution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The SRC </a:t>
            </a:r>
            <a:r>
              <a:rPr lang="en-US" sz="2000" i="1" dirty="0"/>
              <a:t>physics</a:t>
            </a:r>
            <a:r>
              <a:rPr lang="en-US" sz="2000" dirty="0"/>
              <a:t> is shifted into the reaction operators from the nuclear wave function (which becomes soft)</a:t>
            </a:r>
          </a:p>
          <a:p>
            <a:pPr>
              <a:lnSpc>
                <a:spcPct val="100000"/>
              </a:lnSpc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1A378-2FD1-EC47-983F-65AF55C3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E0B047-20D6-4645-936E-604A725CAB2D}"/>
              </a:ext>
            </a:extLst>
          </p:cNvPr>
          <p:cNvCxnSpPr/>
          <p:nvPr/>
        </p:nvCxnSpPr>
        <p:spPr>
          <a:xfrm>
            <a:off x="8416887" y="3185160"/>
            <a:ext cx="8947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A33DDC-A008-5042-B728-AFE2959C91D0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0DB371-6788-6C44-A270-23B59DF37CDA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30201B-747D-9D4F-B70E-9AA4795235EE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91AF80-5129-8045-AB62-4C71D076C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D0397C-96C4-1140-8F3D-5BEE67A709BF}"/>
              </a:ext>
            </a:extLst>
          </p:cNvPr>
          <p:cNvCxnSpPr>
            <a:cxnSpLocks/>
          </p:cNvCxnSpPr>
          <p:nvPr/>
        </p:nvCxnSpPr>
        <p:spPr>
          <a:xfrm>
            <a:off x="8416887" y="6291135"/>
            <a:ext cx="6671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B7F600-F1C0-C845-9F09-3D1F0B407C58}"/>
              </a:ext>
            </a:extLst>
          </p:cNvPr>
          <p:cNvGrpSpPr/>
          <p:nvPr/>
        </p:nvGrpSpPr>
        <p:grpSpPr>
          <a:xfrm>
            <a:off x="9391421" y="6073250"/>
            <a:ext cx="2078861" cy="706839"/>
            <a:chOff x="9391421" y="6073250"/>
            <a:chExt cx="2078861" cy="7068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D5C2F2-3327-BA42-89E2-B8A20B0B8CF5}"/>
                </a:ext>
              </a:extLst>
            </p:cNvPr>
            <p:cNvSpPr txBox="1"/>
            <p:nvPr/>
          </p:nvSpPr>
          <p:spPr>
            <a:xfrm>
              <a:off x="9391421" y="6410757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4BDC5A-5A9E-9F43-9A0D-BC6E3ED43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1A13808-0F24-9C40-B196-631F705782CA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16D3934-9209-0644-8FD0-F30E3F51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424409"/>
            <a:ext cx="2743200" cy="365125"/>
          </a:xfrm>
        </p:spPr>
        <p:txBody>
          <a:bodyPr/>
          <a:lstStyle/>
          <a:p>
            <a:fld id="{DD20F09D-B375-B446-8D61-90653E4EE1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9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Experiments often rely on soft nuclear structure components (e.g., nuclear shell model) but mismatch scales by using high RG resolution reaction operators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One can use low RG resolution operators to consistently match scales in structure and reaction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3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585" y="1825625"/>
                <a:ext cx="10938831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We use the similarity renormalization group (SRG) to evolve operators to low RG resolution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600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600" dirty="0"/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en-US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sz="26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dirty="0">
                    <a:cs typeface="Arial" panose="020B0604020202020204" pitchFamily="34" charset="0"/>
                  </a:rPr>
                  <a:t> and Hamiltonian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6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585" y="1825625"/>
                <a:ext cx="10938831" cy="4351338"/>
              </a:xfrm>
              <a:blipFill>
                <a:blip r:embed="rId2"/>
                <a:stretch>
                  <a:fillRect l="-928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74F5F-56FD-1842-AB23-0AD73A04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3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SRG formalism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585" y="1825625"/>
                <a:ext cx="10938831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We use the similarity renormalization group (SRG) to evolve operators to low RG resolution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sz="2600" dirty="0"/>
                  <a:t>  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600" dirty="0"/>
                  <a:t>In practice, solve differential flow equation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sz="26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 with SRG generator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𝑑𝑈</m:t>
                        </m:r>
                        <m:d>
                          <m:d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lang="is-I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is-IS" sz="2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dirty="0">
                    <a:cs typeface="Arial" panose="020B0604020202020204" pitchFamily="34" charset="0"/>
                  </a:rPr>
                  <a:t> and Hamiltonian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600" dirty="0"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scheme and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6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gives the scale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585" y="1825625"/>
                <a:ext cx="10938831" cy="4351338"/>
              </a:xfrm>
              <a:blipFill>
                <a:blip r:embed="rId2"/>
                <a:stretch>
                  <a:fillRect l="-928" t="-116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E58D8-3568-7140-BAB5-C3DA058A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AV18 at low RG resolution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band-diagonal decoupling and 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200" dirty="0"/>
                  <a:t>for block-diagonal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scheme</a:t>
                </a:r>
              </a:p>
              <a:p>
                <a:pPr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0C044A3-4B96-EC46-88D8-5369D91B8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5625"/>
                <a:ext cx="3310760" cy="4351338"/>
              </a:xfrm>
              <a:prstGeom prst="rect">
                <a:avLst/>
              </a:prstGeom>
              <a:blipFill>
                <a:blip r:embed="rId5"/>
                <a:stretch>
                  <a:fillRect l="-1916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F3EF272-E06F-BF4E-96BA-7D90C40C8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917" y="1825625"/>
            <a:ext cx="8990249" cy="4023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812EA-15FC-B041-8274-776492CCC4DC}"/>
                  </a:ext>
                </a:extLst>
              </p:cNvPr>
              <p:cNvSpPr txBox="1"/>
              <p:nvPr/>
            </p:nvSpPr>
            <p:spPr>
              <a:xfrm>
                <a:off x="4285945" y="5999991"/>
                <a:ext cx="612981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1812EA-15FC-B041-8274-776492CCC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45" y="5999991"/>
                <a:ext cx="6129811" cy="353943"/>
              </a:xfrm>
              <a:prstGeom prst="rect">
                <a:avLst/>
              </a:prstGeom>
              <a:blipFill>
                <a:blip r:embed="rId7"/>
                <a:stretch>
                  <a:fillRect l="-620" t="-10345" r="-207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60FA101-C83F-3548-A226-C344E0E854C5}"/>
              </a:ext>
            </a:extLst>
          </p:cNvPr>
          <p:cNvSpPr txBox="1"/>
          <p:nvPr/>
        </p:nvSpPr>
        <p:spPr>
          <a:xfrm>
            <a:off x="7767144" y="1492600"/>
            <a:ext cx="343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AV18 in 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72401E-B2B2-8D4A-BFBE-5F554B49C075}"/>
              </a:ext>
            </a:extLst>
          </p:cNvPr>
          <p:cNvCxnSpPr>
            <a:cxnSpLocks/>
          </p:cNvCxnSpPr>
          <p:nvPr/>
        </p:nvCxnSpPr>
        <p:spPr>
          <a:xfrm>
            <a:off x="4715125" y="1653461"/>
            <a:ext cx="171318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F43054-0AD1-0D42-B171-E7D54641EADC}"/>
              </a:ext>
            </a:extLst>
          </p:cNvPr>
          <p:cNvCxnSpPr>
            <a:cxnSpLocks/>
          </p:cNvCxnSpPr>
          <p:nvPr/>
        </p:nvCxnSpPr>
        <p:spPr>
          <a:xfrm>
            <a:off x="3101062" y="3514461"/>
            <a:ext cx="0" cy="1319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B72175-5C31-0E4B-A34C-596E230812F2}"/>
              </a:ext>
            </a:extLst>
          </p:cNvPr>
          <p:cNvSpPr txBox="1"/>
          <p:nvPr/>
        </p:nvSpPr>
        <p:spPr>
          <a:xfrm>
            <a:off x="3890219" y="1443786"/>
            <a:ext cx="8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121C3F-AE6C-F341-92D6-CD00BBDFE2FC}"/>
              </a:ext>
            </a:extLst>
          </p:cNvPr>
          <p:cNvSpPr txBox="1"/>
          <p:nvPr/>
        </p:nvSpPr>
        <p:spPr>
          <a:xfrm>
            <a:off x="1803390" y="4001294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Scheme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6BFD5-27DF-4748-892D-D1A741ED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748BCF8A-4CCA-6342-9FEE-45F0EDB29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AV18 at low RG resolution</a:t>
            </a:r>
            <a:endParaRPr lang="en-US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band-diagonal decoupling and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𝐵𝐷</m:t>
                        </m:r>
                      </m:sub>
                    </m:sSub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200" dirty="0">
                    <a:solidFill>
                      <a:schemeClr val="tx1"/>
                    </a:solidFill>
                  </a:rPr>
                  <a:t> for block-diagonal decoupling scheme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en-US" sz="2200" dirty="0"/>
                  <a:t>Parameters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en-US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𝐵𝐷</m:t>
                        </m:r>
                      </m:sub>
                    </m:sSub>
                  </m:oMath>
                </a14:m>
                <a:r>
                  <a:rPr lang="en-US" altLang="en-US" sz="2200" dirty="0"/>
                  <a:t> describe the decoupling </a:t>
                </a:r>
                <a:r>
                  <a:rPr lang="en-US" altLang="en-US" sz="2200" dirty="0">
                    <a:solidFill>
                      <a:srgbClr val="C00000"/>
                    </a:solidFill>
                  </a:rPr>
                  <a:t>scale </a:t>
                </a:r>
                <a:r>
                  <a:rPr lang="en-US" altLang="en-US" sz="2200" dirty="0"/>
                  <a:t>of the evolved Hamiltonian</a:t>
                </a:r>
                <a:endParaRPr lang="en-US" altLang="en-US" sz="2200" dirty="0">
                  <a:solidFill>
                    <a:srgbClr val="C00000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18434" name="Content Placeholder 2">
                <a:extLst>
                  <a:ext uri="{FF2B5EF4-FFF2-40B4-BE49-F238E27FC236}">
                    <a16:creationId xmlns:a16="http://schemas.microsoft.com/office/drawing/2014/main" id="{14C8AB94-CE4B-3149-8CDE-59C14AA9A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3310760" cy="4351338"/>
              </a:xfrm>
              <a:blipFill>
                <a:blip r:embed="rId2"/>
                <a:stretch>
                  <a:fillRect l="-2299" t="-872" r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/>
              <p:nvPr/>
            </p:nvSpPr>
            <p:spPr>
              <a:xfrm>
                <a:off x="4285945" y="5999991"/>
                <a:ext cx="612981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1: SRG evolution of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several values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7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F15FF7-1B55-0B48-A37C-D6D89238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45" y="5999991"/>
                <a:ext cx="6129811" cy="353943"/>
              </a:xfrm>
              <a:prstGeom prst="rect">
                <a:avLst/>
              </a:prstGeom>
              <a:blipFill>
                <a:blip r:embed="rId3"/>
                <a:stretch>
                  <a:fillRect l="-620" t="-10345" r="-207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C24296-68D4-9F41-9119-5548DDFFCA64}"/>
              </a:ext>
            </a:extLst>
          </p:cNvPr>
          <p:cNvCxnSpPr>
            <a:cxnSpLocks/>
          </p:cNvCxnSpPr>
          <p:nvPr/>
        </p:nvCxnSpPr>
        <p:spPr>
          <a:xfrm flipH="1">
            <a:off x="9627479" y="228213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5F6A7E-5997-924D-9CFA-B44363267AC6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18029" y="299640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0E7AF5-1FD2-CC45-AA5E-83ED231DAF45}"/>
              </a:ext>
            </a:extLst>
          </p:cNvPr>
          <p:cNvCxnSpPr>
            <a:cxnSpLocks/>
          </p:cNvCxnSpPr>
          <p:nvPr/>
        </p:nvCxnSpPr>
        <p:spPr>
          <a:xfrm flipH="1">
            <a:off x="9669523" y="4385050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3939FB-1063-BA4C-9634-2A2F1D56EF01}"/>
              </a:ext>
            </a:extLst>
          </p:cNvPr>
          <p:cNvCxnSpPr>
            <a:cxnSpLocks/>
          </p:cNvCxnSpPr>
          <p:nvPr/>
        </p:nvCxnSpPr>
        <p:spPr>
          <a:xfrm rot="5400000" flipH="1">
            <a:off x="8928539" y="5091219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61D974C-657E-0642-86F5-C698206F4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917" y="1825625"/>
            <a:ext cx="8990249" cy="40233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222F0A-0690-B14C-ADD2-9156DB8F89B5}"/>
              </a:ext>
            </a:extLst>
          </p:cNvPr>
          <p:cNvSpPr txBox="1"/>
          <p:nvPr/>
        </p:nvSpPr>
        <p:spPr>
          <a:xfrm>
            <a:off x="7767144" y="1492600"/>
            <a:ext cx="343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AV18 in </a:t>
            </a:r>
            <a:r>
              <a:rPr lang="en-US" sz="20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channel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F0E602-E25C-0940-8B99-5554CB038182}"/>
              </a:ext>
            </a:extLst>
          </p:cNvPr>
          <p:cNvCxnSpPr>
            <a:cxnSpLocks/>
          </p:cNvCxnSpPr>
          <p:nvPr/>
        </p:nvCxnSpPr>
        <p:spPr>
          <a:xfrm flipH="1">
            <a:off x="9676809" y="2365525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02820B-7371-F94A-B0DB-A318DBF42C8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39112" y="3078379"/>
            <a:ext cx="546537" cy="536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C56F64-E66A-8940-A3BB-BCFB80D7A39A}"/>
              </a:ext>
            </a:extLst>
          </p:cNvPr>
          <p:cNvCxnSpPr>
            <a:cxnSpLocks/>
          </p:cNvCxnSpPr>
          <p:nvPr/>
        </p:nvCxnSpPr>
        <p:spPr>
          <a:xfrm flipH="1">
            <a:off x="9477113" y="4307932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76E0AF-17E1-7148-9F4E-1B158F4CFC30}"/>
              </a:ext>
            </a:extLst>
          </p:cNvPr>
          <p:cNvCxnSpPr>
            <a:cxnSpLocks/>
          </p:cNvCxnSpPr>
          <p:nvPr/>
        </p:nvCxnSpPr>
        <p:spPr>
          <a:xfrm rot="5400000" flipH="1">
            <a:off x="8786902" y="4992283"/>
            <a:ext cx="7462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7310A-9F42-1C49-A4AE-98DE0138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5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Deuteron wave function at low RG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04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AV18 wave function has significant SRC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</a:rPr>
              <a:t>What happens to the</a:t>
            </a:r>
            <a:r>
              <a:rPr lang="en-US" sz="2400" dirty="0"/>
              <a:t> wave function at low RG resolution?</a:t>
            </a:r>
            <a:endParaRPr lang="en-US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04" y="2081054"/>
            <a:ext cx="7350596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1776D-BB55-0846-A6D9-97884EF81016}"/>
              </a:ext>
            </a:extLst>
          </p:cNvPr>
          <p:cNvSpPr/>
          <p:nvPr/>
        </p:nvSpPr>
        <p:spPr>
          <a:xfrm>
            <a:off x="8967729" y="2258458"/>
            <a:ext cx="3062689" cy="2995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705581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152353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5B1B5A-8357-5748-BF0C-BB90B4AC953C}"/>
              </a:ext>
            </a:extLst>
          </p:cNvPr>
          <p:cNvSpPr txBox="1"/>
          <p:nvPr/>
        </p:nvSpPr>
        <p:spPr>
          <a:xfrm>
            <a:off x="6292467" y="5809637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2: SRG evolution of deuteron wave function in coordinate space for AV18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N2LO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A4C36-4CC4-EF4E-AAC3-123C17150A47}"/>
              </a:ext>
            </a:extLst>
          </p:cNvPr>
          <p:cNvSpPr txBox="1"/>
          <p:nvPr/>
        </p:nvSpPr>
        <p:spPr>
          <a:xfrm>
            <a:off x="0" y="6455968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Gezerlis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et al., Phys. Rev. C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054323 (2014)</a:t>
            </a:r>
            <a:endParaRPr lang="en-US" sz="1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B8703-9CFE-7141-B6ED-8F3DB62DA86D}"/>
              </a:ext>
            </a:extLst>
          </p:cNvPr>
          <p:cNvSpPr txBox="1"/>
          <p:nvPr/>
        </p:nvSpPr>
        <p:spPr>
          <a:xfrm>
            <a:off x="7662040" y="345398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1FD51-E6AD-4944-BC36-A02F6434D611}"/>
              </a:ext>
            </a:extLst>
          </p:cNvPr>
          <p:cNvSpPr txBox="1"/>
          <p:nvPr/>
        </p:nvSpPr>
        <p:spPr>
          <a:xfrm>
            <a:off x="6111764" y="4415682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E7DD-84E0-3947-ABAB-BB556E01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1611</Words>
  <Application>Microsoft Macintosh PowerPoint</Application>
  <PresentationFormat>Widescreen</PresentationFormat>
  <Paragraphs>185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Short-range correlation physics from operator evolution</vt:lpstr>
      <vt:lpstr>Motivation</vt:lpstr>
      <vt:lpstr>Motivation</vt:lpstr>
      <vt:lpstr>Motivation</vt:lpstr>
      <vt:lpstr>SRG formalism</vt:lpstr>
      <vt:lpstr>SRG formalism</vt:lpstr>
      <vt:lpstr>AV18 at low RG resolution</vt:lpstr>
      <vt:lpstr>AV18 at low RG resolution</vt:lpstr>
      <vt:lpstr>Deuteron wave function at low RG resolution</vt:lpstr>
      <vt:lpstr>Deuteron wave function at low RG resolution</vt:lpstr>
      <vt:lpstr>Connection to experiments</vt:lpstr>
      <vt:lpstr>Connection to experiments</vt:lpstr>
      <vt:lpstr>Deuteron momentum distribution</vt:lpstr>
      <vt:lpstr>Deuteron momentum distribution</vt:lpstr>
      <vt:lpstr>Deuteron momentum distribution</vt:lpstr>
      <vt:lpstr>Deuteron momentum distribution</vt:lpstr>
      <vt:lpstr>Deuteron momentum distribution</vt:lpstr>
      <vt:lpstr>Deuteron momentum distribution</vt:lpstr>
      <vt:lpstr>NN pair ratios</vt:lpstr>
      <vt:lpstr>NN pair ratios</vt:lpstr>
      <vt:lpstr>NN pair ratios</vt:lpstr>
      <vt:lpstr>Summary and outlook</vt:lpstr>
      <vt:lpstr>Summary and outlook</vt:lpstr>
      <vt:lpstr>Back 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Anthony Tropiano</dc:creator>
  <cp:lastModifiedBy>Anthony Tropiano</cp:lastModifiedBy>
  <cp:revision>58</cp:revision>
  <dcterms:created xsi:type="dcterms:W3CDTF">2020-10-21T14:50:21Z</dcterms:created>
  <dcterms:modified xsi:type="dcterms:W3CDTF">2020-10-26T18:20:08Z</dcterms:modified>
</cp:coreProperties>
</file>