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33"/>
  </p:normalViewPr>
  <p:slideViewPr>
    <p:cSldViewPr>
      <p:cViewPr varScale="1">
        <p:scale>
          <a:sx n="82" d="100"/>
          <a:sy n="82" d="100"/>
        </p:scale>
        <p:origin x="1488" y="17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35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596FE9-7246-F144-BB3B-0ADD71DE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3A1B041-F28D-164B-9FBB-066A7EBFA2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4455-D191-2344-8AAA-E4151D9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6CBE3-7A3B-8347-A794-B12C62BC5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5EB8-120D-5544-91AF-92E69178D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C38F1E-C8A2-F64A-8068-C47E99E8C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4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B72B-0BFC-0245-BCC7-822203F5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3C2A-C003-454B-A488-A018343C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FED2-1379-4943-A3C6-3B8E2698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8BB32-8049-4C43-A0C9-8FB422934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EB869-F71F-A646-80C9-7A2383980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35EF-4F91-D148-8266-66D7BB97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A7FD4-BBC8-004A-8D7A-E77EB8760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F14F33-74B6-DA4C-BD49-B899C5968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2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4D31-3BB9-CE46-A142-FF30AC2D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9E1-BDD8-C340-9593-EFE4B744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21949-FCBB-D248-A895-6F2FB7D00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F349B-793E-F547-9596-146D090A6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8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86C1-B848-6546-A7EB-46879E70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24F9-5E5D-1349-9FFD-CD324D9B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8642-4C44-9341-B1DA-0BD87A330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36D0B8-4B68-FF47-B582-77E8E89C6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9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E9F4-D43A-1C4E-9533-CB2B310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FF69-252F-3D41-A059-11334C0A7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EB6F-45DF-384C-9801-D81E3B07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2B033-F2A6-354A-A53F-A661474C2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F5B6A0-9CC8-AC40-B0E4-268DAE507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83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AC5-7CEA-E84F-80D8-7DBADA4F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473-0401-404F-8980-AF77F86A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8420D-F413-D84D-9653-7957CC6C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8258-3A5D-3B46-8CB6-992C2F481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9380F-794E-094F-A42D-B1F346A19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F9AB-C97F-2744-9136-8A1A47CF2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2369B6-06AD-F04D-B3D2-6448391EB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2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6453-B0B4-834F-9D16-4444EEF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A77F5-E5ED-424C-9C80-4AB86E565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23EB12-2BD0-A745-8CB7-3BF9AAC50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9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11EC4-3C32-E649-939A-0D7C505D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B25DDC-DD67-324C-80E9-73D102EDC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8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99EE-DD41-2640-BB68-80E9C51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839A-D6E1-D44C-A5FE-2DEF45EE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5344A-CAFD-AA48-80F5-383BCA769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081A-3E5A-CE47-A804-B600680A3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7445A7-97D8-4C46-9AB9-9F4C59860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70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BA60-8EA6-FD46-B316-FF885D13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CF622-AF43-5E42-A0C4-8A302DAFC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D8AA-13A0-D74E-9F5D-63B286D0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84E8-904A-294F-BF86-265D5627D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761951-3155-E540-9E98-06429C449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8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8FB2045-AA1F-F34D-9FAF-AF7075D05B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anose="020B0403020202020204" pitchFamily="34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AAF80D5-3C54-CD41-9112-87ACD5E9B2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anose="020B0403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panose="020B0403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Helvetica Light" panose="020B0403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Helvetica Light" panose="020B0403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Helvetica Light" panose="020B0403020202020204" pitchFamily="34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6644CD-3E73-4242-B166-6735357D73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88A5651-7442-4B44-BD57-609390AD9C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panose="020B0403020202020204" pitchFamily="34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9pPr>
    </p:titleStyle>
    <p:bodyStyle>
      <a:lvl1pPr marL="444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1pPr>
      <a:lvl2pPr marL="8890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2pPr>
      <a:lvl3pPr marL="1333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3pPr>
      <a:lvl4pPr marL="17780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4pPr>
      <a:lvl5pPr marL="2222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>
            <a:extLst>
              <a:ext uri="{FF2B5EF4-FFF2-40B4-BE49-F238E27FC236}">
                <a16:creationId xmlns:a16="http://schemas.microsoft.com/office/drawing/2014/main" id="{2A05C479-C877-A149-B12D-2D7601BA0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638" y="1235075"/>
            <a:ext cx="0" cy="5568696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47600494-D602-0D4F-BCF1-CAC389B1C584}"/>
              </a:ext>
            </a:extLst>
          </p:cNvPr>
          <p:cNvSpPr txBox="1">
            <a:spLocks/>
          </p:cNvSpPr>
          <p:nvPr/>
        </p:nvSpPr>
        <p:spPr bwMode="auto">
          <a:xfrm>
            <a:off x="2803525" y="63302"/>
            <a:ext cx="8378825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Using the Magnus expansion to</a:t>
            </a:r>
          </a:p>
          <a:p>
            <a:r>
              <a:rPr lang="en-US" altLang="en-US" sz="30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SRG-evolve operators </a:t>
            </a:r>
          </a:p>
        </p:txBody>
      </p:sp>
      <p:sp>
        <p:nvSpPr>
          <p:cNvPr id="3075" name="Line 3">
            <a:extLst>
              <a:ext uri="{FF2B5EF4-FFF2-40B4-BE49-F238E27FC236}">
                <a16:creationId xmlns:a16="http://schemas.microsoft.com/office/drawing/2014/main" id="{F68C5B7E-0220-CE46-94AC-88DBE192E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3" y="4267200"/>
            <a:ext cx="63738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C1C258A4-CA3C-024E-BC55-93B43344259F}"/>
              </a:ext>
            </a:extLst>
          </p:cNvPr>
          <p:cNvSpPr txBox="1">
            <a:spLocks/>
          </p:cNvSpPr>
          <p:nvPr/>
        </p:nvSpPr>
        <p:spPr bwMode="auto">
          <a:xfrm>
            <a:off x="6634164" y="1295400"/>
            <a:ext cx="6186486" cy="439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142875" indent="-142875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Impact</a:t>
            </a:r>
            <a:endParaRPr lang="en-US" altLang="en-US" sz="2200" dirty="0">
              <a:solidFill>
                <a:srgbClr val="E36B00"/>
              </a:solidFill>
              <a:latin typeface="Lucida Handwriting" panose="03010101010101010101" pitchFamily="66" charset="77"/>
              <a:ea typeface="Lucida Handwriting" panose="03010101010101010101" pitchFamily="66" charset="77"/>
              <a:cs typeface="Lucida Handwriting" panose="03010101010101010101" pitchFamily="66" charset="77"/>
              <a:sym typeface="Lucida Handwriting" panose="03010101010101010101" pitchFamily="66" charset="77"/>
            </a:endParaRP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SRG transformation shifts the strength of operators to low-energy in the form of smeared contact operators.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Calculations of deuteron observables with evolved wave functions and operators show very small error relative to the unevolved value due to exact unitarity in Magnus transformations.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Enables re-examination of SRG calculations with new chiral potentials and consistently evolved wave functions and operators. Applications to observables such as radii, electromagnetic moments and transitions, etc.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Validated the Magnus expansion as an avenue for in-medium (IM)-SRG evolution of A-body operators.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1C4E0C04-8BEC-EF4F-B063-AA4D0C7D05D8}"/>
              </a:ext>
            </a:extLst>
          </p:cNvPr>
          <p:cNvSpPr txBox="1">
            <a:spLocks/>
          </p:cNvSpPr>
          <p:nvPr/>
        </p:nvSpPr>
        <p:spPr bwMode="auto">
          <a:xfrm>
            <a:off x="6629400" y="5892557"/>
            <a:ext cx="6223000" cy="81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127000" indent="-127000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Accomplishments</a:t>
            </a:r>
            <a:r>
              <a:rPr lang="en-US" altLang="en-US" sz="2200" dirty="0">
                <a:solidFill>
                  <a:srgbClr val="E36B00"/>
                </a:solidFill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 </a:t>
            </a:r>
            <a:endParaRPr lang="en-US" altLang="en-US" sz="2200" dirty="0">
              <a:solidFill>
                <a:srgbClr val="C0C0C0"/>
              </a:solidFill>
              <a:latin typeface="Lucida Handwriting" panose="03010101010101010101" pitchFamily="66" charset="77"/>
              <a:ea typeface="Lucida Handwriting" panose="03010101010101010101" pitchFamily="66" charset="77"/>
              <a:cs typeface="Lucida Handwriting" panose="03010101010101010101" pitchFamily="66" charset="77"/>
              <a:sym typeface="Lucida Handwriting" panose="03010101010101010101" pitchFamily="66" charset="77"/>
            </a:endParaRP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A. J. Tropiano, work in progress.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9B41BD61-DA57-8A4C-92D4-D8680338847F}"/>
              </a:ext>
            </a:extLst>
          </p:cNvPr>
          <p:cNvSpPr txBox="1">
            <a:spLocks/>
          </p:cNvSpPr>
          <p:nvPr/>
        </p:nvSpPr>
        <p:spPr bwMode="auto">
          <a:xfrm>
            <a:off x="131763" y="1295400"/>
            <a:ext cx="6218237" cy="285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127000" indent="-127000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Objectives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Compare similarity renormalization group (SRG) operator evolution using Magnus expansion to standard approach.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Magnus expansion drastically reduces the memory needed to evolve operators besides the Hamiltonian, which is otherwise prohibitive for medium-mass nuclei. Test its numerical precision and stability.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Investigate operator evolution with new chiral potentials.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B6373B79-F607-2B4F-8923-4AA50EB9A4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578600" y="7148527"/>
                <a:ext cx="6191250" cy="2147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t" anchorCtr="0">
                <a:noAutofit/>
              </a:bodyPr>
              <a:lstStyle/>
              <a:p>
                <a:pPr algn="just"/>
                <a:r>
                  <a:rPr lang="en-US" alt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Figure: 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SRG evolution of the momentum distribution operator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</m:e>
                      <m:e>
                        <m:sSubSup>
                          <m:sSubSup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in the 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3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</a:t>
                </a:r>
                <a:r>
                  <a:rPr lang="en-US" altLang="en-US" sz="20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partial wave evolved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𝜆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=10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1.2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, with a semi-local chiral NN potential (Reinert et al., 2018).  We SRG-evolve the potential using the Magnus expansion and apply the unitary transformation to the operator directly. </a:t>
                </a:r>
              </a:p>
            </p:txBody>
          </p:sp>
        </mc:Choice>
        <mc:Fallback xmlns=""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B6373B79-F607-2B4F-8923-4AA50EB9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8600" y="7148527"/>
                <a:ext cx="6191250" cy="2147873"/>
              </a:xfrm>
              <a:prstGeom prst="rect">
                <a:avLst/>
              </a:prstGeom>
              <a:blipFill>
                <a:blip r:embed="rId3"/>
                <a:stretch>
                  <a:fillRect l="-1636" t="-1176" r="-14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1" name="Picture 9" descr="DOE_SC_Horizontal.jpg">
            <a:extLst>
              <a:ext uri="{FF2B5EF4-FFF2-40B4-BE49-F238E27FC236}">
                <a16:creationId xmlns:a16="http://schemas.microsoft.com/office/drawing/2014/main" id="{6F167554-22B2-1248-BD57-41F3E7B05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366713"/>
            <a:ext cx="2565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2" name="Picture 10" descr="Unknown.jpg">
            <a:extLst>
              <a:ext uri="{FF2B5EF4-FFF2-40B4-BE49-F238E27FC236}">
                <a16:creationId xmlns:a16="http://schemas.microsoft.com/office/drawing/2014/main" id="{9A55DE80-424B-0F44-90D2-2C237ED96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650" y="366713"/>
            <a:ext cx="1524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3" name="Line 11">
            <a:extLst>
              <a:ext uri="{FF2B5EF4-FFF2-40B4-BE49-F238E27FC236}">
                <a16:creationId xmlns:a16="http://schemas.microsoft.com/office/drawing/2014/main" id="{223CEE80-6A8A-E044-B892-B420E322E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8" y="1219200"/>
            <a:ext cx="12746037" cy="0"/>
          </a:xfrm>
          <a:prstGeom prst="line">
            <a:avLst/>
          </a:prstGeom>
          <a:noFill/>
          <a:ln w="31750" cap="flat" cmpd="sng">
            <a:solidFill>
              <a:srgbClr val="3D923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83A8B13-09A6-D64D-B02D-399F01776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8" y="1171575"/>
            <a:ext cx="12746037" cy="0"/>
          </a:xfrm>
          <a:prstGeom prst="line">
            <a:avLst/>
          </a:prstGeom>
          <a:noFill/>
          <a:ln w="25400" cap="flat" cmpd="sng">
            <a:solidFill>
              <a:srgbClr val="3D923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D2EE126-63AE-B947-A4A6-43B96534F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5791200"/>
            <a:ext cx="63484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3CDFB54D-883D-3B4E-8A8E-F39171887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6781800"/>
            <a:ext cx="63484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84CD9-EBDD-4643-82D2-FD6D4CAAD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53" y="4419600"/>
            <a:ext cx="6199547" cy="5120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panose="020B0403020202020204" pitchFamily="34" charset="0"/>
            <a:ea typeface="Helvetica Light" panose="020B0403020202020204" pitchFamily="34" charset="0"/>
            <a:cs typeface="Helvetica Light" panose="020B0403020202020204" pitchFamily="34" charset="0"/>
            <a:sym typeface="Helvetica Light" panose="020B04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panose="020B0403020202020204" pitchFamily="34" charset="0"/>
            <a:ea typeface="Helvetica Light" panose="020B0403020202020204" pitchFamily="34" charset="0"/>
            <a:cs typeface="Helvetica Light" panose="020B0403020202020204" pitchFamily="34" charset="0"/>
            <a:sym typeface="Helvetica Light" panose="020B0403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tropiano_highlight" id="{DA13886F-B5C2-1947-A43F-31C892806BB5}" vid="{B09DAAC9-C70C-1441-99C5-C50C2EA2ED6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4</TotalTime>
  <Words>228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Helvetica Light</vt:lpstr>
      <vt:lpstr>Helvetica Neue</vt:lpstr>
      <vt:lpstr>Lucida Handwriting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Furnstahl, Dick</dc:creator>
  <cp:lastModifiedBy>Anthony Tropiano</cp:lastModifiedBy>
  <cp:revision>3</cp:revision>
  <dcterms:created xsi:type="dcterms:W3CDTF">2019-05-15T18:47:15Z</dcterms:created>
  <dcterms:modified xsi:type="dcterms:W3CDTF">2019-05-15T18:53:41Z</dcterms:modified>
</cp:coreProperties>
</file>