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60" r:id="rId3"/>
    <p:sldId id="360" r:id="rId4"/>
    <p:sldId id="284" r:id="rId5"/>
    <p:sldId id="295" r:id="rId6"/>
    <p:sldId id="286" r:id="rId7"/>
    <p:sldId id="296" r:id="rId8"/>
    <p:sldId id="270" r:id="rId9"/>
    <p:sldId id="332" r:id="rId10"/>
    <p:sldId id="281" r:id="rId11"/>
    <p:sldId id="356" r:id="rId12"/>
    <p:sldId id="334" r:id="rId13"/>
    <p:sldId id="335" r:id="rId14"/>
    <p:sldId id="338" r:id="rId15"/>
    <p:sldId id="339" r:id="rId16"/>
    <p:sldId id="343" r:id="rId17"/>
    <p:sldId id="345" r:id="rId18"/>
    <p:sldId id="346" r:id="rId19"/>
    <p:sldId id="351" r:id="rId20"/>
    <p:sldId id="352" r:id="rId21"/>
    <p:sldId id="353" r:id="rId22"/>
    <p:sldId id="358" r:id="rId23"/>
    <p:sldId id="357" r:id="rId24"/>
    <p:sldId id="283" r:id="rId25"/>
    <p:sldId id="355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SRC phenomenology: np dominance from tensor force.</a:t>
            </a:r>
          </a:p>
          <a:p>
            <a:r>
              <a:rPr lang="en-US" dirty="0"/>
              <a:t>Highlight weak nuclear dependence from factorization (and LDA).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pp/p np/p pictures?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pp/p np/p pictures?</a:t>
            </a:r>
          </a:p>
          <a:p>
            <a:r>
              <a:rPr lang="en-US" dirty="0"/>
              <a:t>Node in 1S0. Tensor dominance at 400 MeV -&gt; np dominance.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27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pp/p np/p pictures?</a:t>
            </a:r>
          </a:p>
          <a:p>
            <a:r>
              <a:rPr lang="en-US" dirty="0"/>
              <a:t>Node in 1S0. Tensor dominance at 400 MeV -&gt; np dominance.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experimental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Factorization figure…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\lambda bullet point and add arrows to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make sure you say AV18 lies on top of </a:t>
            </a:r>
            <a:r>
              <a:rPr lang="en-US" dirty="0" err="1"/>
              <a:t>Gezerlis</a:t>
            </a:r>
            <a:r>
              <a:rPr lang="en-US" dirty="0"/>
              <a:t>. Where does the SRC physics go? Use this as transition into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4952-25D0-48F3-B9A6-DDD173CFC10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0533-62D0-4628-87B8-8B05CAED2D5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13E-46D9-4F85-A7A1-AC80546E79AC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429-401C-44CA-949A-BAE33D8092F6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2D0C-C2D9-4EF2-8A4F-175C25128BC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860C-0BFB-4C89-9590-B1B3623EDB0D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9812-83DA-43A9-9B25-C52DC38DA199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12D8-3B3C-40E7-8FE0-4BC82A5431F2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436-E252-48AF-ACF1-AC7DD58761FA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8BCE-4D4A-4908-A9D9-BE2909934289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4CEE-F3C9-422B-BA59-418B095FE11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27D5-9D01-4C9A-BAB7-31C96A19A7B4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6888-0649-4903-A156-E553867CDA81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3AB-F88C-40CB-B989-3E1E7764677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E0E5-782A-4B23-8A53-F1C789AB7E0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90CC-BB54-423D-BF89-BBB7066663F7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8861-A898-447A-A3E7-FCBDC8A3AE97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4AFA-7BCD-4FC1-831C-FD67ABE00F70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428-A6A5-4EEE-8780-F0B6EEFB83D5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D24-3E18-47B6-8215-733C9684F273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5FB1-F39C-4721-9FBE-5CF18B3498D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09DC-8019-490A-A5C6-1E9B38F9A4ED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1A0A7A-E6E7-4480-AADD-98CCD889893F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D3B7D1-4027-4C3A-9F2D-D21C2FB6AED5}" type="datetime1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APS April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-17670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771261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April Meeting – Virtual Meeting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April 19, 2021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Furnstahl, arXiv:2006.11186</a:t>
            </a:r>
          </a:p>
          <a:p>
            <a:pPr>
              <a:lnSpc>
                <a:spcPct val="110000"/>
              </a:lnSpc>
            </a:pPr>
            <a:r>
              <a:rPr lang="en-US" sz="1600" i="1" dirty="0"/>
              <a:t>Phys. Rev. C </a:t>
            </a:r>
            <a:r>
              <a:rPr lang="en-US" sz="1600" b="1" i="1" dirty="0"/>
              <a:t>102</a:t>
            </a:r>
            <a:r>
              <a:rPr lang="en-US" sz="1600" i="1" dirty="0"/>
              <a:t>, 034005 (2020)</a:t>
            </a:r>
          </a:p>
          <a:p>
            <a:pPr>
              <a:lnSpc>
                <a:spcPct val="110000"/>
              </a:lnSpc>
            </a:pPr>
            <a:r>
              <a:rPr lang="en-US" sz="1600" i="1" dirty="0" err="1"/>
              <a:t>ajt</a:t>
            </a:r>
            <a:r>
              <a:rPr lang="en-US" sz="1600" i="1" dirty="0"/>
              <a:t>, S.K. Bogner, and R.J. </a:t>
            </a:r>
            <a:r>
              <a:rPr lang="en-US" sz="1600" i="1" dirty="0" err="1"/>
              <a:t>Furnstahl</a:t>
            </a:r>
            <a:r>
              <a:rPr lang="en-US" sz="1600" i="1" dirty="0"/>
              <a:t>, in progress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 r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9BBB5479-FE3B-4C53-969D-FF59EFF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8" y="1690688"/>
            <a:ext cx="4882718" cy="479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98B744CA-BF7D-4425-A11A-C89384D5A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4" cy="48006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F30B7C-BEE5-4ECC-BC1B-C30CFD2F8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" y="1689741"/>
            <a:ext cx="4883693" cy="4800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E7D0B-25CA-4B18-98A8-A0A74D960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" y="1689741"/>
            <a:ext cx="4883682" cy="480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080464" cy="4351338"/>
              </a:xfrm>
              <a:prstGeom prst="rect">
                <a:avLst/>
              </a:prstGeom>
              <a:blipFill>
                <a:blip r:embed="rId7"/>
                <a:stretch>
                  <a:fillRect l="-130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6298310" y="3579475"/>
            <a:ext cx="4452536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</p:txBody>
      </p:sp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302" y="1690688"/>
                <a:ext cx="6251360" cy="4351338"/>
              </a:xfrm>
              <a:blipFill>
                <a:blip r:embed="rId3"/>
                <a:stretch>
                  <a:fillRect l="-175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F977F56-07E7-4BAC-AAA6-E0A8EAAA9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62" y="1114425"/>
            <a:ext cx="5418338" cy="53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563276"/>
            <a:ext cx="104241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Low RG resolution calculations reproduce momentum distributions of AV18 data (high RG resolution calculation)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i="1" dirty="0"/>
              <a:t>Absolute normalization still a work in progress (scaled up by one overall factor)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037C1B4-C2C3-4525-971C-59C1A2BF4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1" y="2805286"/>
            <a:ext cx="3684727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F20ACA1-AC5F-4A4A-B2ED-7C27B1A40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44" y="2805286"/>
            <a:ext cx="3684727" cy="36576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5640953-C2AB-4F09-A4C5-FAD983D30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27" y="2805286"/>
            <a:ext cx="36847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 description of SRC physics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76642D1-4BAD-4F6F-964E-D43DAC7A4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1799883"/>
            <a:ext cx="4519703" cy="4423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5B4248-472C-45D0-B925-68B58013EF10}"/>
              </a:ext>
            </a:extLst>
          </p:cNvPr>
          <p:cNvSpPr/>
          <p:nvPr/>
        </p:nvSpPr>
        <p:spPr>
          <a:xfrm>
            <a:off x="2454814" y="2201662"/>
            <a:ext cx="451344" cy="336477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</p:cNvCxnSpPr>
          <p:nvPr/>
        </p:nvCxnSpPr>
        <p:spPr>
          <a:xfrm flipH="1">
            <a:off x="2707829" y="3924425"/>
            <a:ext cx="396658" cy="31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104487" y="3699384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3891904" y="5741212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189933" y="5077430"/>
            <a:ext cx="308708" cy="66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249229" cy="3786943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Consider the ratio of </a:t>
                </a:r>
                <a:r>
                  <a:rPr lang="en-US" sz="2200" baseline="30000" dirty="0">
                    <a:solidFill>
                      <a:srgbClr val="C00000"/>
                    </a:solidFill>
                  </a:rPr>
                  <a:t>3</a:t>
                </a:r>
                <a:r>
                  <a:rPr lang="en-US" sz="2200" dirty="0">
                    <a:solidFill>
                      <a:srgbClr val="C00000"/>
                    </a:solidFill>
                  </a:rPr>
                  <a:t>S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200" dirty="0">
                    <a:solidFill>
                      <a:srgbClr val="C00000"/>
                    </a:solidFill>
                  </a:rPr>
                  <a:t>-</a:t>
                </a:r>
                <a:r>
                  <a:rPr lang="en-US" sz="2200" baseline="30000" dirty="0">
                    <a:solidFill>
                      <a:srgbClr val="C00000"/>
                    </a:solidFill>
                  </a:rPr>
                  <a:t>3</a:t>
                </a:r>
                <a:r>
                  <a:rPr lang="en-US" sz="2200" dirty="0">
                    <a:solidFill>
                      <a:srgbClr val="C00000"/>
                    </a:solidFill>
                  </a:rPr>
                  <a:t>D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to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200" dirty="0">
                    <a:solidFill>
                      <a:srgbClr val="C00000"/>
                    </a:solidFill>
                  </a:rPr>
                  <a:t>S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249229" cy="3786943"/>
              </a:xfrm>
              <a:blipFill>
                <a:blip r:embed="rId5"/>
                <a:stretch>
                  <a:fillRect l="-2064" t="-96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0511B-0D5A-4246-ADFB-F37A9C646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166"/>
            <a:ext cx="4493133" cy="42870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550525" y="4035679"/>
            <a:ext cx="1257997" cy="101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2300464" y="366634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071470" y="4732231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91272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low RG resolution operator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189960" y="5071070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093434" y="3974347"/>
            <a:ext cx="642031" cy="109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3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FE1-3E12-471B-ACFB-2D426BCB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71636" cy="455620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19240" y="2100404"/>
            <a:ext cx="546186" cy="34846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3208A-C27A-4ED4-AA7F-FD861FCB400B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0C0905-9AA2-4D2D-9B39-3CEE45D137EF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161018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Outside </a:t>
                </a:r>
                <a:r>
                  <a:rPr lang="en-US" dirty="0" err="1">
                    <a:solidFill>
                      <a:srgbClr val="C00000"/>
                    </a:solidFill>
                  </a:rPr>
                  <a:t>pn</a:t>
                </a:r>
                <a:r>
                  <a:rPr lang="en-US" dirty="0">
                    <a:solidFill>
                      <a:srgbClr val="C00000"/>
                    </a:solidFill>
                  </a:rPr>
                  <a:t> dominant region 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Z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7410" y="1825625"/>
                <a:ext cx="4216459" cy="4351338"/>
              </a:xfrm>
              <a:blipFill>
                <a:blip r:embed="rId3"/>
                <a:stretch>
                  <a:fillRect l="-2601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12FE1-3E12-471B-ACFB-2D426BCB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171636" cy="455620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C6CB6-0B43-46B2-83D3-DFF3C3BE29F4}"/>
              </a:ext>
            </a:extLst>
          </p:cNvPr>
          <p:cNvSpPr/>
          <p:nvPr/>
        </p:nvSpPr>
        <p:spPr>
          <a:xfrm>
            <a:off x="1219240" y="2100404"/>
            <a:ext cx="546186" cy="348461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B9D205-F2D0-401F-8D8C-928682F5E0AB}"/>
              </a:ext>
            </a:extLst>
          </p:cNvPr>
          <p:cNvCxnSpPr>
            <a:cxnSpLocks/>
          </p:cNvCxnSpPr>
          <p:nvPr/>
        </p:nvCxnSpPr>
        <p:spPr>
          <a:xfrm flipH="1">
            <a:off x="3497802" y="3968789"/>
            <a:ext cx="3545112" cy="4434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567097" y="4894168"/>
            <a:ext cx="832071" cy="12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2399168" y="4830954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Preliminary 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0" y="1825625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Decent agreement with experiment and LCA calculations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(add ref.)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but need to further test systematics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0" y="1825625"/>
                <a:ext cx="6098219" cy="4351338"/>
              </a:xfrm>
              <a:blipFill>
                <a:blip r:embed="rId3"/>
                <a:stretch>
                  <a:fillRect l="-130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9C35D4C-7C49-4B8A-9D41-EDFD8CCDA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073"/>
            <a:ext cx="4363412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Results suggest that we can analyze high-energy </a:t>
            </a:r>
            <a:r>
              <a:rPr lang="en-US" sz="2600" dirty="0"/>
              <a:t>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Further investigate how final state interactions (FSI’s)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Apply to knock-out reactions (optical potentials) – see </a:t>
            </a:r>
            <a:r>
              <a:rPr lang="en-US" sz="2200" dirty="0" err="1">
                <a:solidFill>
                  <a:srgbClr val="C00000"/>
                </a:solidFill>
              </a:rPr>
              <a:t>Mostofa</a:t>
            </a:r>
            <a:r>
              <a:rPr lang="en-US" sz="2200" dirty="0">
                <a:solidFill>
                  <a:srgbClr val="C00000"/>
                </a:solidFill>
              </a:rPr>
              <a:t> Hisham’s talk (</a:t>
            </a:r>
            <a:r>
              <a:rPr lang="en-US" sz="2200" dirty="0">
                <a:solidFill>
                  <a:srgbClr val="00B0F0"/>
                </a:solidFill>
              </a:rPr>
              <a:t>add time/session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Extras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A7D4-CB5D-46D3-902C-E5A0DA0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40995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C00000"/>
                </a:solidFill>
              </a:rPr>
              <a:t>Alternative viewpoint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Using renormalization group (RG) methods we can tune the scale to 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Alternative viewpoint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renormalization group (RG) methods we can tune the scale to low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SRC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physics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shifted into the reaction operators from the nuclear wave function (which becomes soft)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1: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1: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APS April 2021 Meeting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167245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42900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39069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APS April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1604</Words>
  <Application>Microsoft Office PowerPoint</Application>
  <PresentationFormat>Widescreen</PresentationFormat>
  <Paragraphs>278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Deuteron wave function at low RG resolution</vt:lpstr>
      <vt:lpstr>Deuteron wave function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Preliminary LDA results</vt:lpstr>
      <vt:lpstr>Summary and outlook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Tropiano, Anthony</cp:lastModifiedBy>
  <cp:revision>74</cp:revision>
  <dcterms:created xsi:type="dcterms:W3CDTF">2021-04-13T22:10:52Z</dcterms:created>
  <dcterms:modified xsi:type="dcterms:W3CDTF">2021-04-16T00:08:30Z</dcterms:modified>
</cp:coreProperties>
</file>