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8"/>
  </p:notesMasterIdLst>
  <p:sldIdLst>
    <p:sldId id="260" r:id="rId3"/>
    <p:sldId id="360" r:id="rId4"/>
    <p:sldId id="284" r:id="rId5"/>
    <p:sldId id="295" r:id="rId6"/>
    <p:sldId id="286" r:id="rId7"/>
    <p:sldId id="296" r:id="rId8"/>
    <p:sldId id="270" r:id="rId9"/>
    <p:sldId id="332" r:id="rId10"/>
    <p:sldId id="281" r:id="rId11"/>
    <p:sldId id="356" r:id="rId12"/>
    <p:sldId id="334" r:id="rId13"/>
    <p:sldId id="335" r:id="rId14"/>
    <p:sldId id="338" r:id="rId15"/>
    <p:sldId id="339" r:id="rId16"/>
    <p:sldId id="343" r:id="rId17"/>
    <p:sldId id="345" r:id="rId18"/>
    <p:sldId id="346" r:id="rId19"/>
    <p:sldId id="351" r:id="rId20"/>
    <p:sldId id="352" r:id="rId21"/>
    <p:sldId id="353" r:id="rId22"/>
    <p:sldId id="358" r:id="rId23"/>
    <p:sldId id="357" r:id="rId24"/>
    <p:sldId id="355" r:id="rId25"/>
    <p:sldId id="288" r:id="rId26"/>
    <p:sldId id="2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4650"/>
  </p:normalViewPr>
  <p:slideViewPr>
    <p:cSldViewPr snapToGrid="0">
      <p:cViewPr varScale="1">
        <p:scale>
          <a:sx n="120" d="100"/>
          <a:sy n="120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62846-A322-4A91-AADC-BD2991192A7F}" type="datetimeFigureOut">
              <a:rPr lang="en-US" smtClean="0"/>
              <a:t>4/18/21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A79-22BD-45A7-A8A3-66A4B5D75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E64E43-1A43-5740-A2F1-516489818B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513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18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4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8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63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79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23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5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10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41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bother describing (a) - just say these are cross section ratios on the left, on the right are the pair fraction of proton-neutron and proton-proton.</a:t>
            </a:r>
          </a:p>
          <a:p>
            <a:r>
              <a:rPr lang="en-US" dirty="0"/>
              <a:t>The takeaway is at high RG resolution, the tensor force… (fast!)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87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physics is established in the 2-body system so we can easily apply this to any nuclei!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32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71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Isospin dependence: by taking ratios we see the </a:t>
            </a:r>
            <a:r>
              <a:rPr lang="en-US" dirty="0" err="1"/>
              <a:t>pn</a:t>
            </a:r>
            <a:r>
              <a:rPr lang="en-US" dirty="0"/>
              <a:t>-dominant region is independent of N/Z while the scalar limits depends on N/Z.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477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in experimental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21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03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29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50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84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1E5513-1272-A44C-AF68-F8AE51C323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435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63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7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4952-25D0-48F3-B9A6-DDD173CFC10B}" type="datetime1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6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0533-62D0-4628-87B8-8B05CAED2D50}" type="datetime1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8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213E-46D9-4F85-A7A1-AC80546E79AC}" type="datetime1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08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429-401C-44CA-949A-BAE33D8092F6}" type="datetime1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13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2D0C-C2D9-4EF2-8A4F-175C25128BC0}" type="datetime1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69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860C-0BFB-4C89-9590-B1B3623EDB0D}" type="datetime1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87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9812-83DA-43A9-9B25-C52DC38DA199}" type="datetime1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07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12D8-3B3C-40E7-8FE0-4BC82A5431F2}" type="datetime1">
              <a:rPr lang="en-US" smtClean="0"/>
              <a:t>4/18/21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0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436-E252-48AF-ACF1-AC7DD58761FA}" type="datetime1">
              <a:rPr lang="en-US" smtClean="0"/>
              <a:t>4/18/21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8BCE-4D4A-4908-A9D9-BE2909934289}" type="datetime1">
              <a:rPr lang="en-US" smtClean="0"/>
              <a:t>4/18/21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95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4CEE-F3C9-422B-BA59-418B095FE11F}" type="datetime1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3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27D5-9D01-4C9A-BAB7-31C96A19A7B4}" type="datetime1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96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6888-0649-4903-A156-E553867CDA81}" type="datetime1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89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33AB-F88C-40CB-B989-3E1E77646775}" type="datetime1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90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E0E5-782A-4B23-8A53-F1C789AB7E0B}" type="datetime1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2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0CC-BB54-423D-BF89-BBB7066663F7}" type="datetime1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9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8861-A898-447A-A3E7-FCBDC8A3AE97}" type="datetime1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4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4AFA-7BCD-4FC1-831C-FD67ABE00F70}" type="datetime1">
              <a:rPr lang="en-US" smtClean="0"/>
              <a:t>4/18/21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8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E428-A6A5-4EEE-8780-F0B6EEFB83D5}" type="datetime1">
              <a:rPr lang="en-US" smtClean="0"/>
              <a:t>4/18/21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0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D24-3E18-47B6-8215-733C9684F273}" type="datetime1">
              <a:rPr lang="en-US" smtClean="0"/>
              <a:t>4/18/21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8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5FB1-F39C-4721-9FBE-5CF18B3498DF}" type="datetime1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3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09DC-8019-490A-A5C6-1E9B38F9A4ED}" type="datetime1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5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2E1A0A7A-E6E7-4480-AADD-98CCD889893F}" type="datetime1">
              <a:rPr lang="en-US" smtClean="0"/>
              <a:t>4/18/21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Anthony Tropiano, APS April 2021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2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DD3B7D1-4027-4C3A-9F2D-D21C2FB6AED5}" type="datetime1">
              <a:rPr lang="en-US" smtClean="0"/>
              <a:t>4/18/21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Anthony Tropiano, APS April 2021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7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9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9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-176702"/>
            <a:ext cx="8229600" cy="1790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Short-range correlation physics </a:t>
            </a:r>
            <a:r>
              <a:rPr lang="en-US" sz="4000" dirty="0">
                <a:solidFill>
                  <a:srgbClr val="00206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1771261"/>
            <a:ext cx="7543800" cy="331547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sz="2200" b="1" dirty="0">
                <a:ea typeface="Arial Unicode MS" panose="020B0604020202020204" pitchFamily="34" charset="-128"/>
                <a:cs typeface="Arial" panose="020B0604020202020204" pitchFamily="34" charset="0"/>
              </a:rPr>
              <a:t>Anthony Tropiano</a:t>
            </a:r>
            <a:r>
              <a:rPr lang="en-US" altLang="en-US" sz="2200" b="1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200" dirty="0">
                <a:ea typeface="Arial Unicode MS" panose="020B0604020202020204" pitchFamily="34" charset="-128"/>
                <a:cs typeface="Arial" panose="020B0604020202020204" pitchFamily="34" charset="0"/>
              </a:rPr>
              <a:t>, Dick Furnstahl</a:t>
            </a:r>
            <a:r>
              <a:rPr lang="en-US" altLang="en-US" sz="22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200" dirty="0">
                <a:ea typeface="Arial Unicode MS" panose="020B0604020202020204" pitchFamily="34" charset="-128"/>
                <a:cs typeface="Arial" panose="020B0604020202020204" pitchFamily="34" charset="0"/>
              </a:rPr>
              <a:t>, Scott Bogner</a:t>
            </a:r>
            <a:r>
              <a:rPr lang="en-US" altLang="en-US" sz="22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Ohio State University, </a:t>
            </a: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Michigan State University</a:t>
            </a:r>
          </a:p>
          <a:p>
            <a:pPr>
              <a:lnSpc>
                <a:spcPct val="110000"/>
              </a:lnSpc>
            </a:pPr>
            <a:endParaRPr lang="en-US" altLang="en-US" sz="1400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APS April Meeting – Virtual Meeting</a:t>
            </a:r>
          </a:p>
          <a:p>
            <a:pPr>
              <a:lnSpc>
                <a:spcPct val="110000"/>
              </a:lnSpc>
            </a:pPr>
            <a:r>
              <a:rPr lang="en-US" altLang="en-US" sz="20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April 19, 2021</a:t>
            </a:r>
            <a:endParaRPr lang="en-US" altLang="en-US" sz="2000" i="1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600" i="1" dirty="0" err="1"/>
              <a:t>ajt</a:t>
            </a:r>
            <a:r>
              <a:rPr lang="en-US" sz="1600" i="1" dirty="0"/>
              <a:t>, S.K. Bogner, and R.J. Furnstahl, arXiv:2006.11186</a:t>
            </a:r>
          </a:p>
          <a:p>
            <a:pPr>
              <a:lnSpc>
                <a:spcPct val="110000"/>
              </a:lnSpc>
            </a:pPr>
            <a:r>
              <a:rPr lang="en-US" sz="1600" i="1" dirty="0"/>
              <a:t>Phys. Rev. C </a:t>
            </a:r>
            <a:r>
              <a:rPr lang="en-US" sz="1600" b="1" i="1" dirty="0"/>
              <a:t>102</a:t>
            </a:r>
            <a:r>
              <a:rPr lang="en-US" sz="1600" i="1" dirty="0"/>
              <a:t>, 034005 (2020)</a:t>
            </a:r>
          </a:p>
          <a:p>
            <a:pPr>
              <a:lnSpc>
                <a:spcPct val="110000"/>
              </a:lnSpc>
            </a:pPr>
            <a:r>
              <a:rPr lang="en-US" sz="1600" i="1" dirty="0" err="1"/>
              <a:t>ajt</a:t>
            </a:r>
            <a:r>
              <a:rPr lang="en-US" sz="1600" i="1" dirty="0"/>
              <a:t>, S.K. Bogner, and R.J. </a:t>
            </a:r>
            <a:r>
              <a:rPr lang="en-US" sz="1600" i="1" dirty="0" err="1"/>
              <a:t>Furnstahl</a:t>
            </a:r>
            <a:r>
              <a:rPr lang="en-US" sz="1600" i="1" dirty="0"/>
              <a:t>, in progress</a:t>
            </a:r>
          </a:p>
          <a:p>
            <a:pPr>
              <a:lnSpc>
                <a:spcPct val="100000"/>
              </a:lnSpc>
            </a:pPr>
            <a:endParaRPr lang="en-US" sz="1800" i="1" dirty="0"/>
          </a:p>
          <a:p>
            <a:pPr>
              <a:lnSpc>
                <a:spcPct val="100000"/>
              </a:lnSpc>
            </a:pPr>
            <a:endParaRPr lang="en-US" altLang="en-US" sz="2000" i="1" dirty="0"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848367-2624-1C42-BB16-5BE1F881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225" y="5063879"/>
            <a:ext cx="2376460" cy="1645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D0B37D-A927-A64A-A340-0BC4CDBCB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36" y="5429639"/>
            <a:ext cx="3145537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7F2C15-FD2A-054E-9CB9-C8322E45C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371" y="5201039"/>
            <a:ext cx="13716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48F84-F4C5-E34C-930C-87ABBE6E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2423" y="5109599"/>
            <a:ext cx="276352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0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Soft wave functions at low RG resolution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200" dirty="0"/>
                  <a:t>Where does the SRC physics go?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SRC physics shifts to the operators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h𝑖</m:t>
                            </m:r>
                          </m:sup>
                        </m:sSubSup>
                      </m:e>
                      <m:e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  <m:sup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sSup>
                          <m:sSupPr>
                            <m:ctrlP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h𝑖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  <m:sup>
                            <m: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h𝑖</m:t>
                            </m:r>
                          </m:sup>
                        </m:sSubSup>
                      </m:e>
                    </m:d>
                  </m:oMath>
                </a14:m>
                <a:endParaRPr lang="en-US" sz="14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Apply SRG transformations to momentum distribution operator</a:t>
                </a:r>
              </a:p>
              <a:p>
                <a:pPr>
                  <a:lnSpc>
                    <a:spcPct val="100000"/>
                  </a:lnSpc>
                </a:pPr>
                <a:endParaRPr lang="en-US" sz="1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h𝑖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nary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</p:spTree>
    <p:extLst>
      <p:ext uri="{BB962C8B-B14F-4D97-AF65-F5344CB8AC3E}">
        <p14:creationId xmlns:p14="http://schemas.microsoft.com/office/powerpoint/2010/main" val="2198677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8558FB7A-92D8-4BB8-94BF-F7247ABF0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643"/>
            <a:ext cx="5183257" cy="4846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E7A94F-E80E-4F3A-B6AC-2E66294C6DAD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E7A94F-E80E-4F3A-B6AC-2E66294C6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5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146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88B285-D2EC-44E9-827C-2482ADF2FECA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88B285-D2EC-44E9-827C-2482ADF2F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4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D767E0D9-275D-449A-A040-918694D8D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643"/>
            <a:ext cx="5183257" cy="484632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166A3E21-C887-47AC-B31D-397F54870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5238"/>
            <a:ext cx="5183257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59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6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4668F7-2418-4E48-9163-975D93BBBEE1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4668F7-2418-4E48-9163-975D93BBB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4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7812D5FD-AF32-4F4C-916D-49A9692073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643"/>
            <a:ext cx="5183257" cy="4846320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BFC64F92-B78B-48E8-B59E-B66D87D70F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5238"/>
            <a:ext cx="5183257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86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r>
                            <a:rPr lang="en-US" sz="2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600" b="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6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5663CF-6306-46D3-A88B-BD146E05A505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5663CF-6306-46D3-A88B-BD146E05A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4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2ED5F962-EA58-4406-8A82-E54529D1C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643"/>
            <a:ext cx="5183257" cy="484632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8F21E53A-79F4-42E2-ACBC-FBD48823E7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5238"/>
            <a:ext cx="5183257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0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3336" y="1825625"/>
                <a:ext cx="6711518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/>
                  <a:t>For high-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sz="2400" dirty="0"/>
                  <a:t> 2-body term dominates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36" y="1825625"/>
                <a:ext cx="6711518" cy="4351338"/>
              </a:xfrm>
              <a:prstGeom prst="rect">
                <a:avLst/>
              </a:prstGeom>
              <a:blipFill>
                <a:blip r:embed="rId3"/>
                <a:stretch>
                  <a:fillRect l="-1181" r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741BAC-6D96-4E46-B742-1844B134960C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741BAC-6D96-4E46-B742-1844B1349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4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1BDF93BD-03DF-4845-8EB9-67CFC70603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5238"/>
            <a:ext cx="5183257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0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3336" y="1825625"/>
                <a:ext cx="671169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/>
                  <a:t>For high-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sz="2400" dirty="0"/>
                  <a:t> 2-body term dominates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</m:t>
                                  </m:r>
                                </m:sup>
                              </m:sSubSup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36" y="1825625"/>
                <a:ext cx="6711696" cy="4351338"/>
              </a:xfrm>
              <a:prstGeom prst="rect">
                <a:avLst/>
              </a:prstGeom>
              <a:blipFill>
                <a:blip r:embed="rId3"/>
                <a:stretch>
                  <a:fillRect l="-1181" r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/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Factorization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</m:sup>
                    </m:sSubSup>
                    <m:sSubSup>
                      <m:sSubSup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blipFill>
                <a:blip r:embed="rId8"/>
                <a:stretch>
                  <a:fillRect l="-1542" t="-3659" b="-25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6C1EAC-42A8-4335-ABB2-B459EB238FBD}"/>
              </a:ext>
            </a:extLst>
          </p:cNvPr>
          <p:cNvCxnSpPr/>
          <p:nvPr/>
        </p:nvCxnSpPr>
        <p:spPr>
          <a:xfrm>
            <a:off x="8753383" y="4767309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E1FC5F-9B1F-4230-9047-E48CEEC3330B}"/>
              </a:ext>
            </a:extLst>
          </p:cNvPr>
          <p:cNvCxnSpPr/>
          <p:nvPr/>
        </p:nvCxnSpPr>
        <p:spPr>
          <a:xfrm>
            <a:off x="8753383" y="3676837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4B014D-5F96-44F8-A134-A451BD5020F1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4B014D-5F96-44F8-A134-A451BD502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9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A1BA9114-26E3-46F7-A818-0BD17E039A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5238"/>
            <a:ext cx="5183257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2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3336" y="1825625"/>
                <a:ext cx="671169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For high-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sSubSup>
                      <m:sSubSup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2-body term dominates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i="1" dirty="0">
                  <a:solidFill>
                    <a:schemeClr val="bg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2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2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a:rPr lang="en-US" sz="22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</m:t>
                                  </m:r>
                                </m:sup>
                              </m:sSubSup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36" y="1825625"/>
                <a:ext cx="6711696" cy="4351338"/>
              </a:xfrm>
              <a:prstGeom prst="rect">
                <a:avLst/>
              </a:prstGeom>
              <a:blipFill>
                <a:blip r:embed="rId3"/>
                <a:stretch>
                  <a:fillRect l="-1181" r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/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Factorization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sz="240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</m:sup>
                    </m:sSubSup>
                    <m:sSubSup>
                      <m:sSubSup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blipFill>
                <a:blip r:embed="rId8"/>
                <a:stretch>
                  <a:fillRect l="-1542" t="-3659" b="-25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6C1EAC-42A8-4335-ABB2-B459EB238FBD}"/>
              </a:ext>
            </a:extLst>
          </p:cNvPr>
          <p:cNvCxnSpPr/>
          <p:nvPr/>
        </p:nvCxnSpPr>
        <p:spPr>
          <a:xfrm>
            <a:off x="8753383" y="4767309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E1FC5F-9B1F-4230-9047-E48CEEC3330B}"/>
              </a:ext>
            </a:extLst>
          </p:cNvPr>
          <p:cNvCxnSpPr/>
          <p:nvPr/>
        </p:nvCxnSpPr>
        <p:spPr>
          <a:xfrm>
            <a:off x="8753383" y="3676837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250289-5B13-4C81-A478-5E94D823D1BA}"/>
              </a:ext>
            </a:extLst>
          </p:cNvPr>
          <p:cNvSpPr txBox="1"/>
          <p:nvPr/>
        </p:nvSpPr>
        <p:spPr>
          <a:xfrm>
            <a:off x="5517430" y="3479296"/>
            <a:ext cx="5271939" cy="1723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this strategy to nuclear momentum distributions using local density approximation (LDA)!</a:t>
            </a:r>
          </a:p>
          <a:p>
            <a:endParaRPr lang="en-US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1BBB86-EB30-4202-8C01-E379596D0D77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1BBB86-EB30-4202-8C01-E379596D0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9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3336FE8D-4F2B-4FE8-A73F-DED9E8E90F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5238"/>
            <a:ext cx="5183257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2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636F6F1-EE52-45DE-8A2A-21876B15C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883" y="1554480"/>
            <a:ext cx="5617117" cy="5303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2302" y="1690688"/>
                <a:ext cx="625136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Universality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High-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tail collapses to universal function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h𝑖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fixed by 2-body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302" y="1690688"/>
                <a:ext cx="6251360" cy="4351338"/>
              </a:xfrm>
              <a:blipFill>
                <a:blip r:embed="rId4"/>
                <a:stretch>
                  <a:fillRect l="-182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FD6FD-6BEC-4F1C-8D36-B0AA13CA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8A8BEE-76AC-4568-B8F5-833F57751303}"/>
                  </a:ext>
                </a:extLst>
              </p:cNvPr>
              <p:cNvSpPr txBox="1"/>
              <p:nvPr/>
            </p:nvSpPr>
            <p:spPr>
              <a:xfrm>
                <a:off x="7523389" y="723483"/>
                <a:ext cx="47004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Proton momentum distribution under LDA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AV18,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densities from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Skyrme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potential SLy4 using the HFBRAD code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8A8BEE-76AC-4568-B8F5-833F57751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389" y="723483"/>
                <a:ext cx="4700491" cy="830997"/>
              </a:xfrm>
              <a:prstGeom prst="rect">
                <a:avLst/>
              </a:prstGeom>
              <a:blipFill>
                <a:blip r:embed="rId5"/>
                <a:stretch>
                  <a:fillRect l="-809" t="-303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761EE2A-2240-0F4E-9D38-4D911DE0EA51}"/>
              </a:ext>
            </a:extLst>
          </p:cNvPr>
          <p:cNvSpPr txBox="1"/>
          <p:nvPr/>
        </p:nvSpPr>
        <p:spPr>
          <a:xfrm>
            <a:off x="-532982" y="6552198"/>
            <a:ext cx="5548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00000"/>
              </a:lnSpc>
            </a:pP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Bennaceur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Phys.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Commun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168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96 (2005)</a:t>
            </a:r>
          </a:p>
        </p:txBody>
      </p:sp>
    </p:spTree>
    <p:extLst>
      <p:ext uri="{BB962C8B-B14F-4D97-AF65-F5344CB8AC3E}">
        <p14:creationId xmlns:p14="http://schemas.microsoft.com/office/powerpoint/2010/main" val="2443494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DB856DB1-6162-4C7A-B090-B1D678154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9" y="2974714"/>
            <a:ext cx="3726187" cy="3518161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BD7E94C9-E81A-4385-9047-DB3206344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13" y="2996114"/>
            <a:ext cx="3726187" cy="3518161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7BEE01CE-3F7D-4185-801D-FF1236B3F9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426" y="2974714"/>
            <a:ext cx="3726187" cy="35181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209" y="1536642"/>
            <a:ext cx="10763583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Low RG resolution</a:t>
            </a:r>
            <a:r>
              <a:rPr lang="en-US" sz="2200" dirty="0"/>
              <a:t> calculations reproduce momentum distributions of AV18 data</a:t>
            </a:r>
            <a:r>
              <a:rPr lang="en-US" sz="2200" baseline="30000" dirty="0"/>
              <a:t>1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002060"/>
                </a:solidFill>
              </a:rPr>
              <a:t>high RG resolution</a:t>
            </a:r>
            <a:r>
              <a:rPr lang="en-US" sz="2200" dirty="0"/>
              <a:t> calculation)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</a:rPr>
              <a:t>Low RG works well with simple approximations and is systematically improvable</a:t>
            </a:r>
          </a:p>
          <a:p>
            <a:pPr lvl="1">
              <a:lnSpc>
                <a:spcPct val="100000"/>
              </a:lnSpc>
            </a:pPr>
            <a:r>
              <a:rPr lang="en-US" sz="2000" i="1" dirty="0"/>
              <a:t>Absolute normalization still a work in progress (scaled up by one overall factor)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FD6FD-6BEC-4F1C-8D36-B0AA13CA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9EB699-67B2-496C-97EA-04B5033A53CF}"/>
                  </a:ext>
                </a:extLst>
              </p:cNvPr>
              <p:cNvSpPr txBox="1"/>
              <p:nvPr/>
            </p:nvSpPr>
            <p:spPr>
              <a:xfrm>
                <a:off x="0" y="6356350"/>
                <a:ext cx="444771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Proton momentum distributions for </a:t>
                </a:r>
                <a:r>
                  <a:rPr lang="en-US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C, </a:t>
                </a:r>
                <a:r>
                  <a:rPr lang="en-US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O, and </a:t>
                </a:r>
                <a:r>
                  <a:rPr lang="en-US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40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 under LDA</a:t>
                </a:r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AV18 and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9EB699-67B2-496C-97EA-04B5033A5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356350"/>
                <a:ext cx="4447713" cy="523220"/>
              </a:xfrm>
              <a:prstGeom prst="rect">
                <a:avLst/>
              </a:prstGeom>
              <a:blipFill>
                <a:blip r:embed="rId6"/>
                <a:stretch>
                  <a:fillRect l="-411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419643E-8C72-4798-AB23-3C7A55844BEA}"/>
              </a:ext>
            </a:extLst>
          </p:cNvPr>
          <p:cNvSpPr txBox="1"/>
          <p:nvPr/>
        </p:nvSpPr>
        <p:spPr>
          <a:xfrm>
            <a:off x="7335414" y="0"/>
            <a:ext cx="4946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.B.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Wiringa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al., Phys. Rev. C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89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024305 (2014)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https://www.phy.anl.gov/theory/research/momenta/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17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7452DF-4AA0-4D39-90B6-4FC6D8911A33}"/>
              </a:ext>
            </a:extLst>
          </p:cNvPr>
          <p:cNvSpPr/>
          <p:nvPr/>
        </p:nvSpPr>
        <p:spPr>
          <a:xfrm>
            <a:off x="10886159" y="3345518"/>
            <a:ext cx="1234048" cy="489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FF64D8-5F78-468D-9D0A-3889AA23C2A1}"/>
              </a:ext>
            </a:extLst>
          </p:cNvPr>
          <p:cNvSpPr/>
          <p:nvPr/>
        </p:nvSpPr>
        <p:spPr>
          <a:xfrm>
            <a:off x="10941851" y="2598792"/>
            <a:ext cx="1234048" cy="489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947AD9-CEFF-4588-BADC-5B6DE5FB5086}"/>
              </a:ext>
            </a:extLst>
          </p:cNvPr>
          <p:cNvSpPr/>
          <p:nvPr/>
        </p:nvSpPr>
        <p:spPr>
          <a:xfrm>
            <a:off x="8495930" y="2273569"/>
            <a:ext cx="1234048" cy="489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520CBBC-A0F7-4076-AB99-0F768639D57B}"/>
              </a:ext>
            </a:extLst>
          </p:cNvPr>
          <p:cNvSpPr/>
          <p:nvPr/>
        </p:nvSpPr>
        <p:spPr>
          <a:xfrm>
            <a:off x="6998492" y="5526887"/>
            <a:ext cx="2252593" cy="26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5FD4F9-11FB-4391-ACFF-6CA718E1DCBF}"/>
              </a:ext>
            </a:extLst>
          </p:cNvPr>
          <p:cNvSpPr/>
          <p:nvPr/>
        </p:nvSpPr>
        <p:spPr>
          <a:xfrm>
            <a:off x="5314475" y="5615172"/>
            <a:ext cx="2252593" cy="26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79F7FA1-19CB-4316-9964-8F0B1B14D66F}"/>
              </a:ext>
            </a:extLst>
          </p:cNvPr>
          <p:cNvSpPr/>
          <p:nvPr/>
        </p:nvSpPr>
        <p:spPr>
          <a:xfrm>
            <a:off x="9094387" y="7122454"/>
            <a:ext cx="2252593" cy="26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F27D95-8503-46DA-947D-3D3653A7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C0DF36A-00A4-4D21-85DA-6ECEE64B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71C235C-6EB9-4851-8A30-E773FBEC9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3219D33-8280-4E1D-AFC1-209474D4C01E}"/>
              </a:ext>
            </a:extLst>
          </p:cNvPr>
          <p:cNvSpPr txBox="1"/>
          <p:nvPr/>
        </p:nvSpPr>
        <p:spPr>
          <a:xfrm>
            <a:off x="10782312" y="106168"/>
            <a:ext cx="123441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knock-out 2 high-k nucleons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00A4FD-5032-42D4-A6B7-DEC5EF4E3229}"/>
              </a:ext>
            </a:extLst>
          </p:cNvPr>
          <p:cNvGrpSpPr/>
          <p:nvPr/>
        </p:nvGrpSpPr>
        <p:grpSpPr>
          <a:xfrm>
            <a:off x="8848752" y="3017520"/>
            <a:ext cx="1819248" cy="719750"/>
            <a:chOff x="8848752" y="3017520"/>
            <a:chExt cx="1819248" cy="71975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C8AFF3C-0FAD-42DC-98F7-C3E5FC02FA5E}"/>
                </a:ext>
              </a:extLst>
            </p:cNvPr>
            <p:cNvSpPr txBox="1"/>
            <p:nvPr/>
          </p:nvSpPr>
          <p:spPr>
            <a:xfrm>
              <a:off x="8848752" y="3367938"/>
              <a:ext cx="15819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excite SRC pair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424D64B-058B-4477-B844-C43C685E68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7007" y="3017520"/>
              <a:ext cx="520993" cy="350418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001C466-6C84-40BC-951A-E140A8E458DB}"/>
              </a:ext>
            </a:extLst>
          </p:cNvPr>
          <p:cNvGrpSpPr/>
          <p:nvPr/>
        </p:nvGrpSpPr>
        <p:grpSpPr>
          <a:xfrm>
            <a:off x="8690547" y="6073250"/>
            <a:ext cx="2078861" cy="713217"/>
            <a:chOff x="8690547" y="6073250"/>
            <a:chExt cx="2078861" cy="71321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B4CBD54-1386-4534-80A4-6D1FF7E1F3BF}"/>
                </a:ext>
              </a:extLst>
            </p:cNvPr>
            <p:cNvSpPr txBox="1"/>
            <p:nvPr/>
          </p:nvSpPr>
          <p:spPr>
            <a:xfrm>
              <a:off x="8690547" y="6417135"/>
              <a:ext cx="207886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low-k initial pair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D03A78C-A3CC-4FCB-9639-54CD7AAD03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2710" y="6073250"/>
              <a:ext cx="361306" cy="328062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6134C10-F6D8-4422-BD77-681935A05550}"/>
              </a:ext>
            </a:extLst>
          </p:cNvPr>
          <p:cNvSpPr txBox="1"/>
          <p:nvPr/>
        </p:nvSpPr>
        <p:spPr>
          <a:xfrm>
            <a:off x="10886159" y="3354963"/>
            <a:ext cx="1234415" cy="646331"/>
          </a:xfrm>
          <a:prstGeom prst="rect">
            <a:avLst/>
          </a:prstGeom>
          <a:solidFill>
            <a:srgbClr val="F8D4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same</a:t>
            </a:r>
            <a:r>
              <a:rPr lang="en-US" b="1" dirty="0"/>
              <a:t> expt. resolution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CBF8D4-A50C-465C-B76B-363EE07D9008}"/>
              </a:ext>
            </a:extLst>
          </p:cNvPr>
          <p:cNvSpPr/>
          <p:nvPr/>
        </p:nvSpPr>
        <p:spPr>
          <a:xfrm>
            <a:off x="10886159" y="3345518"/>
            <a:ext cx="1234048" cy="700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441A96-D6FF-42D0-8925-3F202969B9E2}"/>
              </a:ext>
            </a:extLst>
          </p:cNvPr>
          <p:cNvSpPr/>
          <p:nvPr/>
        </p:nvSpPr>
        <p:spPr>
          <a:xfrm>
            <a:off x="8743580" y="3737270"/>
            <a:ext cx="2142579" cy="30491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243D920-3414-4631-876D-30BF4EC44489}"/>
              </a:ext>
            </a:extLst>
          </p:cNvPr>
          <p:cNvSpPr/>
          <p:nvPr/>
        </p:nvSpPr>
        <p:spPr>
          <a:xfrm>
            <a:off x="8608899" y="3965667"/>
            <a:ext cx="3511307" cy="2390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5A5B253-7CF5-4199-BF10-28D39C7AE75F}"/>
              </a:ext>
            </a:extLst>
          </p:cNvPr>
          <p:cNvSpPr/>
          <p:nvPr/>
        </p:nvSpPr>
        <p:spPr>
          <a:xfrm>
            <a:off x="8362950" y="5406501"/>
            <a:ext cx="380630" cy="1379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AEE92E74-7B81-4A86-B270-B59B1A17B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42" y="4062776"/>
            <a:ext cx="3341351" cy="2416838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D4E3583-BB98-4E8D-8897-721859F6192B}"/>
              </a:ext>
            </a:extLst>
          </p:cNvPr>
          <p:cNvSpPr txBox="1">
            <a:spLocks/>
          </p:cNvSpPr>
          <p:nvPr/>
        </p:nvSpPr>
        <p:spPr>
          <a:xfrm>
            <a:off x="292963" y="1834503"/>
            <a:ext cx="820296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accounted for by SRC phenomenology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SRC physics at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high RG resolution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SRC pairs are components in the nuclear wave function with relative momenta above the Fermi momentum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1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15" y="2302299"/>
            <a:ext cx="3249229" cy="3786943"/>
          </a:xfrm>
        </p:spPr>
        <p:txBody>
          <a:bodyPr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At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high RG resolution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the tensor force and the repulsive core of the NN interaction kicks nucleon pairs into SRCs</a:t>
            </a:r>
          </a:p>
          <a:p>
            <a:pPr>
              <a:lnSpc>
                <a:spcPct val="100000"/>
              </a:lnSpc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np dominates because the tensor force requires spin triplet pairs (pp are spin singlets)</a:t>
            </a:r>
            <a:endParaRPr lang="en-US" sz="22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Do we describe this physics at low RG resolution?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840A7-42AC-432D-88BC-9CDD206C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4260C3-D68A-4A38-9BB2-EE7E2633C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030"/>
            <a:ext cx="8824203" cy="3291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91EF03-A52C-4B39-B69A-9C91AE991A21}"/>
              </a:ext>
            </a:extLst>
          </p:cNvPr>
          <p:cNvSpPr txBox="1"/>
          <p:nvPr/>
        </p:nvSpPr>
        <p:spPr>
          <a:xfrm>
            <a:off x="554208" y="5361870"/>
            <a:ext cx="8350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Fig. 6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(a) Ratio of two-nucleon to single-nucleon electron-scattering cross sections for carbon as a function of missing momentum. (b) Fraction of np to p and pp to p pairs versus the relative momentum. Figure from CLAS collaboration publication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F5EDDE-CAFD-4643-AD41-03497B596F4B}"/>
              </a:ext>
            </a:extLst>
          </p:cNvPr>
          <p:cNvSpPr txBox="1"/>
          <p:nvPr/>
        </p:nvSpPr>
        <p:spPr>
          <a:xfrm>
            <a:off x="7609810" y="1769485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B8B9CB-C95F-4CB9-85E8-965F0C3ABA08}"/>
              </a:ext>
            </a:extLst>
          </p:cNvPr>
          <p:cNvSpPr txBox="1"/>
          <p:nvPr/>
        </p:nvSpPr>
        <p:spPr>
          <a:xfrm>
            <a:off x="4754608" y="149613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 includes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baseline="30000" dirty="0"/>
              <a:t>3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-</a:t>
            </a:r>
            <a:r>
              <a:rPr lang="en-US" baseline="30000" dirty="0"/>
              <a:t>3</a:t>
            </a:r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CA2A-37AA-486A-B898-935A9565D282}"/>
              </a:ext>
            </a:extLst>
          </p:cNvPr>
          <p:cNvCxnSpPr>
            <a:cxnSpLocks/>
          </p:cNvCxnSpPr>
          <p:nvPr/>
        </p:nvCxnSpPr>
        <p:spPr>
          <a:xfrm>
            <a:off x="8374531" y="2108849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E267E3-2BF4-4EEE-A0F3-D84CD4F89218}"/>
              </a:ext>
            </a:extLst>
          </p:cNvPr>
          <p:cNvCxnSpPr>
            <a:cxnSpLocks/>
          </p:cNvCxnSpPr>
          <p:nvPr/>
        </p:nvCxnSpPr>
        <p:spPr>
          <a:xfrm>
            <a:off x="5666500" y="1862141"/>
            <a:ext cx="77352" cy="44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FA6CA5-3C24-4B33-BE54-6324173D0B42}"/>
              </a:ext>
            </a:extLst>
          </p:cNvPr>
          <p:cNvSpPr txBox="1"/>
          <p:nvPr/>
        </p:nvSpPr>
        <p:spPr>
          <a:xfrm>
            <a:off x="0" y="6538912"/>
            <a:ext cx="41713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Korover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 (CLAS), arXiv:2004.07304 (2014)</a:t>
            </a:r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009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840A7-42AC-432D-88BC-9CDD206C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4260C3-D68A-4A38-9BB2-EE7E2633C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030"/>
            <a:ext cx="8824203" cy="32918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CF5EDDE-CAFD-4643-AD41-03497B596F4B}"/>
              </a:ext>
            </a:extLst>
          </p:cNvPr>
          <p:cNvSpPr txBox="1"/>
          <p:nvPr/>
        </p:nvSpPr>
        <p:spPr>
          <a:xfrm>
            <a:off x="7609810" y="1769485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B8B9CB-C95F-4CB9-85E8-965F0C3ABA08}"/>
              </a:ext>
            </a:extLst>
          </p:cNvPr>
          <p:cNvSpPr txBox="1"/>
          <p:nvPr/>
        </p:nvSpPr>
        <p:spPr>
          <a:xfrm>
            <a:off x="4754608" y="149613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 includes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baseline="30000" dirty="0"/>
              <a:t>3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-</a:t>
            </a:r>
            <a:r>
              <a:rPr lang="en-US" baseline="30000" dirty="0"/>
              <a:t>3</a:t>
            </a:r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CA2A-37AA-486A-B898-935A9565D282}"/>
              </a:ext>
            </a:extLst>
          </p:cNvPr>
          <p:cNvCxnSpPr>
            <a:cxnSpLocks/>
          </p:cNvCxnSpPr>
          <p:nvPr/>
        </p:nvCxnSpPr>
        <p:spPr>
          <a:xfrm>
            <a:off x="8374531" y="2108849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E267E3-2BF4-4EEE-A0F3-D84CD4F89218}"/>
              </a:ext>
            </a:extLst>
          </p:cNvPr>
          <p:cNvCxnSpPr>
            <a:cxnSpLocks/>
          </p:cNvCxnSpPr>
          <p:nvPr/>
        </p:nvCxnSpPr>
        <p:spPr>
          <a:xfrm>
            <a:off x="5666500" y="1862141"/>
            <a:ext cx="77352" cy="44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D76642D1-4BAD-4F6F-964E-D43DAC7A4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5" y="1799883"/>
            <a:ext cx="4519703" cy="44233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9A9F44-02BB-4043-9135-6DF81ABEF644}"/>
              </a:ext>
            </a:extLst>
          </p:cNvPr>
          <p:cNvSpPr txBox="1"/>
          <p:nvPr/>
        </p:nvSpPr>
        <p:spPr>
          <a:xfrm>
            <a:off x="3310922" y="3429000"/>
            <a:ext cx="166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</a:t>
            </a:r>
            <a:r>
              <a:rPr lang="en-US" dirty="0"/>
              <a:t> dominance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B41857-73B8-49E8-AFDC-50C24BE32AC5}"/>
              </a:ext>
            </a:extLst>
          </p:cNvPr>
          <p:cNvSpPr txBox="1"/>
          <p:nvPr/>
        </p:nvSpPr>
        <p:spPr>
          <a:xfrm>
            <a:off x="3891904" y="5741212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47CD18-140B-4FB3-A64A-6497F0B7EDD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4189933" y="5077430"/>
            <a:ext cx="308708" cy="6637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B663AEBB-EB90-4D5D-B759-BEC015C34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00115" y="2302299"/>
                <a:ext cx="3009532" cy="3786943"/>
              </a:xfrm>
            </p:spPr>
            <p:txBody>
              <a:bodyPr>
                <a:normAutofit fontScale="92500" lnSpcReduction="20000"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At 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low RG resolution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, SRCs are suppressed in the wave function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Consider the ratio of </a:t>
                </a:r>
                <a:r>
                  <a:rPr lang="en-US" sz="2200" baseline="30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3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S</a:t>
                </a:r>
                <a:r>
                  <a:rPr lang="en-US" sz="2200" baseline="-25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1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-</a:t>
                </a:r>
                <a:r>
                  <a:rPr lang="en-US" sz="2200" baseline="30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3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D</a:t>
                </a:r>
                <a:r>
                  <a:rPr lang="en-US" sz="2200" baseline="-25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1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to</a:t>
                </a:r>
                <a:r>
                  <a:rPr lang="en-US" sz="2200" baseline="-25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sz="2200" baseline="30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1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S</a:t>
                </a:r>
                <a:r>
                  <a:rPr lang="en-US" sz="2200" baseline="-25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0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evolved momentum projection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200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2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This physics is established in the 2-body system!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200" dirty="0">
                    <a:solidFill>
                      <a:srgbClr val="C00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Can apply to any nucleus!</a:t>
                </a:r>
                <a:endParaRPr lang="en-US" sz="2200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B663AEBB-EB90-4D5D-B759-BEC015C34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00115" y="2302299"/>
                <a:ext cx="3009532" cy="3786943"/>
              </a:xfrm>
              <a:blipFill>
                <a:blip r:embed="rId5"/>
                <a:stretch>
                  <a:fillRect l="-1822" t="-2415" r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99578B-5CEC-4282-8D3D-7B2B5D2C2E20}"/>
                  </a:ext>
                </a:extLst>
              </p:cNvPr>
              <p:cNvSpPr txBox="1"/>
              <p:nvPr/>
            </p:nvSpPr>
            <p:spPr>
              <a:xfrm>
                <a:off x="889786" y="6282650"/>
                <a:ext cx="3581400" cy="575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7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kumimoji="0" lang="en-US" sz="1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3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</a:t>
                </a:r>
                <a:r>
                  <a:rPr kumimoji="0" 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-</a:t>
                </a:r>
                <a:r>
                  <a:rPr kumimoji="0" lang="en-US" sz="1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3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</a:t>
                </a:r>
                <a:r>
                  <a:rPr kumimoji="0" 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to</a:t>
                </a:r>
                <a:r>
                  <a:rPr kumimoji="0" 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</a:t>
                </a:r>
                <a:r>
                  <a:rPr kumimoji="0" 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0</a:t>
                </a:r>
                <a:r>
                  <a:rPr lang="en-U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atio of SRG-evolved momentum projection operators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99578B-5CEC-4282-8D3D-7B2B5D2C2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86" y="6282650"/>
                <a:ext cx="3581400" cy="575350"/>
              </a:xfrm>
              <a:prstGeom prst="rect">
                <a:avLst/>
              </a:prstGeom>
              <a:blipFill>
                <a:blip r:embed="rId6"/>
                <a:stretch>
                  <a:fillRect l="-511" t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772D440B-8140-0344-84AE-1B5F7859EC6A}"/>
              </a:ext>
            </a:extLst>
          </p:cNvPr>
          <p:cNvSpPr/>
          <p:nvPr/>
        </p:nvSpPr>
        <p:spPr>
          <a:xfrm>
            <a:off x="2404861" y="2112892"/>
            <a:ext cx="498764" cy="2278804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C76581-7B67-4F1A-87BD-9F256256E0BE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2680488" y="3429002"/>
            <a:ext cx="630434" cy="1846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326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1A22809-2CF3-49C1-8FE5-E63D0B1B7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030"/>
            <a:ext cx="8824203" cy="329184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C2275A4-9919-4852-8DA2-71AD6C764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" y="1802166"/>
            <a:ext cx="4734780" cy="42976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840A7-42AC-432D-88BC-9CDD206C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FC8E7-2541-48A3-9FC0-B510A5FD86D1}"/>
              </a:ext>
            </a:extLst>
          </p:cNvPr>
          <p:cNvSpPr txBox="1"/>
          <p:nvPr/>
        </p:nvSpPr>
        <p:spPr>
          <a:xfrm>
            <a:off x="1563745" y="4132711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pn</a:t>
            </a:r>
            <a:r>
              <a:rPr lang="en-US" dirty="0"/>
              <a:t> dominance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2713C1-C2EB-48C9-8D10-34C6D732BF25}"/>
              </a:ext>
            </a:extLst>
          </p:cNvPr>
          <p:cNvSpPr/>
          <p:nvPr/>
        </p:nvSpPr>
        <p:spPr>
          <a:xfrm>
            <a:off x="1140337" y="4696719"/>
            <a:ext cx="819694" cy="823532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2D56E1-DF6E-4273-937E-693B3FC2119F}"/>
              </a:ext>
            </a:extLst>
          </p:cNvPr>
          <p:cNvCxnSpPr>
            <a:cxnSpLocks/>
          </p:cNvCxnSpPr>
          <p:nvPr/>
        </p:nvCxnSpPr>
        <p:spPr>
          <a:xfrm flipH="1">
            <a:off x="1671521" y="4520582"/>
            <a:ext cx="592285" cy="468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8FCBE57-2C11-4A20-9220-00A883651C68}"/>
              </a:ext>
            </a:extLst>
          </p:cNvPr>
          <p:cNvSpPr txBox="1">
            <a:spLocks/>
          </p:cNvSpPr>
          <p:nvPr/>
        </p:nvSpPr>
        <p:spPr>
          <a:xfrm>
            <a:off x="8691238" y="2302299"/>
            <a:ext cx="3320249" cy="378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Reproduces the characteristics of cross section ratios using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low RG resolution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operator with simple approximations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78C984-5C0E-4E49-B052-23C408395A20}"/>
              </a:ext>
            </a:extLst>
          </p:cNvPr>
          <p:cNvSpPr txBox="1"/>
          <p:nvPr/>
        </p:nvSpPr>
        <p:spPr>
          <a:xfrm>
            <a:off x="4189960" y="5071070"/>
            <a:ext cx="121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25258E-3FD5-43C5-BC9A-99C8F589A589}"/>
              </a:ext>
            </a:extLst>
          </p:cNvPr>
          <p:cNvCxnSpPr>
            <a:cxnSpLocks/>
          </p:cNvCxnSpPr>
          <p:nvPr/>
        </p:nvCxnSpPr>
        <p:spPr>
          <a:xfrm flipH="1" flipV="1">
            <a:off x="4093434" y="3974347"/>
            <a:ext cx="642031" cy="10924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5BBA70E-7B80-4362-A086-F61E0CC8AB43}"/>
              </a:ext>
            </a:extLst>
          </p:cNvPr>
          <p:cNvSpPr txBox="1"/>
          <p:nvPr/>
        </p:nvSpPr>
        <p:spPr>
          <a:xfrm>
            <a:off x="7609810" y="1769485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9987C-3D76-4F32-84BF-F0C74C47E6ED}"/>
              </a:ext>
            </a:extLst>
          </p:cNvPr>
          <p:cNvSpPr txBox="1"/>
          <p:nvPr/>
        </p:nvSpPr>
        <p:spPr>
          <a:xfrm>
            <a:off x="4754608" y="149613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 includes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baseline="30000" dirty="0"/>
              <a:t>3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-</a:t>
            </a:r>
            <a:r>
              <a:rPr lang="en-US" baseline="30000" dirty="0"/>
              <a:t>3</a:t>
            </a:r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BE4E83-F46B-40CC-A789-EC5F010CD017}"/>
              </a:ext>
            </a:extLst>
          </p:cNvPr>
          <p:cNvCxnSpPr>
            <a:cxnSpLocks/>
          </p:cNvCxnSpPr>
          <p:nvPr/>
        </p:nvCxnSpPr>
        <p:spPr>
          <a:xfrm>
            <a:off x="8374531" y="2108849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7B237D-8BA3-454E-8541-5B78D34A3619}"/>
              </a:ext>
            </a:extLst>
          </p:cNvPr>
          <p:cNvCxnSpPr>
            <a:cxnSpLocks/>
          </p:cNvCxnSpPr>
          <p:nvPr/>
        </p:nvCxnSpPr>
        <p:spPr>
          <a:xfrm>
            <a:off x="5666500" y="1862141"/>
            <a:ext cx="77352" cy="44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73FA58-520B-486A-823C-23ECAE55070A}"/>
                  </a:ext>
                </a:extLst>
              </p:cNvPr>
              <p:cNvSpPr txBox="1"/>
              <p:nvPr/>
            </p:nvSpPr>
            <p:spPr>
              <a:xfrm>
                <a:off x="-18458" y="6089242"/>
                <a:ext cx="47347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8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pp/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pn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atio of pair momentum distributions under LDA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73FA58-520B-486A-823C-23ECAE550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458" y="6089242"/>
                <a:ext cx="4734780" cy="584775"/>
              </a:xfrm>
              <a:prstGeom prst="rect">
                <a:avLst/>
              </a:prstGeom>
              <a:blipFill>
                <a:blip r:embed="rId5"/>
                <a:stretch>
                  <a:fillRect l="-772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026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2C679BE-F081-4A06-B400-A76144A34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5100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37410" y="1825625"/>
                <a:ext cx="4216459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Ratio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independent of N/Z in </a:t>
                </a:r>
                <a:r>
                  <a:rPr lang="en-US" dirty="0" err="1">
                    <a:solidFill>
                      <a:schemeClr val="tx1"/>
                    </a:solidFill>
                  </a:rPr>
                  <a:t>pn</a:t>
                </a:r>
                <a:r>
                  <a:rPr lang="en-US" dirty="0">
                    <a:solidFill>
                      <a:schemeClr val="tx1"/>
                    </a:solidFill>
                  </a:rPr>
                  <a:t> dominant region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Ratio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nuclei where 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Z and outside </a:t>
                </a:r>
                <a:r>
                  <a:rPr lang="en-US" dirty="0" err="1"/>
                  <a:t>pn</a:t>
                </a:r>
                <a:r>
                  <a:rPr lang="en-US" dirty="0"/>
                  <a:t> dominant region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37410" y="1825625"/>
                <a:ext cx="4216459" cy="4351338"/>
              </a:xfrm>
              <a:blipFill>
                <a:blip r:embed="rId4"/>
                <a:stretch>
                  <a:fillRect l="-2601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2F63D-E4B1-4414-B59E-2ABB48D3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7C6CB6-0B43-46B2-83D3-DFF3C3BE29F4}"/>
              </a:ext>
            </a:extLst>
          </p:cNvPr>
          <p:cNvSpPr/>
          <p:nvPr/>
        </p:nvSpPr>
        <p:spPr>
          <a:xfrm>
            <a:off x="1294004" y="1899821"/>
            <a:ext cx="677754" cy="363984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054BF0-63B8-49CC-8968-8C0D0DE14F06}"/>
              </a:ext>
            </a:extLst>
          </p:cNvPr>
          <p:cNvCxnSpPr>
            <a:cxnSpLocks/>
          </p:cNvCxnSpPr>
          <p:nvPr/>
        </p:nvCxnSpPr>
        <p:spPr>
          <a:xfrm flipH="1" flipV="1">
            <a:off x="1567097" y="4894168"/>
            <a:ext cx="832071" cy="121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43C442-7690-4DDD-9BA1-592B121AEBFC}"/>
              </a:ext>
            </a:extLst>
          </p:cNvPr>
          <p:cNvSpPr txBox="1"/>
          <p:nvPr/>
        </p:nvSpPr>
        <p:spPr>
          <a:xfrm>
            <a:off x="2399168" y="4830954"/>
            <a:ext cx="154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</a:t>
            </a:r>
            <a:r>
              <a:rPr lang="en-US" dirty="0"/>
              <a:t> dominance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6D7C7D-B976-449E-95BA-FE7330C12AC4}"/>
                  </a:ext>
                </a:extLst>
              </p:cNvPr>
              <p:cNvSpPr txBox="1"/>
              <p:nvPr/>
            </p:nvSpPr>
            <p:spPr>
              <a:xfrm>
                <a:off x="0" y="6176963"/>
                <a:ext cx="495444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9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: (</a:t>
                </a:r>
                <a:r>
                  <a:rPr lang="en-US" sz="1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pp+pn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)/(</a:t>
                </a:r>
                <a:r>
                  <a:rPr lang="en-US" sz="1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nn+np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sz="1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atio of pair momentum distributions under LDA</a:t>
                </a:r>
                <a:r>
                  <a:rPr lang="en-US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AV18 and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5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5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6D7C7D-B976-449E-95BA-FE7330C12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76963"/>
                <a:ext cx="4954442" cy="553998"/>
              </a:xfrm>
              <a:prstGeom prst="rect">
                <a:avLst/>
              </a:prstGeom>
              <a:blipFill>
                <a:blip r:embed="rId5"/>
                <a:stretch>
                  <a:fillRect l="-492" t="-2198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447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5581" y="1510846"/>
                <a:ext cx="6098219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SRC scale factors</a:t>
                </a:r>
              </a:p>
              <a:p>
                <a:pPr>
                  <a:lnSpc>
                    <a:spcPct val="100000"/>
                  </a:lnSpc>
                </a:pPr>
                <a:endParaRPr lang="en-US" sz="1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</m:func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l-GR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h𝑖𝑔h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l-G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l-G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h𝑖𝑔h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000" dirty="0"/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400" dirty="0"/>
                  <a:t> is the single-nucleon probability distribution in nucleus A with error bars from varying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l-G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h𝑖𝑔h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Decent agreement with experiment</a:t>
                </a:r>
                <a:r>
                  <a:rPr lang="en-US" sz="2400" baseline="30000" dirty="0"/>
                  <a:t>1</a:t>
                </a:r>
                <a:r>
                  <a:rPr lang="en-US" sz="2400" dirty="0"/>
                  <a:t> and LCA calculations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but need to further test systematics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5581" y="1510846"/>
                <a:ext cx="6098219" cy="4351338"/>
              </a:xfrm>
              <a:blipFill>
                <a:blip r:embed="rId3"/>
                <a:stretch>
                  <a:fillRect l="-1245" t="-2332" b="-5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3B1C2-5FED-4346-BBDF-4C67C293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8CDEA4-F1AE-4B94-9D25-25DCE9686CD6}"/>
                  </a:ext>
                </a:extLst>
              </p:cNvPr>
              <p:cNvSpPr txBox="1"/>
              <p:nvPr/>
            </p:nvSpPr>
            <p:spPr>
              <a:xfrm>
                <a:off x="119511" y="5936645"/>
                <a:ext cx="4643021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10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 scale factors using single-nucleon momentum distributions under LDA</a:t>
                </a:r>
                <a:r>
                  <a:rPr lang="en-US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AV18 and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5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 compared to experimental values</a:t>
                </a:r>
                <a:r>
                  <a:rPr lang="en-US" sz="15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5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8CDEA4-F1AE-4B94-9D25-25DCE9686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11" y="5936645"/>
                <a:ext cx="4643021" cy="784830"/>
              </a:xfrm>
              <a:prstGeom prst="rect">
                <a:avLst/>
              </a:prstGeom>
              <a:blipFill>
                <a:blip r:embed="rId4"/>
                <a:stretch>
                  <a:fillRect l="-526" t="-1550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A13B90A-6D7E-4D17-9725-B3C28AABD6C8}"/>
              </a:ext>
            </a:extLst>
          </p:cNvPr>
          <p:cNvSpPr txBox="1"/>
          <p:nvPr/>
        </p:nvSpPr>
        <p:spPr>
          <a:xfrm>
            <a:off x="7524160" y="5862184"/>
            <a:ext cx="4597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Schmookler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 (CLAS), Nature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566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354 (2019)</a:t>
            </a:r>
          </a:p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Ryckebusch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al., Phys. Rev. C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054620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(2019)</a:t>
            </a:r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436BAE43-4413-404C-82F9-1E66F248AD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515"/>
            <a:ext cx="448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27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Summary and outlook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27" y="1825625"/>
            <a:ext cx="1179576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C00000"/>
                </a:solidFill>
              </a:rPr>
              <a:t>Simple approximations work and are systematically improvable at low RG resolution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Results suggest that we can analyze high-energy nuclear reactions using low RG resolution structure (e.g., shell model) and consistently evolved operators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Matching resolution scale between structure and reactions is crucial!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C00000"/>
                </a:solidFill>
              </a:rPr>
              <a:t>Ongoing work: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Extend to cross sections and test scale/scheme dependence of extracted properties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Further investigate how final state interactions and physical interpretations depend on the RG scale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Apply to more complicated knock-out reactions (SRG with optical potentials) – </a:t>
            </a:r>
            <a:r>
              <a:rPr lang="en-US" sz="2200" dirty="0">
                <a:solidFill>
                  <a:srgbClr val="C00000"/>
                </a:solidFill>
              </a:rPr>
              <a:t>see </a:t>
            </a:r>
            <a:r>
              <a:rPr lang="en-US" sz="2200" dirty="0" err="1">
                <a:solidFill>
                  <a:srgbClr val="C00000"/>
                </a:solidFill>
              </a:rPr>
              <a:t>Mostofa</a:t>
            </a:r>
            <a:r>
              <a:rPr lang="en-US" sz="2200" dirty="0">
                <a:solidFill>
                  <a:srgbClr val="C00000"/>
                </a:solidFill>
              </a:rPr>
              <a:t> Hisham’s talk (X13.00004)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E489D-C774-493D-9776-6F883098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</p:spTree>
    <p:extLst>
      <p:ext uri="{BB962C8B-B14F-4D97-AF65-F5344CB8AC3E}">
        <p14:creationId xmlns:p14="http://schemas.microsoft.com/office/powerpoint/2010/main" val="245822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9B0A8-4217-4ADF-88ED-4DAEDFEE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27FBCB-EBB5-4F55-B02B-00C1796D2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706FAC-0C3C-4F74-B1DA-9200450A14F3}"/>
              </a:ext>
            </a:extLst>
          </p:cNvPr>
          <p:cNvSpPr txBox="1"/>
          <p:nvPr/>
        </p:nvSpPr>
        <p:spPr>
          <a:xfrm>
            <a:off x="10782312" y="106168"/>
            <a:ext cx="123441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knock-out 2 high-k nucleons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ACA173-ECD2-4C4F-A676-7CA966D73397}"/>
              </a:ext>
            </a:extLst>
          </p:cNvPr>
          <p:cNvGrpSpPr/>
          <p:nvPr/>
        </p:nvGrpSpPr>
        <p:grpSpPr>
          <a:xfrm>
            <a:off x="8848752" y="3017520"/>
            <a:ext cx="1819248" cy="719750"/>
            <a:chOff x="8848752" y="3017520"/>
            <a:chExt cx="1819248" cy="7197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99D78D-1E45-48E5-9818-5A688A828B9A}"/>
                </a:ext>
              </a:extLst>
            </p:cNvPr>
            <p:cNvSpPr txBox="1"/>
            <p:nvPr/>
          </p:nvSpPr>
          <p:spPr>
            <a:xfrm>
              <a:off x="8848752" y="3367938"/>
              <a:ext cx="15819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excite SRC pair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123B21-FB28-470C-AB2E-D7DEDE6D6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7007" y="3017520"/>
              <a:ext cx="520993" cy="350418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18DC32-9233-4F75-9587-D82B38C8A499}"/>
              </a:ext>
            </a:extLst>
          </p:cNvPr>
          <p:cNvGrpSpPr/>
          <p:nvPr/>
        </p:nvGrpSpPr>
        <p:grpSpPr>
          <a:xfrm>
            <a:off x="8690547" y="6073250"/>
            <a:ext cx="2078861" cy="713217"/>
            <a:chOff x="8690547" y="6073250"/>
            <a:chExt cx="2078861" cy="7132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49AFEA-A3E7-40E8-9C14-2C1CBFEE0971}"/>
                </a:ext>
              </a:extLst>
            </p:cNvPr>
            <p:cNvSpPr txBox="1"/>
            <p:nvPr/>
          </p:nvSpPr>
          <p:spPr>
            <a:xfrm>
              <a:off x="8690547" y="6417135"/>
              <a:ext cx="207886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low-k initial pair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D364BFE-AEB0-4ADD-AF00-5F52015DF0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2710" y="6073250"/>
              <a:ext cx="361306" cy="328062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35C4B3E-824C-4738-9D47-36969E0D28A0}"/>
              </a:ext>
            </a:extLst>
          </p:cNvPr>
          <p:cNvSpPr txBox="1"/>
          <p:nvPr/>
        </p:nvSpPr>
        <p:spPr>
          <a:xfrm>
            <a:off x="10886159" y="3354963"/>
            <a:ext cx="1234415" cy="646331"/>
          </a:xfrm>
          <a:prstGeom prst="rect">
            <a:avLst/>
          </a:prstGeom>
          <a:solidFill>
            <a:srgbClr val="F8D4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same</a:t>
            </a:r>
            <a:r>
              <a:rPr lang="en-US" b="1" dirty="0"/>
              <a:t> expt. resolution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B4E408F-8BCD-4388-A087-A0509F43A354}"/>
              </a:ext>
            </a:extLst>
          </p:cNvPr>
          <p:cNvSpPr txBox="1">
            <a:spLocks/>
          </p:cNvSpPr>
          <p:nvPr/>
        </p:nvSpPr>
        <p:spPr>
          <a:xfrm>
            <a:off x="292963" y="1834503"/>
            <a:ext cx="820296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accounted for by SRC phenomenology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/>
              <a:t>SRC physics at </a:t>
            </a:r>
            <a:r>
              <a:rPr lang="en-US" sz="2400" dirty="0">
                <a:solidFill>
                  <a:srgbClr val="C00000"/>
                </a:solidFill>
              </a:rPr>
              <a:t>low RG resolution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>
                <a:solidFill>
                  <a:srgbClr val="C00000"/>
                </a:solidFill>
              </a:rPr>
              <a:t>The SRC </a:t>
            </a:r>
            <a:r>
              <a:rPr lang="en-US" sz="2000" i="1" dirty="0">
                <a:solidFill>
                  <a:srgbClr val="C00000"/>
                </a:solidFill>
              </a:rPr>
              <a:t>physics</a:t>
            </a:r>
            <a:r>
              <a:rPr lang="en-US" sz="2000" dirty="0">
                <a:solidFill>
                  <a:srgbClr val="C00000"/>
                </a:solidFill>
              </a:rPr>
              <a:t> is shifted into the reaction operators from the nuclear wave function (which becomes soft)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>
                <a:solidFill>
                  <a:srgbClr val="C00000"/>
                </a:solidFill>
              </a:rPr>
              <a:t>Operators do not become hard which simplifies calculations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1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1834503"/>
            <a:ext cx="8202967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accounted for by SRC phenomenology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/>
              <a:t>SRC physics at </a:t>
            </a:r>
            <a:r>
              <a:rPr lang="en-US" sz="2400" dirty="0">
                <a:solidFill>
                  <a:srgbClr val="C00000"/>
                </a:solidFill>
              </a:rPr>
              <a:t>low RG resolution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The SRC </a:t>
            </a:r>
            <a:r>
              <a:rPr lang="en-US" sz="2000" i="1" dirty="0"/>
              <a:t>physics</a:t>
            </a:r>
            <a:r>
              <a:rPr lang="en-US" sz="2000" dirty="0"/>
              <a:t> is shifted into the reaction operators from the nuclear wave function (which becomes soft)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Operators do not become hard which simplifies calculations</a:t>
            </a:r>
          </a:p>
          <a:p>
            <a:pPr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2400" dirty="0">
                <a:solidFill>
                  <a:srgbClr val="C00000"/>
                </a:solidFill>
              </a:rPr>
              <a:t>Experimental resolution (set by momentum of probe) is the same in both pictures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2400" dirty="0">
                <a:solidFill>
                  <a:srgbClr val="C00000"/>
                </a:solidFill>
              </a:rPr>
              <a:t>Same observables but different physical interpretation!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9B0A8-4217-4ADF-88ED-4DAEDFEE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Anthony Tropiano, APS April 2021 Meeting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27FBCB-EBB5-4F55-B02B-00C1796D2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706FAC-0C3C-4F74-B1DA-9200450A14F3}"/>
              </a:ext>
            </a:extLst>
          </p:cNvPr>
          <p:cNvSpPr txBox="1"/>
          <p:nvPr/>
        </p:nvSpPr>
        <p:spPr>
          <a:xfrm>
            <a:off x="10782312" y="106168"/>
            <a:ext cx="123441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knock-out 2 high-k nucleons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ACA173-ECD2-4C4F-A676-7CA966D73397}"/>
              </a:ext>
            </a:extLst>
          </p:cNvPr>
          <p:cNvGrpSpPr/>
          <p:nvPr/>
        </p:nvGrpSpPr>
        <p:grpSpPr>
          <a:xfrm>
            <a:off x="8848752" y="3017520"/>
            <a:ext cx="1819248" cy="719750"/>
            <a:chOff x="8848752" y="3017520"/>
            <a:chExt cx="1819248" cy="7197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99D78D-1E45-48E5-9818-5A688A828B9A}"/>
                </a:ext>
              </a:extLst>
            </p:cNvPr>
            <p:cNvSpPr txBox="1"/>
            <p:nvPr/>
          </p:nvSpPr>
          <p:spPr>
            <a:xfrm>
              <a:off x="8848752" y="3367938"/>
              <a:ext cx="15819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excite SRC pair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123B21-FB28-470C-AB2E-D7DEDE6D6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7007" y="3017520"/>
              <a:ext cx="520993" cy="350418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18DC32-9233-4F75-9587-D82B38C8A499}"/>
              </a:ext>
            </a:extLst>
          </p:cNvPr>
          <p:cNvGrpSpPr/>
          <p:nvPr/>
        </p:nvGrpSpPr>
        <p:grpSpPr>
          <a:xfrm>
            <a:off x="8690547" y="6073250"/>
            <a:ext cx="2078861" cy="713217"/>
            <a:chOff x="8690547" y="6073250"/>
            <a:chExt cx="2078861" cy="7132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49AFEA-A3E7-40E8-9C14-2C1CBFEE0971}"/>
                </a:ext>
              </a:extLst>
            </p:cNvPr>
            <p:cNvSpPr txBox="1"/>
            <p:nvPr/>
          </p:nvSpPr>
          <p:spPr>
            <a:xfrm>
              <a:off x="8690547" y="6417135"/>
              <a:ext cx="207886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low-k initial pair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D364BFE-AEB0-4ADD-AF00-5F52015DF0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2710" y="6073250"/>
              <a:ext cx="361306" cy="328062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35C4B3E-824C-4738-9D47-36969E0D28A0}"/>
              </a:ext>
            </a:extLst>
          </p:cNvPr>
          <p:cNvSpPr txBox="1"/>
          <p:nvPr/>
        </p:nvSpPr>
        <p:spPr>
          <a:xfrm>
            <a:off x="10886159" y="3354963"/>
            <a:ext cx="1234415" cy="646331"/>
          </a:xfrm>
          <a:prstGeom prst="rect">
            <a:avLst/>
          </a:prstGeom>
          <a:solidFill>
            <a:srgbClr val="F8D4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same</a:t>
            </a:r>
            <a:r>
              <a:rPr lang="en-US" b="1" dirty="0"/>
              <a:t> expt. resolution</a:t>
            </a:r>
          </a:p>
        </p:txBody>
      </p:sp>
    </p:spTree>
    <p:extLst>
      <p:ext uri="{BB962C8B-B14F-4D97-AF65-F5344CB8AC3E}">
        <p14:creationId xmlns:p14="http://schemas.microsoft.com/office/powerpoint/2010/main" val="333949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Similarity Renormalization Group (SRG)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cs typeface="Arial" panose="020B0604020202020204" pitchFamily="34" charset="0"/>
                  </a:rPr>
                  <a:t>Evolve operators to low RG resolution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altLang="en-US" sz="2600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altLang="en-US" sz="2600" dirty="0"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600" i="1"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600" dirty="0">
                    <a:solidFill>
                      <a:srgbClr val="C0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is unitary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  <a:blipFill>
                <a:blip r:embed="rId3"/>
                <a:stretch>
                  <a:fillRect l="-2370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0BEE4DF-D326-47B8-8C8A-A16243FC5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136" y="1690688"/>
            <a:ext cx="6984127" cy="332698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EB458-08A8-4A67-A6DF-74E2B17A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659709-938F-4D3F-B90B-C23E69FBCECD}"/>
              </a:ext>
            </a:extLst>
          </p:cNvPr>
          <p:cNvSpPr txBox="1"/>
          <p:nvPr/>
        </p:nvSpPr>
        <p:spPr>
          <a:xfrm>
            <a:off x="5685221" y="5017672"/>
            <a:ext cx="6392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Fig. 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Momentum space matrix elements of Argonne v18 (AV18) under SRG evolution in 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channel.</a:t>
            </a:r>
            <a:endParaRPr 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40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Similarity Renormalization Group (SRG)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cs typeface="Arial" panose="020B0604020202020204" pitchFamily="34" charset="0"/>
                  </a:rPr>
                  <a:t>Evolve operators to low RG resolution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altLang="en-US" sz="26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altLang="en-US" sz="2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is unitary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altLang="en-US" sz="2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en-US" sz="2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en-US" sz="2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−1/4</m:t>
                        </m:r>
                      </m:sup>
                    </m:sSup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describes the decoupling scale of the RG evolved operator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  <a:blipFill>
                <a:blip r:embed="rId3"/>
                <a:stretch>
                  <a:fillRect l="-2370" t="-1261" b="-9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2CF15-B58B-456E-B1D7-D5C20A8DF8F9}"/>
              </a:ext>
            </a:extLst>
          </p:cNvPr>
          <p:cNvSpPr txBox="1"/>
          <p:nvPr/>
        </p:nvSpPr>
        <p:spPr>
          <a:xfrm>
            <a:off x="5685221" y="5017672"/>
            <a:ext cx="6392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Fig. 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Momentum space matrix elements of Argonne v18 (AV18) under SRG evolution in 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channel.</a:t>
            </a:r>
            <a:endParaRPr 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0BEE4DF-D326-47B8-8C8A-A16243FC5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136" y="1690688"/>
            <a:ext cx="6984127" cy="332698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EB458-08A8-4A67-A6DF-74E2B17A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Anthony Tropiano, APS April 2021 Meeting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17912E-B4D4-4E4F-99A1-D80627027677}"/>
              </a:ext>
            </a:extLst>
          </p:cNvPr>
          <p:cNvCxnSpPr>
            <a:cxnSpLocks/>
          </p:cNvCxnSpPr>
          <p:nvPr/>
        </p:nvCxnSpPr>
        <p:spPr>
          <a:xfrm flipH="1">
            <a:off x="9241653" y="2192786"/>
            <a:ext cx="736847" cy="8076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106639-5743-4336-B6ED-2625C4F8D655}"/>
              </a:ext>
            </a:extLst>
          </p:cNvPr>
          <p:cNvCxnSpPr>
            <a:cxnSpLocks/>
          </p:cNvCxnSpPr>
          <p:nvPr/>
        </p:nvCxnSpPr>
        <p:spPr>
          <a:xfrm rot="10800000" flipH="1">
            <a:off x="8131205" y="3387075"/>
            <a:ext cx="736847" cy="8076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Deuteron wave function at low RG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040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AV18 wave function has significant SRC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</a:rPr>
              <a:t>What happens to the</a:t>
            </a:r>
            <a:r>
              <a:rPr lang="en-US" sz="2400" dirty="0"/>
              <a:t> wave function at low RG resolution?</a:t>
            </a:r>
            <a:endParaRPr lang="en-US" sz="240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0F29B-3234-BA48-90EA-502255372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404" y="1974518"/>
            <a:ext cx="7350596" cy="3840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51776D-BB55-0846-A6D9-97884EF81016}"/>
              </a:ext>
            </a:extLst>
          </p:cNvPr>
          <p:cNvSpPr/>
          <p:nvPr/>
        </p:nvSpPr>
        <p:spPr>
          <a:xfrm>
            <a:off x="8967729" y="2060709"/>
            <a:ext cx="3107040" cy="3642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CC00C-E7C2-4E47-ADAE-11896A8744AA}"/>
              </a:ext>
            </a:extLst>
          </p:cNvPr>
          <p:cNvSpPr txBox="1"/>
          <p:nvPr/>
        </p:nvSpPr>
        <p:spPr>
          <a:xfrm>
            <a:off x="6580474" y="1599045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SRC in AV18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618CC6-8ABB-A242-96B5-03D2A36F1058}"/>
              </a:ext>
            </a:extLst>
          </p:cNvPr>
          <p:cNvCxnSpPr>
            <a:cxnSpLocks/>
          </p:cNvCxnSpPr>
          <p:nvPr/>
        </p:nvCxnSpPr>
        <p:spPr>
          <a:xfrm flipH="1">
            <a:off x="6096000" y="2045817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5B1B5A-8357-5748-BF0C-BB90B4AC953C}"/>
              </a:ext>
            </a:extLst>
          </p:cNvPr>
          <p:cNvSpPr txBox="1"/>
          <p:nvPr/>
        </p:nvSpPr>
        <p:spPr>
          <a:xfrm>
            <a:off x="6292467" y="5703101"/>
            <a:ext cx="535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Fig. 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SRG evolution of deuteron wave function in coordinate space for AV18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N2LO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A4C36-4CC4-EF4E-AAC3-123C17150A47}"/>
              </a:ext>
            </a:extLst>
          </p:cNvPr>
          <p:cNvSpPr txBox="1"/>
          <p:nvPr/>
        </p:nvSpPr>
        <p:spPr>
          <a:xfrm>
            <a:off x="0" y="6553626"/>
            <a:ext cx="485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al., Phys. Rev. C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90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054323 (2014)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4B8703-9CFE-7141-B6ED-8F3DB62DA86D}"/>
              </a:ext>
            </a:extLst>
          </p:cNvPr>
          <p:cNvSpPr txBox="1"/>
          <p:nvPr/>
        </p:nvSpPr>
        <p:spPr>
          <a:xfrm>
            <a:off x="7662040" y="3347450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E1FD51-E6AD-4944-BC36-A02F6434D611}"/>
              </a:ext>
            </a:extLst>
          </p:cNvPr>
          <p:cNvSpPr txBox="1"/>
          <p:nvPr/>
        </p:nvSpPr>
        <p:spPr>
          <a:xfrm>
            <a:off x="6111764" y="430914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D-state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0E7DD-84E0-3947-ABAB-BB556E01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8FBB0F-6E99-5A45-8686-938993C0A350}"/>
              </a:ext>
            </a:extLst>
          </p:cNvPr>
          <p:cNvSpPr/>
          <p:nvPr/>
        </p:nvSpPr>
        <p:spPr>
          <a:xfrm>
            <a:off x="8862646" y="5333079"/>
            <a:ext cx="211016" cy="176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9C0B1-5284-43E6-9A65-C3A9B7D5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</p:spTree>
    <p:extLst>
      <p:ext uri="{BB962C8B-B14F-4D97-AF65-F5344CB8AC3E}">
        <p14:creationId xmlns:p14="http://schemas.microsoft.com/office/powerpoint/2010/main" val="221454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Deuteron wave function at low RG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040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SRC physics in AV18 is gone from wave function at low RG resolution 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Deuteron wave functions become soft and D-state probability goes down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Observables such as asymptotic D-S ratio are the same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0F29B-3234-BA48-90EA-502255372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04" y="1974518"/>
            <a:ext cx="7350596" cy="3840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CCC00C-E7C2-4E47-ADAE-11896A8744AA}"/>
              </a:ext>
            </a:extLst>
          </p:cNvPr>
          <p:cNvSpPr txBox="1"/>
          <p:nvPr/>
        </p:nvSpPr>
        <p:spPr>
          <a:xfrm>
            <a:off x="6580474" y="1599045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SRC in AV18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618CC6-8ABB-A242-96B5-03D2A36F1058}"/>
              </a:ext>
            </a:extLst>
          </p:cNvPr>
          <p:cNvCxnSpPr>
            <a:cxnSpLocks/>
          </p:cNvCxnSpPr>
          <p:nvPr/>
        </p:nvCxnSpPr>
        <p:spPr>
          <a:xfrm flipH="1">
            <a:off x="6096000" y="2045817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71F045-D8BC-4749-95CE-E502A86CED68}"/>
              </a:ext>
            </a:extLst>
          </p:cNvPr>
          <p:cNvCxnSpPr>
            <a:cxnSpLocks/>
          </p:cNvCxnSpPr>
          <p:nvPr/>
        </p:nvCxnSpPr>
        <p:spPr>
          <a:xfrm flipH="1">
            <a:off x="9121346" y="1975055"/>
            <a:ext cx="290351" cy="502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A3A9BA-3767-1D49-958A-C176B6C7E964}"/>
              </a:ext>
            </a:extLst>
          </p:cNvPr>
          <p:cNvSpPr txBox="1"/>
          <p:nvPr/>
        </p:nvSpPr>
        <p:spPr>
          <a:xfrm>
            <a:off x="9032314" y="1584152"/>
            <a:ext cx="135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SRC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68C490-D018-D042-B618-D75D7384DD8E}"/>
              </a:ext>
            </a:extLst>
          </p:cNvPr>
          <p:cNvSpPr txBox="1"/>
          <p:nvPr/>
        </p:nvSpPr>
        <p:spPr>
          <a:xfrm>
            <a:off x="6292467" y="5703101"/>
            <a:ext cx="535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Fig. 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SRG evolution of deuteron wave function in coordinate space for AV18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N2LO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010BF7-9648-A744-9D5F-34233DC6E7DB}"/>
              </a:ext>
            </a:extLst>
          </p:cNvPr>
          <p:cNvSpPr txBox="1"/>
          <p:nvPr/>
        </p:nvSpPr>
        <p:spPr>
          <a:xfrm>
            <a:off x="7662040" y="3347450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6C3445-CC98-F046-889C-C8F4689A8618}"/>
              </a:ext>
            </a:extLst>
          </p:cNvPr>
          <p:cNvSpPr txBox="1"/>
          <p:nvPr/>
        </p:nvSpPr>
        <p:spPr>
          <a:xfrm>
            <a:off x="6111764" y="430914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D-state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7A1B76-CAC0-6E4B-BA5E-246C82D589F6}"/>
              </a:ext>
            </a:extLst>
          </p:cNvPr>
          <p:cNvSpPr txBox="1"/>
          <p:nvPr/>
        </p:nvSpPr>
        <p:spPr>
          <a:xfrm>
            <a:off x="11063451" y="3322464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S-state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5B7BEC-9E83-4D4B-8B61-96EBC82E65CB}"/>
              </a:ext>
            </a:extLst>
          </p:cNvPr>
          <p:cNvSpPr txBox="1"/>
          <p:nvPr/>
        </p:nvSpPr>
        <p:spPr>
          <a:xfrm>
            <a:off x="9513175" y="4284160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D-state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04E5E-4E62-9B40-AA59-B5811565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8C873-6BC8-4D34-ACA6-040D59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CC4BD5-357F-4B19-8553-A7E3E2BD0E16}"/>
              </a:ext>
            </a:extLst>
          </p:cNvPr>
          <p:cNvSpPr txBox="1"/>
          <p:nvPr/>
        </p:nvSpPr>
        <p:spPr>
          <a:xfrm>
            <a:off x="0" y="6553626"/>
            <a:ext cx="4856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al., Phys. Rev. C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90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054323 (2014)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2F611-E013-4F77-9549-2B21EF408A35}"/>
              </a:ext>
            </a:extLst>
          </p:cNvPr>
          <p:cNvSpPr/>
          <p:nvPr/>
        </p:nvSpPr>
        <p:spPr>
          <a:xfrm>
            <a:off x="10553700" y="2325950"/>
            <a:ext cx="1297989" cy="568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5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dirty="0"/>
              <a:t>Soft wave functions at low RG resolution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Where does the SRC physics go?</a:t>
            </a:r>
          </a:p>
          <a:p>
            <a:pPr>
              <a:lnSpc>
                <a:spcPct val="100000"/>
              </a:lnSpc>
            </a:pPr>
            <a:endParaRPr lang="en-US" sz="2600" dirty="0"/>
          </a:p>
          <a:p>
            <a:pPr marL="0" indent="0" algn="ctr">
              <a:lnSpc>
                <a:spcPct val="100000"/>
              </a:lnSpc>
              <a:buNone/>
            </a:pP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</p:spTree>
    <p:extLst>
      <p:ext uri="{BB962C8B-B14F-4D97-AF65-F5344CB8AC3E}">
        <p14:creationId xmlns:p14="http://schemas.microsoft.com/office/powerpoint/2010/main" val="3642958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1941</Words>
  <Application>Microsoft Macintosh PowerPoint</Application>
  <PresentationFormat>Widescreen</PresentationFormat>
  <Paragraphs>286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1_Office Theme</vt:lpstr>
      <vt:lpstr>Office Theme</vt:lpstr>
      <vt:lpstr>Short-range correlation physics at low RG resolution</vt:lpstr>
      <vt:lpstr>Motivation</vt:lpstr>
      <vt:lpstr>Motivation</vt:lpstr>
      <vt:lpstr>Motivation</vt:lpstr>
      <vt:lpstr>Similarity Renormalization Group (SRG)</vt:lpstr>
      <vt:lpstr>Similarity Renormalization Group (SRG)</vt:lpstr>
      <vt:lpstr>Deuteron wave function at low RG resolution</vt:lpstr>
      <vt:lpstr>Deuteron wave function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Preliminary LDA results</vt:lpstr>
      <vt:lpstr>Preliminary LDA results</vt:lpstr>
      <vt:lpstr>Preliminary LDA results</vt:lpstr>
      <vt:lpstr>Preliminary LDA results</vt:lpstr>
      <vt:lpstr>Preliminary LDA results</vt:lpstr>
      <vt:lpstr>Preliminary LDA results</vt:lpstr>
      <vt:lpstr>Preliminary LDA results</vt:lpstr>
      <vt:lpstr>Summary and 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Short-range correlation physics from operator evolution</dc:title>
  <dc:creator>Tropiano, Anthony</dc:creator>
  <cp:lastModifiedBy>Anthony Tropiano</cp:lastModifiedBy>
  <cp:revision>109</cp:revision>
  <dcterms:created xsi:type="dcterms:W3CDTF">2021-04-13T22:10:52Z</dcterms:created>
  <dcterms:modified xsi:type="dcterms:W3CDTF">2021-04-18T13:53:09Z</dcterms:modified>
</cp:coreProperties>
</file>